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1"/>
  </p:sldMasterIdLst>
  <p:sldIdLst>
    <p:sldId id="257" r:id="rId2"/>
    <p:sldId id="258" r:id="rId3"/>
    <p:sldId id="261" r:id="rId4"/>
    <p:sldId id="260" r:id="rId5"/>
    <p:sldId id="262" r:id="rId6"/>
    <p:sldId id="268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7" Type="http://schemas.openxmlformats.org/officeDocument/2006/relationships/image" Target="../media/image13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tiff"/><Relationship Id="rId4" Type="http://schemas.openxmlformats.org/officeDocument/2006/relationships/image" Target="../media/image1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Visualizing Poverty and Disability</a:t>
            </a:r>
            <a:br>
              <a:rPr lang="en-US" dirty="0"/>
            </a:br>
            <a:r>
              <a:rPr lang="en-US" dirty="0"/>
              <a:t>in Austin and San Antonio, Texas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u="sng" dirty="0" smtClean="0"/>
              <a:t>Objectives:</a:t>
            </a:r>
          </a:p>
          <a:p>
            <a:pPr lvl="1"/>
            <a:r>
              <a:rPr lang="en-US" b="1" dirty="0" smtClean="0"/>
              <a:t>Observe the distribution and coincidence of poverty and disability</a:t>
            </a:r>
          </a:p>
          <a:p>
            <a:pPr marL="457200" lvl="1" indent="0">
              <a:buNone/>
            </a:pPr>
            <a:endParaRPr lang="en-US" b="1" dirty="0" smtClean="0"/>
          </a:p>
          <a:p>
            <a:pPr lvl="1"/>
            <a:r>
              <a:rPr lang="en-US" b="1" dirty="0" smtClean="0"/>
              <a:t>Use a GIS in the analysis of predictors for disability, poverty, and employment</a:t>
            </a:r>
          </a:p>
          <a:p>
            <a:pPr marL="0" indent="0">
              <a:buNone/>
            </a:pPr>
            <a:endParaRPr lang="en-US" b="1" u="sng" dirty="0" smtClean="0"/>
          </a:p>
          <a:p>
            <a:pPr marL="0" indent="0">
              <a:buNone/>
            </a:pPr>
            <a:r>
              <a:rPr lang="en-US" b="1" u="sng" dirty="0" smtClean="0"/>
              <a:t>Data Source</a:t>
            </a:r>
          </a:p>
          <a:p>
            <a:pPr lvl="1"/>
            <a:r>
              <a:rPr lang="en-US" dirty="0" smtClean="0"/>
              <a:t>American Community Survey </a:t>
            </a:r>
            <a:r>
              <a:rPr lang="en-US" dirty="0"/>
              <a:t>5-year </a:t>
            </a:r>
            <a:r>
              <a:rPr lang="en-US" dirty="0" smtClean="0"/>
              <a:t>estimates (2008-2012)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27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5193" y="2505075"/>
            <a:ext cx="3614829" cy="4206042"/>
          </a:xfr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Percentage of Households </a:t>
            </a:r>
            <a:r>
              <a:rPr lang="en-US" dirty="0"/>
              <a:t>Under the Poverty Line </a:t>
            </a:r>
            <a:r>
              <a:rPr lang="en-US" dirty="0" smtClean="0"/>
              <a:t>per Block Group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</a:rPr>
              <a:t>Austin</a:t>
            </a:r>
            <a:endParaRPr lang="en-U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</a:rPr>
              <a:t>San Antonio</a:t>
            </a:r>
            <a:endParaRPr lang="en-U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1753" y="2505075"/>
            <a:ext cx="3631722" cy="4206042"/>
          </a:xfr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607" y="3372929"/>
            <a:ext cx="1131038" cy="229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5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Percentage of Individuals Between the Ages of 16 and 64 with a Disability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</a:rPr>
              <a:t>Austin</a:t>
            </a:r>
            <a:endParaRPr lang="en-U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</a:rPr>
              <a:t>San Antonio</a:t>
            </a:r>
            <a:endParaRPr lang="en-U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2200" y="2505075"/>
            <a:ext cx="3555714" cy="4126993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2055" y="2505075"/>
            <a:ext cx="3611117" cy="4126993"/>
          </a:xfr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18192" y="3379851"/>
            <a:ext cx="1243584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7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Percentage of Individuals 16-64 with a Disability Working Full Time </a:t>
            </a:r>
            <a:r>
              <a:rPr lang="en-US" sz="4000" dirty="0" smtClean="0"/>
              <a:t>in San Antonio</a:t>
            </a:r>
            <a:endParaRPr lang="en-US" sz="4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FT Workers Among the Disabled, All Block Groups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Block Groups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where Disability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&gt;= 20%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Work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Rates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in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High Disability Block Groups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Content Placeholder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7212" y="2571750"/>
            <a:ext cx="3143333" cy="36166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7792" y="3751882"/>
            <a:ext cx="1055188" cy="21256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2215" y="2571750"/>
            <a:ext cx="3203263" cy="3638907"/>
          </a:xfrm>
          <a:prstGeom prst="rect">
            <a:avLst/>
          </a:prstGeom>
        </p:spPr>
      </p:pic>
      <p:pic>
        <p:nvPicPr>
          <p:cNvPr id="14" name="Content Placeholder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2215" y="5035710"/>
            <a:ext cx="1219150" cy="8672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7348" y="2571750"/>
            <a:ext cx="3203771" cy="36389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7148" y="4037426"/>
            <a:ext cx="935492" cy="190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7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Log-Odds of Disability Rates</a:t>
            </a:r>
            <a:br>
              <a:rPr lang="en-US" sz="3200" dirty="0" smtClean="0"/>
            </a:br>
            <a:r>
              <a:rPr lang="en-US" sz="2000" dirty="0"/>
              <a:t>Among Individuals Age </a:t>
            </a:r>
            <a:r>
              <a:rPr lang="en-US" sz="2000" dirty="0" smtClean="0"/>
              <a:t>16 to 64 by Block Group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408176" y="1991080"/>
            <a:ext cx="512978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Covariates:</a:t>
            </a:r>
          </a:p>
          <a:p>
            <a:endParaRPr lang="en-US" sz="2800" b="1" dirty="0" smtClean="0"/>
          </a:p>
          <a:p>
            <a:r>
              <a:rPr lang="en-US" dirty="0" smtClean="0"/>
              <a:t>% of Households in Poverty		percHHPov</a:t>
            </a:r>
          </a:p>
          <a:p>
            <a:r>
              <a:rPr lang="en-US" dirty="0" smtClean="0"/>
              <a:t>% of Veterans					percVets</a:t>
            </a:r>
          </a:p>
          <a:p>
            <a:r>
              <a:rPr lang="en-US" dirty="0" smtClean="0"/>
              <a:t>% Hispanic					</a:t>
            </a:r>
            <a:r>
              <a:rPr lang="en-US" dirty="0" err="1" smtClean="0"/>
              <a:t>percHisp</a:t>
            </a:r>
            <a:endParaRPr lang="en-US" dirty="0" smtClean="0"/>
          </a:p>
          <a:p>
            <a:r>
              <a:rPr lang="en-US" dirty="0" smtClean="0"/>
              <a:t>% African American			</a:t>
            </a:r>
            <a:r>
              <a:rPr lang="en-US" dirty="0" err="1" smtClean="0"/>
              <a:t>percAfroAm</a:t>
            </a:r>
            <a:endParaRPr lang="en-US" dirty="0" smtClean="0"/>
          </a:p>
          <a:p>
            <a:r>
              <a:rPr lang="en-US" dirty="0" smtClean="0"/>
              <a:t>% Asian						</a:t>
            </a:r>
            <a:r>
              <a:rPr lang="en-US" dirty="0" err="1" smtClean="0"/>
              <a:t>percAsian</a:t>
            </a:r>
            <a:endParaRPr lang="en-US" dirty="0" smtClean="0"/>
          </a:p>
          <a:p>
            <a:r>
              <a:rPr lang="en-US" dirty="0" smtClean="0"/>
              <a:t>% Adults 18-44				percAdults18to44</a:t>
            </a:r>
          </a:p>
          <a:p>
            <a:r>
              <a:rPr lang="en-US" dirty="0" smtClean="0"/>
              <a:t>% Adults 45-64				percAdults45to64</a:t>
            </a:r>
          </a:p>
          <a:p>
            <a:r>
              <a:rPr lang="en-US" dirty="0" smtClean="0"/>
              <a:t>% Adults 65+					percAdults65plus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07" y="1535413"/>
            <a:ext cx="3202601" cy="488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9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Log-Odds of Full Time Work Among the Disabled </a:t>
            </a:r>
            <a:br>
              <a:rPr lang="en-US" sz="3200" dirty="0" smtClean="0"/>
            </a:br>
            <a:r>
              <a:rPr lang="en-US" sz="2000" dirty="0" smtClean="0"/>
              <a:t>Age 16 to 64 in High Disability Block Groups</a:t>
            </a:r>
            <a:endParaRPr lang="en-US" sz="20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19680" y="1560449"/>
            <a:ext cx="3586775" cy="50091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08176" y="1991080"/>
            <a:ext cx="512978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Covariates:</a:t>
            </a:r>
          </a:p>
          <a:p>
            <a:endParaRPr lang="en-US" sz="2800" b="1" dirty="0" smtClean="0"/>
          </a:p>
          <a:p>
            <a:r>
              <a:rPr lang="en-US" dirty="0" smtClean="0"/>
              <a:t>% of Disabled age 16-64			percDis</a:t>
            </a:r>
          </a:p>
          <a:p>
            <a:r>
              <a:rPr lang="en-US" dirty="0" smtClean="0"/>
              <a:t>% of Households in Poverty		percHHPov</a:t>
            </a:r>
          </a:p>
          <a:p>
            <a:r>
              <a:rPr lang="en-US" dirty="0" smtClean="0"/>
              <a:t>% of Veterans					percVets</a:t>
            </a:r>
          </a:p>
          <a:p>
            <a:r>
              <a:rPr lang="en-US" dirty="0" smtClean="0"/>
              <a:t>% Hispanic					percHisp</a:t>
            </a:r>
          </a:p>
          <a:p>
            <a:r>
              <a:rPr lang="en-US" dirty="0" smtClean="0"/>
              <a:t>% Asian						</a:t>
            </a:r>
            <a:r>
              <a:rPr lang="en-US" dirty="0" err="1" smtClean="0"/>
              <a:t>percAsian</a:t>
            </a:r>
            <a:endParaRPr lang="en-US" dirty="0" smtClean="0"/>
          </a:p>
          <a:p>
            <a:r>
              <a:rPr lang="en-US" dirty="0" smtClean="0"/>
              <a:t>% Adults 18-44				percAdults18to44</a:t>
            </a:r>
          </a:p>
          <a:p>
            <a:r>
              <a:rPr lang="en-US" dirty="0" smtClean="0"/>
              <a:t>% Adults 45-64				percAdults45to64</a:t>
            </a:r>
          </a:p>
          <a:p>
            <a:r>
              <a:rPr lang="en-US" dirty="0" smtClean="0"/>
              <a:t>% Adults 65+					percAdults65plus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8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Evaluating the Model Spatially</a:t>
            </a:r>
            <a:br>
              <a:rPr lang="en-US" dirty="0" smtClean="0"/>
            </a:br>
            <a:r>
              <a:rPr lang="en-US" sz="2400" dirty="0" smtClean="0"/>
              <a:t>Percentage of Full Time Workers Among the Disabled Aged 16 to 64 in Block Groups with High Rates of Disability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56106" y="1440533"/>
            <a:ext cx="5025216" cy="532648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Predicted Percentages</a:t>
            </a:r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243258" y="1440533"/>
            <a:ext cx="5035548" cy="5326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ctr"/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Observed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Percentages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578" y="4085418"/>
            <a:ext cx="1155939" cy="263968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1826" y="3755388"/>
            <a:ext cx="1042665" cy="296971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9841" y="2095969"/>
            <a:ext cx="4037745" cy="4629133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0757" y="2089898"/>
            <a:ext cx="4053714" cy="4652958"/>
          </a:xfrm>
        </p:spPr>
      </p:pic>
    </p:spTree>
    <p:extLst>
      <p:ext uri="{BB962C8B-B14F-4D97-AF65-F5344CB8AC3E}">
        <p14:creationId xmlns:p14="http://schemas.microsoft.com/office/powerpoint/2010/main" val="93661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86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GIS and Post-estimation </a:t>
            </a:r>
            <a:br>
              <a:rPr lang="en-US" dirty="0" smtClean="0"/>
            </a:br>
            <a:r>
              <a:rPr lang="en-US" sz="3100" dirty="0" smtClean="0"/>
              <a:t>Observing the Residuals Spatially</a:t>
            </a:r>
            <a:endParaRPr lang="en-US" sz="31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8632" y="1588992"/>
            <a:ext cx="4471359" cy="5108007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4082" y="3096419"/>
            <a:ext cx="1578634" cy="36005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3283" y="2244599"/>
            <a:ext cx="4858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Residual = (Observed Value) – (Estimated Value)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22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GIS is helpful for observing where services are needed</a:t>
            </a:r>
          </a:p>
          <a:p>
            <a:r>
              <a:rPr lang="en-US" dirty="0" smtClean="0"/>
              <a:t>Output from statistical models can easily be presented in a GIS.</a:t>
            </a:r>
          </a:p>
          <a:p>
            <a:r>
              <a:rPr lang="en-US" dirty="0" smtClean="0"/>
              <a:t>Observing the residuals spatially can be helpful in identifying important predictors that are not included in the model.</a:t>
            </a:r>
          </a:p>
          <a:p>
            <a:pPr lvl="2"/>
            <a:r>
              <a:rPr lang="en-US" dirty="0" smtClean="0"/>
              <a:t>Possible examples:</a:t>
            </a:r>
          </a:p>
          <a:p>
            <a:pPr lvl="3"/>
            <a:r>
              <a:rPr lang="en-US" dirty="0" smtClean="0"/>
              <a:t>Proximity to other sources of support that affect employment rates for this group.</a:t>
            </a:r>
          </a:p>
          <a:p>
            <a:pPr lvl="3"/>
            <a:r>
              <a:rPr lang="en-US" dirty="0"/>
              <a:t>Location of specialized job training programs for the disabled.</a:t>
            </a:r>
          </a:p>
          <a:p>
            <a:pPr lvl="3"/>
            <a:r>
              <a:rPr lang="en-US" dirty="0"/>
              <a:t>Access to public transportation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Thank you to Prof. Maidment for providing the Block Group Geodatabase!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4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0</TotalTime>
  <Words>239</Words>
  <Application>Microsoft Office PowerPoint</Application>
  <PresentationFormat>Widescreen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Corbel</vt:lpstr>
      <vt:lpstr>Depth</vt:lpstr>
      <vt:lpstr>Visualizing Poverty and Disability in Austin and San Antonio, Texas</vt:lpstr>
      <vt:lpstr>Percentage of Households Under the Poverty Line per Block Group</vt:lpstr>
      <vt:lpstr>Percentage of Individuals Between the Ages of 16 and 64 with a Disability</vt:lpstr>
      <vt:lpstr>Percentage of Individuals 16-64 with a Disability Working Full Time in San Antonio</vt:lpstr>
      <vt:lpstr>Log-Odds of Disability Rates Among Individuals Age 16 to 64 by Block Group</vt:lpstr>
      <vt:lpstr>Log-Odds of Full Time Work Among the Disabled  Age 16 to 64 in High Disability Block Groups</vt:lpstr>
      <vt:lpstr>Evaluating the Model Spatially Percentage of Full Time Workers Among the Disabled Aged 16 to 64 in Block Groups with High Rates of Disability </vt:lpstr>
      <vt:lpstr>GIS and Post-estimation  Observing the Residuals Spatially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2014-11-25T13:56:48Z</dcterms:created>
  <dcterms:modified xsi:type="dcterms:W3CDTF">2014-11-25T13:57:35Z</dcterms:modified>
</cp:coreProperties>
</file>