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2" r:id="rId4"/>
    <p:sldId id="259" r:id="rId5"/>
    <p:sldId id="258" r:id="rId6"/>
    <p:sldId id="263" r:id="rId7"/>
    <p:sldId id="261" r:id="rId8"/>
    <p:sldId id="264" r:id="rId9"/>
    <p:sldId id="257" r:id="rId10"/>
    <p:sldId id="265" r:id="rId11"/>
    <p:sldId id="267" r:id="rId12"/>
    <p:sldId id="266" r:id="rId13"/>
    <p:sldId id="268" r:id="rId14"/>
    <p:sldId id="270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1" autoAdjust="0"/>
    <p:restoredTop sz="94660" autoAdjust="0"/>
  </p:normalViewPr>
  <p:slideViewPr>
    <p:cSldViewPr snapToGrid="0" showGuides="1">
      <p:cViewPr>
        <p:scale>
          <a:sx n="59" d="100"/>
          <a:sy n="59" d="100"/>
        </p:scale>
        <p:origin x="-1976" y="-10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883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808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081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841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100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1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50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2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981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27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854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A47BB-C613-4141-8F04-063A436C0D01}" type="datetimeFigureOut">
              <a:rPr lang="en-US" smtClean="0"/>
              <a:t>11/25/14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6DE4C-21A8-4ADB-ADE0-AC2A843BB3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609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3" Type="http://schemas.openxmlformats.org/officeDocument/2006/relationships/image" Target="../media/image1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UT Austin Landscape Master </a:t>
            </a:r>
            <a:r>
              <a:rPr lang="en-US" sz="2800" dirty="0" smtClean="0"/>
              <a:t>Plan: </a:t>
            </a:r>
            <a:endParaRPr lang="en-US" sz="2800" dirty="0"/>
          </a:p>
          <a:p>
            <a:pPr algn="ctr"/>
            <a:r>
              <a:rPr lang="en-US" sz="2800" dirty="0" smtClean="0">
                <a:latin typeface="+mj-lt"/>
              </a:rPr>
              <a:t>Evaluating Opportunities for Progressive Storm Water Management</a:t>
            </a:r>
          </a:p>
        </p:txBody>
      </p:sp>
    </p:spTree>
    <p:extLst>
      <p:ext uri="{BB962C8B-B14F-4D97-AF65-F5344CB8AC3E}">
        <p14:creationId xmlns:p14="http://schemas.microsoft.com/office/powerpoint/2010/main" val="41145804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RC_Longhorn_Statue_700x4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 rot="6431913">
            <a:off x="6086307" y="1821202"/>
            <a:ext cx="2554545" cy="3678287"/>
          </a:xfrm>
          <a:prstGeom prst="wedgeEllipseCallout">
            <a:avLst>
              <a:gd name="adj1" fmla="val -26250"/>
              <a:gd name="adj2" fmla="val 57956"/>
            </a:avLst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1936" y="2780259"/>
            <a:ext cx="3272064" cy="3018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Spring </a:t>
            </a:r>
            <a:r>
              <a:rPr lang="en-US" sz="2400" dirty="0">
                <a:solidFill>
                  <a:srgbClr val="FFFFFF"/>
                </a:solidFill>
                <a:latin typeface="+mj-lt"/>
              </a:rPr>
              <a:t>2013: 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Campus </a:t>
            </a:r>
            <a:r>
              <a:rPr lang="en-US" sz="2400" dirty="0">
                <a:solidFill>
                  <a:srgbClr val="FFFFFF"/>
                </a:solidFill>
                <a:latin typeface="+mj-lt"/>
              </a:rPr>
              <a:t>Master 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Plan</a:t>
            </a:r>
            <a:endParaRPr lang="en-US" sz="2400" dirty="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+mj-lt"/>
              </a:rPr>
              <a:t>Spring 2014: </a:t>
            </a:r>
            <a:r>
              <a:rPr lang="en-US" sz="2400" dirty="0" smtClean="0">
                <a:solidFill>
                  <a:srgbClr val="FFFFFF"/>
                </a:solidFill>
                <a:latin typeface="+mj-lt"/>
              </a:rPr>
              <a:t>Landscape </a:t>
            </a:r>
            <a:r>
              <a:rPr lang="en-US" sz="2400" dirty="0">
                <a:solidFill>
                  <a:srgbClr val="FFFFFF"/>
                </a:solidFill>
                <a:latin typeface="+mj-lt"/>
              </a:rPr>
              <a:t>Master Plan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41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T Landsc Master Plan Draft 06-04-2014 3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74843"/>
            <a:ext cx="5307284" cy="3840479"/>
          </a:xfrm>
          <a:prstGeom prst="rect">
            <a:avLst/>
          </a:prstGeom>
        </p:spPr>
      </p:pic>
      <p:pic>
        <p:nvPicPr>
          <p:cNvPr id="10" name="Picture 9" descr="UT Landsc Master Plan Draft 06-04-2014 2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2904"/>
            <a:ext cx="5074973" cy="3840479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3296432"/>
            <a:ext cx="6296423" cy="48635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528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mblr_n92ko4Hd671spn8lyo1_12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5286" y="-323494"/>
            <a:ext cx="4408714" cy="313356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ambria"/>
              </a:rPr>
              <a:t>To what degree do aesthetic considerations limit progressive storm </a:t>
            </a:r>
            <a:r>
              <a:rPr lang="en-US" sz="2400" dirty="0">
                <a:latin typeface="+mj-lt"/>
                <a:cs typeface="Cambria"/>
              </a:rPr>
              <a:t>water </a:t>
            </a:r>
            <a:r>
              <a:rPr lang="en-US" sz="2400" dirty="0" smtClean="0">
                <a:latin typeface="+mj-lt"/>
                <a:cs typeface="Cambria"/>
              </a:rPr>
              <a:t>management? </a:t>
            </a:r>
          </a:p>
          <a:p>
            <a:pPr marL="0" indent="0">
              <a:buNone/>
            </a:pPr>
            <a:endParaRPr lang="en-US" sz="2400" dirty="0" smtClean="0">
              <a:latin typeface="+mj-lt"/>
              <a:cs typeface="Cambria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ambria"/>
              </a:rPr>
              <a:t>Where are opportunities for implementation? </a:t>
            </a:r>
            <a:endParaRPr lang="en-US" sz="2400" dirty="0">
              <a:latin typeface="+mj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49103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LfieldFountain_3Cent_700x45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1" y="0"/>
            <a:ext cx="3193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FFFFFF"/>
                </a:solidFill>
                <a:latin typeface="+mj-lt"/>
              </a:rPr>
              <a:t>CIVIC SPACE</a:t>
            </a:r>
            <a:endParaRPr lang="en-US" sz="2800" b="1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82556" y="-13510"/>
            <a:ext cx="51614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Foundation of 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campus 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identity; classical compositions</a:t>
            </a:r>
          </a:p>
          <a:p>
            <a:endParaRPr lang="en-US" sz="2000" dirty="0" smtClean="0">
              <a:solidFill>
                <a:srgbClr val="FFFFFF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Iconic, institutional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, and ceremonial 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references</a:t>
            </a:r>
            <a:endParaRPr lang="en-US" sz="2000" dirty="0">
              <a:solidFill>
                <a:srgbClr val="FFFFFF"/>
              </a:solidFill>
              <a:latin typeface="+mj-lt"/>
            </a:endParaRPr>
          </a:p>
          <a:p>
            <a:endParaRPr lang="en-US" sz="2000" dirty="0" smtClean="0">
              <a:solidFill>
                <a:srgbClr val="FFFFFF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Vegetation 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type is 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limited</a:t>
            </a:r>
          </a:p>
          <a:p>
            <a:endParaRPr lang="en-US" sz="2000" dirty="0" smtClean="0">
              <a:solidFill>
                <a:srgbClr val="FFFFFF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Spaces experienced as single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, non-segmented 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units</a:t>
            </a:r>
          </a:p>
          <a:p>
            <a:endParaRPr lang="en-US" sz="2000" dirty="0">
              <a:solidFill>
                <a:srgbClr val="FFFFFF"/>
              </a:solidFill>
              <a:latin typeface="+mj-lt"/>
            </a:endParaRPr>
          </a:p>
          <a:p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View sheds 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s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tructured </a:t>
            </a:r>
            <a:r>
              <a:rPr lang="en-US" sz="2000" dirty="0">
                <a:solidFill>
                  <a:srgbClr val="FFFFFF"/>
                </a:solidFill>
                <a:latin typeface="+mj-lt"/>
              </a:rPr>
              <a:t>by high quality </a:t>
            </a:r>
            <a:r>
              <a:rPr lang="en-US" sz="2000" dirty="0" smtClean="0">
                <a:solidFill>
                  <a:srgbClr val="FFFFFF"/>
                </a:solidFill>
                <a:latin typeface="+mj-lt"/>
              </a:rPr>
              <a:t>masonry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3081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1673689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>
                <a:latin typeface="+mj-lt"/>
              </a:rPr>
              <a:t>“…Opportunities to reduce water use and improve storm water management in existing Civic landscapes should be explored; </a:t>
            </a:r>
            <a:r>
              <a:rPr lang="en-US" sz="3600" i="1" dirty="0">
                <a:solidFill>
                  <a:schemeClr val="accent4"/>
                </a:solidFill>
                <a:latin typeface="+mj-lt"/>
              </a:rPr>
              <a:t>however, human use should be prioritized in these important public spaces.</a:t>
            </a:r>
            <a:r>
              <a:rPr lang="en-US" sz="3600" i="1" dirty="0" smtClean="0">
                <a:solidFill>
                  <a:schemeClr val="accent4"/>
                </a:solidFill>
                <a:latin typeface="+mj-lt"/>
              </a:rPr>
              <a:t>”</a:t>
            </a:r>
            <a:endParaRPr lang="en-US" sz="3600" dirty="0">
              <a:solidFill>
                <a:schemeClr val="accent4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69484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umblr_n204qcOzm01spn8lyo1_12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0"/>
            <a:ext cx="239485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FFFF"/>
                </a:solidFill>
                <a:latin typeface="+mj-lt"/>
              </a:rPr>
              <a:t>QUADS, COURTYARDS,</a:t>
            </a:r>
          </a:p>
          <a:p>
            <a:r>
              <a:rPr lang="en-US" sz="2800" dirty="0" smtClean="0">
                <a:solidFill>
                  <a:srgbClr val="FFFFFF"/>
                </a:solidFill>
                <a:latin typeface="+mj-lt"/>
              </a:rPr>
              <a:t>PLAZAS </a:t>
            </a:r>
            <a:endParaRPr lang="en-US" sz="2800" dirty="0">
              <a:solidFill>
                <a:srgbClr val="FFFFFF"/>
              </a:solidFill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611231"/>
            <a:ext cx="81204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elf</a:t>
            </a:r>
            <a:r>
              <a:rPr lang="en-US" sz="2000" dirty="0">
                <a:latin typeface="+mj-lt"/>
              </a:rPr>
              <a:t>-contained and </a:t>
            </a:r>
            <a:r>
              <a:rPr lang="en-US" sz="2000" dirty="0" smtClean="0">
                <a:latin typeface="+mj-lt"/>
              </a:rPr>
              <a:t>noncontiguous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>
                <a:latin typeface="+mj-lt"/>
              </a:rPr>
              <a:t>S</a:t>
            </a:r>
            <a:r>
              <a:rPr lang="en-US" sz="2000" dirty="0" smtClean="0">
                <a:latin typeface="+mj-lt"/>
              </a:rPr>
              <a:t>tructured </a:t>
            </a:r>
            <a:r>
              <a:rPr lang="en-US" sz="2000" dirty="0">
                <a:latin typeface="+mj-lt"/>
              </a:rPr>
              <a:t>by formal buildings and </a:t>
            </a:r>
            <a:r>
              <a:rPr lang="en-US" sz="2000" dirty="0" smtClean="0">
                <a:latin typeface="+mj-lt"/>
              </a:rPr>
              <a:t>walls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>
                <a:latin typeface="+mj-lt"/>
              </a:rPr>
              <a:t>A</a:t>
            </a:r>
            <a:r>
              <a:rPr lang="en-US" sz="2000" dirty="0" smtClean="0">
                <a:latin typeface="+mj-lt"/>
              </a:rPr>
              <a:t>esthetics are defined </a:t>
            </a:r>
            <a:r>
              <a:rPr lang="en-US" sz="2000" dirty="0">
                <a:latin typeface="+mj-lt"/>
              </a:rPr>
              <a:t>by adjacent </a:t>
            </a:r>
            <a:r>
              <a:rPr lang="en-US" sz="2000" dirty="0" smtClean="0">
                <a:latin typeface="+mj-lt"/>
              </a:rPr>
              <a:t>architecture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>
                <a:latin typeface="+mj-lt"/>
              </a:rPr>
              <a:t>L</a:t>
            </a:r>
            <a:r>
              <a:rPr lang="en-US" sz="2000" dirty="0" smtClean="0">
                <a:latin typeface="+mj-lt"/>
              </a:rPr>
              <a:t>andscape </a:t>
            </a:r>
            <a:r>
              <a:rPr lang="en-US" sz="2000" dirty="0">
                <a:latin typeface="+mj-lt"/>
              </a:rPr>
              <a:t>as </a:t>
            </a:r>
            <a:r>
              <a:rPr lang="en-US" sz="2000" dirty="0" smtClean="0">
                <a:latin typeface="+mj-lt"/>
              </a:rPr>
              <a:t>laboratory: specific </a:t>
            </a:r>
            <a:r>
              <a:rPr lang="en-US" sz="2000" dirty="0">
                <a:latin typeface="+mj-lt"/>
              </a:rPr>
              <a:t>materials and planting types are not explicit </a:t>
            </a:r>
          </a:p>
        </p:txBody>
      </p:sp>
    </p:spTree>
    <p:extLst>
      <p:ext uri="{BB962C8B-B14F-4D97-AF65-F5344CB8AC3E}">
        <p14:creationId xmlns:p14="http://schemas.microsoft.com/office/powerpoint/2010/main" val="12518001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02782"/>
            <a:ext cx="914400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+mj-lt"/>
              </a:rPr>
              <a:t>Storm water</a:t>
            </a:r>
            <a:r>
              <a:rPr lang="en-US" sz="2800" i="1" dirty="0">
                <a:latin typeface="+mj-lt"/>
              </a:rPr>
              <a:t> “</a:t>
            </a:r>
            <a:r>
              <a:rPr lang="en-US" sz="3600" i="1" dirty="0">
                <a:solidFill>
                  <a:srgbClr val="FFC000"/>
                </a:solidFill>
                <a:latin typeface="+mj-lt"/>
              </a:rPr>
              <a:t>collection, detention and infiltration can be integrated as a design feature</a:t>
            </a:r>
            <a:r>
              <a:rPr lang="en-US" sz="2800" i="1" dirty="0">
                <a:latin typeface="+mj-lt"/>
              </a:rPr>
              <a:t>. Consideration should be given to storing the SITES Prerequisite Water Quality Storm Volume for each space’s immediate catchment area in a small wet-dry infiltration feature. If employed across the campus, this strategy would significantly reduce storm water runoff volume entering Waller Creek during storm events.” </a:t>
            </a:r>
            <a:endParaRPr lang="en-US" sz="2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79398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3" name="TextBox 2"/>
          <p:cNvSpPr txBox="1"/>
          <p:nvPr/>
        </p:nvSpPr>
        <p:spPr>
          <a:xfrm>
            <a:off x="0" y="0"/>
            <a:ext cx="6501443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+mj-lt"/>
              </a:rPr>
              <a:t>Compacted soil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Erosion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>
                <a:latin typeface="+mj-lt"/>
              </a:rPr>
              <a:t>W</a:t>
            </a:r>
            <a:r>
              <a:rPr lang="en-US" sz="2400" dirty="0" smtClean="0">
                <a:latin typeface="+mj-lt"/>
              </a:rPr>
              <a:t>ater </a:t>
            </a:r>
            <a:r>
              <a:rPr lang="en-US" sz="2400" dirty="0">
                <a:latin typeface="+mj-lt"/>
              </a:rPr>
              <a:t>intensive and non-native </a:t>
            </a:r>
            <a:r>
              <a:rPr lang="en-US" sz="2400" dirty="0" smtClean="0">
                <a:latin typeface="+mj-lt"/>
              </a:rPr>
              <a:t>landscaping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Degraded habitat value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Storm water </a:t>
            </a:r>
            <a:r>
              <a:rPr lang="en-US" sz="2400" dirty="0">
                <a:latin typeface="+mj-lt"/>
              </a:rPr>
              <a:t>runoff due to excess impervious </a:t>
            </a:r>
            <a:r>
              <a:rPr lang="en-US" sz="2400" dirty="0" smtClean="0">
                <a:latin typeface="+mj-lt"/>
              </a:rPr>
              <a:t>cover</a:t>
            </a:r>
          </a:p>
          <a:p>
            <a:endParaRPr lang="en-US" sz="2400" dirty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Impaired groundwater recharge </a:t>
            </a:r>
          </a:p>
          <a:p>
            <a:endParaRPr lang="en-US" sz="2400" dirty="0" smtClean="0">
              <a:latin typeface="+mj-lt"/>
            </a:endParaRPr>
          </a:p>
          <a:p>
            <a:r>
              <a:rPr lang="en-US" sz="2400" dirty="0" smtClean="0">
                <a:latin typeface="+mj-lt"/>
              </a:rPr>
              <a:t>Minimal filtration opportunities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811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aved_Pervious_Floodpla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51" y="526889"/>
            <a:ext cx="4401564" cy="5696142"/>
          </a:xfrm>
          <a:prstGeom prst="rect">
            <a:avLst/>
          </a:prstGeom>
        </p:spPr>
      </p:pic>
      <p:pic>
        <p:nvPicPr>
          <p:cNvPr id="8" name="Picture 7" descr="Paved_Pervious_WaterQBuffer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3902" y="526319"/>
            <a:ext cx="4402005" cy="56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4138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ampus_Soils_Floodplain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855" y="810029"/>
            <a:ext cx="4402005" cy="5696712"/>
          </a:xfrm>
          <a:prstGeom prst="rect">
            <a:avLst/>
          </a:prstGeom>
        </p:spPr>
      </p:pic>
      <p:pic>
        <p:nvPicPr>
          <p:cNvPr id="6" name="Picture 5" descr="Precipitation_Campus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2" y="810029"/>
            <a:ext cx="4402005" cy="56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82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atershed_Topography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01949"/>
            <a:ext cx="4402005" cy="5696712"/>
          </a:xfrm>
          <a:prstGeom prst="rect">
            <a:avLst/>
          </a:prstGeom>
        </p:spPr>
      </p:pic>
      <p:pic>
        <p:nvPicPr>
          <p:cNvPr id="7" name="Picture 6" descr="CAMPUS_DEM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3367" y="702519"/>
            <a:ext cx="4402005" cy="5696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mblr_n92ko4Hd671spn8lyo1_128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735286" y="-258922"/>
            <a:ext cx="4408714" cy="3133569"/>
          </a:xfrm>
        </p:spPr>
        <p:txBody>
          <a:bodyPr>
            <a:normAutofit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ambria"/>
              </a:rPr>
              <a:t>To what degree do aesthetic considerations limit progressive storm </a:t>
            </a:r>
            <a:r>
              <a:rPr lang="en-US" sz="2400" dirty="0">
                <a:latin typeface="+mj-lt"/>
                <a:cs typeface="Cambria"/>
              </a:rPr>
              <a:t>water </a:t>
            </a:r>
            <a:r>
              <a:rPr lang="en-US" sz="2400" dirty="0" smtClean="0">
                <a:latin typeface="+mj-lt"/>
                <a:cs typeface="Cambria"/>
              </a:rPr>
              <a:t>management? </a:t>
            </a:r>
          </a:p>
          <a:p>
            <a:pPr marL="0" indent="0">
              <a:buNone/>
            </a:pPr>
            <a:endParaRPr lang="en-US" sz="2400" dirty="0" smtClean="0">
              <a:latin typeface="+mj-lt"/>
              <a:cs typeface="Cambria"/>
            </a:endParaRPr>
          </a:p>
          <a:p>
            <a:pPr marL="0" indent="0">
              <a:buNone/>
            </a:pPr>
            <a:r>
              <a:rPr lang="en-US" sz="2400" dirty="0" smtClean="0">
                <a:latin typeface="+mj-lt"/>
                <a:cs typeface="Cambria"/>
              </a:rPr>
              <a:t>Where are opportunities for implementation? </a:t>
            </a:r>
            <a:endParaRPr lang="en-US" sz="2400" dirty="0">
              <a:latin typeface="+mj-lt"/>
              <a:cs typeface="Cambria"/>
            </a:endParaRPr>
          </a:p>
        </p:txBody>
      </p:sp>
    </p:spTree>
    <p:extLst>
      <p:ext uri="{BB962C8B-B14F-4D97-AF65-F5344CB8AC3E}">
        <p14:creationId xmlns:p14="http://schemas.microsoft.com/office/powerpoint/2010/main" val="2376287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le000131797113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2503135"/>
            <a:ext cx="4765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2. Overlay water quality and floodplain buffers with specific landscape types </a:t>
            </a:r>
            <a:endParaRPr lang="en-US" sz="20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2173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>
                <a:latin typeface="+mj-lt"/>
              </a:rPr>
              <a:t>3</a:t>
            </a:r>
            <a:r>
              <a:rPr lang="en-US" sz="2000" dirty="0" smtClean="0">
                <a:latin typeface="+mj-lt"/>
              </a:rPr>
              <a:t>. </a:t>
            </a:r>
            <a:r>
              <a:rPr lang="en-US" sz="2000" dirty="0">
                <a:latin typeface="+mj-lt"/>
              </a:rPr>
              <a:t>Overlay campus wide landscape types and opportunity areas</a:t>
            </a:r>
            <a:endParaRPr lang="en-US" sz="2000" dirty="0"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993809"/>
            <a:ext cx="4765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</a:rPr>
              <a:t>1</a:t>
            </a:r>
            <a:r>
              <a:rPr lang="en-US" sz="2000" dirty="0" smtClean="0">
                <a:latin typeface="+mj-lt"/>
              </a:rPr>
              <a:t>. Identify most vulnerable areas on campus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60545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T Landsc Master Plan Draft 06-04-2014.pdf - Adobe Acrobat Pr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6445" y="0"/>
            <a:ext cx="7417890" cy="68372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88469" y="0"/>
            <a:ext cx="3955531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+mj-lt"/>
              </a:rPr>
              <a:t>Texas Natural Resource Information System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Texas Water Development Board 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City of Austin Data 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USDA Soils Data (</a:t>
            </a:r>
            <a:r>
              <a:rPr lang="en-US" sz="2000" dirty="0" smtClean="0">
                <a:latin typeface="+mj-lt"/>
              </a:rPr>
              <a:t>Statsogo</a:t>
            </a:r>
            <a:r>
              <a:rPr lang="en-US" sz="2000" dirty="0" smtClean="0">
                <a:latin typeface="+mj-lt"/>
              </a:rPr>
              <a:t>)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National </a:t>
            </a:r>
            <a:r>
              <a:rPr lang="en-US" sz="2000" dirty="0">
                <a:latin typeface="+mj-lt"/>
              </a:rPr>
              <a:t>Hydrography Dataset </a:t>
            </a:r>
            <a:r>
              <a:rPr lang="en-US" sz="2000" dirty="0" smtClean="0">
                <a:latin typeface="+mj-lt"/>
              </a:rPr>
              <a:t>(</a:t>
            </a:r>
            <a:r>
              <a:rPr lang="en-US" sz="2000" dirty="0" smtClean="0">
                <a:latin typeface="+mj-lt"/>
              </a:rPr>
              <a:t>NHDPlus</a:t>
            </a:r>
            <a:r>
              <a:rPr lang="en-US" sz="2000" dirty="0" smtClean="0">
                <a:latin typeface="+mj-lt"/>
              </a:rPr>
              <a:t>) </a:t>
            </a:r>
          </a:p>
          <a:p>
            <a:endParaRPr lang="en-US" sz="2000" dirty="0" smtClean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Texas Commission on Environmental Quality (TCEQ) </a:t>
            </a: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UT Landscape Master Plan</a:t>
            </a:r>
            <a:endParaRPr lang="en-US" sz="2000" dirty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Carlos </a:t>
            </a:r>
            <a:r>
              <a:rPr lang="en-US" sz="2000" dirty="0" smtClean="0">
                <a:latin typeface="+mj-lt"/>
              </a:rPr>
              <a:t>Galdeano</a:t>
            </a:r>
            <a:r>
              <a:rPr lang="en-US" sz="2000" dirty="0" smtClean="0">
                <a:latin typeface="+mj-lt"/>
              </a:rPr>
              <a:t>, Campus DEM Model </a:t>
            </a:r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  <a:p>
            <a:r>
              <a:rPr lang="en-US" sz="2000" dirty="0" smtClean="0">
                <a:latin typeface="+mj-lt"/>
              </a:rPr>
              <a:t>Thank you to Dr. </a:t>
            </a:r>
            <a:r>
              <a:rPr lang="en-US" sz="2000" dirty="0" smtClean="0">
                <a:latin typeface="+mj-lt"/>
              </a:rPr>
              <a:t>Maidment</a:t>
            </a:r>
            <a:r>
              <a:rPr lang="en-US" sz="2000" dirty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for direction and guidance </a:t>
            </a:r>
            <a:endParaRPr lang="en-US" sz="2000" dirty="0" smtClean="0">
              <a:latin typeface="+mj-lt"/>
            </a:endParaRPr>
          </a:p>
          <a:p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3271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</TotalTime>
  <Words>343</Words>
  <Application>Microsoft Macintosh PowerPoint</Application>
  <PresentationFormat>On-screen Show (4:3)</PresentationFormat>
  <Paragraphs>67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Kaethe Selkirk</dc:creator>
  <cp:lastModifiedBy>Kaethe Selkirk</cp:lastModifiedBy>
  <cp:revision>23</cp:revision>
  <dcterms:created xsi:type="dcterms:W3CDTF">2014-11-24T20:06:16Z</dcterms:created>
  <dcterms:modified xsi:type="dcterms:W3CDTF">2014-11-25T16:42:32Z</dcterms:modified>
</cp:coreProperties>
</file>