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7" r:id="rId10"/>
    <p:sldId id="268" r:id="rId11"/>
    <p:sldId id="264" r:id="rId12"/>
    <p:sldId id="265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61" autoAdjust="0"/>
  </p:normalViewPr>
  <p:slideViewPr>
    <p:cSldViewPr>
      <p:cViewPr varScale="1">
        <p:scale>
          <a:sx n="114" d="100"/>
          <a:sy n="114" d="100"/>
        </p:scale>
        <p:origin x="82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E4D72-F1F7-4AC9-A5E9-32F0BCB88D8C}" type="datetimeFigureOut">
              <a:rPr lang="en-US" smtClean="0"/>
              <a:t>11/25/2014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045F8-7B8E-4F0A-B7B3-7690173A8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43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Spend 1 minute on Slide 3, 1 minute on Slides 4-5, 1 minute on Slides 6-7, 2</a:t>
            </a:r>
            <a:r>
              <a:rPr lang="en-US" baseline="0" dirty="0" smtClean="0"/>
              <a:t> </a:t>
            </a:r>
            <a:r>
              <a:rPr lang="en-US" dirty="0" smtClean="0"/>
              <a:t>minutes on</a:t>
            </a:r>
            <a:r>
              <a:rPr lang="en-US" baseline="0" dirty="0" smtClean="0"/>
              <a:t> Slides 8-13, 2 minutes on Slides 14-15, 2 minutes on Slides 16-19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45F8-7B8E-4F0A-B7B3-7690173A88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81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Notice the difference with the precipitation</a:t>
            </a:r>
            <a:r>
              <a:rPr lang="en-US" baseline="0" dirty="0" smtClean="0"/>
              <a:t> daily averages for October 30, 2013.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45F8-7B8E-4F0A-B7B3-7690173A88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27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Land</a:t>
            </a:r>
            <a:r>
              <a:rPr lang="en-US" baseline="0" dirty="0" smtClean="0"/>
              <a:t> Use Data gathered from the ArcGIS web service (</a:t>
            </a:r>
            <a:r>
              <a:rPr lang="en-US" baseline="0" dirty="0" err="1" smtClean="0"/>
              <a:t>NCLD_Landscape</a:t>
            </a:r>
            <a:r>
              <a:rPr lang="en-US" baseline="0" dirty="0" smtClean="0"/>
              <a:t>); these were raster data originally that were converted to a feature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45F8-7B8E-4F0A-B7B3-7690173A88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80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Soil Data adopted</a:t>
            </a:r>
            <a:r>
              <a:rPr lang="en-US" baseline="0" dirty="0" smtClean="0"/>
              <a:t> from a layer file for Austin-Travis County that was retrieved from ArcGIS online; intersected with the Onion Creek Catchment Polygons (as the soil layer is a vector); notice that many parts of the Onion Creek Watershed have a soil hydrologic group D (which means infiltration rates &lt; 0.15 inches/hour); slow infiltration rates with large rainfalls at the region = Flooding!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45F8-7B8E-4F0A-B7B3-7690173A88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24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Extracted</a:t>
            </a:r>
            <a:r>
              <a:rPr lang="en-US" baseline="0" dirty="0" smtClean="0"/>
              <a:t> the N30m from the ArcGIS web services over the Onion Creek Watershed; then filled the watershed, followed by flow direction and flow accumulation through HEC-</a:t>
            </a:r>
            <a:r>
              <a:rPr lang="en-US" baseline="0" dirty="0" err="1" smtClean="0"/>
              <a:t>GeoHMS</a:t>
            </a:r>
            <a:r>
              <a:rPr lang="en-US" baseline="0" dirty="0" smtClean="0"/>
              <a:t>; as shown in the flow accumulation, a stream definition must be made to avoid a complex network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45F8-7B8E-4F0A-B7B3-7690173A88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13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Defined the</a:t>
            </a:r>
            <a:r>
              <a:rPr lang="en-US" baseline="0" dirty="0" smtClean="0"/>
              <a:t> stream network as over 20,000 grids to allow a reasonable amount of catchments that could be done by hand (10,000 grids had 55 catchments total)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45F8-7B8E-4F0A-B7B3-7690173A88B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52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the junctions, </a:t>
            </a:r>
            <a:r>
              <a:rPr lang="en-US" dirty="0" err="1" smtClean="0"/>
              <a:t>subbasins</a:t>
            </a:r>
            <a:r>
              <a:rPr lang="en-US" dirty="0" smtClean="0"/>
              <a:t>, and downstream conditions are filled.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45F8-7B8E-4F0A-B7B3-7690173A88B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72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2 spaces are required to</a:t>
            </a:r>
            <a:r>
              <a:rPr lang="en-US" baseline="0" dirty="0" smtClean="0"/>
              <a:t> start an “IF” statement while 4 spaces are required for the “return” statement.  To avoid a syntax error, two equal signs are included here. The above window is an example for calculating Percent B. The % A, % B, etc. are needed for HEC-</a:t>
            </a:r>
            <a:r>
              <a:rPr lang="en-US" baseline="0" dirty="0" err="1" smtClean="0"/>
              <a:t>GeoHMS</a:t>
            </a:r>
            <a:r>
              <a:rPr lang="en-US" baseline="0" dirty="0" smtClean="0"/>
              <a:t> that required a land-use, soil-type integrated class (this feature class </a:t>
            </a:r>
            <a:r>
              <a:rPr lang="en-US" i="1" baseline="0" dirty="0" smtClean="0"/>
              <a:t>must</a:t>
            </a:r>
            <a:r>
              <a:rPr lang="en-US" i="0" baseline="0" dirty="0" smtClean="0"/>
              <a:t> have “</a:t>
            </a:r>
            <a:r>
              <a:rPr lang="en-US" i="0" baseline="0" dirty="0" err="1" smtClean="0"/>
              <a:t>PctA</a:t>
            </a:r>
            <a:r>
              <a:rPr lang="en-US" i="0" baseline="0" dirty="0" smtClean="0"/>
              <a:t>”, “</a:t>
            </a:r>
            <a:r>
              <a:rPr lang="en-US" i="0" baseline="0" dirty="0" err="1" smtClean="0"/>
              <a:t>PctB</a:t>
            </a:r>
            <a:r>
              <a:rPr lang="en-US" i="0" baseline="0" dirty="0" smtClean="0"/>
              <a:t>”, “</a:t>
            </a:r>
            <a:r>
              <a:rPr lang="en-US" i="0" baseline="0" dirty="0" err="1" smtClean="0"/>
              <a:t>PctC</a:t>
            </a:r>
            <a:r>
              <a:rPr lang="en-US" i="0" baseline="0" dirty="0" smtClean="0"/>
              <a:t>”, “</a:t>
            </a:r>
            <a:r>
              <a:rPr lang="en-US" i="0" baseline="0" dirty="0" err="1" smtClean="0"/>
              <a:t>PctD</a:t>
            </a:r>
            <a:r>
              <a:rPr lang="en-US" i="0" baseline="0" dirty="0" smtClean="0"/>
              <a:t>”, “</a:t>
            </a:r>
            <a:r>
              <a:rPr lang="en-US" i="0" baseline="0" dirty="0" err="1" smtClean="0"/>
              <a:t>Landuse</a:t>
            </a:r>
            <a:r>
              <a:rPr lang="en-US" i="0" baseline="0" dirty="0" smtClean="0"/>
              <a:t>”, and “</a:t>
            </a:r>
            <a:r>
              <a:rPr lang="en-US" i="0" baseline="0" dirty="0" err="1" smtClean="0"/>
              <a:t>LUValue</a:t>
            </a:r>
            <a:r>
              <a:rPr lang="en-US" i="0" baseline="0" dirty="0" smtClean="0"/>
              <a:t>” in it)</a:t>
            </a:r>
            <a:r>
              <a:rPr lang="en-US" baseline="0" dirty="0" smtClean="0"/>
              <a:t> and a CN table that defined the curve numbers for land use and hydrologic group as a </a:t>
            </a:r>
            <a:r>
              <a:rPr lang="en-US" baseline="0" dirty="0" err="1" smtClean="0"/>
              <a:t>dBASE</a:t>
            </a:r>
            <a:r>
              <a:rPr lang="en-US" baseline="0" dirty="0" smtClean="0"/>
              <a:t> file. Generating the CN grid is a </a:t>
            </a:r>
            <a:r>
              <a:rPr lang="en-US" i="1" baseline="0" dirty="0" smtClean="0"/>
              <a:t>long process</a:t>
            </a:r>
            <a:r>
              <a:rPr lang="en-US" i="0" baseline="0" dirty="0" smtClean="0"/>
              <a:t> (in terms of </a:t>
            </a:r>
            <a:r>
              <a:rPr lang="en-US" i="1" baseline="0" dirty="0" smtClean="0"/>
              <a:t>hours</a:t>
            </a:r>
            <a:r>
              <a:rPr lang="en-US" i="0" baseline="0" dirty="0" smtClean="0"/>
              <a:t>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45F8-7B8E-4F0A-B7B3-7690173A88B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67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45F8-7B8E-4F0A-B7B3-7690173A88B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6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8EA0E4-680E-466F-85B0-B0CF05A2FB61}" type="datetimeFigureOut">
              <a:rPr lang="en-US" smtClean="0"/>
              <a:t>11/25/2014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CF67A7-6676-4BDC-BD32-49DEFDFB69AF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Hydrologic Application of Onion Creek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924800" cy="2715064"/>
          </a:xfrm>
        </p:spPr>
        <p:txBody>
          <a:bodyPr>
            <a:normAutofit/>
          </a:bodyPr>
          <a:lstStyle/>
          <a:p>
            <a:r>
              <a:rPr lang="en-US" dirty="0" smtClean="0"/>
              <a:t>Revisit of the Halloween Flood from 2013</a:t>
            </a:r>
          </a:p>
          <a:p>
            <a:r>
              <a:rPr lang="en-US" dirty="0" smtClean="0"/>
              <a:t>Juhn-Yuan Su</a:t>
            </a:r>
          </a:p>
          <a:p>
            <a:r>
              <a:rPr lang="en-US" dirty="0" smtClean="0"/>
              <a:t>C E 394K</a:t>
            </a:r>
          </a:p>
          <a:p>
            <a:r>
              <a:rPr lang="en-US" dirty="0" smtClean="0"/>
              <a:t>Dr. D. R. </a:t>
            </a:r>
            <a:r>
              <a:rPr lang="en-US" dirty="0" err="1" smtClean="0"/>
              <a:t>Maidment</a:t>
            </a:r>
            <a:endParaRPr lang="en-US" dirty="0" smtClean="0"/>
          </a:p>
          <a:p>
            <a:r>
              <a:rPr lang="en-US" dirty="0" smtClean="0"/>
              <a:t>Fall 2014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 and Motivation</a:t>
            </a:r>
          </a:p>
          <a:p>
            <a:r>
              <a:rPr lang="en-US" dirty="0" smtClean="0"/>
              <a:t>Project Goal/Approach</a:t>
            </a:r>
          </a:p>
          <a:p>
            <a:r>
              <a:rPr lang="en-US" dirty="0" smtClean="0"/>
              <a:t>Problems Encountered</a:t>
            </a:r>
          </a:p>
          <a:p>
            <a:r>
              <a:rPr lang="en-US" dirty="0" smtClean="0"/>
              <a:t>Solution</a:t>
            </a:r>
          </a:p>
          <a:p>
            <a:r>
              <a:rPr lang="en-US" dirty="0" smtClean="0"/>
              <a:t>Conclusions and 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7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419600" cy="438912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October 31, 2013 (from Jervis 2013, USA Today)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 Rainfall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least 4 people killed (including a woman and her 8-month-old son)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1200 Homes Destroyed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Similar events that happened at Onion Creek (1869, 1921)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1" y="351662"/>
            <a:ext cx="3581400" cy="26825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1" y="3206115"/>
            <a:ext cx="3581399" cy="268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1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Investigate the factors to this flood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ArcGIS: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Incorporate Precipitation Data for 10-30-2013 and 10-31-2013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Gather Soil Data and Land Use Data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HEC-HMS and HEC-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GeoHMS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predict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streamflow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time permits, incorporate into HEC-RAS (floodplain)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Could we have prevented this?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8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Gathering Data and Sources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835021"/>
              </p:ext>
            </p:extLst>
          </p:nvPr>
        </p:nvGraphicFramePr>
        <p:xfrm>
          <a:off x="0" y="1676400"/>
          <a:ext cx="91440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418"/>
                <a:gridCol w="2157875"/>
                <a:gridCol w="444170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SOURCE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Purpose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Precipitation (10-30-2013 to 10-31-2013)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NOAA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Streamflow</a:t>
                      </a:r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Calculation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Soil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Data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STATSGO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SSURGO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Infiltration (CN)</a:t>
                      </a:r>
                    </a:p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Use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NCLA_2006 (2011 Edition)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Infiltration (CN)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Evapotranspiration (in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mm from GIS)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USGS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Excess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Rainfall Deletion (not presented in these slides)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Elevation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Stream</a:t>
                      </a:r>
                      <a:r>
                        <a:rPr lang="en-US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Systems </a:t>
                      </a:r>
                      <a:r>
                        <a:rPr lang="en-US" sz="24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Catchments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6248400"/>
            <a:ext cx="88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Searching of the types of data based on referencing of Han (2010),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 (2014),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Rimmer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Salingar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(2006), Liu et al. (2013), van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Etten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Vellekoop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(2009)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04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HUC 12 Numbers for Onion Creek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9" t="13888" r="12384" b="54865"/>
          <a:stretch/>
        </p:blipFill>
        <p:spPr>
          <a:xfrm>
            <a:off x="838200" y="1981200"/>
            <a:ext cx="7404100" cy="4038600"/>
          </a:xfrm>
        </p:spPr>
      </p:pic>
    </p:spTree>
    <p:extLst>
      <p:ext uri="{BB962C8B-B14F-4D97-AF65-F5344CB8AC3E}">
        <p14:creationId xmlns:p14="http://schemas.microsoft.com/office/powerpoint/2010/main" val="121775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Precipitation (10-30-2013)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5" t="9728" r="11807" b="55552"/>
          <a:stretch/>
        </p:blipFill>
        <p:spPr>
          <a:xfrm>
            <a:off x="533400" y="2362200"/>
            <a:ext cx="5532120" cy="3352800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t="47345" r="65280" b="15568"/>
          <a:stretch/>
        </p:blipFill>
        <p:spPr>
          <a:xfrm>
            <a:off x="6495288" y="2247900"/>
            <a:ext cx="22098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9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Precipitation (10-31-2013)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0" t="11284" r="12384" b="55732"/>
          <a:stretch/>
        </p:blipFill>
        <p:spPr>
          <a:xfrm>
            <a:off x="228600" y="2269236"/>
            <a:ext cx="5558590" cy="3200401"/>
          </a:xfrm>
        </p:spPr>
      </p:pic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" t="47253" r="64055" b="14555"/>
          <a:stretch/>
        </p:blipFill>
        <p:spPr>
          <a:xfrm>
            <a:off x="6172200" y="2269235"/>
            <a:ext cx="2362200" cy="371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8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Land Use Data (NCLD)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9" t="9728" r="11807" b="53817"/>
          <a:stretch/>
        </p:blipFill>
        <p:spPr>
          <a:xfrm>
            <a:off x="152400" y="2057400"/>
            <a:ext cx="5798457" cy="3581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6" t="55281" r="39935" b="5557"/>
          <a:stretch/>
        </p:blipFill>
        <p:spPr>
          <a:xfrm>
            <a:off x="5984232" y="2057400"/>
            <a:ext cx="316069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6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Soil Data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" t="8263" r="10136" b="53545"/>
          <a:stretch/>
        </p:blipFill>
        <p:spPr>
          <a:xfrm>
            <a:off x="457200" y="1834896"/>
            <a:ext cx="8544650" cy="4946904"/>
          </a:xfrm>
        </p:spPr>
      </p:pic>
      <p:sp>
        <p:nvSpPr>
          <p:cNvPr id="5" name="TextBox 4"/>
          <p:cNvSpPr txBox="1"/>
          <p:nvPr/>
        </p:nvSpPr>
        <p:spPr>
          <a:xfrm>
            <a:off x="3292977" y="2800284"/>
            <a:ext cx="411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 smtClean="0"/>
              <a:t>Slow </a:t>
            </a:r>
            <a:r>
              <a:rPr lang="en-US" dirty="0" smtClean="0"/>
              <a:t>Infiltration Rates Upstream</a:t>
            </a:r>
            <a:endParaRPr lang="en-US" i="1" dirty="0"/>
          </a:p>
        </p:txBody>
      </p:sp>
      <p:grpSp>
        <p:nvGrpSpPr>
          <p:cNvPr id="8" name="Group 7"/>
          <p:cNvGrpSpPr/>
          <p:nvPr/>
        </p:nvGrpSpPr>
        <p:grpSpPr>
          <a:xfrm>
            <a:off x="3968496" y="126492"/>
            <a:ext cx="5175504" cy="2692908"/>
            <a:chOff x="228600" y="2269235"/>
            <a:chExt cx="8305800" cy="3712025"/>
          </a:xfrm>
        </p:grpSpPr>
        <p:pic>
          <p:nvPicPr>
            <p:cNvPr id="6" name="Content Placeholder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0" t="11284" r="12384" b="55732"/>
            <a:stretch/>
          </p:blipFill>
          <p:spPr>
            <a:xfrm>
              <a:off x="228600" y="2269236"/>
              <a:ext cx="5558590" cy="3200401"/>
            </a:xfrm>
            <a:prstGeom prst="rect">
              <a:avLst/>
            </a:prstGeom>
          </p:spPr>
        </p:pic>
        <p:pic>
          <p:nvPicPr>
            <p:cNvPr id="7" name="Content Placeholder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3" t="47253" r="64055" b="14555"/>
            <a:stretch/>
          </p:blipFill>
          <p:spPr>
            <a:xfrm>
              <a:off x="6172200" y="2269235"/>
              <a:ext cx="2362200" cy="3712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704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Delineating the Watershed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57400" y="2971800"/>
            <a:ext cx="502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First, get the Digital Elevation Model (DEM) of Onion Creek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6" t="8680" r="10138" b="53128"/>
          <a:stretch/>
        </p:blipFill>
        <p:spPr>
          <a:xfrm>
            <a:off x="457200" y="1816099"/>
            <a:ext cx="7772400" cy="4749801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4" t="10000" r="1112" b="54444"/>
          <a:stretch/>
        </p:blipFill>
        <p:spPr>
          <a:xfrm>
            <a:off x="454152" y="1816098"/>
            <a:ext cx="8225883" cy="4660901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27070" y="1810512"/>
            <a:ext cx="8713882" cy="5044440"/>
            <a:chOff x="427070" y="1810512"/>
            <a:chExt cx="8713882" cy="504444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2" t="11111" r="12615" b="55556"/>
            <a:stretch/>
          </p:blipFill>
          <p:spPr>
            <a:xfrm>
              <a:off x="427070" y="1810512"/>
              <a:ext cx="8084160" cy="475538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51" t="46377" r="62667" b="26956"/>
            <a:stretch/>
          </p:blipFill>
          <p:spPr>
            <a:xfrm>
              <a:off x="7083552" y="4111752"/>
              <a:ext cx="2057400" cy="274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400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Raster Calculator to Catchments!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74520"/>
            <a:ext cx="8557896" cy="467868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1" t="10000" r="12289" b="55555"/>
          <a:stretch/>
        </p:blipFill>
        <p:spPr>
          <a:xfrm>
            <a:off x="457200" y="1756177"/>
            <a:ext cx="8557896" cy="51018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" t="8889" r="11176" b="53334"/>
          <a:stretch/>
        </p:blipFill>
        <p:spPr>
          <a:xfrm>
            <a:off x="0" y="1748176"/>
            <a:ext cx="9034146" cy="51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01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534400" cy="4389120"/>
          </a:xfrm>
        </p:spPr>
        <p:txBody>
          <a:bodyPr/>
          <a:lstStyle/>
          <a:p>
            <a:r>
              <a:rPr lang="en-US" dirty="0" smtClean="0"/>
              <a:t>Problem with HEC-</a:t>
            </a:r>
            <a:r>
              <a:rPr lang="en-US" dirty="0" err="1" smtClean="0"/>
              <a:t>GeoHMS</a:t>
            </a:r>
            <a:r>
              <a:rPr lang="en-US" dirty="0" smtClean="0"/>
              <a:t> (Project Generation in GIS?)</a:t>
            </a:r>
          </a:p>
          <a:p>
            <a:pPr lvl="1"/>
            <a:r>
              <a:rPr lang="en-US" dirty="0" smtClean="0"/>
              <a:t>Solution: Build the HMS model by hand/use </a:t>
            </a:r>
            <a:r>
              <a:rPr lang="en-US" dirty="0" err="1" smtClean="0"/>
              <a:t>ArcHydro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449" y="3733800"/>
            <a:ext cx="4667901" cy="23244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9144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4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067800" cy="438912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Soil Group Feature Class: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% A, % B, % C, % D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Hydrologic Group (HG) = “A” or “B” or “C” or “D” or “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assumed: </a:t>
            </a:r>
          </a:p>
          <a:p>
            <a:pPr lvl="2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100%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HG = A, B, C, or D and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25%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HG =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blank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Solution: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Code in Python in Field Calculator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18" y="125234"/>
            <a:ext cx="5604763" cy="673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Completed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CN Grid Made using HEC-</a:t>
            </a:r>
            <a:r>
              <a:rPr lang="en-US" dirty="0" err="1" smtClean="0"/>
              <a:t>GeoHMS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Curve Numbers approximated by TR-55 (1986) and </a:t>
            </a:r>
            <a:r>
              <a:rPr lang="en-US" dirty="0" err="1" smtClean="0"/>
              <a:t>Merwade</a:t>
            </a:r>
            <a:r>
              <a:rPr lang="en-US" dirty="0" smtClean="0"/>
              <a:t> (2012)</a:t>
            </a:r>
          </a:p>
          <a:p>
            <a:r>
              <a:rPr lang="en-US" dirty="0" smtClean="0"/>
              <a:t>Model built into HEC-HMS (export </a:t>
            </a:r>
            <a:r>
              <a:rPr lang="en-US" dirty="0" err="1" smtClean="0"/>
              <a:t>shapefiles</a:t>
            </a:r>
            <a:r>
              <a:rPr lang="en-US" dirty="0" smtClean="0"/>
              <a:t>)</a:t>
            </a:r>
          </a:p>
          <a:p>
            <a:r>
              <a:rPr lang="en-US" dirty="0" smtClean="0"/>
              <a:t>Have all the needed data available in ArcGIS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Calculate Parameters (</a:t>
            </a:r>
            <a:r>
              <a:rPr lang="en-US" dirty="0" err="1" smtClean="0"/>
              <a:t>Streamflow</a:t>
            </a:r>
            <a:r>
              <a:rPr lang="en-US" dirty="0" smtClean="0"/>
              <a:t>) from the HMS model</a:t>
            </a:r>
          </a:p>
          <a:p>
            <a:r>
              <a:rPr lang="en-US" dirty="0" smtClean="0"/>
              <a:t>Incorporate into ArcGIS for </a:t>
            </a:r>
            <a:r>
              <a:rPr lang="en-US" dirty="0" err="1" smtClean="0"/>
              <a:t>streamflow</a:t>
            </a:r>
            <a:r>
              <a:rPr lang="en-US" dirty="0" smtClean="0"/>
              <a:t> modeling with </a:t>
            </a:r>
            <a:r>
              <a:rPr lang="en-US" dirty="0" err="1" smtClean="0"/>
              <a:t>ArcHydro</a:t>
            </a:r>
            <a:endParaRPr lang="en-US" dirty="0" smtClean="0"/>
          </a:p>
          <a:p>
            <a:r>
              <a:rPr lang="en-US" dirty="0" smtClean="0"/>
              <a:t>Investigate why the Halloween Flood is devastating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14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47088"/>
            <a:ext cx="8229600" cy="451323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Dr. </a:t>
            </a:r>
            <a:r>
              <a:rPr lang="en-US" sz="2800" dirty="0" err="1" smtClean="0"/>
              <a:t>Maidment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Cynthia Castro (with HEC-</a:t>
            </a:r>
            <a:r>
              <a:rPr lang="en-US" sz="2800" dirty="0" err="1" smtClean="0"/>
              <a:t>GeoHMS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Xing Zheng (for guidance toward problems HEC-</a:t>
            </a:r>
            <a:r>
              <a:rPr lang="en-US" sz="2800" dirty="0" err="1" smtClean="0"/>
              <a:t>GeoHMS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Parents and Siblings (UT grads…)!</a:t>
            </a:r>
          </a:p>
        </p:txBody>
      </p:sp>
    </p:spTree>
    <p:extLst>
      <p:ext uri="{BB962C8B-B14F-4D97-AF65-F5344CB8AC3E}">
        <p14:creationId xmlns:p14="http://schemas.microsoft.com/office/powerpoint/2010/main" val="412735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References (for further help with project)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61963" indent="-461963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Etten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E. v.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Vellekoop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S. (2009). Response of Fringing Vegetation to Flooding and Discharge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Hypersaline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Water at Lake Austin, Western Australia.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Hydrobologia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(1), 67-77.</a:t>
            </a:r>
          </a:p>
          <a:p>
            <a:pPr marL="461963" indent="-461963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Han, J. (2010).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Streamflow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Analysis using ArcGIS and HEC-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GeoHMS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Term Project Report for CVEN 658: Civil Engineering Applications of GIS. Zachary Department of Civil Engineering, Texas A&amp;M University, College Station, TX.</a:t>
            </a:r>
          </a:p>
          <a:p>
            <a:pPr marL="461963" indent="-461963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Liu, X., Dai, X., Zhang, Y., Li, J., and Wang, P. (2013). Analysis of Changes in the Relationship between Precipitation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Streamflow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Yiluo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River, China.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&amp; Applied Climatology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(1/2), 183-191.</a:t>
            </a:r>
          </a:p>
          <a:p>
            <a:pPr marL="461963" indent="-461963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Merwade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V. (2012). Creating SCS Curve Number Grid using HEC-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GeoHMS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School of Civil Engineering, Purdue University.</a:t>
            </a:r>
          </a:p>
          <a:p>
            <a:pPr marL="461963" indent="-461963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Rimmer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A. and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Salingar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Y. (2006). Modeling Precipitation-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Streamflow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Processes in Karst Basin: The Case of the Jordan River Sources, Israel.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Hydrology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(3/4), 524-542.</a:t>
            </a:r>
          </a:p>
          <a:p>
            <a:pPr marL="461963" indent="-461963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Urban Hydrology for Small Watersheds: TR-55 Manual. (1986).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Department of Agriculture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Natural Resources Conservation Service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Conservation Engineering Division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61963" indent="-461963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H.-F., Lin, H.-I, Lee, S.-T., Chang, M.-H., Hsu, K.-C., and Lee, C.-H. (2014). GIS and SBF for Estimating Groundwater Recharge of a Mountainous Basin in the Wu River Watershed, Taiwan.</a:t>
            </a:r>
          </a:p>
          <a:p>
            <a:pPr marL="461963" indent="-461963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78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1119</Words>
  <Application>Microsoft Office PowerPoint</Application>
  <PresentationFormat>On-screen Show (4:3)</PresentationFormat>
  <Paragraphs>105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Constantia</vt:lpstr>
      <vt:lpstr>Times New Roman</vt:lpstr>
      <vt:lpstr>Wingdings 2</vt:lpstr>
      <vt:lpstr>Flow</vt:lpstr>
      <vt:lpstr>Hydrologic Application of Onion Creek</vt:lpstr>
      <vt:lpstr>OBJECTIVES</vt:lpstr>
      <vt:lpstr>Background</vt:lpstr>
      <vt:lpstr>Goal of Project</vt:lpstr>
      <vt:lpstr>Gathering Data and Sources</vt:lpstr>
      <vt:lpstr>HUC 12 Numbers for Onion Creek</vt:lpstr>
      <vt:lpstr>Precipitation (10-30-2013) </vt:lpstr>
      <vt:lpstr>Precipitation (10-31-2013) </vt:lpstr>
      <vt:lpstr>Land Use Data (NCLD)</vt:lpstr>
      <vt:lpstr>Soil Data</vt:lpstr>
      <vt:lpstr>Delineating the Watershed</vt:lpstr>
      <vt:lpstr>Raster Calculator to Catchments!</vt:lpstr>
      <vt:lpstr>CHALLENGES</vt:lpstr>
      <vt:lpstr>CHALLENGES</vt:lpstr>
      <vt:lpstr>Status</vt:lpstr>
      <vt:lpstr>Acknowledgements</vt:lpstr>
      <vt:lpstr>References (for further help with project)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Hydrologic Application of Onion Creek</dc:title>
  <dc:creator>woan-tyng</dc:creator>
  <cp:lastModifiedBy>Maidment, David R</cp:lastModifiedBy>
  <cp:revision>22</cp:revision>
  <dcterms:created xsi:type="dcterms:W3CDTF">2014-11-23T00:46:01Z</dcterms:created>
  <dcterms:modified xsi:type="dcterms:W3CDTF">2014-11-25T15:18:53Z</dcterms:modified>
</cp:coreProperties>
</file>