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3"/>
  </p:notesMasterIdLst>
  <p:sldIdLst>
    <p:sldId id="256" r:id="rId2"/>
    <p:sldId id="263" r:id="rId3"/>
    <p:sldId id="258" r:id="rId4"/>
    <p:sldId id="265" r:id="rId5"/>
    <p:sldId id="257" r:id="rId6"/>
    <p:sldId id="261" r:id="rId7"/>
    <p:sldId id="259" r:id="rId8"/>
    <p:sldId id="266" r:id="rId9"/>
    <p:sldId id="267" r:id="rId10"/>
    <p:sldId id="268"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765" autoAdjust="0"/>
  </p:normalViewPr>
  <p:slideViewPr>
    <p:cSldViewPr snapToGrid="0">
      <p:cViewPr varScale="1">
        <p:scale>
          <a:sx n="82" d="100"/>
          <a:sy n="82" d="100"/>
        </p:scale>
        <p:origin x="10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7C479A-2C81-482A-AA94-9C8071620D51}" type="datetimeFigureOut">
              <a:rPr lang="en-US" smtClean="0"/>
              <a:t>11/12/2015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F63EB0-999D-43E4-9654-E571FD815FA8}" type="slidenum">
              <a:rPr lang="en-US" smtClean="0"/>
              <a:t>‹#›</a:t>
            </a:fld>
            <a:endParaRPr lang="en-US"/>
          </a:p>
        </p:txBody>
      </p:sp>
    </p:spTree>
    <p:extLst>
      <p:ext uri="{BB962C8B-B14F-4D97-AF65-F5344CB8AC3E}">
        <p14:creationId xmlns:p14="http://schemas.microsoft.com/office/powerpoint/2010/main" val="2235494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goal of my project is to map the drought severity in the Austin-Lake Travis Lakes Subbasin against the elevation of the Lake Travis reservoir. </a:t>
            </a:r>
            <a:endParaRPr lang="en-US" dirty="0"/>
          </a:p>
        </p:txBody>
      </p:sp>
      <p:sp>
        <p:nvSpPr>
          <p:cNvPr id="4" name="Slide Number Placeholder 3"/>
          <p:cNvSpPr>
            <a:spLocks noGrp="1"/>
          </p:cNvSpPr>
          <p:nvPr>
            <p:ph type="sldNum" sz="quarter" idx="10"/>
          </p:nvPr>
        </p:nvSpPr>
        <p:spPr/>
        <p:txBody>
          <a:bodyPr/>
          <a:lstStyle/>
          <a:p>
            <a:fld id="{C5F63EB0-999D-43E4-9654-E571FD815FA8}" type="slidenum">
              <a:rPr lang="en-US" smtClean="0"/>
              <a:t>2</a:t>
            </a:fld>
            <a:endParaRPr lang="en-US"/>
          </a:p>
        </p:txBody>
      </p:sp>
    </p:spTree>
    <p:extLst>
      <p:ext uri="{BB962C8B-B14F-4D97-AF65-F5344CB8AC3E}">
        <p14:creationId xmlns:p14="http://schemas.microsoft.com/office/powerpoint/2010/main" val="3887734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have only gotten the drought data onto my map thus far.</a:t>
            </a:r>
            <a:r>
              <a:rPr lang="en-US" baseline="0" dirty="0" smtClean="0"/>
              <a:t> I still need to add the reservoir levels and figure out how to even present that data. I plan on getting this from the Texas Water Development Board’s website, Water Data for Texas.</a:t>
            </a:r>
            <a:endParaRPr lang="en-US" dirty="0" smtClean="0"/>
          </a:p>
          <a:p>
            <a:endParaRPr lang="en-US" dirty="0"/>
          </a:p>
        </p:txBody>
      </p:sp>
      <p:sp>
        <p:nvSpPr>
          <p:cNvPr id="4" name="Slide Number Placeholder 3"/>
          <p:cNvSpPr>
            <a:spLocks noGrp="1"/>
          </p:cNvSpPr>
          <p:nvPr>
            <p:ph type="sldNum" sz="quarter" idx="10"/>
          </p:nvPr>
        </p:nvSpPr>
        <p:spPr/>
        <p:txBody>
          <a:bodyPr/>
          <a:lstStyle/>
          <a:p>
            <a:fld id="{C5F63EB0-999D-43E4-9654-E571FD815FA8}" type="slidenum">
              <a:rPr lang="en-US" smtClean="0"/>
              <a:t>11</a:t>
            </a:fld>
            <a:endParaRPr lang="en-US"/>
          </a:p>
        </p:txBody>
      </p:sp>
    </p:spTree>
    <p:extLst>
      <p:ext uri="{BB962C8B-B14F-4D97-AF65-F5344CB8AC3E}">
        <p14:creationId xmlns:p14="http://schemas.microsoft.com/office/powerpoint/2010/main" val="81234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Lake Travis was created in 1942</a:t>
            </a:r>
            <a:r>
              <a:rPr lang="en-US" baseline="0" dirty="0" smtClean="0"/>
              <a:t> with the completion of the Mansfield Dam, after 6 years of construction. When the reservoir is full at 681 </a:t>
            </a:r>
            <a:r>
              <a:rPr lang="en-US" baseline="0" dirty="0" err="1" smtClean="0"/>
              <a:t>ft</a:t>
            </a:r>
            <a:r>
              <a:rPr lang="en-US" baseline="0" dirty="0" smtClean="0"/>
              <a:t> </a:t>
            </a:r>
            <a:r>
              <a:rPr lang="en-US" baseline="0" dirty="0" err="1" smtClean="0"/>
              <a:t>msl</a:t>
            </a:r>
            <a:r>
              <a:rPr lang="en-US" baseline="0" dirty="0" smtClean="0"/>
              <a:t>, it can hold almost 4 billion gallons of water. The lowest elevation since the completion of the dam was 614 </a:t>
            </a:r>
            <a:r>
              <a:rPr lang="en-US" baseline="0" dirty="0" err="1" smtClean="0"/>
              <a:t>ft</a:t>
            </a:r>
            <a:r>
              <a:rPr lang="en-US" baseline="0" dirty="0" smtClean="0"/>
              <a:t> </a:t>
            </a:r>
            <a:r>
              <a:rPr lang="en-US" baseline="0" dirty="0" err="1" smtClean="0"/>
              <a:t>msl</a:t>
            </a:r>
            <a:r>
              <a:rPr lang="en-US" baseline="0" dirty="0" smtClean="0"/>
              <a:t> during the drought of record in the early 1950’s. </a:t>
            </a:r>
          </a:p>
          <a:p>
            <a:endParaRPr lang="en-US" baseline="0" dirty="0" smtClean="0"/>
          </a:p>
          <a:p>
            <a:r>
              <a:rPr lang="en-US" baseline="0" dirty="0" smtClean="0"/>
              <a:t>This reservoir serves as water supply for Austin and surrounding areas, as well as the main flood control measure for the Highland Lakes Chain, which consists of 6 lakes. </a:t>
            </a:r>
            <a:endParaRPr lang="en-US" dirty="0"/>
          </a:p>
        </p:txBody>
      </p:sp>
      <p:sp>
        <p:nvSpPr>
          <p:cNvPr id="4" name="Slide Number Placeholder 3"/>
          <p:cNvSpPr>
            <a:spLocks noGrp="1"/>
          </p:cNvSpPr>
          <p:nvPr>
            <p:ph type="sldNum" sz="quarter" idx="10"/>
          </p:nvPr>
        </p:nvSpPr>
        <p:spPr/>
        <p:txBody>
          <a:bodyPr/>
          <a:lstStyle/>
          <a:p>
            <a:fld id="{C5F63EB0-999D-43E4-9654-E571FD815FA8}" type="slidenum">
              <a:rPr lang="en-US" smtClean="0"/>
              <a:t>3</a:t>
            </a:fld>
            <a:endParaRPr lang="en-US"/>
          </a:p>
        </p:txBody>
      </p:sp>
    </p:spTree>
    <p:extLst>
      <p:ext uri="{BB962C8B-B14F-4D97-AF65-F5344CB8AC3E}">
        <p14:creationId xmlns:p14="http://schemas.microsoft.com/office/powerpoint/2010/main" val="3776188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seen here, the</a:t>
            </a:r>
            <a:r>
              <a:rPr lang="en-US" baseline="0" dirty="0" smtClean="0"/>
              <a:t> subbasin in this study includes 3 of the 6 lakes in the Highland Lakes chain as well as Lady Bird Lake </a:t>
            </a:r>
            <a:endParaRPr lang="en-US" dirty="0" smtClean="0"/>
          </a:p>
          <a:p>
            <a:endParaRPr lang="en-US" dirty="0"/>
          </a:p>
        </p:txBody>
      </p:sp>
      <p:sp>
        <p:nvSpPr>
          <p:cNvPr id="4" name="Slide Number Placeholder 3"/>
          <p:cNvSpPr>
            <a:spLocks noGrp="1"/>
          </p:cNvSpPr>
          <p:nvPr>
            <p:ph type="sldNum" sz="quarter" idx="10"/>
          </p:nvPr>
        </p:nvSpPr>
        <p:spPr/>
        <p:txBody>
          <a:bodyPr/>
          <a:lstStyle/>
          <a:p>
            <a:fld id="{C5F63EB0-999D-43E4-9654-E571FD815FA8}" type="slidenum">
              <a:rPr lang="en-US" smtClean="0"/>
              <a:t>4</a:t>
            </a:fld>
            <a:endParaRPr lang="en-US"/>
          </a:p>
        </p:txBody>
      </p:sp>
    </p:spTree>
    <p:extLst>
      <p:ext uri="{BB962C8B-B14F-4D97-AF65-F5344CB8AC3E}">
        <p14:creationId xmlns:p14="http://schemas.microsoft.com/office/powerpoint/2010/main" val="2219601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 is know for its unpredictable weather</a:t>
            </a:r>
            <a:r>
              <a:rPr lang="en-US" baseline="0" dirty="0" smtClean="0"/>
              <a:t> so of course Lake Travis has plenty of ups and downs. Here are the 7 most major droughts this area has seen.  Which is pretty significant, over half of my lifetime has been in a drought. This is a picture of the lake taken while at it’s lowest, during the drought of record. </a:t>
            </a:r>
            <a:endParaRPr lang="en-US" dirty="0"/>
          </a:p>
        </p:txBody>
      </p:sp>
      <p:sp>
        <p:nvSpPr>
          <p:cNvPr id="4" name="Slide Number Placeholder 3"/>
          <p:cNvSpPr>
            <a:spLocks noGrp="1"/>
          </p:cNvSpPr>
          <p:nvPr>
            <p:ph type="sldNum" sz="quarter" idx="10"/>
          </p:nvPr>
        </p:nvSpPr>
        <p:spPr/>
        <p:txBody>
          <a:bodyPr/>
          <a:lstStyle/>
          <a:p>
            <a:fld id="{C5F63EB0-999D-43E4-9654-E571FD815FA8}" type="slidenum">
              <a:rPr lang="en-US" smtClean="0"/>
              <a:t>5</a:t>
            </a:fld>
            <a:endParaRPr lang="en-US"/>
          </a:p>
        </p:txBody>
      </p:sp>
    </p:spTree>
    <p:extLst>
      <p:ext uri="{BB962C8B-B14F-4D97-AF65-F5344CB8AC3E}">
        <p14:creationId xmlns:p14="http://schemas.microsoft.com/office/powerpoint/2010/main" val="27161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picture of the same area in 2011, the lowest</a:t>
            </a:r>
            <a:r>
              <a:rPr lang="en-US" baseline="0" dirty="0" smtClean="0"/>
              <a:t> the lake level has dropped since the middle of the last century. </a:t>
            </a:r>
            <a:endParaRPr lang="en-US" dirty="0"/>
          </a:p>
        </p:txBody>
      </p:sp>
      <p:sp>
        <p:nvSpPr>
          <p:cNvPr id="4" name="Slide Number Placeholder 3"/>
          <p:cNvSpPr>
            <a:spLocks noGrp="1"/>
          </p:cNvSpPr>
          <p:nvPr>
            <p:ph type="sldNum" sz="quarter" idx="10"/>
          </p:nvPr>
        </p:nvSpPr>
        <p:spPr/>
        <p:txBody>
          <a:bodyPr/>
          <a:lstStyle/>
          <a:p>
            <a:fld id="{C5F63EB0-999D-43E4-9654-E571FD815FA8}" type="slidenum">
              <a:rPr lang="en-US" smtClean="0"/>
              <a:t>6</a:t>
            </a:fld>
            <a:endParaRPr lang="en-US"/>
          </a:p>
        </p:txBody>
      </p:sp>
    </p:spTree>
    <p:extLst>
      <p:ext uri="{BB962C8B-B14F-4D97-AF65-F5344CB8AC3E}">
        <p14:creationId xmlns:p14="http://schemas.microsoft.com/office/powerpoint/2010/main" val="1930451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some of the many concerning reasons that led me to choose drought as a topic.</a:t>
            </a:r>
            <a:endParaRPr lang="en-US" dirty="0" smtClean="0"/>
          </a:p>
          <a:p>
            <a:endParaRPr lang="en-US" dirty="0" smtClean="0"/>
          </a:p>
          <a:p>
            <a:r>
              <a:rPr lang="en-US" dirty="0" smtClean="0"/>
              <a:t>As</a:t>
            </a:r>
            <a:r>
              <a:rPr lang="en-US" baseline="0" dirty="0" smtClean="0"/>
              <a:t> I showed with the last picture, in</a:t>
            </a:r>
            <a:r>
              <a:rPr lang="en-US" dirty="0" smtClean="0"/>
              <a:t> 2011, the</a:t>
            </a:r>
            <a:r>
              <a:rPr lang="en-US" baseline="0" dirty="0" smtClean="0"/>
              <a:t> elevation of </a:t>
            </a:r>
            <a:r>
              <a:rPr lang="en-US" dirty="0" smtClean="0"/>
              <a:t>Lake</a:t>
            </a:r>
            <a:r>
              <a:rPr lang="en-US" baseline="0" dirty="0" smtClean="0"/>
              <a:t> Travis elevation dropped to 618.66 </a:t>
            </a:r>
            <a:r>
              <a:rPr lang="en-US" baseline="0" dirty="0" err="1" smtClean="0"/>
              <a:t>msl</a:t>
            </a:r>
            <a:r>
              <a:rPr lang="en-US" baseline="0" dirty="0" smtClean="0"/>
              <a:t>, compared to 614 during the drought of record. </a:t>
            </a:r>
          </a:p>
          <a:p>
            <a:endParaRPr lang="en-US" baseline="0" dirty="0" smtClean="0"/>
          </a:p>
          <a:p>
            <a:r>
              <a:rPr lang="en-US" baseline="0" dirty="0" smtClean="0"/>
              <a:t>In September 2011, a series of wildfires spread across the state. The most remarkable of which was in Bastrop County, which scorched 34,000 acres and consumed over 1,000 homes. The more recent fires in Bastrop County were a fraction of what was seen in 2011. </a:t>
            </a:r>
          </a:p>
          <a:p>
            <a:endParaRPr lang="en-US" baseline="0" dirty="0" smtClean="0"/>
          </a:p>
          <a:p>
            <a:r>
              <a:rPr lang="en-US" baseline="0" dirty="0" smtClean="0"/>
              <a:t>In 2012, the LCRA began to cut off the water supply for Texas’s rice farmers. This gained a lot of media attention, but they were not the only farmers and ranchers affected by the drought.  </a:t>
            </a:r>
          </a:p>
          <a:p>
            <a:endParaRPr lang="en-US" dirty="0" smtClean="0"/>
          </a:p>
          <a:p>
            <a:r>
              <a:rPr lang="en-US" dirty="0" smtClean="0"/>
              <a:t>Once</a:t>
            </a:r>
            <a:r>
              <a:rPr lang="en-US" baseline="0" dirty="0" smtClean="0"/>
              <a:t> the groundwater dried up in the area of Spicewood Beach, its </a:t>
            </a:r>
            <a:r>
              <a:rPr lang="en-US" dirty="0" smtClean="0"/>
              <a:t>residents had to</a:t>
            </a:r>
            <a:r>
              <a:rPr lang="en-US" baseline="0" dirty="0" smtClean="0"/>
              <a:t> </a:t>
            </a:r>
            <a:r>
              <a:rPr lang="en-US" dirty="0" smtClean="0"/>
              <a:t>depend</a:t>
            </a:r>
            <a:r>
              <a:rPr lang="en-US" baseline="0" dirty="0" smtClean="0"/>
              <a:t> on tanker trucks to deliver water to the town’s storage tank until a surface water treatment plant could supply water from Lake Travis. </a:t>
            </a:r>
            <a:endParaRPr lang="en-US" dirty="0"/>
          </a:p>
        </p:txBody>
      </p:sp>
      <p:sp>
        <p:nvSpPr>
          <p:cNvPr id="4" name="Slide Number Placeholder 3"/>
          <p:cNvSpPr>
            <a:spLocks noGrp="1"/>
          </p:cNvSpPr>
          <p:nvPr>
            <p:ph type="sldNum" sz="quarter" idx="10"/>
          </p:nvPr>
        </p:nvSpPr>
        <p:spPr/>
        <p:txBody>
          <a:bodyPr/>
          <a:lstStyle/>
          <a:p>
            <a:fld id="{C5F63EB0-999D-43E4-9654-E571FD815FA8}" type="slidenum">
              <a:rPr lang="en-US" smtClean="0"/>
              <a:t>7</a:t>
            </a:fld>
            <a:endParaRPr lang="en-US"/>
          </a:p>
        </p:txBody>
      </p:sp>
    </p:spTree>
    <p:extLst>
      <p:ext uri="{BB962C8B-B14F-4D97-AF65-F5344CB8AC3E}">
        <p14:creationId xmlns:p14="http://schemas.microsoft.com/office/powerpoint/2010/main" val="3200793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Fortunately drought data was not too hard to find. There is a national database which has GIS data available for download. The real problem is there is too much data. I chose the most recent 10 years to include</a:t>
            </a:r>
            <a:r>
              <a:rPr lang="en-US" baseline="0" dirty="0" smtClean="0"/>
              <a:t> in my project. This still left me with almost 1,000 data sets on a national scale. </a:t>
            </a:r>
            <a:endParaRPr lang="en-US" dirty="0"/>
          </a:p>
        </p:txBody>
      </p:sp>
      <p:sp>
        <p:nvSpPr>
          <p:cNvPr id="4" name="Slide Number Placeholder 3"/>
          <p:cNvSpPr>
            <a:spLocks noGrp="1"/>
          </p:cNvSpPr>
          <p:nvPr>
            <p:ph type="sldNum" sz="quarter" idx="10"/>
          </p:nvPr>
        </p:nvSpPr>
        <p:spPr/>
        <p:txBody>
          <a:bodyPr/>
          <a:lstStyle/>
          <a:p>
            <a:fld id="{C5F63EB0-999D-43E4-9654-E571FD815FA8}" type="slidenum">
              <a:rPr lang="en-US" smtClean="0"/>
              <a:t>8</a:t>
            </a:fld>
            <a:endParaRPr lang="en-US"/>
          </a:p>
        </p:txBody>
      </p:sp>
    </p:spTree>
    <p:extLst>
      <p:ext uri="{BB962C8B-B14F-4D97-AF65-F5344CB8AC3E}">
        <p14:creationId xmlns:p14="http://schemas.microsoft.com/office/powerpoint/2010/main" val="1345616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Luckily, Dr. </a:t>
            </a:r>
            <a:r>
              <a:rPr lang="en-US" dirty="0" err="1" smtClean="0"/>
              <a:t>Maidment</a:t>
            </a:r>
            <a:r>
              <a:rPr lang="en-US" dirty="0" smtClean="0"/>
              <a:t> pointed me to Gonzalo Espinoza who not only helped me figure out what to do with</a:t>
            </a:r>
            <a:r>
              <a:rPr lang="en-US" baseline="0" dirty="0" smtClean="0"/>
              <a:t> time series data, but wrote me a code which saved my project. There was no way I could have cut enough data down to the size of my subbasin to be worthwhile by hand. Gonzalo made me a code to cut all my data down to size, add a time field to the data from the file name, and compile every data point into one file. Once I got this to run through all the way successfully, I had my drought data. </a:t>
            </a:r>
            <a:endParaRPr lang="en-US" dirty="0"/>
          </a:p>
        </p:txBody>
      </p:sp>
      <p:sp>
        <p:nvSpPr>
          <p:cNvPr id="4" name="Slide Number Placeholder 3"/>
          <p:cNvSpPr>
            <a:spLocks noGrp="1"/>
          </p:cNvSpPr>
          <p:nvPr>
            <p:ph type="sldNum" sz="quarter" idx="10"/>
          </p:nvPr>
        </p:nvSpPr>
        <p:spPr/>
        <p:txBody>
          <a:bodyPr/>
          <a:lstStyle/>
          <a:p>
            <a:fld id="{C5F63EB0-999D-43E4-9654-E571FD815FA8}" type="slidenum">
              <a:rPr lang="en-US" smtClean="0"/>
              <a:t>9</a:t>
            </a:fld>
            <a:endParaRPr lang="en-US"/>
          </a:p>
        </p:txBody>
      </p:sp>
    </p:spTree>
    <p:extLst>
      <p:ext uri="{BB962C8B-B14F-4D97-AF65-F5344CB8AC3E}">
        <p14:creationId xmlns:p14="http://schemas.microsoft.com/office/powerpoint/2010/main" val="1077143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GIS, you can see the change in the drought severity from</a:t>
            </a:r>
            <a:r>
              <a:rPr lang="en-US" baseline="0" dirty="0" smtClean="0"/>
              <a:t> 2005 to 2015 with a time slider. To export this as a video turned out to be more complicated than expected, so here is a single frame of the data taken in October of 2011. Clearly, a pretty severe time in the drought. </a:t>
            </a:r>
            <a:endParaRPr lang="en-US" dirty="0"/>
          </a:p>
        </p:txBody>
      </p:sp>
      <p:sp>
        <p:nvSpPr>
          <p:cNvPr id="4" name="Slide Number Placeholder 3"/>
          <p:cNvSpPr>
            <a:spLocks noGrp="1"/>
          </p:cNvSpPr>
          <p:nvPr>
            <p:ph type="sldNum" sz="quarter" idx="10"/>
          </p:nvPr>
        </p:nvSpPr>
        <p:spPr/>
        <p:txBody>
          <a:bodyPr/>
          <a:lstStyle/>
          <a:p>
            <a:fld id="{C5F63EB0-999D-43E4-9654-E571FD815FA8}" type="slidenum">
              <a:rPr lang="en-US" smtClean="0"/>
              <a:t>10</a:t>
            </a:fld>
            <a:endParaRPr lang="en-US"/>
          </a:p>
        </p:txBody>
      </p:sp>
    </p:spTree>
    <p:extLst>
      <p:ext uri="{BB962C8B-B14F-4D97-AF65-F5344CB8AC3E}">
        <p14:creationId xmlns:p14="http://schemas.microsoft.com/office/powerpoint/2010/main" val="1398553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B472F28-7922-4F28-86A2-20F84F9C6225}" type="datetimeFigureOut">
              <a:rPr lang="en-US" smtClean="0"/>
              <a:t>11/12/2015</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3C0268BD-D252-4197-948B-1DA5FA4C1F58}" type="slidenum">
              <a:rPr lang="en-US" smtClean="0"/>
              <a:t>‹#›</a:t>
            </a:fld>
            <a:endParaRPr lang="en-US"/>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55161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472F28-7922-4F28-86A2-20F84F9C6225}" type="datetimeFigureOut">
              <a:rPr lang="en-US" smtClean="0"/>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268BD-D252-4197-948B-1DA5FA4C1F58}" type="slidenum">
              <a:rPr lang="en-US" smtClean="0"/>
              <a:t>‹#›</a:t>
            </a:fld>
            <a:endParaRPr lang="en-US"/>
          </a:p>
        </p:txBody>
      </p:sp>
    </p:spTree>
    <p:extLst>
      <p:ext uri="{BB962C8B-B14F-4D97-AF65-F5344CB8AC3E}">
        <p14:creationId xmlns:p14="http://schemas.microsoft.com/office/powerpoint/2010/main" val="1795683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472F28-7922-4F28-86A2-20F84F9C6225}" type="datetimeFigureOut">
              <a:rPr lang="en-US" smtClean="0"/>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268BD-D252-4197-948B-1DA5FA4C1F58}" type="slidenum">
              <a:rPr lang="en-US" smtClean="0"/>
              <a:t>‹#›</a:t>
            </a:fld>
            <a:endParaRPr lang="en-US"/>
          </a:p>
        </p:txBody>
      </p:sp>
    </p:spTree>
    <p:extLst>
      <p:ext uri="{BB962C8B-B14F-4D97-AF65-F5344CB8AC3E}">
        <p14:creationId xmlns:p14="http://schemas.microsoft.com/office/powerpoint/2010/main" val="62781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472F28-7922-4F28-86A2-20F84F9C6225}" type="datetimeFigureOut">
              <a:rPr lang="en-US" smtClean="0"/>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268BD-D252-4197-948B-1DA5FA4C1F58}" type="slidenum">
              <a:rPr lang="en-US" smtClean="0"/>
              <a:t>‹#›</a:t>
            </a:fld>
            <a:endParaRPr lang="en-US"/>
          </a:p>
        </p:txBody>
      </p:sp>
    </p:spTree>
    <p:extLst>
      <p:ext uri="{BB962C8B-B14F-4D97-AF65-F5344CB8AC3E}">
        <p14:creationId xmlns:p14="http://schemas.microsoft.com/office/powerpoint/2010/main" val="359422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B472F28-7922-4F28-86A2-20F84F9C6225}" type="datetimeFigureOut">
              <a:rPr lang="en-US" smtClean="0"/>
              <a:t>11/12/2015</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3C0268BD-D252-4197-948B-1DA5FA4C1F58}"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168169019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472F28-7922-4F28-86A2-20F84F9C6225}" type="datetimeFigureOut">
              <a:rPr lang="en-US" smtClean="0"/>
              <a:t>11/12/2015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268BD-D252-4197-948B-1DA5FA4C1F58}" type="slidenum">
              <a:rPr lang="en-US" smtClean="0"/>
              <a:t>‹#›</a:t>
            </a:fld>
            <a:endParaRPr lang="en-US"/>
          </a:p>
        </p:txBody>
      </p:sp>
    </p:spTree>
    <p:extLst>
      <p:ext uri="{BB962C8B-B14F-4D97-AF65-F5344CB8AC3E}">
        <p14:creationId xmlns:p14="http://schemas.microsoft.com/office/powerpoint/2010/main" val="756517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472F28-7922-4F28-86A2-20F84F9C6225}" type="datetimeFigureOut">
              <a:rPr lang="en-US" smtClean="0"/>
              <a:t>11/12/2015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0268BD-D252-4197-948B-1DA5FA4C1F58}" type="slidenum">
              <a:rPr lang="en-US" smtClean="0"/>
              <a:t>‹#›</a:t>
            </a:fld>
            <a:endParaRPr lang="en-US"/>
          </a:p>
        </p:txBody>
      </p:sp>
    </p:spTree>
    <p:extLst>
      <p:ext uri="{BB962C8B-B14F-4D97-AF65-F5344CB8AC3E}">
        <p14:creationId xmlns:p14="http://schemas.microsoft.com/office/powerpoint/2010/main" val="3791109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472F28-7922-4F28-86A2-20F84F9C6225}" type="datetimeFigureOut">
              <a:rPr lang="en-US" smtClean="0"/>
              <a:t>11/12/2015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0268BD-D252-4197-948B-1DA5FA4C1F58}" type="slidenum">
              <a:rPr lang="en-US" smtClean="0"/>
              <a:t>‹#›</a:t>
            </a:fld>
            <a:endParaRPr lang="en-US"/>
          </a:p>
        </p:txBody>
      </p:sp>
    </p:spTree>
    <p:extLst>
      <p:ext uri="{BB962C8B-B14F-4D97-AF65-F5344CB8AC3E}">
        <p14:creationId xmlns:p14="http://schemas.microsoft.com/office/powerpoint/2010/main" val="24417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472F28-7922-4F28-86A2-20F84F9C6225}" type="datetimeFigureOut">
              <a:rPr lang="en-US" smtClean="0"/>
              <a:t>11/12/2015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0268BD-D252-4197-948B-1DA5FA4C1F58}" type="slidenum">
              <a:rPr lang="en-US" smtClean="0"/>
              <a:t>‹#›</a:t>
            </a:fld>
            <a:endParaRPr lang="en-US"/>
          </a:p>
        </p:txBody>
      </p:sp>
    </p:spTree>
    <p:extLst>
      <p:ext uri="{BB962C8B-B14F-4D97-AF65-F5344CB8AC3E}">
        <p14:creationId xmlns:p14="http://schemas.microsoft.com/office/powerpoint/2010/main" val="7818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B472F28-7922-4F28-86A2-20F84F9C6225}" type="datetimeFigureOut">
              <a:rPr lang="en-US" smtClean="0"/>
              <a:t>11/12/2015</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C0268BD-D252-4197-948B-1DA5FA4C1F58}"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22098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B472F28-7922-4F28-86A2-20F84F9C6225}" type="datetimeFigureOut">
              <a:rPr lang="en-US" smtClean="0"/>
              <a:t>11/12/2015</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C0268BD-D252-4197-948B-1DA5FA4C1F58}"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85140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B472F28-7922-4F28-86A2-20F84F9C6225}" type="datetimeFigureOut">
              <a:rPr lang="en-US" smtClean="0"/>
              <a:t>11/12/2015</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3C0268BD-D252-4197-948B-1DA5FA4C1F58}"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1722874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42925"/>
            <a:ext cx="12191999" cy="7943850"/>
          </a:xfrm>
          <a:prstGeom prst="rect">
            <a:avLst/>
          </a:prstGeom>
        </p:spPr>
      </p:pic>
      <p:sp>
        <p:nvSpPr>
          <p:cNvPr id="2" name="Title 1"/>
          <p:cNvSpPr>
            <a:spLocks noGrp="1"/>
          </p:cNvSpPr>
          <p:nvPr>
            <p:ph type="ctrTitle"/>
          </p:nvPr>
        </p:nvSpPr>
        <p:spPr>
          <a:xfrm>
            <a:off x="1502977" y="-346841"/>
            <a:ext cx="9511863" cy="1397876"/>
          </a:xfrm>
        </p:spPr>
        <p:txBody>
          <a:bodyPr/>
          <a:lstStyle/>
          <a:p>
            <a:r>
              <a:rPr lang="en-US" b="1" dirty="0" smtClean="0">
                <a:solidFill>
                  <a:schemeClr val="bg1"/>
                </a:solidFill>
              </a:rPr>
              <a:t>Lake Travis Drought</a:t>
            </a:r>
            <a:endParaRPr lang="en-US" b="1" dirty="0">
              <a:solidFill>
                <a:schemeClr val="bg1"/>
              </a:solidFill>
            </a:endParaRPr>
          </a:p>
        </p:txBody>
      </p:sp>
      <p:sp>
        <p:nvSpPr>
          <p:cNvPr id="3" name="Subtitle 2"/>
          <p:cNvSpPr>
            <a:spLocks noGrp="1"/>
          </p:cNvSpPr>
          <p:nvPr>
            <p:ph type="subTitle" idx="1"/>
          </p:nvPr>
        </p:nvSpPr>
        <p:spPr>
          <a:xfrm>
            <a:off x="852466" y="6269695"/>
            <a:ext cx="2858814" cy="780776"/>
          </a:xfrm>
        </p:spPr>
        <p:txBody>
          <a:bodyPr/>
          <a:lstStyle/>
          <a:p>
            <a:r>
              <a:rPr lang="en-US" dirty="0" smtClean="0"/>
              <a:t>Katie Born</a:t>
            </a:r>
            <a:endParaRPr lang="en-US" dirty="0"/>
          </a:p>
        </p:txBody>
      </p:sp>
    </p:spTree>
    <p:extLst>
      <p:ext uri="{BB962C8B-B14F-4D97-AF65-F5344CB8AC3E}">
        <p14:creationId xmlns:p14="http://schemas.microsoft.com/office/powerpoint/2010/main" val="2743629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629" y="685800"/>
            <a:ext cx="11299371" cy="1485900"/>
          </a:xfrm>
        </p:spPr>
        <p:txBody>
          <a:bodyPr>
            <a:normAutofit/>
          </a:bodyPr>
          <a:lstStyle/>
          <a:p>
            <a:r>
              <a:rPr lang="en-US" sz="3200" dirty="0" smtClean="0"/>
              <a:t>Drought in the Austin-Lake Travis Lakes Subbasin (2005 – 2015)</a:t>
            </a:r>
            <a:endParaRPr lang="en-US" sz="3200" dirty="0"/>
          </a:p>
        </p:txBody>
      </p:sp>
      <p:pic>
        <p:nvPicPr>
          <p:cNvPr id="5" name="Picture 4"/>
          <p:cNvPicPr>
            <a:picLocks noChangeAspect="1"/>
          </p:cNvPicPr>
          <p:nvPr/>
        </p:nvPicPr>
        <p:blipFill>
          <a:blip r:embed="rId3"/>
          <a:stretch>
            <a:fillRect/>
          </a:stretch>
        </p:blipFill>
        <p:spPr>
          <a:xfrm>
            <a:off x="2809429" y="1838653"/>
            <a:ext cx="6919232" cy="4273643"/>
          </a:xfrm>
          <a:prstGeom prst="rect">
            <a:avLst/>
          </a:prstGeom>
        </p:spPr>
      </p:pic>
      <p:pic>
        <p:nvPicPr>
          <p:cNvPr id="3" name="Picture 2"/>
          <p:cNvPicPr>
            <a:picLocks noChangeAspect="1"/>
          </p:cNvPicPr>
          <p:nvPr/>
        </p:nvPicPr>
        <p:blipFill>
          <a:blip r:embed="rId4"/>
          <a:stretch>
            <a:fillRect/>
          </a:stretch>
        </p:blipFill>
        <p:spPr>
          <a:xfrm>
            <a:off x="8405155" y="4767591"/>
            <a:ext cx="1057275" cy="1190625"/>
          </a:xfrm>
          <a:prstGeom prst="rect">
            <a:avLst/>
          </a:prstGeom>
        </p:spPr>
      </p:pic>
    </p:spTree>
    <p:extLst>
      <p:ext uri="{BB962C8B-B14F-4D97-AF65-F5344CB8AC3E}">
        <p14:creationId xmlns:p14="http://schemas.microsoft.com/office/powerpoint/2010/main" val="2685756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a:xfrm>
            <a:off x="1371600" y="1698171"/>
            <a:ext cx="9601200" cy="3581400"/>
          </a:xfrm>
        </p:spPr>
        <p:txBody>
          <a:bodyPr/>
          <a:lstStyle/>
          <a:p>
            <a:r>
              <a:rPr lang="en-US" dirty="0" smtClean="0"/>
              <a:t>Add the reservoir level data for Lake Travis to the current drought map</a:t>
            </a:r>
          </a:p>
          <a:p>
            <a:pPr marL="0" indent="0">
              <a:buNone/>
            </a:pPr>
            <a:endParaRPr lang="en-US" dirty="0"/>
          </a:p>
        </p:txBody>
      </p:sp>
      <p:pic>
        <p:nvPicPr>
          <p:cNvPr id="4" name="Picture 3"/>
          <p:cNvPicPr>
            <a:picLocks noChangeAspect="1"/>
          </p:cNvPicPr>
          <p:nvPr/>
        </p:nvPicPr>
        <p:blipFill>
          <a:blip r:embed="rId3"/>
          <a:stretch>
            <a:fillRect/>
          </a:stretch>
        </p:blipFill>
        <p:spPr>
          <a:xfrm>
            <a:off x="1014106" y="2171700"/>
            <a:ext cx="10902578" cy="4337957"/>
          </a:xfrm>
          <a:prstGeom prst="rect">
            <a:avLst/>
          </a:prstGeom>
        </p:spPr>
      </p:pic>
    </p:spTree>
    <p:extLst>
      <p:ext uri="{BB962C8B-B14F-4D97-AF65-F5344CB8AC3E}">
        <p14:creationId xmlns:p14="http://schemas.microsoft.com/office/powerpoint/2010/main" val="1050383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a:t>
            </a:r>
            <a:endParaRPr lang="en-US" dirty="0"/>
          </a:p>
        </p:txBody>
      </p:sp>
      <p:sp>
        <p:nvSpPr>
          <p:cNvPr id="3" name="Content Placeholder 2"/>
          <p:cNvSpPr>
            <a:spLocks noGrp="1"/>
          </p:cNvSpPr>
          <p:nvPr>
            <p:ph idx="1"/>
          </p:nvPr>
        </p:nvSpPr>
        <p:spPr>
          <a:xfrm>
            <a:off x="923496" y="1428751"/>
            <a:ext cx="4018618" cy="5192486"/>
          </a:xfrm>
        </p:spPr>
        <p:txBody>
          <a:bodyPr>
            <a:normAutofit/>
          </a:bodyPr>
          <a:lstStyle/>
          <a:p>
            <a:pPr marL="0" indent="0">
              <a:buNone/>
            </a:pPr>
            <a:endParaRPr lang="en-US" sz="2800" dirty="0" smtClean="0"/>
          </a:p>
          <a:p>
            <a:pPr marL="0" indent="0">
              <a:buNone/>
            </a:pPr>
            <a:endParaRPr lang="en-US" sz="2800" dirty="0" smtClean="0"/>
          </a:p>
          <a:p>
            <a:pPr marL="0" indent="0">
              <a:buNone/>
            </a:pPr>
            <a:r>
              <a:rPr lang="en-US" sz="2800" dirty="0" smtClean="0"/>
              <a:t>Map the drought severity in the Austin-Lake Travis Lakes Subbasin against the elevation of the Lake Travis reservoir </a:t>
            </a:r>
            <a:endParaRPr lang="en-US" sz="2800" dirty="0"/>
          </a:p>
        </p:txBody>
      </p:sp>
      <p:pic>
        <p:nvPicPr>
          <p:cNvPr id="5" name="Picture 4"/>
          <p:cNvPicPr>
            <a:picLocks noChangeAspect="1"/>
          </p:cNvPicPr>
          <p:nvPr/>
        </p:nvPicPr>
        <p:blipFill>
          <a:blip r:embed="rId3"/>
          <a:stretch>
            <a:fillRect/>
          </a:stretch>
        </p:blipFill>
        <p:spPr>
          <a:xfrm>
            <a:off x="5112706" y="1428750"/>
            <a:ext cx="6745918" cy="5192487"/>
          </a:xfrm>
          <a:prstGeom prst="rect">
            <a:avLst/>
          </a:prstGeom>
        </p:spPr>
      </p:pic>
    </p:spTree>
    <p:extLst>
      <p:ext uri="{BB962C8B-B14F-4D97-AF65-F5344CB8AC3E}">
        <p14:creationId xmlns:p14="http://schemas.microsoft.com/office/powerpoint/2010/main" val="3134077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Lake Travis</a:t>
            </a:r>
            <a:endParaRPr lang="en-US" dirty="0"/>
          </a:p>
        </p:txBody>
      </p:sp>
      <p:sp>
        <p:nvSpPr>
          <p:cNvPr id="3" name="Content Placeholder 2"/>
          <p:cNvSpPr>
            <a:spLocks noGrp="1"/>
          </p:cNvSpPr>
          <p:nvPr>
            <p:ph idx="1"/>
          </p:nvPr>
        </p:nvSpPr>
        <p:spPr/>
        <p:txBody>
          <a:bodyPr>
            <a:normAutofit/>
          </a:bodyPr>
          <a:lstStyle/>
          <a:p>
            <a:pPr>
              <a:spcAft>
                <a:spcPts val="600"/>
              </a:spcAft>
            </a:pPr>
            <a:r>
              <a:rPr lang="en-US" dirty="0" smtClean="0"/>
              <a:t>Reservoir created in 1942 with the construction of Mansfield Dam by the Lower Colorado </a:t>
            </a:r>
            <a:r>
              <a:rPr lang="en-US" dirty="0"/>
              <a:t>River </a:t>
            </a:r>
            <a:r>
              <a:rPr lang="en-US" dirty="0" smtClean="0"/>
              <a:t>Authority</a:t>
            </a:r>
          </a:p>
          <a:p>
            <a:pPr>
              <a:spcAft>
                <a:spcPts val="600"/>
              </a:spcAft>
            </a:pPr>
            <a:r>
              <a:rPr lang="en-US" dirty="0" smtClean="0"/>
              <a:t>Full </a:t>
            </a:r>
            <a:r>
              <a:rPr lang="en-US" dirty="0"/>
              <a:t>at elevation of 681.1 </a:t>
            </a:r>
            <a:r>
              <a:rPr lang="en-US" dirty="0" err="1" smtClean="0"/>
              <a:t>msl</a:t>
            </a:r>
            <a:r>
              <a:rPr lang="en-US" dirty="0" smtClean="0"/>
              <a:t> </a:t>
            </a:r>
            <a:r>
              <a:rPr lang="en-US" dirty="0"/>
              <a:t>→ 382,092,882,600 gallons of water</a:t>
            </a:r>
          </a:p>
          <a:p>
            <a:pPr>
              <a:spcAft>
                <a:spcPts val="600"/>
              </a:spcAft>
            </a:pPr>
            <a:r>
              <a:rPr lang="en-US" dirty="0"/>
              <a:t>Historically lowest level of </a:t>
            </a:r>
            <a:r>
              <a:rPr lang="en-US" dirty="0" smtClean="0"/>
              <a:t>614.2 </a:t>
            </a:r>
            <a:r>
              <a:rPr lang="en-US" dirty="0" err="1"/>
              <a:t>msl</a:t>
            </a:r>
            <a:r>
              <a:rPr lang="en-US" dirty="0"/>
              <a:t> on August 14, </a:t>
            </a:r>
            <a:r>
              <a:rPr lang="en-US" dirty="0" smtClean="0"/>
              <a:t>1951</a:t>
            </a:r>
          </a:p>
          <a:p>
            <a:pPr>
              <a:spcAft>
                <a:spcPts val="600"/>
              </a:spcAft>
            </a:pPr>
            <a:r>
              <a:rPr lang="en-US" dirty="0" smtClean="0"/>
              <a:t>Water </a:t>
            </a:r>
            <a:r>
              <a:rPr lang="en-US" dirty="0"/>
              <a:t>supply for Austin and surrounding areas</a:t>
            </a:r>
          </a:p>
          <a:p>
            <a:pPr>
              <a:spcAft>
                <a:spcPts val="600"/>
              </a:spcAft>
            </a:pPr>
            <a:r>
              <a:rPr lang="en-US" dirty="0" smtClean="0"/>
              <a:t>Lake </a:t>
            </a:r>
            <a:r>
              <a:rPr lang="en-US" dirty="0"/>
              <a:t>Travis is the primary flood control reservoir for the Highland Lakes Chain </a:t>
            </a:r>
          </a:p>
          <a:p>
            <a:pPr lvl="1">
              <a:spcAft>
                <a:spcPts val="600"/>
              </a:spcAft>
            </a:pPr>
            <a:r>
              <a:rPr lang="en-US" dirty="0"/>
              <a:t>40% of the lake’s 1,950,000 acre-</a:t>
            </a:r>
            <a:r>
              <a:rPr lang="en-US" dirty="0" err="1"/>
              <a:t>ft</a:t>
            </a:r>
            <a:r>
              <a:rPr lang="en-US" dirty="0"/>
              <a:t> capacity is reserved for flood control</a:t>
            </a:r>
          </a:p>
          <a:p>
            <a:pPr>
              <a:spcAft>
                <a:spcPts val="600"/>
              </a:spcAft>
            </a:pPr>
            <a:endParaRPr lang="en-US" dirty="0" smtClean="0"/>
          </a:p>
          <a:p>
            <a:endParaRPr lang="en-US" dirty="0"/>
          </a:p>
        </p:txBody>
      </p:sp>
    </p:spTree>
    <p:extLst>
      <p:ext uri="{BB962C8B-B14F-4D97-AF65-F5344CB8AC3E}">
        <p14:creationId xmlns:p14="http://schemas.microsoft.com/office/powerpoint/2010/main" val="3614355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850570" y="201219"/>
            <a:ext cx="9073243" cy="6545202"/>
          </a:xfrm>
          <a:prstGeom prst="rect">
            <a:avLst/>
          </a:prstGeom>
        </p:spPr>
      </p:pic>
    </p:spTree>
    <p:extLst>
      <p:ext uri="{BB962C8B-B14F-4D97-AF65-F5344CB8AC3E}">
        <p14:creationId xmlns:p14="http://schemas.microsoft.com/office/powerpoint/2010/main" val="797552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Droughts</a:t>
            </a:r>
            <a:endParaRPr lang="en-US" dirty="0"/>
          </a:p>
        </p:txBody>
      </p:sp>
      <p:sp>
        <p:nvSpPr>
          <p:cNvPr id="3" name="Content Placeholder 2"/>
          <p:cNvSpPr>
            <a:spLocks noGrp="1"/>
          </p:cNvSpPr>
          <p:nvPr>
            <p:ph idx="1"/>
          </p:nvPr>
        </p:nvSpPr>
        <p:spPr>
          <a:xfrm>
            <a:off x="1164771" y="1947844"/>
            <a:ext cx="9601200" cy="3581400"/>
          </a:xfrm>
        </p:spPr>
        <p:txBody>
          <a:bodyPr/>
          <a:lstStyle/>
          <a:p>
            <a:pPr>
              <a:spcAft>
                <a:spcPts val="600"/>
              </a:spcAft>
            </a:pPr>
            <a:r>
              <a:rPr lang="en-US" dirty="0" smtClean="0"/>
              <a:t>1940s – 1950s</a:t>
            </a:r>
          </a:p>
          <a:p>
            <a:pPr>
              <a:spcAft>
                <a:spcPts val="600"/>
              </a:spcAft>
            </a:pPr>
            <a:r>
              <a:rPr lang="en-US" dirty="0" smtClean="0"/>
              <a:t>1963 - 1964</a:t>
            </a:r>
          </a:p>
          <a:p>
            <a:pPr>
              <a:spcAft>
                <a:spcPts val="600"/>
              </a:spcAft>
            </a:pPr>
            <a:r>
              <a:rPr lang="en-US" dirty="0" smtClean="0"/>
              <a:t>1983 - 1984</a:t>
            </a:r>
          </a:p>
          <a:p>
            <a:pPr>
              <a:spcAft>
                <a:spcPts val="600"/>
              </a:spcAft>
            </a:pPr>
            <a:r>
              <a:rPr lang="en-US" dirty="0" smtClean="0"/>
              <a:t>1999 – 2000</a:t>
            </a:r>
          </a:p>
          <a:p>
            <a:pPr>
              <a:spcAft>
                <a:spcPts val="600"/>
              </a:spcAft>
            </a:pPr>
            <a:r>
              <a:rPr lang="en-US" dirty="0" smtClean="0"/>
              <a:t>2005 – 2006</a:t>
            </a:r>
          </a:p>
          <a:p>
            <a:pPr>
              <a:spcAft>
                <a:spcPts val="600"/>
              </a:spcAft>
            </a:pPr>
            <a:r>
              <a:rPr lang="en-US" dirty="0" smtClean="0"/>
              <a:t>2007 - 2009</a:t>
            </a:r>
          </a:p>
          <a:p>
            <a:pPr>
              <a:spcAft>
                <a:spcPts val="600"/>
              </a:spcAft>
            </a:pPr>
            <a:r>
              <a:rPr lang="en-US" dirty="0" smtClean="0"/>
              <a:t>2008 – 2015</a:t>
            </a:r>
          </a:p>
        </p:txBody>
      </p:sp>
      <p:pic>
        <p:nvPicPr>
          <p:cNvPr id="4" name="Picture 3"/>
          <p:cNvPicPr>
            <a:picLocks noChangeAspect="1"/>
          </p:cNvPicPr>
          <p:nvPr/>
        </p:nvPicPr>
        <p:blipFill>
          <a:blip r:embed="rId3"/>
          <a:stretch>
            <a:fillRect/>
          </a:stretch>
        </p:blipFill>
        <p:spPr>
          <a:xfrm>
            <a:off x="4218064" y="1527449"/>
            <a:ext cx="6754736" cy="4221710"/>
          </a:xfrm>
          <a:prstGeom prst="rect">
            <a:avLst/>
          </a:prstGeom>
        </p:spPr>
      </p:pic>
      <p:sp>
        <p:nvSpPr>
          <p:cNvPr id="6" name="TextBox 5"/>
          <p:cNvSpPr txBox="1"/>
          <p:nvPr/>
        </p:nvSpPr>
        <p:spPr>
          <a:xfrm>
            <a:off x="6445590" y="5863459"/>
            <a:ext cx="2299683" cy="400110"/>
          </a:xfrm>
          <a:prstGeom prst="rect">
            <a:avLst/>
          </a:prstGeom>
          <a:noFill/>
        </p:spPr>
        <p:txBody>
          <a:bodyPr wrap="square" rtlCol="0">
            <a:spAutoFit/>
          </a:bodyPr>
          <a:lstStyle/>
          <a:p>
            <a:pPr algn="ctr"/>
            <a:r>
              <a:rPr lang="en-US" sz="2000" dirty="0" smtClean="0">
                <a:solidFill>
                  <a:schemeClr val="tx2"/>
                </a:solidFill>
              </a:rPr>
              <a:t>1952</a:t>
            </a:r>
            <a:endParaRPr lang="en-US" sz="2000" dirty="0">
              <a:solidFill>
                <a:schemeClr val="tx2"/>
              </a:solidFill>
            </a:endParaRPr>
          </a:p>
        </p:txBody>
      </p:sp>
      <p:sp>
        <p:nvSpPr>
          <p:cNvPr id="7" name="TextBox 6"/>
          <p:cNvSpPr txBox="1"/>
          <p:nvPr/>
        </p:nvSpPr>
        <p:spPr>
          <a:xfrm>
            <a:off x="10297885" y="6421531"/>
            <a:ext cx="2481943" cy="338554"/>
          </a:xfrm>
          <a:prstGeom prst="rect">
            <a:avLst/>
          </a:prstGeom>
          <a:noFill/>
        </p:spPr>
        <p:txBody>
          <a:bodyPr wrap="square" rtlCol="0">
            <a:spAutoFit/>
          </a:bodyPr>
          <a:lstStyle/>
          <a:p>
            <a:r>
              <a:rPr lang="en-US" sz="1600" dirty="0">
                <a:solidFill>
                  <a:schemeClr val="tx2"/>
                </a:solidFill>
              </a:rPr>
              <a:t>(</a:t>
            </a:r>
            <a:r>
              <a:rPr lang="en-US" sz="1600" dirty="0" err="1">
                <a:solidFill>
                  <a:schemeClr val="tx2"/>
                </a:solidFill>
              </a:rPr>
              <a:t>Mashhood</a:t>
            </a:r>
            <a:r>
              <a:rPr lang="en-US" sz="1600" dirty="0">
                <a:solidFill>
                  <a:schemeClr val="tx2"/>
                </a:solidFill>
              </a:rPr>
              <a:t>, 2011)</a:t>
            </a:r>
          </a:p>
        </p:txBody>
      </p:sp>
    </p:spTree>
    <p:extLst>
      <p:ext uri="{BB962C8B-B14F-4D97-AF65-F5344CB8AC3E}">
        <p14:creationId xmlns:p14="http://schemas.microsoft.com/office/powerpoint/2010/main" val="19159337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Droughts</a:t>
            </a:r>
            <a:endParaRPr lang="en-US" dirty="0"/>
          </a:p>
        </p:txBody>
      </p:sp>
      <p:sp>
        <p:nvSpPr>
          <p:cNvPr id="3" name="Content Placeholder 2"/>
          <p:cNvSpPr>
            <a:spLocks noGrp="1"/>
          </p:cNvSpPr>
          <p:nvPr>
            <p:ph idx="1"/>
          </p:nvPr>
        </p:nvSpPr>
        <p:spPr>
          <a:xfrm>
            <a:off x="1110343" y="1964872"/>
            <a:ext cx="9601200" cy="3690257"/>
          </a:xfrm>
        </p:spPr>
        <p:txBody>
          <a:bodyPr>
            <a:normAutofit/>
          </a:bodyPr>
          <a:lstStyle/>
          <a:p>
            <a:pPr>
              <a:spcAft>
                <a:spcPts val="600"/>
              </a:spcAft>
            </a:pPr>
            <a:r>
              <a:rPr lang="en-US" dirty="0"/>
              <a:t>1940s – 1950s</a:t>
            </a:r>
          </a:p>
          <a:p>
            <a:pPr>
              <a:spcAft>
                <a:spcPts val="600"/>
              </a:spcAft>
            </a:pPr>
            <a:r>
              <a:rPr lang="en-US" dirty="0"/>
              <a:t>1963 - 1964</a:t>
            </a:r>
          </a:p>
          <a:p>
            <a:pPr>
              <a:spcAft>
                <a:spcPts val="600"/>
              </a:spcAft>
            </a:pPr>
            <a:r>
              <a:rPr lang="en-US" dirty="0"/>
              <a:t>1983 - 1984</a:t>
            </a:r>
          </a:p>
          <a:p>
            <a:pPr>
              <a:spcAft>
                <a:spcPts val="600"/>
              </a:spcAft>
            </a:pPr>
            <a:r>
              <a:rPr lang="en-US" dirty="0"/>
              <a:t>1999 – 2000</a:t>
            </a:r>
          </a:p>
          <a:p>
            <a:pPr>
              <a:spcAft>
                <a:spcPts val="600"/>
              </a:spcAft>
            </a:pPr>
            <a:r>
              <a:rPr lang="en-US" dirty="0"/>
              <a:t>2005 – 2006</a:t>
            </a:r>
          </a:p>
          <a:p>
            <a:pPr>
              <a:spcAft>
                <a:spcPts val="600"/>
              </a:spcAft>
            </a:pPr>
            <a:r>
              <a:rPr lang="en-US" dirty="0"/>
              <a:t>2007 - 2009</a:t>
            </a:r>
          </a:p>
          <a:p>
            <a:pPr>
              <a:spcAft>
                <a:spcPts val="600"/>
              </a:spcAft>
            </a:pPr>
            <a:r>
              <a:rPr lang="en-US" dirty="0"/>
              <a:t>2008 – 2015</a:t>
            </a:r>
          </a:p>
        </p:txBody>
      </p:sp>
      <p:pic>
        <p:nvPicPr>
          <p:cNvPr id="5" name="Picture 4"/>
          <p:cNvPicPr>
            <a:picLocks noChangeAspect="1"/>
          </p:cNvPicPr>
          <p:nvPr/>
        </p:nvPicPr>
        <p:blipFill>
          <a:blip r:embed="rId3"/>
          <a:stretch>
            <a:fillRect/>
          </a:stretch>
        </p:blipFill>
        <p:spPr>
          <a:xfrm>
            <a:off x="3705825" y="1816671"/>
            <a:ext cx="7779214" cy="3643265"/>
          </a:xfrm>
          <a:prstGeom prst="rect">
            <a:avLst/>
          </a:prstGeom>
        </p:spPr>
      </p:pic>
      <p:sp>
        <p:nvSpPr>
          <p:cNvPr id="6" name="TextBox 5"/>
          <p:cNvSpPr txBox="1"/>
          <p:nvPr/>
        </p:nvSpPr>
        <p:spPr>
          <a:xfrm>
            <a:off x="7181774" y="5655129"/>
            <a:ext cx="827315" cy="400110"/>
          </a:xfrm>
          <a:prstGeom prst="rect">
            <a:avLst/>
          </a:prstGeom>
          <a:noFill/>
        </p:spPr>
        <p:txBody>
          <a:bodyPr wrap="square" rtlCol="0">
            <a:spAutoFit/>
          </a:bodyPr>
          <a:lstStyle/>
          <a:p>
            <a:pPr algn="ctr"/>
            <a:r>
              <a:rPr lang="en-US" sz="2000" dirty="0">
                <a:solidFill>
                  <a:schemeClr val="tx2"/>
                </a:solidFill>
              </a:rPr>
              <a:t>2011 </a:t>
            </a:r>
          </a:p>
        </p:txBody>
      </p:sp>
      <p:sp>
        <p:nvSpPr>
          <p:cNvPr id="7" name="TextBox 6"/>
          <p:cNvSpPr txBox="1"/>
          <p:nvPr/>
        </p:nvSpPr>
        <p:spPr>
          <a:xfrm>
            <a:off x="10297885" y="6421531"/>
            <a:ext cx="2481943" cy="338554"/>
          </a:xfrm>
          <a:prstGeom prst="rect">
            <a:avLst/>
          </a:prstGeom>
          <a:noFill/>
        </p:spPr>
        <p:txBody>
          <a:bodyPr wrap="square" rtlCol="0">
            <a:spAutoFit/>
          </a:bodyPr>
          <a:lstStyle/>
          <a:p>
            <a:r>
              <a:rPr lang="en-US" sz="1600" dirty="0">
                <a:solidFill>
                  <a:schemeClr val="tx2"/>
                </a:solidFill>
              </a:rPr>
              <a:t>(</a:t>
            </a:r>
            <a:r>
              <a:rPr lang="en-US" sz="1600" dirty="0" err="1">
                <a:solidFill>
                  <a:schemeClr val="tx2"/>
                </a:solidFill>
              </a:rPr>
              <a:t>Mashhood</a:t>
            </a:r>
            <a:r>
              <a:rPr lang="en-US" sz="1600" dirty="0">
                <a:solidFill>
                  <a:schemeClr val="tx2"/>
                </a:solidFill>
              </a:rPr>
              <a:t>, 2011)</a:t>
            </a:r>
          </a:p>
        </p:txBody>
      </p:sp>
    </p:spTree>
    <p:extLst>
      <p:ext uri="{BB962C8B-B14F-4D97-AF65-F5344CB8AC3E}">
        <p14:creationId xmlns:p14="http://schemas.microsoft.com/office/powerpoint/2010/main" val="1656669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Droughts?</a:t>
            </a:r>
            <a:endParaRPr lang="en-US" dirty="0"/>
          </a:p>
        </p:txBody>
      </p:sp>
      <p:sp>
        <p:nvSpPr>
          <p:cNvPr id="3" name="Content Placeholder 2"/>
          <p:cNvSpPr>
            <a:spLocks noGrp="1"/>
          </p:cNvSpPr>
          <p:nvPr>
            <p:ph idx="1"/>
          </p:nvPr>
        </p:nvSpPr>
        <p:spPr/>
        <p:txBody>
          <a:bodyPr/>
          <a:lstStyle/>
          <a:p>
            <a:pPr>
              <a:spcAft>
                <a:spcPts val="600"/>
              </a:spcAft>
            </a:pPr>
            <a:r>
              <a:rPr lang="en-US" dirty="0" smtClean="0"/>
              <a:t>Reservoir levels</a:t>
            </a:r>
          </a:p>
          <a:p>
            <a:pPr>
              <a:spcAft>
                <a:spcPts val="600"/>
              </a:spcAft>
            </a:pPr>
            <a:r>
              <a:rPr lang="en-US" dirty="0" smtClean="0"/>
              <a:t>Wildfires</a:t>
            </a:r>
          </a:p>
          <a:p>
            <a:pPr>
              <a:spcAft>
                <a:spcPts val="600"/>
              </a:spcAft>
            </a:pPr>
            <a:r>
              <a:rPr lang="en-US" dirty="0" smtClean="0"/>
              <a:t>Crops</a:t>
            </a:r>
          </a:p>
          <a:p>
            <a:pPr>
              <a:spcAft>
                <a:spcPts val="600"/>
              </a:spcAft>
            </a:pPr>
            <a:r>
              <a:rPr lang="en-US" dirty="0" smtClean="0"/>
              <a:t>Electricity production</a:t>
            </a:r>
          </a:p>
          <a:p>
            <a:pPr>
              <a:spcAft>
                <a:spcPts val="600"/>
              </a:spcAft>
            </a:pPr>
            <a:r>
              <a:rPr lang="en-US" dirty="0" smtClean="0"/>
              <a:t>Groundwater</a:t>
            </a:r>
          </a:p>
          <a:p>
            <a:pPr marL="530352" lvl="1" indent="0">
              <a:spcAft>
                <a:spcPts val="600"/>
              </a:spcAft>
              <a:buNone/>
            </a:pPr>
            <a:endParaRPr lang="en-US" dirty="0"/>
          </a:p>
        </p:txBody>
      </p:sp>
    </p:spTree>
    <p:extLst>
      <p:ext uri="{BB962C8B-B14F-4D97-AF65-F5344CB8AC3E}">
        <p14:creationId xmlns:p14="http://schemas.microsoft.com/office/powerpoint/2010/main" val="4291332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Drought Data</a:t>
            </a:r>
            <a:endParaRPr lang="en-US" dirty="0"/>
          </a:p>
        </p:txBody>
      </p:sp>
      <p:pic>
        <p:nvPicPr>
          <p:cNvPr id="6" name="Picture 5"/>
          <p:cNvPicPr>
            <a:picLocks noChangeAspect="1"/>
          </p:cNvPicPr>
          <p:nvPr/>
        </p:nvPicPr>
        <p:blipFill rotWithShape="1">
          <a:blip r:embed="rId3"/>
          <a:srcRect l="4339" t="2460"/>
          <a:stretch/>
        </p:blipFill>
        <p:spPr>
          <a:xfrm>
            <a:off x="903514" y="1428750"/>
            <a:ext cx="5519057" cy="5297344"/>
          </a:xfrm>
          <a:prstGeom prst="rect">
            <a:avLst/>
          </a:prstGeom>
        </p:spPr>
      </p:pic>
      <p:sp>
        <p:nvSpPr>
          <p:cNvPr id="7" name="Rectangle 6"/>
          <p:cNvSpPr/>
          <p:nvPr/>
        </p:nvSpPr>
        <p:spPr>
          <a:xfrm>
            <a:off x="1415142" y="3875153"/>
            <a:ext cx="1132115" cy="28302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5393533" y="1954304"/>
            <a:ext cx="6390594" cy="4190362"/>
          </a:xfrm>
          <a:prstGeom prst="rect">
            <a:avLst/>
          </a:prstGeom>
          <a:ln w="38100">
            <a:solidFill>
              <a:schemeClr val="tx1"/>
            </a:solidFill>
          </a:ln>
        </p:spPr>
      </p:pic>
      <p:cxnSp>
        <p:nvCxnSpPr>
          <p:cNvPr id="10" name="Straight Arrow Connector 9"/>
          <p:cNvCxnSpPr>
            <a:stCxn id="7" idx="3"/>
          </p:cNvCxnSpPr>
          <p:nvPr/>
        </p:nvCxnSpPr>
        <p:spPr>
          <a:xfrm>
            <a:off x="2547257" y="4016668"/>
            <a:ext cx="2710543" cy="16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486400" y="3907971"/>
            <a:ext cx="370114" cy="14260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2518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Data</a:t>
            </a:r>
            <a:endParaRPr lang="en-US" dirty="0"/>
          </a:p>
        </p:txBody>
      </p:sp>
      <p:pic>
        <p:nvPicPr>
          <p:cNvPr id="4" name="Picture 3"/>
          <p:cNvPicPr>
            <a:picLocks noChangeAspect="1"/>
          </p:cNvPicPr>
          <p:nvPr/>
        </p:nvPicPr>
        <p:blipFill>
          <a:blip r:embed="rId3"/>
          <a:stretch>
            <a:fillRect/>
          </a:stretch>
        </p:blipFill>
        <p:spPr>
          <a:xfrm>
            <a:off x="3151414" y="1428750"/>
            <a:ext cx="6041571" cy="5236444"/>
          </a:xfrm>
          <a:prstGeom prst="rect">
            <a:avLst/>
          </a:prstGeom>
        </p:spPr>
      </p:pic>
      <p:sp>
        <p:nvSpPr>
          <p:cNvPr id="5" name="Left Brace 4"/>
          <p:cNvSpPr/>
          <p:nvPr/>
        </p:nvSpPr>
        <p:spPr>
          <a:xfrm>
            <a:off x="2612571" y="1752600"/>
            <a:ext cx="511629" cy="210094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832756" y="2318657"/>
            <a:ext cx="2204357" cy="1200329"/>
          </a:xfrm>
          <a:prstGeom prst="rect">
            <a:avLst/>
          </a:prstGeom>
          <a:noFill/>
        </p:spPr>
        <p:txBody>
          <a:bodyPr wrap="square" rtlCol="0">
            <a:spAutoFit/>
          </a:bodyPr>
          <a:lstStyle/>
          <a:p>
            <a:r>
              <a:rPr lang="en-US" dirty="0">
                <a:solidFill>
                  <a:schemeClr val="tx2"/>
                </a:solidFill>
              </a:rPr>
              <a:t>Cut to subbasin</a:t>
            </a:r>
          </a:p>
          <a:p>
            <a:endParaRPr lang="en-US" dirty="0">
              <a:solidFill>
                <a:schemeClr val="tx2"/>
              </a:solidFill>
            </a:endParaRPr>
          </a:p>
          <a:p>
            <a:r>
              <a:rPr lang="en-US" dirty="0">
                <a:solidFill>
                  <a:schemeClr val="tx2"/>
                </a:solidFill>
              </a:rPr>
              <a:t>Adding time field to data from file name</a:t>
            </a:r>
          </a:p>
        </p:txBody>
      </p:sp>
      <p:sp>
        <p:nvSpPr>
          <p:cNvPr id="8" name="TextBox 7"/>
          <p:cNvSpPr txBox="1"/>
          <p:nvPr/>
        </p:nvSpPr>
        <p:spPr>
          <a:xfrm>
            <a:off x="832756" y="4274012"/>
            <a:ext cx="1899559" cy="646331"/>
          </a:xfrm>
          <a:prstGeom prst="rect">
            <a:avLst/>
          </a:prstGeom>
          <a:noFill/>
        </p:spPr>
        <p:txBody>
          <a:bodyPr wrap="square" rtlCol="0">
            <a:spAutoFit/>
          </a:bodyPr>
          <a:lstStyle/>
          <a:p>
            <a:r>
              <a:rPr lang="en-US" dirty="0">
                <a:solidFill>
                  <a:schemeClr val="tx2"/>
                </a:solidFill>
              </a:rPr>
              <a:t>Compiling all data into one file</a:t>
            </a:r>
          </a:p>
        </p:txBody>
      </p:sp>
      <p:sp>
        <p:nvSpPr>
          <p:cNvPr id="9" name="Left Brace 8"/>
          <p:cNvSpPr/>
          <p:nvPr/>
        </p:nvSpPr>
        <p:spPr>
          <a:xfrm>
            <a:off x="2639785" y="3994438"/>
            <a:ext cx="511629" cy="210094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9927770" y="5914349"/>
            <a:ext cx="2090057" cy="646331"/>
          </a:xfrm>
          <a:prstGeom prst="rect">
            <a:avLst/>
          </a:prstGeom>
          <a:noFill/>
        </p:spPr>
        <p:txBody>
          <a:bodyPr wrap="square" rtlCol="0">
            <a:spAutoFit/>
          </a:bodyPr>
          <a:lstStyle/>
          <a:p>
            <a:pPr algn="ctr"/>
            <a:r>
              <a:rPr lang="en-US" b="1" dirty="0">
                <a:solidFill>
                  <a:schemeClr val="tx2"/>
                </a:solidFill>
              </a:rPr>
              <a:t>THANK YOU Gonzalo Espinoza!</a:t>
            </a:r>
          </a:p>
        </p:txBody>
      </p:sp>
    </p:spTree>
    <p:extLst>
      <p:ext uri="{BB962C8B-B14F-4D97-AF65-F5344CB8AC3E}">
        <p14:creationId xmlns:p14="http://schemas.microsoft.com/office/powerpoint/2010/main" val="2991689991"/>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2032</TotalTime>
  <Words>928</Words>
  <Application>Microsoft Office PowerPoint</Application>
  <PresentationFormat>Widescreen</PresentationFormat>
  <Paragraphs>79</Paragraphs>
  <Slides>11</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Calibri</vt:lpstr>
      <vt:lpstr>Franklin Gothic Book</vt:lpstr>
      <vt:lpstr>Crop</vt:lpstr>
      <vt:lpstr>Lake Travis Drought</vt:lpstr>
      <vt:lpstr>Goal</vt:lpstr>
      <vt:lpstr>Lake Travis</vt:lpstr>
      <vt:lpstr>PowerPoint Presentation</vt:lpstr>
      <vt:lpstr>Texas Droughts</vt:lpstr>
      <vt:lpstr>Texas Droughts</vt:lpstr>
      <vt:lpstr>Why Droughts?</vt:lpstr>
      <vt:lpstr>Drought Data</vt:lpstr>
      <vt:lpstr>Dealing with Data</vt:lpstr>
      <vt:lpstr>Drought in the Austin-Lake Travis Lakes Subbasin (2005 – 2015)</vt:lpstr>
      <vt:lpstr>Future Work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Lake Travis Drought</dc:title>
  <dc:creator>Katie Born</dc:creator>
  <cp:lastModifiedBy>Maidment, David R</cp:lastModifiedBy>
  <cp:revision>29</cp:revision>
  <dcterms:created xsi:type="dcterms:W3CDTF">2015-11-09T23:28:45Z</dcterms:created>
  <dcterms:modified xsi:type="dcterms:W3CDTF">2015-11-12T16:32:02Z</dcterms:modified>
</cp:coreProperties>
</file>