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256" r:id="rId2"/>
    <p:sldId id="266" r:id="rId3"/>
    <p:sldId id="267" r:id="rId4"/>
    <p:sldId id="270" r:id="rId5"/>
    <p:sldId id="265" r:id="rId6"/>
    <p:sldId id="272" r:id="rId7"/>
    <p:sldId id="271" r:id="rId8"/>
    <p:sldId id="268" r:id="rId9"/>
    <p:sldId id="273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372D"/>
    <a:srgbClr val="F3A8FF"/>
    <a:srgbClr val="FF7D71"/>
    <a:srgbClr val="FFA97B"/>
    <a:srgbClr val="FF3822"/>
    <a:srgbClr val="7CFF86"/>
    <a:srgbClr val="FFEC6C"/>
    <a:srgbClr val="76BDFF"/>
    <a:srgbClr val="2A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5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sabellaGee:Documents:Classes:GIS:Term%20Project:Colorado%20Public%20Water%20Syste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63012689514298E-2"/>
          <c:y val="0.109510086455331"/>
          <c:w val="0.49486688311226601"/>
          <c:h val="0.78962536023054697"/>
        </c:manualLayout>
      </c:layout>
      <c:doughnut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76BD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3A8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A97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F7D7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7CFF8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EC6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'Community Water Systems'!$Y$23:$Y$28</c:f>
              <c:strCache>
                <c:ptCount val="6"/>
                <c:pt idx="0">
                  <c:v>Groundwater</c:v>
                </c:pt>
                <c:pt idx="1">
                  <c:v>Surface Water</c:v>
                </c:pt>
                <c:pt idx="2">
                  <c:v>Groundwater under influence of surface water</c:v>
                </c:pt>
                <c:pt idx="3">
                  <c:v>Surface water purchased</c:v>
                </c:pt>
                <c:pt idx="4">
                  <c:v>Purchased ground water under influence of surface water</c:v>
                </c:pt>
                <c:pt idx="5">
                  <c:v>Ground water purchased</c:v>
                </c:pt>
              </c:strCache>
            </c:strRef>
          </c:cat>
          <c:val>
            <c:numRef>
              <c:f>'Community Water Systems'!$Z$23:$Z$28</c:f>
              <c:numCache>
                <c:formatCode>General</c:formatCode>
                <c:ptCount val="6"/>
                <c:pt idx="0">
                  <c:v>472</c:v>
                </c:pt>
                <c:pt idx="1">
                  <c:v>169</c:v>
                </c:pt>
                <c:pt idx="2">
                  <c:v>59</c:v>
                </c:pt>
                <c:pt idx="3">
                  <c:v>146</c:v>
                </c:pt>
                <c:pt idx="4">
                  <c:v>5</c:v>
                </c:pt>
                <c:pt idx="5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legend>
      <c:legendPos val="r"/>
      <c:layout>
        <c:manualLayout>
          <c:xMode val="edge"/>
          <c:yMode val="edge"/>
          <c:x val="0.63055555555555498"/>
          <c:y val="9.1279540719412203E-2"/>
          <c:w val="0.344444444444444"/>
          <c:h val="0.85875218407497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5B845-E4BF-1B4F-A437-AEA5263F201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EB378-56DC-044A-8BA2-096311A3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2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Dental Fluorosis</a:t>
            </a:r>
          </a:p>
          <a:p>
            <a:r>
              <a:rPr lang="en-US" dirty="0" smtClean="0"/>
              <a:t>Keratosis</a:t>
            </a:r>
          </a:p>
          <a:p>
            <a:r>
              <a:rPr lang="en-US" dirty="0" smtClean="0"/>
              <a:t>Skeletal Fluorosis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BC fluorosis regulated</a:t>
            </a:r>
          </a:p>
          <a:p>
            <a:r>
              <a:rPr lang="en-US" dirty="0" smtClean="0"/>
              <a:t>But</a:t>
            </a:r>
            <a:r>
              <a:rPr lang="en-US" baseline="0" dirty="0" smtClean="0"/>
              <a:t> may be lowered </a:t>
            </a:r>
          </a:p>
          <a:p>
            <a:r>
              <a:rPr lang="en-US" baseline="0" dirty="0" smtClean="0"/>
              <a:t>Issues for small plants</a:t>
            </a:r>
          </a:p>
          <a:p>
            <a:r>
              <a:rPr lang="en-US" baseline="0" dirty="0" smtClean="0"/>
              <a:t>expeditiously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 examples of fluorosis and background on Fluoride</a:t>
            </a:r>
            <a:r>
              <a:rPr lang="en-US" baseline="0" dirty="0" smtClean="0"/>
              <a:t> regulations in the US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MCL is 4ppm, secondary MCL is 2ppm, but that’s non enforceable and just for prevention of aesthetic problems. Aluminum has a secondary MCL at 0.05-0.2ppm</a:t>
            </a:r>
          </a:p>
          <a:p>
            <a:endParaRPr lang="en-US" baseline="0" dirty="0" smtClean="0"/>
          </a:p>
          <a:p>
            <a:r>
              <a:rPr lang="en-US" dirty="0" smtClean="0"/>
              <a:t>Because the EPA is reviewing fluoride as part of the second 6-year plan</a:t>
            </a:r>
            <a:r>
              <a:rPr lang="en-US" baseline="0" dirty="0" smtClean="0"/>
              <a:t>, the MCL could be lowered to the WHO limit, which could in turn affect small plants that already have difficulties with fluoride</a:t>
            </a:r>
          </a:p>
          <a:p>
            <a:r>
              <a:rPr lang="en-US" baseline="0" dirty="0" smtClean="0"/>
              <a:t>My research focuses on how small treatment plants can remove fluoride most expeditiously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how fluoride affects the dental enamel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little bit is beneficial as it protects from caries and cavities, but if it continues it can cause fluorosis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1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SUMMIT County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B378-56DC-044A-8BA2-096311A355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4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Groundwater located close enough to surface water to receive direct surface water recharge </a:t>
            </a:r>
            <a:r>
              <a:rPr lang="en-US" dirty="0" smtClean="0">
                <a:sym typeface="Wingdings"/>
              </a:rPr>
              <a:t> means it’s at</a:t>
            </a:r>
            <a:r>
              <a:rPr lang="en-US" baseline="0" dirty="0" smtClean="0">
                <a:sym typeface="Wingdings"/>
              </a:rPr>
              <a:t> risk for certain pathogens and viruses groundwater isn’t typically known 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B378-56DC-044A-8BA2-096311A355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3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Going</a:t>
            </a:r>
            <a:r>
              <a:rPr lang="en-US" baseline="0" dirty="0" smtClean="0"/>
              <a:t> to link number of water systems and distributions to the counties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B378-56DC-044A-8BA2-096311A355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1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Families</a:t>
            </a:r>
            <a:r>
              <a:rPr lang="en-US" baseline="0" dirty="0" smtClean="0"/>
              <a:t> below poverty level                                                                 High pop density in Colorado Springs and Denver Area</a:t>
            </a:r>
          </a:p>
          <a:p>
            <a:r>
              <a:rPr lang="en-US" baseline="0" dirty="0" smtClean="0"/>
              <a:t>Income</a:t>
            </a:r>
          </a:p>
          <a:p>
            <a:r>
              <a:rPr lang="en-US" baseline="0" dirty="0" smtClean="0"/>
              <a:t>Unemployment</a:t>
            </a:r>
          </a:p>
          <a:p>
            <a:r>
              <a:rPr lang="en-US" baseline="0" dirty="0" smtClean="0"/>
              <a:t>Pop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B378-56DC-044A-8BA2-096311A355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9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16E-E59D-DC49-91CA-45B9D373F76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03B61B-0975-D64E-94F8-A889B22A93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16E-E59D-DC49-91CA-45B9D373F76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B61B-0975-D64E-94F8-A889B22A9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16E-E59D-DC49-91CA-45B9D373F76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B61B-0975-D64E-94F8-A889B22A9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16E-E59D-DC49-91CA-45B9D373F76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B61B-0975-D64E-94F8-A889B22A9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16E-E59D-DC49-91CA-45B9D373F76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B61B-0975-D64E-94F8-A889B22A93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16E-E59D-DC49-91CA-45B9D373F76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B61B-0975-D64E-94F8-A889B22A93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16E-E59D-DC49-91CA-45B9D373F76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B61B-0975-D64E-94F8-A889B22A93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16E-E59D-DC49-91CA-45B9D373F76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B61B-0975-D64E-94F8-A889B22A9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16E-E59D-DC49-91CA-45B9D373F76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B61B-0975-D64E-94F8-A889B22A9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16E-E59D-DC49-91CA-45B9D373F76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B61B-0975-D64E-94F8-A889B22A9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216E-E59D-DC49-91CA-45B9D373F76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B61B-0975-D64E-94F8-A889B22A9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7D216E-E59D-DC49-91CA-45B9D373F76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03B61B-0975-D64E-94F8-A889B22A93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415" cy="68580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205" y="1776386"/>
            <a:ext cx="7772400" cy="2359054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Spatial Analysis of Fluoride and Arsenic Contamination in Colorado Water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57743"/>
            <a:ext cx="64008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Isabella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Gee</a:t>
            </a:r>
          </a:p>
          <a:p>
            <a:r>
              <a:rPr lang="en-US" sz="1800" i="1" dirty="0" smtClean="0">
                <a:solidFill>
                  <a:srgbClr val="000000"/>
                </a:solidFill>
              </a:rPr>
              <a:t>Environmental and Water Resources Engineering</a:t>
            </a:r>
            <a:endParaRPr lang="en-US" sz="1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58" y="-183418"/>
            <a:ext cx="8229600" cy="1600200"/>
          </a:xfrm>
        </p:spPr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637" y="1677034"/>
            <a:ext cx="8558363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processing and interpretation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Where is contamination occurring?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the physical trends?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NHDplus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stream mapping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Further demographic studies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is at risk?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County and Water System Identification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63939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0670" y="6311074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3" r="16898"/>
          <a:stretch/>
        </p:blipFill>
        <p:spPr>
          <a:xfrm>
            <a:off x="145709" y="4737282"/>
            <a:ext cx="2932679" cy="198432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195" y="5476248"/>
            <a:ext cx="5732752" cy="12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4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3034" y="6363939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6444" y="313916"/>
            <a:ext cx="5290356" cy="1287347"/>
          </a:xfrm>
        </p:spPr>
        <p:txBody>
          <a:bodyPr/>
          <a:lstStyle/>
          <a:p>
            <a:pPr algn="ctr"/>
            <a:r>
              <a:rPr lang="en-US" u="sng" dirty="0" smtClean="0"/>
              <a:t>Regulations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126693" y="2255533"/>
            <a:ext cx="5380298" cy="29392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"/>
              </a:spcAft>
              <a:buFont typeface="Arial"/>
              <a:buChar char="•"/>
            </a:pPr>
            <a:r>
              <a:rPr lang="en-US" sz="2800" dirty="0" smtClean="0"/>
              <a:t>Fluoride EPA Limit:</a:t>
            </a:r>
          </a:p>
          <a:p>
            <a:pPr marL="800100" lvl="1" indent="-342900">
              <a:spcAft>
                <a:spcPts val="1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[F] = 4 ppm</a:t>
            </a:r>
          </a:p>
          <a:p>
            <a:pPr>
              <a:spcAft>
                <a:spcPts val="100"/>
              </a:spcAft>
            </a:pPr>
            <a:endParaRPr lang="en-US" sz="2000" dirty="0" smtClean="0"/>
          </a:p>
          <a:p>
            <a:pPr lvl="1">
              <a:spcAft>
                <a:spcPts val="100"/>
              </a:spcAft>
            </a:pPr>
            <a:endParaRPr lang="en-US" sz="2000" dirty="0"/>
          </a:p>
          <a:p>
            <a:pPr>
              <a:spcAft>
                <a:spcPts val="100"/>
              </a:spcAft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  Arsenic EPA Limit:</a:t>
            </a:r>
          </a:p>
          <a:p>
            <a:pPr lvl="1">
              <a:spcAft>
                <a:spcPts val="1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[As]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10 ppb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100"/>
              </a:spcAft>
            </a:pP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8216400" y="6363939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09" y="1624200"/>
            <a:ext cx="3063574" cy="30493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09" y="4659233"/>
            <a:ext cx="3063574" cy="2115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793935" y="2896591"/>
            <a:ext cx="1084579" cy="1997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93935" y="2896591"/>
            <a:ext cx="1084579" cy="1997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36328" y="3096357"/>
            <a:ext cx="21977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3822"/>
                </a:solidFill>
              </a:rPr>
              <a:t>&lt;2 ppm</a:t>
            </a:r>
            <a:endParaRPr lang="en-US" sz="3200" b="1" i="1" dirty="0">
              <a:solidFill>
                <a:srgbClr val="FF382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1820" r="50649" b="51677"/>
          <a:stretch>
            <a:fillRect/>
          </a:stretch>
        </p:blipFill>
        <p:spPr bwMode="auto">
          <a:xfrm>
            <a:off x="118809" y="121805"/>
            <a:ext cx="3063574" cy="227193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4588"/>
            <a:ext cx="5250829" cy="5250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2223" y="2830945"/>
            <a:ext cx="21441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Hydroxyapatite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56000" y="3132668"/>
            <a:ext cx="1890889" cy="141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21554" y="3660673"/>
            <a:ext cx="1746197" cy="646331"/>
          </a:xfrm>
          <a:prstGeom prst="rect">
            <a:avLst/>
          </a:prstGeom>
          <a:noFill/>
          <a:ln>
            <a:solidFill>
              <a:srgbClr val="5482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Fluorapatite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3467751" y="3983839"/>
            <a:ext cx="1979138" cy="9607"/>
          </a:xfrm>
          <a:prstGeom prst="straightConnector1">
            <a:avLst/>
          </a:prstGeom>
          <a:ln w="38100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85555" y="3019778"/>
            <a:ext cx="287866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Fluoride replaces OH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groups in hydroxyapatite and is remineralized as fluorapatite</a:t>
            </a:r>
          </a:p>
        </p:txBody>
      </p:sp>
      <p:sp>
        <p:nvSpPr>
          <p:cNvPr id="18" name="12-Point Star 17"/>
          <p:cNvSpPr/>
          <p:nvPr/>
        </p:nvSpPr>
        <p:spPr>
          <a:xfrm>
            <a:off x="6364110" y="1397000"/>
            <a:ext cx="592667" cy="564445"/>
          </a:xfrm>
          <a:prstGeom prst="star12">
            <a:avLst/>
          </a:prstGeom>
          <a:solidFill>
            <a:srgbClr val="F5CEA7">
              <a:alpha val="92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77000" y="1495778"/>
            <a:ext cx="376914" cy="369332"/>
          </a:xfrm>
          <a:prstGeom prst="rect">
            <a:avLst/>
          </a:prstGeom>
          <a:solidFill>
            <a:srgbClr val="F5CEA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2-Point Star 19"/>
          <p:cNvSpPr/>
          <p:nvPr/>
        </p:nvSpPr>
        <p:spPr>
          <a:xfrm>
            <a:off x="8350956" y="4018844"/>
            <a:ext cx="592667" cy="564445"/>
          </a:xfrm>
          <a:prstGeom prst="star12">
            <a:avLst/>
          </a:prstGeom>
          <a:solidFill>
            <a:srgbClr val="F5CEA7">
              <a:alpha val="90000"/>
            </a:srgbClr>
          </a:solidFill>
          <a:ln>
            <a:solidFill>
              <a:srgbClr val="F0B57A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463845" y="4117622"/>
            <a:ext cx="376914" cy="369332"/>
          </a:xfrm>
          <a:prstGeom prst="rect">
            <a:avLst/>
          </a:prstGeom>
          <a:solidFill>
            <a:srgbClr val="F5CEA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30000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dirty="0" smtClean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12-Point Star 21"/>
          <p:cNvSpPr/>
          <p:nvPr/>
        </p:nvSpPr>
        <p:spPr>
          <a:xfrm>
            <a:off x="5652911" y="4100689"/>
            <a:ext cx="592667" cy="564445"/>
          </a:xfrm>
          <a:prstGeom prst="star12">
            <a:avLst/>
          </a:prstGeom>
          <a:solidFill>
            <a:srgbClr val="F5CEA7">
              <a:alpha val="88000"/>
            </a:srgbClr>
          </a:solidFill>
          <a:ln>
            <a:solidFill>
              <a:srgbClr val="F0B57A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765795" y="4199467"/>
            <a:ext cx="376914" cy="369332"/>
          </a:xfrm>
          <a:prstGeom prst="rect">
            <a:avLst/>
          </a:prstGeom>
          <a:solidFill>
            <a:srgbClr val="F5CEA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30000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dirty="0" smtClean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-Point Star 23"/>
          <p:cNvSpPr/>
          <p:nvPr/>
        </p:nvSpPr>
        <p:spPr>
          <a:xfrm>
            <a:off x="5029195" y="2136422"/>
            <a:ext cx="592667" cy="564445"/>
          </a:xfrm>
          <a:prstGeom prst="star12">
            <a:avLst/>
          </a:prstGeom>
          <a:solidFill>
            <a:srgbClr val="F5CEA7">
              <a:alpha val="90000"/>
            </a:srgbClr>
          </a:solidFill>
          <a:ln>
            <a:solidFill>
              <a:srgbClr val="F0B57A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42085" y="2235200"/>
            <a:ext cx="376914" cy="369332"/>
          </a:xfrm>
          <a:prstGeom prst="rect">
            <a:avLst/>
          </a:prstGeom>
          <a:solidFill>
            <a:srgbClr val="F5CEA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30000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dirty="0" smtClean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2-Point Star 25"/>
          <p:cNvSpPr/>
          <p:nvPr/>
        </p:nvSpPr>
        <p:spPr>
          <a:xfrm>
            <a:off x="8144932" y="2063045"/>
            <a:ext cx="592667" cy="564445"/>
          </a:xfrm>
          <a:prstGeom prst="star12">
            <a:avLst/>
          </a:prstGeom>
          <a:solidFill>
            <a:srgbClr val="F5CEA7">
              <a:alpha val="91000"/>
            </a:srgbClr>
          </a:solidFill>
          <a:ln>
            <a:solidFill>
              <a:srgbClr val="F0B57A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257822" y="2161823"/>
            <a:ext cx="376914" cy="369332"/>
          </a:xfrm>
          <a:prstGeom prst="rect">
            <a:avLst/>
          </a:prstGeom>
          <a:solidFill>
            <a:srgbClr val="F5CEA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30000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dirty="0" smtClean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2-Point Star 27"/>
          <p:cNvSpPr/>
          <p:nvPr/>
        </p:nvSpPr>
        <p:spPr>
          <a:xfrm>
            <a:off x="8164690" y="5511799"/>
            <a:ext cx="592667" cy="564445"/>
          </a:xfrm>
          <a:prstGeom prst="star12">
            <a:avLst/>
          </a:prstGeom>
          <a:solidFill>
            <a:srgbClr val="F5CEA7">
              <a:alpha val="92000"/>
            </a:srgbClr>
          </a:solidFill>
          <a:ln>
            <a:solidFill>
              <a:srgbClr val="F0B57A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277579" y="5610577"/>
            <a:ext cx="376914" cy="369332"/>
          </a:xfrm>
          <a:prstGeom prst="rect">
            <a:avLst/>
          </a:prstGeom>
          <a:solidFill>
            <a:srgbClr val="F5CEA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30000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dirty="0" smtClean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2-Point Star 29"/>
          <p:cNvSpPr/>
          <p:nvPr/>
        </p:nvSpPr>
        <p:spPr>
          <a:xfrm>
            <a:off x="6482645" y="5367866"/>
            <a:ext cx="592667" cy="564445"/>
          </a:xfrm>
          <a:prstGeom prst="star12">
            <a:avLst/>
          </a:prstGeom>
          <a:solidFill>
            <a:srgbClr val="F5CEA7">
              <a:alpha val="90000"/>
            </a:srgbClr>
          </a:solidFill>
          <a:ln>
            <a:solidFill>
              <a:srgbClr val="F0B57A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95534" y="5466644"/>
            <a:ext cx="376914" cy="369332"/>
          </a:xfrm>
          <a:prstGeom prst="rect">
            <a:avLst/>
          </a:prstGeom>
          <a:solidFill>
            <a:srgbClr val="F5CEA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30000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dirty="0" smtClean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12-Point Star 31"/>
          <p:cNvSpPr/>
          <p:nvPr/>
        </p:nvSpPr>
        <p:spPr>
          <a:xfrm>
            <a:off x="6990645" y="2376310"/>
            <a:ext cx="592667" cy="564445"/>
          </a:xfrm>
          <a:prstGeom prst="star12">
            <a:avLst/>
          </a:prstGeom>
          <a:solidFill>
            <a:srgbClr val="F5CEA7">
              <a:alpha val="89000"/>
            </a:srgbClr>
          </a:solidFill>
          <a:ln>
            <a:solidFill>
              <a:srgbClr val="F0B57A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103534" y="2475088"/>
            <a:ext cx="376914" cy="369332"/>
          </a:xfrm>
          <a:prstGeom prst="rect">
            <a:avLst/>
          </a:prstGeom>
          <a:solidFill>
            <a:srgbClr val="F5CEA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30000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dirty="0" smtClean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3034" y="6363939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286957" y="6363939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77000" y="4498705"/>
            <a:ext cx="19944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B7372D"/>
                </a:solidFill>
              </a:rPr>
              <a:t>Fluorosis</a:t>
            </a:r>
            <a:endParaRPr lang="en-US" b="1" i="1" dirty="0">
              <a:solidFill>
                <a:srgbClr val="B73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845" y="4547226"/>
            <a:ext cx="69172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Goals: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Interpret Fluoride and Arsenic data for trends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Identify areas of high risk for contamination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Investigate potentially impacted Water Systems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55421" y="2382910"/>
            <a:ext cx="32385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Influencing Factors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Geology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Hydrology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313916"/>
            <a:ext cx="8229600" cy="1600200"/>
          </a:xfrm>
        </p:spPr>
        <p:txBody>
          <a:bodyPr/>
          <a:lstStyle/>
          <a:p>
            <a:r>
              <a:rPr lang="en-US" dirty="0" smtClean="0"/>
              <a:t>Data Sample Sites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6363939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16400" y="6321132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28520" y="1544119"/>
            <a:ext cx="6477595" cy="47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34E-6 0.01457 L -0.24193 -0.1559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6" y="-85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1109"/>
            <a:ext cx="8229600" cy="1600200"/>
          </a:xfrm>
        </p:spPr>
        <p:txBody>
          <a:bodyPr/>
          <a:lstStyle/>
          <a:p>
            <a:r>
              <a:rPr lang="en-US" dirty="0" smtClean="0"/>
              <a:t>STORET Data Collection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63939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59212" y="6447471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42" y="1770411"/>
            <a:ext cx="3110361" cy="4506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804" y="4977973"/>
            <a:ext cx="2821142" cy="1880027"/>
          </a:xfrm>
          <a:prstGeom prst="rect">
            <a:avLst/>
          </a:prstGeom>
        </p:spPr>
      </p:pic>
      <p:sp>
        <p:nvSpPr>
          <p:cNvPr id="10" name="Right Bracket 9"/>
          <p:cNvSpPr/>
          <p:nvPr/>
        </p:nvSpPr>
        <p:spPr>
          <a:xfrm>
            <a:off x="3367901" y="2283027"/>
            <a:ext cx="285415" cy="670639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3653316" y="2618347"/>
            <a:ext cx="742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ight Bracket 12"/>
          <p:cNvSpPr/>
          <p:nvPr/>
        </p:nvSpPr>
        <p:spPr>
          <a:xfrm>
            <a:off x="3353627" y="2939397"/>
            <a:ext cx="285415" cy="265402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3639042" y="4266407"/>
            <a:ext cx="8419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Bracket 16"/>
          <p:cNvSpPr/>
          <p:nvPr/>
        </p:nvSpPr>
        <p:spPr>
          <a:xfrm>
            <a:off x="3353630" y="5593416"/>
            <a:ext cx="328228" cy="683845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2"/>
            <a:endCxn id="28" idx="1"/>
          </p:cNvCxnSpPr>
          <p:nvPr/>
        </p:nvCxnSpPr>
        <p:spPr>
          <a:xfrm>
            <a:off x="3681858" y="5935339"/>
            <a:ext cx="784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95396" y="2433681"/>
            <a:ext cx="238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Government Data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395396" y="4081740"/>
            <a:ext cx="295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Relevant Water Sources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66751" y="5750673"/>
            <a:ext cx="190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0877"/>
            <a:ext cx="8229600" cy="1600200"/>
          </a:xfrm>
        </p:spPr>
        <p:txBody>
          <a:bodyPr/>
          <a:lstStyle/>
          <a:p>
            <a:r>
              <a:rPr lang="en-US" dirty="0" smtClean="0"/>
              <a:t>Colorado Geology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382036" y="1470015"/>
            <a:ext cx="6363428" cy="457637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382036" y="1470015"/>
            <a:ext cx="6363428" cy="45763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363939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16400" y="6173885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9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3933" y="1683734"/>
            <a:ext cx="5821141" cy="3981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1662" y="5894182"/>
            <a:ext cx="6849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13 unique bedrock aquifers</a:t>
            </a: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328185"/>
            <a:ext cx="8229600" cy="1600200"/>
          </a:xfrm>
        </p:spPr>
        <p:txBody>
          <a:bodyPr/>
          <a:lstStyle/>
          <a:p>
            <a:r>
              <a:rPr lang="en-US" dirty="0" smtClean="0"/>
              <a:t>Colorado Hydrology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613933" y="1683735"/>
            <a:ext cx="5821141" cy="39810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83014" y="5953498"/>
            <a:ext cx="409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Alluvial Aquifers: Streams and Creeks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6363939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16400" y="6311074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0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6253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Distribution of Water Sources in </a:t>
            </a:r>
            <a:r>
              <a:rPr lang="en-US" sz="4400" dirty="0" smtClean="0"/>
              <a:t>CO Community </a:t>
            </a:r>
            <a:r>
              <a:rPr lang="en-US" sz="4400" dirty="0"/>
              <a:t>Water Systems</a:t>
            </a:r>
            <a:br>
              <a:rPr lang="en-US" sz="4400" dirty="0"/>
            </a:br>
            <a:endParaRPr lang="en-US" sz="4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137789"/>
              </p:ext>
            </p:extLst>
          </p:nvPr>
        </p:nvGraphicFramePr>
        <p:xfrm>
          <a:off x="0" y="1685814"/>
          <a:ext cx="9144000" cy="508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6363939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44361" y="6363939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81756" y="4309214"/>
            <a:ext cx="60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36874" y="5003833"/>
            <a:ext cx="60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2395" y="3034722"/>
            <a:ext cx="60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8649" y="3890857"/>
            <a:ext cx="49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3646" y="1651058"/>
            <a:ext cx="49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02189" y="1643007"/>
            <a:ext cx="49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%</a:t>
            </a:r>
            <a:endParaRPr lang="en-US" dirty="0"/>
          </a:p>
        </p:txBody>
      </p:sp>
      <p:cxnSp>
        <p:nvCxnSpPr>
          <p:cNvPr id="15" name="Curved Connector 14"/>
          <p:cNvCxnSpPr/>
          <p:nvPr/>
        </p:nvCxnSpPr>
        <p:spPr>
          <a:xfrm>
            <a:off x="1974778" y="1864262"/>
            <a:ext cx="379901" cy="463653"/>
          </a:xfrm>
          <a:prstGeom prst="curved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 flipV="1">
            <a:off x="2540199" y="1870479"/>
            <a:ext cx="261990" cy="457435"/>
          </a:xfrm>
          <a:prstGeom prst="curvedConnector2">
            <a:avLst/>
          </a:prstGeom>
          <a:ln>
            <a:solidFill>
              <a:srgbClr val="40404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6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5497"/>
            <a:ext cx="8229600" cy="1600200"/>
          </a:xfrm>
        </p:spPr>
        <p:txBody>
          <a:bodyPr/>
          <a:lstStyle/>
          <a:p>
            <a:r>
              <a:rPr lang="en-US" dirty="0" smtClean="0"/>
              <a:t>Colorado Demographics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96869" y="6135636"/>
            <a:ext cx="38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Families Below the Poverty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91976" y="6127758"/>
            <a:ext cx="303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Household Income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2000" y="6388735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16400" y="6363939"/>
            <a:ext cx="470400" cy="410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71023" y="1590675"/>
            <a:ext cx="5993725" cy="433092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71023" y="1590676"/>
            <a:ext cx="5996219" cy="433092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413836" y="1590676"/>
            <a:ext cx="5950912" cy="43309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11092" y="6135636"/>
            <a:ext cx="179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Unemployment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91976" y="6127758"/>
            <a:ext cx="324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density (per SQM)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413836" y="1604962"/>
            <a:ext cx="5950912" cy="43166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1579" y="3085652"/>
            <a:ext cx="1224485" cy="1323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1860" y="3085652"/>
            <a:ext cx="2144940" cy="9359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373" y="3085652"/>
            <a:ext cx="1030380" cy="12129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0775" y="3080126"/>
            <a:ext cx="1293107" cy="12185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88766" y="2625481"/>
            <a:ext cx="1195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Legend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5746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14" grpId="0"/>
      <p:bldP spid="14" grpId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7663</TotalTime>
  <Words>395</Words>
  <Application>Microsoft Office PowerPoint</Application>
  <PresentationFormat>On-screen Show (4:3)</PresentationFormat>
  <Paragraphs>95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Palatino Linotype</vt:lpstr>
      <vt:lpstr>Wingdings</vt:lpstr>
      <vt:lpstr>Executive</vt:lpstr>
      <vt:lpstr>Spatial Analysis of Fluoride and Arsenic Contamination in Colorado Water</vt:lpstr>
      <vt:lpstr>Regulations</vt:lpstr>
      <vt:lpstr>PowerPoint Presentation</vt:lpstr>
      <vt:lpstr>Data Sample Sites</vt:lpstr>
      <vt:lpstr>STORET Data Collection</vt:lpstr>
      <vt:lpstr>Colorado Geology</vt:lpstr>
      <vt:lpstr>Colorado Hydrology</vt:lpstr>
      <vt:lpstr>Distribution of Water Sources in CO Community Water Systems </vt:lpstr>
      <vt:lpstr>Colorado Demographics</vt:lpstr>
      <vt:lpstr>To 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pres</dc:title>
  <dc:creator>Isabella Gee</dc:creator>
  <cp:lastModifiedBy>Maidment, David R</cp:lastModifiedBy>
  <cp:revision>93</cp:revision>
  <dcterms:created xsi:type="dcterms:W3CDTF">2015-11-03T18:42:32Z</dcterms:created>
  <dcterms:modified xsi:type="dcterms:W3CDTF">2015-11-17T15:43:41Z</dcterms:modified>
</cp:coreProperties>
</file>