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57" r:id="rId2"/>
    <p:sldMasterId id="2147483660" r:id="rId3"/>
    <p:sldMasterId id="2147484302" r:id="rId4"/>
    <p:sldMasterId id="2147484417" r:id="rId5"/>
    <p:sldMasterId id="2147484629" r:id="rId6"/>
    <p:sldMasterId id="2147484641" r:id="rId7"/>
    <p:sldMasterId id="2147484666" r:id="rId8"/>
    <p:sldMasterId id="2147484678" r:id="rId9"/>
    <p:sldMasterId id="2147484703" r:id="rId10"/>
    <p:sldMasterId id="2147484715" r:id="rId11"/>
    <p:sldMasterId id="2147484727" r:id="rId12"/>
    <p:sldMasterId id="2147484740" r:id="rId13"/>
  </p:sldMasterIdLst>
  <p:notesMasterIdLst>
    <p:notesMasterId r:id="rId83"/>
  </p:notesMasterIdLst>
  <p:handoutMasterIdLst>
    <p:handoutMasterId r:id="rId84"/>
  </p:handoutMasterIdLst>
  <p:sldIdLst>
    <p:sldId id="653" r:id="rId14"/>
    <p:sldId id="668" r:id="rId15"/>
    <p:sldId id="777" r:id="rId16"/>
    <p:sldId id="778" r:id="rId17"/>
    <p:sldId id="604" r:id="rId18"/>
    <p:sldId id="606" r:id="rId19"/>
    <p:sldId id="607" r:id="rId20"/>
    <p:sldId id="608" r:id="rId21"/>
    <p:sldId id="610" r:id="rId22"/>
    <p:sldId id="600" r:id="rId23"/>
    <p:sldId id="601" r:id="rId24"/>
    <p:sldId id="620" r:id="rId25"/>
    <p:sldId id="661" r:id="rId26"/>
    <p:sldId id="621" r:id="rId27"/>
    <p:sldId id="662" r:id="rId28"/>
    <p:sldId id="617" r:id="rId29"/>
    <p:sldId id="756" r:id="rId30"/>
    <p:sldId id="757" r:id="rId31"/>
    <p:sldId id="758" r:id="rId32"/>
    <p:sldId id="759" r:id="rId33"/>
    <p:sldId id="760" r:id="rId34"/>
    <p:sldId id="761" r:id="rId35"/>
    <p:sldId id="762" r:id="rId36"/>
    <p:sldId id="763" r:id="rId37"/>
    <p:sldId id="764" r:id="rId38"/>
    <p:sldId id="765" r:id="rId39"/>
    <p:sldId id="766" r:id="rId40"/>
    <p:sldId id="767" r:id="rId41"/>
    <p:sldId id="768" r:id="rId42"/>
    <p:sldId id="769" r:id="rId43"/>
    <p:sldId id="770" r:id="rId44"/>
    <p:sldId id="771" r:id="rId45"/>
    <p:sldId id="772" r:id="rId46"/>
    <p:sldId id="773" r:id="rId47"/>
    <p:sldId id="774" r:id="rId48"/>
    <p:sldId id="776" r:id="rId49"/>
    <p:sldId id="672" r:id="rId50"/>
    <p:sldId id="673" r:id="rId51"/>
    <p:sldId id="674" r:id="rId52"/>
    <p:sldId id="677" r:id="rId53"/>
    <p:sldId id="680" r:id="rId54"/>
    <p:sldId id="684" r:id="rId55"/>
    <p:sldId id="685" r:id="rId56"/>
    <p:sldId id="688" r:id="rId57"/>
    <p:sldId id="681" r:id="rId58"/>
    <p:sldId id="682" r:id="rId59"/>
    <p:sldId id="683" r:id="rId60"/>
    <p:sldId id="697" r:id="rId61"/>
    <p:sldId id="698" r:id="rId62"/>
    <p:sldId id="699" r:id="rId63"/>
    <p:sldId id="700" r:id="rId64"/>
    <p:sldId id="702" r:id="rId65"/>
    <p:sldId id="686" r:id="rId66"/>
    <p:sldId id="724" r:id="rId67"/>
    <p:sldId id="725" r:id="rId68"/>
    <p:sldId id="726" r:id="rId69"/>
    <p:sldId id="742" r:id="rId70"/>
    <p:sldId id="744" r:id="rId71"/>
    <p:sldId id="745" r:id="rId72"/>
    <p:sldId id="746" r:id="rId73"/>
    <p:sldId id="747" r:id="rId74"/>
    <p:sldId id="748" r:id="rId75"/>
    <p:sldId id="749" r:id="rId76"/>
    <p:sldId id="750" r:id="rId77"/>
    <p:sldId id="751" r:id="rId78"/>
    <p:sldId id="753" r:id="rId79"/>
    <p:sldId id="754" r:id="rId80"/>
    <p:sldId id="755" r:id="rId81"/>
    <p:sldId id="721" r:id="rId82"/>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253" autoAdjust="0"/>
    <p:restoredTop sz="94660"/>
  </p:normalViewPr>
  <p:slideViewPr>
    <p:cSldViewPr snapToGrid="0">
      <p:cViewPr varScale="1">
        <p:scale>
          <a:sx n="110" d="100"/>
          <a:sy n="110" d="100"/>
        </p:scale>
        <p:origin x="522"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9/28/2015</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0503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10</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11</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9/28/2015</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41</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35662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45</a:t>
            </a:fld>
            <a:endParaRPr lang="en-US" smtClean="0">
              <a:solidFill>
                <a:srgbClr val="000000"/>
              </a:solidFill>
            </a:endParaRPr>
          </a:p>
        </p:txBody>
      </p:sp>
    </p:spTree>
    <p:extLst>
      <p:ext uri="{BB962C8B-B14F-4D97-AF65-F5344CB8AC3E}">
        <p14:creationId xmlns:p14="http://schemas.microsoft.com/office/powerpoint/2010/main" val="17348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40597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247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255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42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433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30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65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15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554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1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0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3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160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204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14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398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9006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473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7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1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47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88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056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14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829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106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621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91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459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9751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391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79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426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65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3880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709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617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365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535531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3054107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1775987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48274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10820666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583614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826310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25425578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605368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29586758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787333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9/28/2015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9/28/2015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9/28/2015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9/28/2015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9/28/2015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9/28/2015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9/28/2015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9/28/2015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9/28/2015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9/28/2015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9/28/2015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01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52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238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60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71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2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52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85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58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489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26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331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39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00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059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4142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37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147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603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910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11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047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2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782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308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37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396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81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265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74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07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917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53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6285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476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0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8105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902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77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697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52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930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13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9999"/>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9999"/>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9CA12D-85FE-451D-B8DF-882CB3A2EC4C}" type="slidenum">
              <a:rPr lang="en-US" smtClean="0">
                <a:solidFill>
                  <a:srgbClr val="009999"/>
                </a:solidFill>
                <a:latin typeface="Calibri"/>
              </a:rPr>
              <a:pPr>
                <a:defRPr/>
              </a:pPr>
              <a:t>‹#›</a:t>
            </a:fld>
            <a:endParaRPr lang="en-US">
              <a:solidFill>
                <a:srgbClr val="009999"/>
              </a:solidFill>
              <a:latin typeface="Calibri"/>
            </a:endParaRPr>
          </a:p>
        </p:txBody>
      </p:sp>
    </p:spTree>
    <p:extLst>
      <p:ext uri="{BB962C8B-B14F-4D97-AF65-F5344CB8AC3E}">
        <p14:creationId xmlns:p14="http://schemas.microsoft.com/office/powerpoint/2010/main" val="191480346"/>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32408"/>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781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extLst>
      <p:ext uri="{BB962C8B-B14F-4D97-AF65-F5344CB8AC3E}">
        <p14:creationId xmlns:p14="http://schemas.microsoft.com/office/powerpoint/2010/main" val="951951629"/>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16154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928312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581954"/>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445054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4.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Microsoft_Excel_97-2003_Worksheet1.xls"/><Relationship Id="rId4" Type="http://schemas.openxmlformats.org/officeDocument/2006/relationships/oleObject" Target="../embeddings/oleObject3.bin"/><Relationship Id="rId9"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8.emf"/><Relationship Id="rId5" Type="http://schemas.openxmlformats.org/officeDocument/2006/relationships/oleObject" Target="../embeddings/Microsoft_Excel_97-2003_Worksheet3.xls"/><Relationship Id="rId4" Type="http://schemas.openxmlformats.org/officeDocument/2006/relationships/oleObject" Target="../embeddings/oleObject5.bin"/><Relationship Id="rId9"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4.xml"/><Relationship Id="rId1" Type="http://schemas.openxmlformats.org/officeDocument/2006/relationships/vmlDrawing" Target="../drawings/vmlDrawing5.vml"/><Relationship Id="rId6" Type="http://schemas.openxmlformats.org/officeDocument/2006/relationships/image" Target="../media/image25.wmf"/><Relationship Id="rId5" Type="http://schemas.openxmlformats.org/officeDocument/2006/relationships/oleObject" Target="../embeddings/oleObject8.bin"/><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oleObject" Target="../embeddings/oleObject10.bin"/><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9.xml"/><Relationship Id="rId1" Type="http://schemas.openxmlformats.org/officeDocument/2006/relationships/vmlDrawing" Target="../drawings/vmlDrawing7.vml"/><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9.xml"/><Relationship Id="rId1" Type="http://schemas.openxmlformats.org/officeDocument/2006/relationships/vmlDrawing" Target="../drawings/vmlDrawing8.vml"/><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9.xml"/><Relationship Id="rId1" Type="http://schemas.openxmlformats.org/officeDocument/2006/relationships/vmlDrawing" Target="../drawings/vmlDrawing9.vml"/><Relationship Id="rId4"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9.xml"/><Relationship Id="rId1" Type="http://schemas.openxmlformats.org/officeDocument/2006/relationships/vmlDrawing" Target="../drawings/vmlDrawing10.v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9.xml"/><Relationship Id="rId1" Type="http://schemas.openxmlformats.org/officeDocument/2006/relationships/vmlDrawing" Target="../drawings/vmlDrawing11.vml"/><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9.xml"/><Relationship Id="rId1" Type="http://schemas.openxmlformats.org/officeDocument/2006/relationships/vmlDrawing" Target="../drawings/vmlDrawing12.v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9.xml"/><Relationship Id="rId1" Type="http://schemas.openxmlformats.org/officeDocument/2006/relationships/vmlDrawing" Target="../drawings/vmlDrawing13.v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5.emf"/><Relationship Id="rId2" Type="http://schemas.openxmlformats.org/officeDocument/2006/relationships/vmlDrawing" Target="../drawings/vmlDrawing14.vml"/><Relationship Id="rId1" Type="http://schemas.openxmlformats.org/officeDocument/2006/relationships/themeOverride" Target="../theme/themeOverride2.xml"/><Relationship Id="rId6" Type="http://schemas.openxmlformats.org/officeDocument/2006/relationships/oleObject" Target="../embeddings/oleObject19.bin"/><Relationship Id="rId5" Type="http://schemas.openxmlformats.org/officeDocument/2006/relationships/image" Target="../media/image44.w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6.xml"/><Relationship Id="rId7" Type="http://schemas.openxmlformats.org/officeDocument/2006/relationships/oleObject" Target="../embeddings/oleObject21.bin"/><Relationship Id="rId12" Type="http://schemas.openxmlformats.org/officeDocument/2006/relationships/hyperlink" Target="http://hydrology.usu.edu/taudem/" TargetMode="External"/><Relationship Id="rId2" Type="http://schemas.openxmlformats.org/officeDocument/2006/relationships/slideLayout" Target="../slideLayouts/slideLayout62.xml"/><Relationship Id="rId1" Type="http://schemas.openxmlformats.org/officeDocument/2006/relationships/vmlDrawing" Target="../drawings/vmlDrawing15.v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oleObject" Target="../embeddings/oleObject20.bin"/><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78.xml"/><Relationship Id="rId7" Type="http://schemas.openxmlformats.org/officeDocument/2006/relationships/image" Target="../media/image67.png"/><Relationship Id="rId2" Type="http://schemas.openxmlformats.org/officeDocument/2006/relationships/vmlDrawing" Target="../drawings/vmlDrawing16.vml"/><Relationship Id="rId1" Type="http://schemas.openxmlformats.org/officeDocument/2006/relationships/themeOverride" Target="../theme/themeOverride3.xml"/><Relationship Id="rId6" Type="http://schemas.openxmlformats.org/officeDocument/2006/relationships/image" Target="../media/image66.png"/><Relationship Id="rId11" Type="http://schemas.openxmlformats.org/officeDocument/2006/relationships/image" Target="../media/image64.wmf"/><Relationship Id="rId5" Type="http://schemas.openxmlformats.org/officeDocument/2006/relationships/image" Target="../media/image65.png"/><Relationship Id="rId10" Type="http://schemas.openxmlformats.org/officeDocument/2006/relationships/oleObject" Target="../embeddings/oleObject23.bin"/><Relationship Id="rId4" Type="http://schemas.openxmlformats.org/officeDocument/2006/relationships/notesSlide" Target="../notesSlides/notesSlide7.xml"/><Relationship Id="rId9" Type="http://schemas.openxmlformats.org/officeDocument/2006/relationships/image" Target="../media/image63.wmf"/></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3.xml"/><Relationship Id="rId5" Type="http://schemas.openxmlformats.org/officeDocument/2006/relationships/image" Target="../media/image71.png"/><Relationship Id="rId4" Type="http://schemas.openxmlformats.org/officeDocument/2006/relationships/image" Target="../media/image70.wmf"/></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2.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8.xml"/><Relationship Id="rId1" Type="http://schemas.openxmlformats.org/officeDocument/2006/relationships/vmlDrawing" Target="../drawings/vmlDrawing17.vml"/><Relationship Id="rId6" Type="http://schemas.openxmlformats.org/officeDocument/2006/relationships/image" Target="../media/image76.emf"/><Relationship Id="rId5" Type="http://schemas.openxmlformats.org/officeDocument/2006/relationships/oleObject" Target="../embeddings/Microsoft_Word_97_-_2003_Document5.doc"/><Relationship Id="rId4" Type="http://schemas.openxmlformats.org/officeDocument/2006/relationships/oleObject" Target="../embeddings/oleObject24.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3.xml"/><Relationship Id="rId1" Type="http://schemas.openxmlformats.org/officeDocument/2006/relationships/vmlDrawing" Target="../drawings/vmlDrawing18.vml"/><Relationship Id="rId6" Type="http://schemas.openxmlformats.org/officeDocument/2006/relationships/image" Target="../media/image79.wmf"/><Relationship Id="rId5" Type="http://schemas.openxmlformats.org/officeDocument/2006/relationships/oleObject" Target="../embeddings/oleObject26.bin"/><Relationship Id="rId4" Type="http://schemas.openxmlformats.org/officeDocument/2006/relationships/image" Target="../media/image78.w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8.xml"/><Relationship Id="rId1" Type="http://schemas.openxmlformats.org/officeDocument/2006/relationships/vmlDrawing" Target="../drawings/vmlDrawing19.vml"/><Relationship Id="rId6" Type="http://schemas.openxmlformats.org/officeDocument/2006/relationships/image" Target="../media/image4.png"/><Relationship Id="rId5" Type="http://schemas.openxmlformats.org/officeDocument/2006/relationships/image" Target="../media/image80.emf"/><Relationship Id="rId4" Type="http://schemas.openxmlformats.org/officeDocument/2006/relationships/oleObject" Target="../embeddings/Microsoft_Word_97_-_2003_Document6.doc"/></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8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opentopography.org/" TargetMode="External"/><Relationship Id="rId1" Type="http://schemas.openxmlformats.org/officeDocument/2006/relationships/slideLayout" Target="../slideLayouts/slideLayout103.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3.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hyperlink" Target="http://sandbox.cigi.illinois.edu/home/" TargetMode="External"/><Relationship Id="rId2" Type="http://schemas.openxmlformats.org/officeDocument/2006/relationships/hyperlink" Target="http://gateway.cigi.illinois.edu/" TargetMode="External"/><Relationship Id="rId1" Type="http://schemas.openxmlformats.org/officeDocument/2006/relationships/slideLayout" Target="../slideLayouts/slideLayout103.xml"/><Relationship Id="rId5" Type="http://schemas.openxmlformats.org/officeDocument/2006/relationships/image" Target="../media/image121.png"/><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3.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3.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3.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General workflow for Hydrologic Terrain Analysis Using Digital Elevation Models</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551640"/>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670577"/>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537352"/>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872315"/>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848502"/>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311677"/>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543702"/>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2029102"/>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029" y="1517927"/>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dirty="0">
                <a:solidFill>
                  <a:schemeClr val="tx2"/>
                </a:solidFill>
              </a:rPr>
              <a:t>“Burning In” the Streams </a:t>
            </a:r>
          </a:p>
        </p:txBody>
      </p:sp>
      <p:sp>
        <p:nvSpPr>
          <p:cNvPr id="2" name="Title 1"/>
          <p:cNvSpPr>
            <a:spLocks noGrp="1"/>
          </p:cNvSpPr>
          <p:nvPr>
            <p:ph type="title"/>
          </p:nvPr>
        </p:nvSpPr>
        <p:spPr>
          <a:xfrm>
            <a:off x="685800" y="173831"/>
            <a:ext cx="7772400" cy="1143000"/>
          </a:xfrm>
        </p:spPr>
        <p:txBody>
          <a:bodyPr/>
          <a:lstStyle/>
          <a:p>
            <a:r>
              <a:rPr lang="en-US" dirty="0" smtClean="0"/>
              <a:t>Using Vector Stream Information</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96"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619" name="Worksheet" r:id="rId5" imgW="2486112" imgH="2009711" progId="Excel.Sheet.8">
                  <p:embed/>
                </p:oleObj>
              </mc:Choice>
              <mc:Fallback>
                <p:oleObj name="Worksheet" r:id="rId5" imgW="2486112" imgH="2009711" progId="Excel.Sheet.8">
                  <p:embed/>
                  <p:pic>
                    <p:nvPicPr>
                      <p:cNvPr id="0" name="Object 6"/>
                      <p:cNvPicPr>
                        <a:picLocks noChangeAspect="1" noChangeArrowheads="1"/>
                      </p:cNvPicPr>
                      <p:nvPr/>
                    </p:nvPicPr>
                    <p:blipFill>
                      <a:blip r:embed="rId6"/>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620"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44" name="Worksheet" r:id="rId5" imgW="2486112" imgH="2009711" progId="Excel.Sheet.8">
                  <p:embed/>
                </p:oleObj>
              </mc:Choice>
              <mc:Fallback>
                <p:oleObj name="Worksheet" r:id="rId5" imgW="2486112" imgH="2009711" progId="Excel.Sheet.8">
                  <p:embed/>
                  <p:pic>
                    <p:nvPicPr>
                      <p:cNvPr id="0" name=""/>
                      <p:cNvPicPr>
                        <a:picLocks noChangeAspect="1" noChangeArrowheads="1"/>
                      </p:cNvPicPr>
                      <p:nvPr/>
                    </p:nvPicPr>
                    <p:blipFill>
                      <a:blip r:embed="rId6"/>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45"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8924"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8925"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extLst>
      <p:ext uri="{BB962C8B-B14F-4D97-AF65-F5344CB8AC3E}">
        <p14:creationId xmlns:p14="http://schemas.microsoft.com/office/powerpoint/2010/main" val="1213197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9948"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9949"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1000 cell theshold</a:t>
            </a:r>
          </a:p>
        </p:txBody>
      </p:sp>
    </p:spTree>
    <p:extLst>
      <p:ext uri="{BB962C8B-B14F-4D97-AF65-F5344CB8AC3E}">
        <p14:creationId xmlns:p14="http://schemas.microsoft.com/office/powerpoint/2010/main" val="3263554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40968"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solidFill>
                  <a:srgbClr val="FF0000"/>
                </a:solidFill>
              </a:rPr>
              <a:t>Hydrologic processes are different on </a:t>
            </a:r>
            <a:r>
              <a:rPr lang="en-US" sz="2800" b="1" dirty="0" err="1">
                <a:solidFill>
                  <a:srgbClr val="FF0000"/>
                </a:solidFill>
              </a:rPr>
              <a:t>hillslopes</a:t>
            </a:r>
            <a:r>
              <a:rPr lang="en-US" sz="2800" b="1" dirty="0">
                <a:solidFill>
                  <a:srgbClr val="FF0000"/>
                </a:solidFill>
              </a:rPr>
              <a:t> and in channels.  It is important to recognize this and account for this in </a:t>
            </a:r>
            <a:r>
              <a:rPr lang="en-US" sz="2800" b="1" dirty="0" smtClean="0">
                <a:solidFill>
                  <a:srgbClr val="FF0000"/>
                </a:solidFill>
              </a:rPr>
              <a:t>the delineation of streams.</a:t>
            </a:r>
            <a:endParaRPr lang="en-US" sz="2800" b="1" dirty="0">
              <a:solidFill>
                <a:srgbClr val="FF0000"/>
              </a:solidFill>
            </a:endParaRP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rgbClr val="333399"/>
                </a:solidFill>
                <a:cs typeface="Times New Roman" pitchFamily="18" charset="0"/>
              </a:rPr>
              <a:t>Drainage area can be concentrated or dispersed (specific catchment area) representing </a:t>
            </a:r>
            <a:r>
              <a:rPr lang="en-US" b="1">
                <a:solidFill>
                  <a:srgbClr val="333399"/>
                </a:solidFill>
              </a:rPr>
              <a:t>concentrated or dispersed flow.</a:t>
            </a:r>
          </a:p>
        </p:txBody>
      </p:sp>
    </p:spTree>
    <p:extLst>
      <p:ext uri="{BB962C8B-B14F-4D97-AF65-F5344CB8AC3E}">
        <p14:creationId xmlns:p14="http://schemas.microsoft.com/office/powerpoint/2010/main" val="535499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532709" y="253406"/>
            <a:ext cx="7720476" cy="1143000"/>
          </a:xfrm>
        </p:spPr>
        <p:txBody>
          <a:bodyPr/>
          <a:lstStyle/>
          <a:p>
            <a:r>
              <a:rPr lang="en-US" dirty="0" smtClean="0"/>
              <a:t>Outline</a:t>
            </a:r>
          </a:p>
        </p:txBody>
      </p:sp>
      <p:sp>
        <p:nvSpPr>
          <p:cNvPr id="3077" name="Content Placeholder 2"/>
          <p:cNvSpPr>
            <a:spLocks noGrp="1"/>
          </p:cNvSpPr>
          <p:nvPr>
            <p:ph idx="1"/>
          </p:nvPr>
        </p:nvSpPr>
        <p:spPr>
          <a:xfrm>
            <a:off x="3224379" y="1481357"/>
            <a:ext cx="5558051" cy="4559300"/>
          </a:xfrm>
        </p:spPr>
        <p:txBody>
          <a:bodyPr/>
          <a:lstStyle/>
          <a:p>
            <a:r>
              <a:rPr lang="en-US" sz="2800" dirty="0" smtClean="0">
                <a:ea typeface="+mn-ea"/>
                <a:cs typeface="+mn-cs"/>
              </a:rPr>
              <a:t>Raster </a:t>
            </a:r>
            <a:r>
              <a:rPr lang="en-US" sz="2800" dirty="0">
                <a:ea typeface="+mn-ea"/>
                <a:cs typeface="+mn-cs"/>
              </a:rPr>
              <a:t>to Vector Connection and relational model of catchments, watersheds and channel networks </a:t>
            </a:r>
            <a:endParaRPr lang="en-US" dirty="0" smtClean="0"/>
          </a:p>
          <a:p>
            <a:r>
              <a:rPr lang="en-US" sz="2800" dirty="0" smtClean="0">
                <a:ea typeface="+mn-ea"/>
                <a:cs typeface="+mn-cs"/>
              </a:rPr>
              <a:t>Using </a:t>
            </a:r>
            <a:r>
              <a:rPr lang="en-US" sz="2800" dirty="0">
                <a:ea typeface="+mn-ea"/>
                <a:cs typeface="+mn-cs"/>
              </a:rPr>
              <a:t>vector stream information (DEM </a:t>
            </a:r>
            <a:r>
              <a:rPr lang="en-US" sz="2800" dirty="0" smtClean="0">
                <a:ea typeface="+mn-ea"/>
                <a:cs typeface="+mn-cs"/>
              </a:rPr>
              <a:t>reconditioning)</a:t>
            </a:r>
          </a:p>
          <a:p>
            <a:r>
              <a:rPr lang="en-US" sz="2800" dirty="0" smtClean="0">
                <a:ea typeface="+mn-ea"/>
                <a:cs typeface="+mn-cs"/>
              </a:rPr>
              <a:t>Enhanced </a:t>
            </a:r>
            <a:r>
              <a:rPr lang="en-US" sz="2800" dirty="0">
                <a:ea typeface="+mn-ea"/>
                <a:cs typeface="+mn-cs"/>
              </a:rPr>
              <a:t>pit </a:t>
            </a:r>
            <a:r>
              <a:rPr lang="en-US" sz="2800" dirty="0" smtClean="0">
                <a:ea typeface="+mn-ea"/>
                <a:cs typeface="+mn-cs"/>
              </a:rPr>
              <a:t>rem</a:t>
            </a:r>
            <a:r>
              <a:rPr lang="en-US" dirty="0" smtClean="0"/>
              <a:t>oval</a:t>
            </a:r>
          </a:p>
          <a:p>
            <a:r>
              <a:rPr lang="en-US" dirty="0" smtClean="0"/>
              <a:t>Channelization threshold selection</a:t>
            </a:r>
          </a:p>
          <a:p>
            <a:r>
              <a:rPr lang="en-US" dirty="0" smtClean="0"/>
              <a:t>Hydrologic Terrain Analysis Software</a:t>
            </a:r>
            <a:endParaRPr lang="en-US" dirty="0"/>
          </a:p>
          <a:p>
            <a:endParaRPr lang="en-US" dirty="0" smtClean="0"/>
          </a:p>
          <a:p>
            <a:endParaRPr lang="en-US" sz="2400" dirty="0" smtClean="0"/>
          </a:p>
        </p:txBody>
      </p:sp>
      <p:graphicFrame>
        <p:nvGraphicFramePr>
          <p:cNvPr id="3074" name="Object 4"/>
          <p:cNvGraphicFramePr>
            <a:graphicFrameLocks noChangeAspect="1"/>
          </p:cNvGraphicFramePr>
          <p:nvPr>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9710"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56758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rgbClr val="000000"/>
                </a:solidFill>
              </a:rPr>
              <a:t>Badlands in Death Valley.</a:t>
            </a:r>
            <a:br>
              <a:rPr lang="en-US">
                <a:solidFill>
                  <a:srgbClr val="000000"/>
                </a:solidFill>
              </a:rPr>
            </a:br>
            <a:r>
              <a:rPr lang="en-US" sz="1400">
                <a:solidFill>
                  <a:srgbClr val="000000"/>
                </a:solidFill>
              </a:rPr>
              <a:t>from Easterbrook, 1993, p 140.</a:t>
            </a:r>
            <a:endParaRPr lang="en-US" sz="3600">
              <a:solidFill>
                <a:srgbClr val="000000"/>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Arial Narrow" pitchFamily="34" charset="0"/>
              </a:rPr>
              <a:t>Coos Bay, Oregon Coast Range</a:t>
            </a:r>
            <a:r>
              <a:rPr lang="en-US" sz="1400" b="1">
                <a:solidFill>
                  <a:srgbClr val="000000"/>
                </a:solidFill>
                <a:latin typeface="Arial Narrow" pitchFamily="34" charset="0"/>
              </a:rPr>
              <a:t>. </a:t>
            </a:r>
          </a:p>
          <a:p>
            <a:r>
              <a:rPr lang="en-US" sz="1400" b="1">
                <a:solidFill>
                  <a:srgbClr val="000000"/>
                </a:solidFill>
                <a:latin typeface="Arial Narrow" pitchFamily="34" charset="0"/>
              </a:rPr>
              <a:t>from W. E. Dietrich</a:t>
            </a:r>
          </a:p>
        </p:txBody>
      </p:sp>
    </p:spTree>
    <p:extLst>
      <p:ext uri="{BB962C8B-B14F-4D97-AF65-F5344CB8AC3E}">
        <p14:creationId xmlns:p14="http://schemas.microsoft.com/office/powerpoint/2010/main" val="3801701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rgbClr val="000000"/>
                </a:solidFill>
              </a:rPr>
              <a:t>From W. E. Dietrich</a:t>
            </a:r>
          </a:p>
        </p:txBody>
      </p:sp>
    </p:spTree>
    <p:extLst>
      <p:ext uri="{BB962C8B-B14F-4D97-AF65-F5344CB8AC3E}">
        <p14:creationId xmlns:p14="http://schemas.microsoft.com/office/powerpoint/2010/main" val="3249344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solidFill>
                  <a:srgbClr val="000000"/>
                </a:solidFill>
              </a:rPr>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Driftwood, PA</a:t>
            </a:r>
          </a:p>
        </p:txBody>
      </p:sp>
    </p:spTree>
    <p:extLst>
      <p:ext uri="{BB962C8B-B14F-4D97-AF65-F5344CB8AC3E}">
        <p14:creationId xmlns:p14="http://schemas.microsoft.com/office/powerpoint/2010/main" val="1952891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1426520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Hillslope length = B</a:t>
            </a:r>
          </a:p>
          <a:p>
            <a:pPr>
              <a:spcBef>
                <a:spcPct val="50000"/>
              </a:spcBef>
            </a:pPr>
            <a:r>
              <a:rPr lang="en-US">
                <a:solidFill>
                  <a:srgbClr val="000000"/>
                </a:solidFill>
              </a:rPr>
              <a:t>A = 2B L</a:t>
            </a:r>
          </a:p>
          <a:p>
            <a:pPr>
              <a:spcBef>
                <a:spcPct val="50000"/>
              </a:spcBef>
            </a:pPr>
            <a:r>
              <a:rPr lang="en-US">
                <a:solidFill>
                  <a:srgbClr val="000000"/>
                </a:solidFill>
              </a:rPr>
              <a:t>D</a:t>
            </a:r>
            <a:r>
              <a:rPr lang="en-US" baseline="-25000">
                <a:solidFill>
                  <a:srgbClr val="000000"/>
                </a:solidFill>
              </a:rPr>
              <a:t>d</a:t>
            </a:r>
            <a:r>
              <a:rPr lang="en-US">
                <a:solidFill>
                  <a:srgbClr val="000000"/>
                </a:solidFill>
              </a:rPr>
              <a:t> = L/A = 1/2B</a:t>
            </a:r>
          </a:p>
          <a:p>
            <a:pPr>
              <a:spcBef>
                <a:spcPct val="50000"/>
              </a:spcBef>
            </a:pPr>
            <a:r>
              <a:rPr lang="en-US">
                <a:solidFill>
                  <a:srgbClr val="000000"/>
                </a:solidFill>
                <a:sym typeface="Symbol" pitchFamily="18" charset="2"/>
              </a:rPr>
              <a:t> B= 1/2D</a:t>
            </a:r>
            <a:r>
              <a:rPr lang="en-US" baseline="-25000">
                <a:solidFill>
                  <a:srgbClr val="000000"/>
                </a:solidFill>
                <a:sym typeface="Symbol" pitchFamily="18" charset="2"/>
              </a:rPr>
              <a:t>d</a:t>
            </a:r>
            <a:endParaRPr lang="en-US">
              <a:solidFill>
                <a:srgbClr val="000000"/>
              </a:solidFill>
            </a:endParaRPr>
          </a:p>
        </p:txBody>
      </p:sp>
    </p:spTree>
    <p:extLst>
      <p:ext uri="{BB962C8B-B14F-4D97-AF65-F5344CB8AC3E}">
        <p14:creationId xmlns:p14="http://schemas.microsoft.com/office/powerpoint/2010/main" val="2592756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24815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41991"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9569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3</a:t>
            </a:r>
          </a:p>
        </p:txBody>
      </p:sp>
    </p:spTree>
    <p:extLst>
      <p:ext uri="{BB962C8B-B14F-4D97-AF65-F5344CB8AC3E}">
        <p14:creationId xmlns:p14="http://schemas.microsoft.com/office/powerpoint/2010/main" val="2197126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43015"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09672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44039"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95696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solidFill>
                  <a:srgbClr val="000000"/>
                </a:solidFill>
              </a:rPr>
              <a:t>Watershed Draining to Outlet</a:t>
            </a:r>
            <a:endParaRPr lang="en-US">
              <a:solidFill>
                <a:srgbClr val="000000"/>
              </a:solidFill>
            </a:endParaRPr>
          </a:p>
        </p:txBody>
      </p:sp>
      <p:sp>
        <p:nvSpPr>
          <p:cNvPr id="72707" name="Rectangle 4"/>
          <p:cNvSpPr>
            <a:spLocks noChangeArrowheads="1"/>
          </p:cNvSpPr>
          <p:nvPr/>
        </p:nvSpPr>
        <p:spPr bwMode="auto">
          <a:xfrm>
            <a:off x="1224139" y="1728611"/>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08" name="Rectangle 5"/>
          <p:cNvSpPr>
            <a:spLocks noChangeArrowheads="1"/>
          </p:cNvSpPr>
          <p:nvPr/>
        </p:nvSpPr>
        <p:spPr bwMode="auto">
          <a:xfrm>
            <a:off x="1989314" y="17286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09" name="Rectangle 6"/>
          <p:cNvSpPr>
            <a:spLocks noChangeArrowheads="1"/>
          </p:cNvSpPr>
          <p:nvPr/>
        </p:nvSpPr>
        <p:spPr bwMode="auto">
          <a:xfrm>
            <a:off x="2751314" y="17286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0" name="Rectangle 7"/>
          <p:cNvSpPr>
            <a:spLocks noChangeArrowheads="1"/>
          </p:cNvSpPr>
          <p:nvPr/>
        </p:nvSpPr>
        <p:spPr bwMode="auto">
          <a:xfrm>
            <a:off x="3514902" y="17286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1" name="Rectangle 8"/>
          <p:cNvSpPr>
            <a:spLocks noChangeArrowheads="1"/>
          </p:cNvSpPr>
          <p:nvPr/>
        </p:nvSpPr>
        <p:spPr bwMode="auto">
          <a:xfrm>
            <a:off x="4276902" y="17286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2" name="Rectangle 9"/>
          <p:cNvSpPr>
            <a:spLocks noChangeArrowheads="1"/>
          </p:cNvSpPr>
          <p:nvPr/>
        </p:nvSpPr>
        <p:spPr bwMode="auto">
          <a:xfrm>
            <a:off x="2751314" y="47258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3" name="Rectangle 10"/>
          <p:cNvSpPr>
            <a:spLocks noChangeArrowheads="1"/>
          </p:cNvSpPr>
          <p:nvPr/>
        </p:nvSpPr>
        <p:spPr bwMode="auto">
          <a:xfrm>
            <a:off x="3514902" y="4725811"/>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4" name="Rectangle 11"/>
          <p:cNvSpPr>
            <a:spLocks noChangeArrowheads="1"/>
          </p:cNvSpPr>
          <p:nvPr/>
        </p:nvSpPr>
        <p:spPr bwMode="auto">
          <a:xfrm>
            <a:off x="4276902" y="47258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5" name="Rectangle 12"/>
          <p:cNvSpPr>
            <a:spLocks noChangeArrowheads="1"/>
          </p:cNvSpPr>
          <p:nvPr/>
        </p:nvSpPr>
        <p:spPr bwMode="auto">
          <a:xfrm>
            <a:off x="1224139" y="2477911"/>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6" name="Rectangle 13"/>
          <p:cNvSpPr>
            <a:spLocks noChangeArrowheads="1"/>
          </p:cNvSpPr>
          <p:nvPr/>
        </p:nvSpPr>
        <p:spPr bwMode="auto">
          <a:xfrm>
            <a:off x="1989314" y="2477911"/>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7" name="Rectangle 14"/>
          <p:cNvSpPr>
            <a:spLocks noChangeArrowheads="1"/>
          </p:cNvSpPr>
          <p:nvPr/>
        </p:nvSpPr>
        <p:spPr bwMode="auto">
          <a:xfrm>
            <a:off x="2751314" y="2477911"/>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8" name="Rectangle 15"/>
          <p:cNvSpPr>
            <a:spLocks noChangeArrowheads="1"/>
          </p:cNvSpPr>
          <p:nvPr/>
        </p:nvSpPr>
        <p:spPr bwMode="auto">
          <a:xfrm>
            <a:off x="3514902" y="2477911"/>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9" name="Rectangle 16"/>
          <p:cNvSpPr>
            <a:spLocks noChangeArrowheads="1"/>
          </p:cNvSpPr>
          <p:nvPr/>
        </p:nvSpPr>
        <p:spPr bwMode="auto">
          <a:xfrm>
            <a:off x="4276902" y="2477911"/>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0" name="Rectangle 17"/>
          <p:cNvSpPr>
            <a:spLocks noChangeArrowheads="1"/>
          </p:cNvSpPr>
          <p:nvPr/>
        </p:nvSpPr>
        <p:spPr bwMode="auto">
          <a:xfrm>
            <a:off x="1224139" y="3225624"/>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1" name="Rectangle 18"/>
          <p:cNvSpPr>
            <a:spLocks noChangeArrowheads="1"/>
          </p:cNvSpPr>
          <p:nvPr/>
        </p:nvSpPr>
        <p:spPr bwMode="auto">
          <a:xfrm>
            <a:off x="1989314" y="3225624"/>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2" name="Rectangle 19"/>
          <p:cNvSpPr>
            <a:spLocks noChangeArrowheads="1"/>
          </p:cNvSpPr>
          <p:nvPr/>
        </p:nvSpPr>
        <p:spPr bwMode="auto">
          <a:xfrm>
            <a:off x="2751314" y="3225624"/>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3" name="Rectangle 20"/>
          <p:cNvSpPr>
            <a:spLocks noChangeArrowheads="1"/>
          </p:cNvSpPr>
          <p:nvPr/>
        </p:nvSpPr>
        <p:spPr bwMode="auto">
          <a:xfrm>
            <a:off x="3514902" y="3225624"/>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4" name="Rectangle 21"/>
          <p:cNvSpPr>
            <a:spLocks noChangeArrowheads="1"/>
          </p:cNvSpPr>
          <p:nvPr/>
        </p:nvSpPr>
        <p:spPr bwMode="auto">
          <a:xfrm>
            <a:off x="4276902" y="3225624"/>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5" name="Rectangle 22"/>
          <p:cNvSpPr>
            <a:spLocks noChangeArrowheads="1"/>
          </p:cNvSpPr>
          <p:nvPr/>
        </p:nvSpPr>
        <p:spPr bwMode="auto">
          <a:xfrm>
            <a:off x="1224139" y="3976511"/>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6" name="Rectangle 23"/>
          <p:cNvSpPr>
            <a:spLocks noChangeArrowheads="1"/>
          </p:cNvSpPr>
          <p:nvPr/>
        </p:nvSpPr>
        <p:spPr bwMode="auto">
          <a:xfrm>
            <a:off x="1989314" y="3976511"/>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7" name="Rectangle 24"/>
          <p:cNvSpPr>
            <a:spLocks noChangeArrowheads="1"/>
          </p:cNvSpPr>
          <p:nvPr/>
        </p:nvSpPr>
        <p:spPr bwMode="auto">
          <a:xfrm>
            <a:off x="2751314" y="39765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8" name="Rectangle 25"/>
          <p:cNvSpPr>
            <a:spLocks noChangeArrowheads="1"/>
          </p:cNvSpPr>
          <p:nvPr/>
        </p:nvSpPr>
        <p:spPr bwMode="auto">
          <a:xfrm>
            <a:off x="3514902" y="39765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9" name="Rectangle 26"/>
          <p:cNvSpPr>
            <a:spLocks noChangeArrowheads="1"/>
          </p:cNvSpPr>
          <p:nvPr/>
        </p:nvSpPr>
        <p:spPr bwMode="auto">
          <a:xfrm>
            <a:off x="4276902" y="39765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30" name="Rectangle 27"/>
          <p:cNvSpPr>
            <a:spLocks noChangeArrowheads="1"/>
          </p:cNvSpPr>
          <p:nvPr/>
        </p:nvSpPr>
        <p:spPr bwMode="auto">
          <a:xfrm>
            <a:off x="1989314" y="4725811"/>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31" name="Rectangle 28"/>
          <p:cNvSpPr>
            <a:spLocks noChangeArrowheads="1"/>
          </p:cNvSpPr>
          <p:nvPr/>
        </p:nvSpPr>
        <p:spPr bwMode="auto">
          <a:xfrm>
            <a:off x="1225727" y="4725811"/>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32" name="Line 29"/>
          <p:cNvSpPr>
            <a:spLocks noChangeShapeType="1"/>
          </p:cNvSpPr>
          <p:nvPr/>
        </p:nvSpPr>
        <p:spPr bwMode="auto">
          <a:xfrm rot="-177988">
            <a:off x="1701977" y="1995311"/>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3" name="Line 30"/>
          <p:cNvSpPr>
            <a:spLocks noChangeShapeType="1"/>
          </p:cNvSpPr>
          <p:nvPr/>
        </p:nvSpPr>
        <p:spPr bwMode="auto">
          <a:xfrm>
            <a:off x="2390952" y="2115961"/>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4" name="Line 31"/>
          <p:cNvSpPr>
            <a:spLocks noChangeShapeType="1"/>
          </p:cNvSpPr>
          <p:nvPr/>
        </p:nvSpPr>
        <p:spPr bwMode="auto">
          <a:xfrm flipH="1">
            <a:off x="1606727" y="3608211"/>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5" name="Line 32"/>
          <p:cNvSpPr>
            <a:spLocks noChangeShapeType="1"/>
          </p:cNvSpPr>
          <p:nvPr/>
        </p:nvSpPr>
        <p:spPr bwMode="auto">
          <a:xfrm>
            <a:off x="3860977" y="5084586"/>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6" name="Line 33"/>
          <p:cNvSpPr>
            <a:spLocks noChangeShapeType="1"/>
          </p:cNvSpPr>
          <p:nvPr/>
        </p:nvSpPr>
        <p:spPr bwMode="auto">
          <a:xfrm>
            <a:off x="1601964" y="4333699"/>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7" name="Line 34"/>
          <p:cNvSpPr>
            <a:spLocks noChangeShapeType="1"/>
          </p:cNvSpPr>
          <p:nvPr/>
        </p:nvSpPr>
        <p:spPr bwMode="auto">
          <a:xfrm rot="2592605" flipV="1">
            <a:off x="1714677" y="4835349"/>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8" name="Line 35"/>
          <p:cNvSpPr>
            <a:spLocks noChangeShapeType="1"/>
          </p:cNvSpPr>
          <p:nvPr/>
        </p:nvSpPr>
        <p:spPr bwMode="auto">
          <a:xfrm rot="2592605" flipV="1">
            <a:off x="3225977" y="4824236"/>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9" name="Line 36"/>
          <p:cNvSpPr>
            <a:spLocks noChangeShapeType="1"/>
          </p:cNvSpPr>
          <p:nvPr/>
        </p:nvSpPr>
        <p:spPr bwMode="auto">
          <a:xfrm rot="2592605">
            <a:off x="2222677" y="5424311"/>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0" name="Line 37"/>
          <p:cNvSpPr>
            <a:spLocks noChangeShapeType="1"/>
          </p:cNvSpPr>
          <p:nvPr/>
        </p:nvSpPr>
        <p:spPr bwMode="auto">
          <a:xfrm rot="2592605">
            <a:off x="2103614" y="4459111"/>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1" name="Line 38"/>
          <p:cNvSpPr>
            <a:spLocks noChangeShapeType="1"/>
          </p:cNvSpPr>
          <p:nvPr/>
        </p:nvSpPr>
        <p:spPr bwMode="auto">
          <a:xfrm rot="2592605" flipV="1">
            <a:off x="2448102" y="3312936"/>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2" name="Line 39"/>
          <p:cNvSpPr>
            <a:spLocks noChangeShapeType="1"/>
          </p:cNvSpPr>
          <p:nvPr/>
        </p:nvSpPr>
        <p:spPr bwMode="auto">
          <a:xfrm rot="2592605" flipV="1">
            <a:off x="1732139" y="2593799"/>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3" name="Line 40"/>
          <p:cNvSpPr>
            <a:spLocks noChangeShapeType="1"/>
          </p:cNvSpPr>
          <p:nvPr/>
        </p:nvSpPr>
        <p:spPr bwMode="auto">
          <a:xfrm rot="2807395">
            <a:off x="2851327" y="2252486"/>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4" name="Line 41"/>
          <p:cNvSpPr>
            <a:spLocks noChangeShapeType="1"/>
          </p:cNvSpPr>
          <p:nvPr/>
        </p:nvSpPr>
        <p:spPr bwMode="auto">
          <a:xfrm rot="2807395">
            <a:off x="2872758" y="2986705"/>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5" name="Line 42"/>
          <p:cNvSpPr>
            <a:spLocks noChangeShapeType="1"/>
          </p:cNvSpPr>
          <p:nvPr/>
        </p:nvSpPr>
        <p:spPr bwMode="auto">
          <a:xfrm rot="2807395">
            <a:off x="4359451" y="4443237"/>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6" name="Line 43"/>
          <p:cNvSpPr>
            <a:spLocks noChangeShapeType="1"/>
          </p:cNvSpPr>
          <p:nvPr/>
        </p:nvSpPr>
        <p:spPr bwMode="auto">
          <a:xfrm rot="2807395">
            <a:off x="2848151" y="4467049"/>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7" name="Line 44"/>
          <p:cNvSpPr>
            <a:spLocks noChangeShapeType="1"/>
          </p:cNvSpPr>
          <p:nvPr/>
        </p:nvSpPr>
        <p:spPr bwMode="auto">
          <a:xfrm rot="2807395">
            <a:off x="3634758" y="2245343"/>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8" name="Line 45"/>
          <p:cNvSpPr>
            <a:spLocks noChangeShapeType="1"/>
          </p:cNvSpPr>
          <p:nvPr/>
        </p:nvSpPr>
        <p:spPr bwMode="auto">
          <a:xfrm rot="2807395">
            <a:off x="3619677" y="3716161"/>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9" name="Line 46"/>
          <p:cNvSpPr>
            <a:spLocks noChangeShapeType="1"/>
          </p:cNvSpPr>
          <p:nvPr/>
        </p:nvSpPr>
        <p:spPr bwMode="auto">
          <a:xfrm rot="8207395">
            <a:off x="3984802" y="4825824"/>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0" name="Line 47"/>
          <p:cNvSpPr>
            <a:spLocks noChangeShapeType="1"/>
          </p:cNvSpPr>
          <p:nvPr/>
        </p:nvSpPr>
        <p:spPr bwMode="auto">
          <a:xfrm rot="2807395">
            <a:off x="4388027" y="2966861"/>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1" name="Line 48"/>
          <p:cNvSpPr>
            <a:spLocks noChangeShapeType="1"/>
          </p:cNvSpPr>
          <p:nvPr/>
        </p:nvSpPr>
        <p:spPr bwMode="auto">
          <a:xfrm flipH="1">
            <a:off x="3121202" y="2803349"/>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2" name="Line 49"/>
          <p:cNvSpPr>
            <a:spLocks noChangeShapeType="1"/>
          </p:cNvSpPr>
          <p:nvPr/>
        </p:nvSpPr>
        <p:spPr bwMode="auto">
          <a:xfrm flipH="1">
            <a:off x="3891139" y="2073099"/>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3" name="Line 50"/>
          <p:cNvSpPr>
            <a:spLocks noChangeShapeType="1"/>
          </p:cNvSpPr>
          <p:nvPr/>
        </p:nvSpPr>
        <p:spPr bwMode="auto">
          <a:xfrm flipH="1">
            <a:off x="3911777" y="3584399"/>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4" name="Line 51"/>
          <p:cNvSpPr>
            <a:spLocks noChangeShapeType="1"/>
          </p:cNvSpPr>
          <p:nvPr/>
        </p:nvSpPr>
        <p:spPr bwMode="auto">
          <a:xfrm rot="2807395">
            <a:off x="3620471" y="4455142"/>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5" name="Line 77"/>
          <p:cNvSpPr>
            <a:spLocks noChangeShapeType="1"/>
          </p:cNvSpPr>
          <p:nvPr/>
        </p:nvSpPr>
        <p:spPr bwMode="auto">
          <a:xfrm>
            <a:off x="3862564" y="5065536"/>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6" name="Line 79"/>
          <p:cNvSpPr>
            <a:spLocks noChangeShapeType="1"/>
          </p:cNvSpPr>
          <p:nvPr/>
        </p:nvSpPr>
        <p:spPr bwMode="auto">
          <a:xfrm rot="2807395">
            <a:off x="3633964" y="4454349"/>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7" name="Line 79"/>
          <p:cNvSpPr>
            <a:spLocks noChangeShapeType="1"/>
          </p:cNvSpPr>
          <p:nvPr/>
        </p:nvSpPr>
        <p:spPr bwMode="auto">
          <a:xfrm rot="2807395" flipV="1">
            <a:off x="2996582" y="3950318"/>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8" name="Freeform 3"/>
          <p:cNvSpPr>
            <a:spLocks/>
          </p:cNvSpPr>
          <p:nvPr/>
        </p:nvSpPr>
        <p:spPr bwMode="auto">
          <a:xfrm>
            <a:off x="1190802" y="1707974"/>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5" name="TextBox 54"/>
          <p:cNvSpPr txBox="1"/>
          <p:nvPr/>
        </p:nvSpPr>
        <p:spPr>
          <a:xfrm>
            <a:off x="5547434" y="2298255"/>
            <a:ext cx="2779359"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0000"/>
                </a:solidFill>
                <a:latin typeface="Arial" panose="020B0604020202020204" pitchFamily="34" charset="0"/>
              </a:rPr>
              <a:t>Watershed mapped as all grid cells that drain to an outlet</a:t>
            </a:r>
          </a:p>
          <a:p>
            <a:pPr marL="342900" indent="-342900">
              <a:buFont typeface="Arial" panose="020B0604020202020204" pitchFamily="34" charset="0"/>
              <a:buChar char="•"/>
            </a:pPr>
            <a:r>
              <a:rPr lang="en-US" sz="2000" dirty="0" smtClean="0">
                <a:solidFill>
                  <a:srgbClr val="000000"/>
                </a:solidFill>
                <a:latin typeface="Arial" panose="020B0604020202020204" pitchFamily="34" charset="0"/>
              </a:rPr>
              <a:t>Streams mapped as grid cells with flow accumulation greater than a threshold</a:t>
            </a:r>
            <a:endParaRPr lang="en-US"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98520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45063"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solidFill>
                  <a:srgbClr val="000000"/>
                </a:solidFill>
              </a:rPr>
              <a:t>Broscoe, A. J., (1959), "Quantitative analysis of longitudinal stream profiles of small watersheds," Office of Naval Research, Project NR 389-042, Technical Report No. 18, Department of Geology, Columbia University, New York.</a:t>
            </a:r>
          </a:p>
        </p:txBody>
      </p:sp>
    </p:spTree>
    <p:extLst>
      <p:ext uri="{BB962C8B-B14F-4D97-AF65-F5344CB8AC3E}">
        <p14:creationId xmlns:p14="http://schemas.microsoft.com/office/powerpoint/2010/main" val="8879877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spTree>
    <p:extLst>
      <p:ext uri="{BB962C8B-B14F-4D97-AF65-F5344CB8AC3E}">
        <p14:creationId xmlns:p14="http://schemas.microsoft.com/office/powerpoint/2010/main" val="1437054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728599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46087"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00985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7111"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000000"/>
                </a:solidFill>
              </a:rPr>
              <a:t>T-test checks whether difference in means is large (&gt; 2)</a:t>
            </a:r>
          </a:p>
          <a:p>
            <a:pPr algn="ctr" eaLnBrk="1" hangingPunct="1"/>
            <a:r>
              <a:rPr lang="en-US">
                <a:solidFill>
                  <a:srgbClr val="000000"/>
                </a:solidFill>
              </a:rPr>
              <a:t>when compared to the spread of the data around the mean values</a:t>
            </a:r>
          </a:p>
        </p:txBody>
      </p:sp>
    </p:spTree>
    <p:extLst>
      <p:ext uri="{BB962C8B-B14F-4D97-AF65-F5344CB8AC3E}">
        <p14:creationId xmlns:p14="http://schemas.microsoft.com/office/powerpoint/2010/main" val="982124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009999"/>
              </a:solidFill>
            </a:endParaRPr>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48140"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9999"/>
              </a:solidFill>
            </a:endParaRPr>
          </a:p>
        </p:txBody>
      </p:sp>
      <p:sp>
        <p:nvSpPr>
          <p:cNvPr id="17415" name="Rectangle 4"/>
          <p:cNvSpPr>
            <a:spLocks noGrp="1" noChangeArrowheads="1"/>
          </p:cNvSpPr>
          <p:nvPr>
            <p:ph type="title"/>
          </p:nvPr>
        </p:nvSpPr>
        <p:spPr>
          <a:xfrm>
            <a:off x="1049655" y="292100"/>
            <a:ext cx="7044690" cy="322263"/>
          </a:xfrm>
        </p:spPr>
        <p:txBody>
          <a:bodyPr/>
          <a:lstStyle/>
          <a:p>
            <a:pPr algn="ctr"/>
            <a:r>
              <a:rPr lang="en-US" sz="2800" dirty="0" smtClean="0"/>
              <a:t>Objectively Selected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48141" name="Worksheet" r:id="rId6" imgW="7591654" imgH="1724254" progId="Excel.Sheet.8">
                  <p:embed/>
                </p:oleObj>
              </mc:Choice>
              <mc:Fallback>
                <p:oleObj name="Worksheet" r:id="rId6" imgW="7591654" imgH="17242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827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84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Terrain Analysis Software</a:t>
            </a:r>
            <a:endParaRPr lang="en-US" dirty="0"/>
          </a:p>
        </p:txBody>
      </p:sp>
      <p:sp>
        <p:nvSpPr>
          <p:cNvPr id="3" name="Content Placeholder 2"/>
          <p:cNvSpPr>
            <a:spLocks noGrp="1"/>
          </p:cNvSpPr>
          <p:nvPr>
            <p:ph idx="1"/>
          </p:nvPr>
        </p:nvSpPr>
        <p:spPr/>
        <p:txBody>
          <a:bodyPr/>
          <a:lstStyle/>
          <a:p>
            <a:r>
              <a:rPr lang="en-US" dirty="0" smtClean="0"/>
              <a:t>ArcGIS Online Hydro</a:t>
            </a:r>
          </a:p>
          <a:p>
            <a:r>
              <a:rPr lang="en-US" dirty="0" smtClean="0"/>
              <a:t>ArcGIS Hydrology Tools</a:t>
            </a:r>
          </a:p>
          <a:p>
            <a:r>
              <a:rPr lang="en-US" dirty="0" err="1" smtClean="0"/>
              <a:t>ArcHydro</a:t>
            </a:r>
            <a:endParaRPr lang="en-US" dirty="0" smtClean="0"/>
          </a:p>
          <a:p>
            <a:r>
              <a:rPr lang="en-US" dirty="0" smtClean="0"/>
              <a:t>TauDEM</a:t>
            </a:r>
          </a:p>
          <a:p>
            <a:r>
              <a:rPr lang="en-US" dirty="0" smtClean="0"/>
              <a:t>[</a:t>
            </a:r>
            <a:r>
              <a:rPr lang="en-US" dirty="0" err="1" smtClean="0"/>
              <a:t>RiverTools</a:t>
            </a:r>
            <a:r>
              <a:rPr lang="en-US" dirty="0" smtClean="0"/>
              <a:t>]</a:t>
            </a:r>
          </a:p>
          <a:p>
            <a:r>
              <a:rPr lang="en-US" dirty="0" smtClean="0"/>
              <a:t>[GRASS]</a:t>
            </a:r>
          </a:p>
          <a:p>
            <a:endParaRPr lang="en-US" dirty="0"/>
          </a:p>
        </p:txBody>
      </p:sp>
    </p:spTree>
    <p:extLst>
      <p:ext uri="{BB962C8B-B14F-4D97-AF65-F5344CB8AC3E}">
        <p14:creationId xmlns:p14="http://schemas.microsoft.com/office/powerpoint/2010/main" val="3608170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92" y="0"/>
            <a:ext cx="7772400" cy="1143000"/>
          </a:xfrm>
        </p:spPr>
        <p:txBody>
          <a:bodyPr/>
          <a:lstStyle/>
          <a:p>
            <a:r>
              <a:rPr lang="en-US" dirty="0" smtClean="0"/>
              <a:t>ArcGIS Online Hydro</a:t>
            </a:r>
            <a:endParaRPr lang="en-US" dirty="0"/>
          </a:p>
        </p:txBody>
      </p:sp>
      <p:pic>
        <p:nvPicPr>
          <p:cNvPr id="4" name="Picture 3"/>
          <p:cNvPicPr>
            <a:picLocks noChangeAspect="1"/>
          </p:cNvPicPr>
          <p:nvPr/>
        </p:nvPicPr>
        <p:blipFill>
          <a:blip r:embed="rId2"/>
          <a:stretch>
            <a:fillRect/>
          </a:stretch>
        </p:blipFill>
        <p:spPr>
          <a:xfrm>
            <a:off x="1855061" y="1027610"/>
            <a:ext cx="6225725" cy="5416732"/>
          </a:xfrm>
          <a:prstGeom prst="rect">
            <a:avLst/>
          </a:prstGeom>
        </p:spPr>
      </p:pic>
      <p:pic>
        <p:nvPicPr>
          <p:cNvPr id="5" name="Picture 4"/>
          <p:cNvPicPr>
            <a:picLocks noChangeAspect="1"/>
          </p:cNvPicPr>
          <p:nvPr/>
        </p:nvPicPr>
        <p:blipFill>
          <a:blip r:embed="rId3"/>
          <a:stretch>
            <a:fillRect/>
          </a:stretch>
        </p:blipFill>
        <p:spPr>
          <a:xfrm>
            <a:off x="1486355" y="3386409"/>
            <a:ext cx="2533650" cy="2314575"/>
          </a:xfrm>
          <a:prstGeom prst="rect">
            <a:avLst/>
          </a:prstGeom>
        </p:spPr>
      </p:pic>
    </p:spTree>
    <p:extLst>
      <p:ext uri="{BB962C8B-B14F-4D97-AF65-F5344CB8AC3E}">
        <p14:creationId xmlns:p14="http://schemas.microsoft.com/office/powerpoint/2010/main" val="769324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82680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023116"/>
            <a:ext cx="80391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1143000"/>
          </a:xfrm>
        </p:spPr>
        <p:txBody>
          <a:bodyPr/>
          <a:lstStyle/>
          <a:p>
            <a:r>
              <a:rPr lang="en-US" dirty="0" smtClean="0"/>
              <a:t>Watershed and Stream Grids</a:t>
            </a:r>
            <a:endParaRPr lang="en-US" dirty="0"/>
          </a:p>
        </p:txBody>
      </p:sp>
      <p:sp>
        <p:nvSpPr>
          <p:cNvPr id="3" name="TextBox 2"/>
          <p:cNvSpPr txBox="1"/>
          <p:nvPr/>
        </p:nvSpPr>
        <p:spPr>
          <a:xfrm>
            <a:off x="3951112" y="5034844"/>
            <a:ext cx="4064000" cy="1631216"/>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Watershed mapped as all grid cells that drain to an outlet</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Streams mapped as grid cells with flow accumulation greater than a threshold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62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051"/>
            <a:ext cx="7772400" cy="1143000"/>
          </a:xfrm>
        </p:spPr>
        <p:txBody>
          <a:bodyPr/>
          <a:lstStyle/>
          <a:p>
            <a:r>
              <a:rPr lang="en-US" dirty="0" err="1" smtClean="0"/>
              <a:t>ArcHydro</a:t>
            </a:r>
            <a:endParaRPr lang="en-US" dirty="0"/>
          </a:p>
        </p:txBody>
      </p:sp>
      <p:pic>
        <p:nvPicPr>
          <p:cNvPr id="4" name="Picture 3"/>
          <p:cNvPicPr>
            <a:picLocks noChangeAspect="1"/>
          </p:cNvPicPr>
          <p:nvPr/>
        </p:nvPicPr>
        <p:blipFill>
          <a:blip r:embed="rId2"/>
          <a:stretch>
            <a:fillRect/>
          </a:stretch>
        </p:blipFill>
        <p:spPr>
          <a:xfrm>
            <a:off x="775711" y="1582102"/>
            <a:ext cx="7592577" cy="3695292"/>
          </a:xfrm>
          <a:prstGeom prst="rect">
            <a:avLst/>
          </a:prstGeom>
        </p:spPr>
      </p:pic>
      <p:sp>
        <p:nvSpPr>
          <p:cNvPr id="5" name="Rectangle 4"/>
          <p:cNvSpPr/>
          <p:nvPr/>
        </p:nvSpPr>
        <p:spPr>
          <a:xfrm>
            <a:off x="1095102" y="5556405"/>
            <a:ext cx="6953794" cy="461665"/>
          </a:xfrm>
          <a:prstGeom prst="rect">
            <a:avLst/>
          </a:prstGeom>
        </p:spPr>
        <p:txBody>
          <a:bodyPr wrap="square">
            <a:spAutoFit/>
          </a:bodyPr>
          <a:lstStyle/>
          <a:p>
            <a:r>
              <a:rPr lang="en-US" dirty="0">
                <a:hlinkClick r:id="rId3"/>
              </a:rPr>
              <a:t>http://resources.arcgis.com/en/communities/hydro</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669309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30734"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30735"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800">
                <a:solidFill>
                  <a:srgbClr val="463416"/>
                </a:solidFill>
                <a:latin typeface="Calibri"/>
              </a:endParaRPr>
            </a:p>
          </p:txBody>
        </p:sp>
      </p:grpSp>
      <p:sp>
        <p:nvSpPr>
          <p:cNvPr id="16392" name="Rectangle 11"/>
          <p:cNvSpPr>
            <a:spLocks noChangeArrowheads="1"/>
          </p:cNvSpPr>
          <p:nvPr/>
        </p:nvSpPr>
        <p:spPr bwMode="auto">
          <a:xfrm>
            <a:off x="5588000" y="7578"/>
            <a:ext cx="3556000" cy="4051300"/>
          </a:xfrm>
          <a:prstGeom prst="rect">
            <a:avLst/>
          </a:prstGeom>
          <a:solidFill>
            <a:schemeClr val="bg1"/>
          </a:solidFill>
          <a:ln>
            <a:noFill/>
          </a:ln>
          <a:extLst/>
        </p:spPr>
        <p:txBody>
          <a:bodyPr lIns="92075" tIns="46038" rIns="92075" bIns="46038"/>
          <a:lstStyle/>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Stream and watershed delineation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Multiple flow direction flow field</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Calculation of flow based derivative surfaces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MPI Parallel Implementation for speed up and large problems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Open source platform independent C++ command line executables for each function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Deployed as an ArcGIS Toolbox with python scripts that drive command line executables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CSDMS Cluster Implementation</a:t>
            </a:r>
          </a:p>
          <a:p>
            <a:pPr marL="228600" indent="-228600" eaLnBrk="1" fontAlgn="auto" hangingPunct="1">
              <a:spcBef>
                <a:spcPts val="0"/>
              </a:spcBef>
              <a:spcAft>
                <a:spcPts val="600"/>
              </a:spcAft>
              <a:buFont typeface="Arial" pitchFamily="34" charset="0"/>
              <a:buChar char="•"/>
              <a:defRPr/>
            </a:pPr>
            <a:r>
              <a:rPr lang="en-US" sz="1600" dirty="0" smtClean="0">
                <a:solidFill>
                  <a:prstClr val="black"/>
                </a:solidFill>
                <a:latin typeface="Calibri"/>
              </a:rPr>
              <a:t>Open Topography implementation</a:t>
            </a:r>
          </a:p>
          <a:p>
            <a:pPr marL="228600" indent="-228600" eaLnBrk="1" fontAlgn="auto" hangingPunct="1">
              <a:spcBef>
                <a:spcPts val="0"/>
              </a:spcBef>
              <a:spcAft>
                <a:spcPts val="600"/>
              </a:spcAft>
              <a:buFont typeface="Arial" pitchFamily="34" charset="0"/>
              <a:buChar char="•"/>
              <a:defRPr/>
            </a:pPr>
            <a:r>
              <a:rPr lang="en-US" sz="1600" dirty="0" err="1" smtClean="0">
                <a:solidFill>
                  <a:prstClr val="black"/>
                </a:solidFill>
                <a:latin typeface="Calibri"/>
              </a:rPr>
              <a:t>CyberGIS</a:t>
            </a:r>
            <a:r>
              <a:rPr lang="en-US" sz="1600" dirty="0" smtClean="0">
                <a:solidFill>
                  <a:prstClr val="black"/>
                </a:solidFill>
                <a:latin typeface="Calibri"/>
              </a:rPr>
              <a:t> Implementation</a:t>
            </a:r>
            <a:endParaRPr lang="en-US" sz="1600" dirty="0">
              <a:solidFill>
                <a:prstClr val="black"/>
              </a:solidFill>
              <a:latin typeface="Calibri"/>
            </a:endParaRP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eaLnBrk="1" fontAlgn="auto" hangingPunct="1">
              <a:spcBef>
                <a:spcPts val="0"/>
              </a:spcBef>
              <a:spcAft>
                <a:spcPts val="0"/>
              </a:spcAft>
            </a:pPr>
            <a:r>
              <a:rPr lang="en-US" sz="1800" dirty="0" smtClean="0">
                <a:solidFill>
                  <a:srgbClr val="4F81BD"/>
                </a:solidFill>
                <a:latin typeface="Calibri"/>
                <a:hlinkClick r:id="rId12"/>
              </a:rPr>
              <a:t>http://hydrology.usu.edu/taudem/</a:t>
            </a:r>
            <a:r>
              <a:rPr lang="en-US" sz="1800" dirty="0" smtClean="0">
                <a:solidFill>
                  <a:srgbClr val="4F81BD"/>
                </a:solidFill>
                <a:latin typeface="Calibri"/>
              </a:rPr>
              <a:t> </a:t>
            </a:r>
            <a:endParaRPr lang="en-US" sz="1800" dirty="0">
              <a:solidFill>
                <a:srgbClr val="4F81BD"/>
              </a:solidFill>
              <a:latin typeface="Calibri"/>
            </a:endParaRPr>
          </a:p>
        </p:txBody>
      </p:sp>
    </p:spTree>
    <p:extLst>
      <p:ext uri="{BB962C8B-B14F-4D97-AF65-F5344CB8AC3E}">
        <p14:creationId xmlns:p14="http://schemas.microsoft.com/office/powerpoint/2010/main" val="8756958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04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12889" y="2271493"/>
            <a:ext cx="5387290" cy="4747589"/>
          </a:xfrm>
          <a:prstGeom prst="rect">
            <a:avLst/>
          </a:prstGeom>
          <a:noFill/>
          <a:ln w="9525" cap="flat" cmpd="sng">
            <a:solidFill>
              <a:srgbClr val="000000"/>
            </a:solidFill>
            <a:prstDash val="solid"/>
            <a:miter lim="800000"/>
            <a:headEnd/>
            <a:tailEnd/>
          </a:ln>
        </p:spPr>
      </p:pic>
      <p:sp>
        <p:nvSpPr>
          <p:cNvPr id="3" name="TextBox 2"/>
          <p:cNvSpPr txBox="1"/>
          <p:nvPr/>
        </p:nvSpPr>
        <p:spPr>
          <a:xfrm>
            <a:off x="5795129" y="4510375"/>
            <a:ext cx="3053921"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The starting point for catchment based distributed hydrologic modeling</a:t>
            </a:r>
            <a:endParaRPr lang="en-US" sz="2000" dirty="0">
              <a:solidFill>
                <a:prstClr val="black"/>
              </a:solidFill>
              <a:latin typeface="Calibri"/>
            </a:endParaRPr>
          </a:p>
        </p:txBody>
      </p:sp>
    </p:spTree>
    <p:extLst>
      <p:ext uri="{BB962C8B-B14F-4D97-AF65-F5344CB8AC3E}">
        <p14:creationId xmlns:p14="http://schemas.microsoft.com/office/powerpoint/2010/main" val="2283684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9" name="TextBox 8"/>
          <p:cNvSpPr txBox="1"/>
          <p:nvPr/>
        </p:nvSpPr>
        <p:spPr>
          <a:xfrm>
            <a:off x="0" y="5143964"/>
            <a:ext cx="9144000" cy="1477328"/>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907712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a:endParaRPr kumimoji="1" lang="en-US" sz="2000">
              <a:solidFill>
                <a:srgbClr val="808080"/>
              </a:solidFill>
              <a:latin typeface="Times New Roman"/>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31758"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a:spcBef>
                <a:spcPct val="50000"/>
              </a:spcBef>
            </a:pPr>
            <a:r>
              <a:rPr kumimoji="1" lang="en-US" sz="2000">
                <a:solidFill>
                  <a:srgbClr val="000000"/>
                </a:solidFill>
                <a:latin typeface="Times New Roman"/>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eaLnBrk="1" hangingPunct="1"/>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31759"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8243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a:solidFill>
                  <a:srgbClr val="010000"/>
                </a:solidFill>
              </a:rPr>
              <a:t>D8</a:t>
            </a:r>
          </a:p>
        </p:txBody>
      </p:sp>
      <p:sp>
        <p:nvSpPr>
          <p:cNvPr id="63493"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b="1">
                <a:solidFill>
                  <a:srgbClr val="010000"/>
                </a:solidFill>
              </a:rPr>
              <a:t>Contributing Area</a:t>
            </a:r>
            <a:endParaRPr lang="en-US" sz="2800" b="1">
              <a:solidFill>
                <a:srgbClr val="010000"/>
              </a:solidFill>
              <a:sym typeface="Symbol" pitchFamily="18" charset="2"/>
            </a:endParaRPr>
          </a:p>
        </p:txBody>
      </p:sp>
      <p:sp>
        <p:nvSpPr>
          <p:cNvPr id="63494"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10000"/>
                </a:solidFill>
                <a:latin typeface="Times New Roman"/>
              </a:rPr>
              <a:t>D</a:t>
            </a:r>
            <a:r>
              <a:rPr lang="en-US" b="1">
                <a:solidFill>
                  <a:srgbClr val="010000"/>
                </a:solidFill>
                <a:latin typeface="Times New Roman"/>
                <a:sym typeface="Symbol" pitchFamily="18" charset="2"/>
              </a:rPr>
              <a:t></a:t>
            </a:r>
          </a:p>
        </p:txBody>
      </p:sp>
      <p:pic>
        <p:nvPicPr>
          <p:cNvPr id="634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22" r="2797"/>
          <a:stretch>
            <a:fillRect/>
          </a:stretch>
        </p:blipFill>
        <p:spPr bwMode="auto">
          <a:xfrm>
            <a:off x="4562475" y="0"/>
            <a:ext cx="46164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0" y="0"/>
            <a:ext cx="46466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24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4332288"/>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0" y="0"/>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4464050" y="4319588"/>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0" y="0"/>
            <a:ext cx="1492624" cy="400110"/>
          </a:xfrm>
          <a:prstGeom prst="rect">
            <a:avLst/>
          </a:prstGeom>
          <a:noFill/>
          <a:ln w="9525">
            <a:noFill/>
            <a:miter lim="800000"/>
            <a:headEnd/>
            <a:tailEnd/>
          </a:ln>
        </p:spPr>
        <p:txBody>
          <a:bodyPr wrap="square">
            <a:spAutoFit/>
          </a:bodyPr>
          <a:lstStyle/>
          <a:p>
            <a:pPr algn="ctr">
              <a:spcBef>
                <a:spcPct val="50000"/>
              </a:spcBef>
            </a:pPr>
            <a:r>
              <a:rPr kumimoji="1" lang="en-US" sz="2000" dirty="0" smtClean="0">
                <a:solidFill>
                  <a:srgbClr val="010000"/>
                </a:solidFill>
              </a:rPr>
              <a:t>Slope (S)</a:t>
            </a:r>
            <a:endParaRPr kumimoji="1" lang="en-US" sz="2000" dirty="0">
              <a:solidFill>
                <a:srgbClr val="010000"/>
              </a:solidFill>
            </a:endParaRPr>
          </a:p>
        </p:txBody>
      </p:sp>
      <p:sp>
        <p:nvSpPr>
          <p:cNvPr id="160774" name="Text Box 6"/>
          <p:cNvSpPr txBox="1">
            <a:spLocks noChangeArrowheads="1"/>
          </p:cNvSpPr>
          <p:nvPr/>
        </p:nvSpPr>
        <p:spPr bwMode="auto">
          <a:xfrm>
            <a:off x="0" y="4005543"/>
            <a:ext cx="3361765" cy="400110"/>
          </a:xfrm>
          <a:prstGeom prst="rect">
            <a:avLst/>
          </a:prstGeom>
          <a:noFill/>
          <a:ln w="9525">
            <a:noFill/>
            <a:miter lim="800000"/>
            <a:headEnd/>
            <a:tailEnd/>
          </a:ln>
        </p:spPr>
        <p:txBody>
          <a:bodyPr wrap="square">
            <a:spAutoFit/>
          </a:bodyPr>
          <a:lstStyle/>
          <a:p>
            <a:pPr algn="ctr">
              <a:spcBef>
                <a:spcPct val="50000"/>
              </a:spcBef>
            </a:pPr>
            <a:r>
              <a:rPr kumimoji="1" lang="en-US" sz="2000" dirty="0">
                <a:solidFill>
                  <a:srgbClr val="010000"/>
                </a:solidFill>
              </a:rPr>
              <a:t>Specific Catchment </a:t>
            </a:r>
            <a:r>
              <a:rPr kumimoji="1" lang="en-US" sz="2000" dirty="0" smtClean="0">
                <a:solidFill>
                  <a:srgbClr val="010000"/>
                </a:solidFill>
              </a:rPr>
              <a:t>Area (a)</a:t>
            </a:r>
            <a:endParaRPr kumimoji="1" lang="en-US" sz="2000" dirty="0">
              <a:solidFill>
                <a:srgbClr val="010000"/>
              </a:solidFill>
            </a:endParaRPr>
          </a:p>
        </p:txBody>
      </p:sp>
      <p:sp>
        <p:nvSpPr>
          <p:cNvPr id="160775" name="Text Box 7"/>
          <p:cNvSpPr txBox="1">
            <a:spLocks noChangeArrowheads="1"/>
          </p:cNvSpPr>
          <p:nvPr/>
        </p:nvSpPr>
        <p:spPr bwMode="auto">
          <a:xfrm>
            <a:off x="5738813" y="6436676"/>
            <a:ext cx="3405187" cy="400110"/>
          </a:xfrm>
          <a:prstGeom prst="rect">
            <a:avLst/>
          </a:prstGeom>
          <a:noFill/>
          <a:ln w="9525">
            <a:noFill/>
            <a:miter lim="800000"/>
            <a:headEnd/>
            <a:tailEnd/>
          </a:ln>
        </p:spPr>
        <p:txBody>
          <a:bodyPr>
            <a:spAutoFit/>
          </a:bodyPr>
          <a:lstStyle/>
          <a:p>
            <a:pPr algn="ctr">
              <a:spcBef>
                <a:spcPct val="50000"/>
              </a:spcBef>
            </a:pPr>
            <a:r>
              <a:rPr kumimoji="1" lang="en-US" sz="2000" dirty="0">
                <a:solidFill>
                  <a:srgbClr val="010000"/>
                </a:solidFill>
              </a:rPr>
              <a:t>Wetness Index </a:t>
            </a:r>
            <a:r>
              <a:rPr kumimoji="1" lang="en-US" sz="2000" dirty="0" err="1">
                <a:solidFill>
                  <a:srgbClr val="010000"/>
                </a:solidFill>
              </a:rPr>
              <a:t>ln</a:t>
            </a:r>
            <a:r>
              <a:rPr kumimoji="1" lang="en-US" sz="2000" dirty="0">
                <a:solidFill>
                  <a:srgbClr val="010000"/>
                </a:solidFill>
              </a:rPr>
              <a:t>(a/S</a:t>
            </a:r>
            <a:r>
              <a:rPr kumimoji="1" lang="en-US" sz="2000" dirty="0" smtClean="0">
                <a:solidFill>
                  <a:srgbClr val="010000"/>
                </a:solidFill>
              </a:rPr>
              <a:t>)</a:t>
            </a:r>
            <a:endParaRPr kumimoji="1" lang="en-US" sz="2000" dirty="0">
              <a:solidFill>
                <a:srgbClr val="010000"/>
              </a:solidFill>
            </a:endParaRPr>
          </a:p>
        </p:txBody>
      </p:sp>
      <p:pic>
        <p:nvPicPr>
          <p:cNvPr id="391170" name="Picture 2"/>
          <p:cNvPicPr>
            <a:picLocks noChangeAspect="1" noChangeArrowheads="1"/>
          </p:cNvPicPr>
          <p:nvPr/>
        </p:nvPicPr>
        <p:blipFill>
          <a:blip r:embed="rId5" cstate="print"/>
          <a:srcRect/>
          <a:stretch>
            <a:fillRect/>
          </a:stretch>
        </p:blipFill>
        <p:spPr bwMode="auto">
          <a:xfrm>
            <a:off x="3362325" y="1105179"/>
            <a:ext cx="5781675" cy="3114675"/>
          </a:xfrm>
          <a:prstGeom prst="rect">
            <a:avLst/>
          </a:prstGeom>
          <a:noFill/>
          <a:ln w="9525" cap="flat" cmpd="sng">
            <a:noFill/>
            <a:prstDash val="solid"/>
            <a:miter lim="800000"/>
            <a:headEnd/>
            <a:tailEnd/>
          </a:ln>
        </p:spPr>
      </p:pic>
      <p:sp>
        <p:nvSpPr>
          <p:cNvPr id="12" name="Title 11"/>
          <p:cNvSpPr>
            <a:spLocks noGrp="1"/>
          </p:cNvSpPr>
          <p:nvPr>
            <p:ph type="title"/>
          </p:nvPr>
        </p:nvSpPr>
        <p:spPr>
          <a:xfrm>
            <a:off x="5029200" y="215152"/>
            <a:ext cx="4114800" cy="927847"/>
          </a:xfrm>
        </p:spPr>
        <p:txBody>
          <a:bodyPr/>
          <a:lstStyle/>
          <a:p>
            <a:r>
              <a:rPr lang="en-US" dirty="0" smtClean="0"/>
              <a:t>Wetness Index</a:t>
            </a:r>
            <a:endParaRPr lang="en-US" dirty="0"/>
          </a:p>
        </p:txBody>
      </p:sp>
    </p:spTree>
    <p:extLst>
      <p:ext uri="{BB962C8B-B14F-4D97-AF65-F5344CB8AC3E}">
        <p14:creationId xmlns:p14="http://schemas.microsoft.com/office/powerpoint/2010/main" val="1801349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dirty="0" smtClean="0">
                <a:solidFill>
                  <a:srgbClr val="000000"/>
                </a:solidFill>
                <a:latin typeface="Calibri" pitchFamily="34" charset="0"/>
              </a:rPr>
              <a:t>Generalized Flow Accumulation</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 name="Object 2"/>
          <p:cNvGraphicFramePr>
            <a:graphicFrameLocks noChangeAspect="1"/>
          </p:cNvGraphicFramePr>
          <p:nvPr>
            <p:extLst/>
          </p:nvPr>
        </p:nvGraphicFramePr>
        <p:xfrm>
          <a:off x="3409950" y="1291403"/>
          <a:ext cx="5726189" cy="5078412"/>
        </p:xfrm>
        <a:graphic>
          <a:graphicData uri="http://schemas.openxmlformats.org/presentationml/2006/ole">
            <mc:AlternateContent xmlns:mc="http://schemas.openxmlformats.org/markup-compatibility/2006">
              <mc:Choice xmlns:v="urn:schemas-microsoft-com:vml" Requires="v">
                <p:oleObj spid="_x0000_s32777" name="Document" r:id="rId5" imgW="3359143" imgH="2988264" progId="Word.Document.8">
                  <p:embed/>
                </p:oleObj>
              </mc:Choice>
              <mc:Fallback>
                <p:oleObj name="Document" r:id="rId5" imgW="3359143" imgH="2988264" progId="Word.Document.8">
                  <p:embed/>
                  <p:pic>
                    <p:nvPicPr>
                      <p:cNvPr id="0" name=""/>
                      <p:cNvPicPr>
                        <a:picLocks noChangeAspect="1" noChangeArrowheads="1"/>
                      </p:cNvPicPr>
                      <p:nvPr/>
                    </p:nvPicPr>
                    <p:blipFill>
                      <a:blip r:embed="rId6"/>
                      <a:srcRect/>
                      <a:stretch>
                        <a:fillRect/>
                      </a:stretch>
                    </p:blipFill>
                    <p:spPr bwMode="auto">
                      <a:xfrm>
                        <a:off x="3409950" y="1291403"/>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1"/>
          <p:cNvGraphicFramePr>
            <a:graphicFrameLocks noChangeAspect="1"/>
          </p:cNvGraphicFramePr>
          <p:nvPr>
            <p:extLst/>
          </p:nvPr>
        </p:nvGraphicFramePr>
        <p:xfrm>
          <a:off x="680955" y="4489257"/>
          <a:ext cx="4052887" cy="765175"/>
        </p:xfrm>
        <a:graphic>
          <a:graphicData uri="http://schemas.openxmlformats.org/presentationml/2006/ole">
            <mc:AlternateContent xmlns:mc="http://schemas.openxmlformats.org/markup-compatibility/2006">
              <mc:Choice xmlns:v="urn:schemas-microsoft-com:vml" Requires="v">
                <p:oleObj spid="_x0000_s33806" name="Equation" r:id="rId3" imgW="1295280" imgH="241200" progId="Equation.3">
                  <p:embed/>
                </p:oleObj>
              </mc:Choice>
              <mc:Fallback>
                <p:oleObj name="Equation" r:id="rId3" imgW="1295280" imgH="241200" progId="Equation.3">
                  <p:embed/>
                  <p:pic>
                    <p:nvPicPr>
                      <p:cNvPr id="0" name=""/>
                      <p:cNvPicPr>
                        <a:picLocks noChangeAspect="1" noChangeArrowheads="1"/>
                      </p:cNvPicPr>
                      <p:nvPr/>
                    </p:nvPicPr>
                    <p:blipFill>
                      <a:blip r:embed="rId4"/>
                      <a:srcRect/>
                      <a:stretch>
                        <a:fillRect/>
                      </a:stretch>
                    </p:blipFill>
                    <p:spPr bwMode="auto">
                      <a:xfrm>
                        <a:off x="680955" y="4489257"/>
                        <a:ext cx="405288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271912" y="1621714"/>
            <a:ext cx="1649682" cy="646331"/>
          </a:xfrm>
          <a:prstGeom prst="rect">
            <a:avLst/>
          </a:prstGeom>
          <a:noFill/>
        </p:spPr>
        <p:txBody>
          <a:bodyPr wrap="none" rtlCol="0">
            <a:spAutoFit/>
          </a:bodyPr>
          <a:lstStyle/>
          <a:p>
            <a:r>
              <a:rPr lang="en-US" sz="3600" dirty="0" smtClean="0">
                <a:solidFill>
                  <a:prstClr val="black"/>
                </a:solidFill>
              </a:rPr>
              <a:t>Replace</a:t>
            </a:r>
            <a:endParaRPr lang="en-US" sz="3600" dirty="0">
              <a:solidFill>
                <a:prstClr val="black"/>
              </a:solidFill>
            </a:endParaRPr>
          </a:p>
        </p:txBody>
      </p:sp>
      <p:graphicFrame>
        <p:nvGraphicFramePr>
          <p:cNvPr id="29" name="Object 21"/>
          <p:cNvGraphicFramePr>
            <a:graphicFrameLocks noChangeAspect="1"/>
          </p:cNvGraphicFramePr>
          <p:nvPr>
            <p:extLst/>
          </p:nvPr>
        </p:nvGraphicFramePr>
        <p:xfrm>
          <a:off x="565564" y="2364690"/>
          <a:ext cx="4291012" cy="1168400"/>
        </p:xfrm>
        <a:graphic>
          <a:graphicData uri="http://schemas.openxmlformats.org/presentationml/2006/ole">
            <mc:AlternateContent xmlns:mc="http://schemas.openxmlformats.org/markup-compatibility/2006">
              <mc:Choice xmlns:v="urn:schemas-microsoft-com:vml" Requires="v">
                <p:oleObj spid="_x0000_s33807" name="Equation" r:id="rId5" imgW="1371600" imgH="368280" progId="Equation.3">
                  <p:embed/>
                </p:oleObj>
              </mc:Choice>
              <mc:Fallback>
                <p:oleObj name="Equation" r:id="rId5" imgW="1371600" imgH="368280" progId="Equation.3">
                  <p:embed/>
                  <p:pic>
                    <p:nvPicPr>
                      <p:cNvPr id="0" name=""/>
                      <p:cNvPicPr>
                        <a:picLocks noChangeAspect="1" noChangeArrowheads="1"/>
                      </p:cNvPicPr>
                      <p:nvPr/>
                    </p:nvPicPr>
                    <p:blipFill>
                      <a:blip r:embed="rId6"/>
                      <a:srcRect/>
                      <a:stretch>
                        <a:fillRect/>
                      </a:stretch>
                    </p:blipFill>
                    <p:spPr bwMode="auto">
                      <a:xfrm>
                        <a:off x="565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71912" y="3606800"/>
            <a:ext cx="3799886" cy="646331"/>
          </a:xfrm>
          <a:prstGeom prst="rect">
            <a:avLst/>
          </a:prstGeom>
          <a:noFill/>
        </p:spPr>
        <p:txBody>
          <a:bodyPr wrap="none" rtlCol="0">
            <a:spAutoFit/>
          </a:bodyPr>
          <a:lstStyle/>
          <a:p>
            <a:r>
              <a:rPr lang="en-US" sz="3600" dirty="0" smtClean="0">
                <a:solidFill>
                  <a:prstClr val="black"/>
                </a:solidFill>
              </a:rPr>
              <a:t>by general function</a:t>
            </a:r>
            <a:endParaRPr lang="en-US" sz="3600" dirty="0">
              <a:solidFill>
                <a:prstClr val="black"/>
              </a:solidFill>
            </a:endParaRPr>
          </a:p>
        </p:txBody>
      </p:sp>
      <p:sp>
        <p:nvSpPr>
          <p:cNvPr id="3" name="Title 2"/>
          <p:cNvSpPr>
            <a:spLocks noGrp="1"/>
          </p:cNvSpPr>
          <p:nvPr>
            <p:ph type="title"/>
          </p:nvPr>
        </p:nvSpPr>
        <p:spPr/>
        <p:txBody>
          <a:bodyPr/>
          <a:lstStyle/>
          <a:p>
            <a:r>
              <a:rPr lang="en-US" dirty="0" smtClean="0"/>
              <a:t>Generalization to Flow Algebra</a:t>
            </a:r>
            <a:endParaRPr lang="en-US" dirty="0"/>
          </a:p>
        </p:txBody>
      </p:sp>
      <p:grpSp>
        <p:nvGrpSpPr>
          <p:cNvPr id="55" name="Group 54"/>
          <p:cNvGrpSpPr/>
          <p:nvPr/>
        </p:nvGrpSpPr>
        <p:grpSpPr>
          <a:xfrm>
            <a:off x="5189538"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anose="02020603050405020304" pitchFamily="18" charset="0"/>
              </a:endParaRPr>
            </a:p>
          </p:txBody>
        </p:sp>
        <p:sp>
          <p:nvSpPr>
            <p:cNvPr id="57" name="Rectangle 23"/>
            <p:cNvSpPr>
              <a:spLocks noChangeArrowheads="1"/>
            </p:cNvSpPr>
            <p:nvPr/>
          </p:nvSpPr>
          <p:spPr bwMode="auto">
            <a:xfrm>
              <a:off x="5895975" y="2292350"/>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grpSp>
        <p:sp>
          <p:nvSpPr>
            <p:cNvPr id="59" name="Rectangle 23"/>
            <p:cNvSpPr>
              <a:spLocks noChangeArrowheads="1"/>
            </p:cNvSpPr>
            <p:nvPr/>
          </p:nvSpPr>
          <p:spPr bwMode="auto">
            <a:xfrm>
              <a:off x="6978650" y="2333625"/>
              <a:ext cx="57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0" name="Rectangle 23"/>
            <p:cNvSpPr>
              <a:spLocks noChangeArrowheads="1"/>
            </p:cNvSpPr>
            <p:nvPr/>
          </p:nvSpPr>
          <p:spPr bwMode="auto">
            <a:xfrm>
              <a:off x="7923213" y="2366963"/>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1" name="Rectangle 23"/>
            <p:cNvSpPr>
              <a:spLocks noChangeArrowheads="1"/>
            </p:cNvSpPr>
            <p:nvPr/>
          </p:nvSpPr>
          <p:spPr bwMode="auto">
            <a:xfrm>
              <a:off x="6867525" y="3390900"/>
              <a:ext cx="28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i</a:t>
              </a:r>
            </a:p>
          </p:txBody>
        </p:sp>
      </p:grpSp>
    </p:spTree>
    <p:extLst>
      <p:ext uri="{BB962C8B-B14F-4D97-AF65-F5344CB8AC3E}">
        <p14:creationId xmlns:p14="http://schemas.microsoft.com/office/powerpoint/2010/main" val="1809014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nvPr>
        </p:nvGraphicFramePr>
        <p:xfrm>
          <a:off x="134938" y="60960"/>
          <a:ext cx="4066092" cy="4617720"/>
        </p:xfrm>
        <a:graphic>
          <a:graphicData uri="http://schemas.openxmlformats.org/presentationml/2006/ole">
            <mc:AlternateContent xmlns:mc="http://schemas.openxmlformats.org/markup-compatibility/2006">
              <mc:Choice xmlns:v="urn:schemas-microsoft-com:vml" Requires="v">
                <p:oleObj spid="_x0000_s34824" name="Document" r:id="rId4" imgW="2420236" imgH="2752301" progId="Word.Document.8">
                  <p:embed/>
                </p:oleObj>
              </mc:Choice>
              <mc:Fallback>
                <p:oleObj name="Document" r:id="rId4" imgW="2420236" imgH="2752301" progId="Word.Document.8">
                  <p:embed/>
                  <p:pic>
                    <p:nvPicPr>
                      <p:cNvPr id="0" name=""/>
                      <p:cNvPicPr preferRelativeResize="0">
                        <a:picLocks noChangeAspect="1" noChangeArrowheads="1"/>
                      </p:cNvPicPr>
                      <p:nvPr/>
                    </p:nvPicPr>
                    <p:blipFill>
                      <a:blip r:embed="rId5"/>
                      <a:srcRect/>
                      <a:stretch>
                        <a:fillRect/>
                      </a:stretch>
                    </p:blipFill>
                    <p:spPr bwMode="auto">
                      <a:xfrm>
                        <a:off x="134938" y="60960"/>
                        <a:ext cx="4066092" cy="4617720"/>
                      </a:xfrm>
                      <a:prstGeom prst="rect">
                        <a:avLst/>
                      </a:prstGeom>
                      <a:noFill/>
                      <a:ln>
                        <a:noFill/>
                      </a:ln>
                      <a:effectLst/>
                      <a:extLst/>
                    </p:spPr>
                  </p:pic>
                </p:oleObj>
              </mc:Fallback>
            </mc:AlternateContent>
          </a:graphicData>
        </a:graphic>
      </p:graphicFrame>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0" y="0"/>
            <a:ext cx="4889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8" name="Rectangle 4"/>
          <p:cNvSpPr>
            <a:spLocks noChangeArrowheads="1"/>
          </p:cNvSpPr>
          <p:nvPr/>
        </p:nvSpPr>
        <p:spPr bwMode="auto">
          <a:xfrm>
            <a:off x="4276725" y="5213350"/>
            <a:ext cx="486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dirty="0" smtClean="0">
                <a:solidFill>
                  <a:srgbClr val="003399"/>
                </a:solidFill>
              </a:rPr>
              <a:t>Useful for a tracking contaminant or compound subject to decay or attenuation</a:t>
            </a:r>
          </a:p>
        </p:txBody>
      </p:sp>
    </p:spTree>
    <p:extLst>
      <p:ext uri="{BB962C8B-B14F-4D97-AF65-F5344CB8AC3E}">
        <p14:creationId xmlns:p14="http://schemas.microsoft.com/office/powerpoint/2010/main" val="3895400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Deposition </a:t>
            </a:r>
          </a:p>
        </p:txBody>
      </p:sp>
      <p:sp>
        <p:nvSpPr>
          <p:cNvPr id="47114" name="Rectangle 50"/>
          <p:cNvSpPr>
            <a:spLocks noGrp="1" noChangeArrowheads="1"/>
          </p:cNvSpPr>
          <p:nvPr>
            <p:ph type="title"/>
          </p:nvPr>
        </p:nvSpPr>
        <p:spPr>
          <a:xfrm>
            <a:off x="649288" y="133350"/>
            <a:ext cx="7912100" cy="666750"/>
          </a:xfrm>
          <a:noFill/>
        </p:spPr>
        <p:txBody>
          <a:bodyPr lIns="92075" tIns="46038" rIns="92075" bIns="46038"/>
          <a:lstStyle/>
          <a:p>
            <a:pPr eaLnBrk="1" hangingPunct="1"/>
            <a:r>
              <a:rPr lang="en-US" smtClean="0"/>
              <a:t>Transport limited accumulation</a:t>
            </a:r>
          </a:p>
        </p:txBody>
      </p:sp>
      <p:sp>
        <p:nvSpPr>
          <p:cNvPr id="47115" name="Text Box 55"/>
          <p:cNvSpPr txBox="1">
            <a:spLocks noChangeArrowheads="1"/>
          </p:cNvSpPr>
          <p:nvPr/>
        </p:nvSpPr>
        <p:spPr bwMode="auto">
          <a:xfrm>
            <a:off x="0" y="534458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1800" b="1" dirty="0" smtClean="0">
                <a:solidFill>
                  <a:srgbClr val="003399"/>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1600" b="1" i="1" smtClean="0">
                <a:solidFill>
                  <a:srgbClr val="000000"/>
                </a:solidFill>
              </a:rPr>
              <a:t>S</a:t>
            </a:r>
          </a:p>
        </p:txBody>
      </p:sp>
      <p:grpSp>
        <p:nvGrpSpPr>
          <p:cNvPr id="90" name="Group 12"/>
          <p:cNvGrpSpPr>
            <a:grpSpLocks/>
          </p:cNvGrpSpPr>
          <p:nvPr/>
        </p:nvGrpSpPr>
        <p:grpSpPr bwMode="auto">
          <a:xfrm>
            <a:off x="2578100" y="4814888"/>
            <a:ext cx="1638300" cy="368300"/>
            <a:chOff x="1557" y="3848"/>
            <a:chExt cx="1032" cy="232"/>
          </a:xfrm>
        </p:grpSpPr>
        <p:sp>
          <p:nvSpPr>
            <p:cNvPr id="91" name="AutoShape 13"/>
            <p:cNvSpPr>
              <a:spLocks noChangeAspect="1" noChangeArrowheads="1" noTextEdit="1"/>
            </p:cNvSpPr>
            <p:nvPr/>
          </p:nvSpPr>
          <p:spPr bwMode="auto">
            <a:xfrm>
              <a:off x="1557" y="3848"/>
              <a:ext cx="1032" cy="232"/>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92" name="Rectangle 14"/>
            <p:cNvSpPr>
              <a:spLocks noChangeArrowheads="1"/>
            </p:cNvSpPr>
            <p:nvPr/>
          </p:nvSpPr>
          <p:spPr bwMode="auto">
            <a:xfrm>
              <a:off x="2528"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3" name="Rectangle 15"/>
            <p:cNvSpPr>
              <a:spLocks noChangeArrowheads="1"/>
            </p:cNvSpPr>
            <p:nvPr/>
          </p:nvSpPr>
          <p:spPr bwMode="auto">
            <a:xfrm>
              <a:off x="2104"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4" name="Rectangle 16"/>
            <p:cNvSpPr>
              <a:spLocks noChangeArrowheads="1"/>
            </p:cNvSpPr>
            <p:nvPr/>
          </p:nvSpPr>
          <p:spPr bwMode="auto">
            <a:xfrm>
              <a:off x="2475" y="3875"/>
              <a:ext cx="4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95" name="Rectangle 17"/>
            <p:cNvSpPr>
              <a:spLocks noChangeArrowheads="1"/>
            </p:cNvSpPr>
            <p:nvPr/>
          </p:nvSpPr>
          <p:spPr bwMode="auto">
            <a:xfrm>
              <a:off x="2180" y="3875"/>
              <a:ext cx="23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lIns="0" tIns="0" rIns="0" bIns="0">
              <a:spAutoFit/>
            </a:bodyPr>
            <a:lstStyle/>
            <a:p>
              <a:pPr eaLnBrk="0" hangingPunct="0">
                <a:defRPr/>
              </a:pPr>
              <a:r>
                <a:rPr lang="en-US" sz="1700" b="1" kern="0">
                  <a:solidFill>
                    <a:srgbClr val="000000"/>
                  </a:solidFill>
                  <a:latin typeface="Times New Roman"/>
                  <a:cs typeface="Arial"/>
                </a:rPr>
                <a:t>tan(</a:t>
              </a:r>
              <a:endParaRPr lang="en-US" sz="2400" b="1" kern="0">
                <a:solidFill>
                  <a:srgbClr val="000000"/>
                </a:solidFill>
                <a:latin typeface="Times New Roman"/>
                <a:cs typeface="Arial"/>
              </a:endParaRPr>
            </a:p>
          </p:txBody>
        </p:sp>
        <p:sp>
          <p:nvSpPr>
            <p:cNvPr id="96" name="Rectangle 18"/>
            <p:cNvSpPr>
              <a:spLocks noChangeArrowheads="1"/>
            </p:cNvSpPr>
            <p:nvPr/>
          </p:nvSpPr>
          <p:spPr bwMode="auto">
            <a:xfrm>
              <a:off x="2403" y="3875"/>
              <a:ext cx="68"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b</a:t>
              </a:r>
              <a:endParaRPr lang="en-US" sz="2400" b="1" kern="0">
                <a:solidFill>
                  <a:srgbClr val="000000"/>
                </a:solidFill>
                <a:latin typeface="Times New Roman"/>
                <a:cs typeface="Arial"/>
              </a:endParaRPr>
            </a:p>
          </p:txBody>
        </p:sp>
        <p:sp>
          <p:nvSpPr>
            <p:cNvPr id="97" name="Rectangle 19"/>
            <p:cNvSpPr>
              <a:spLocks noChangeArrowheads="1"/>
            </p:cNvSpPr>
            <p:nvPr/>
          </p:nvSpPr>
          <p:spPr bwMode="auto">
            <a:xfrm>
              <a:off x="1593" y="3875"/>
              <a:ext cx="8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98" name="Rectangle 20"/>
            <p:cNvSpPr>
              <a:spLocks noChangeArrowheads="1"/>
            </p:cNvSpPr>
            <p:nvPr/>
          </p:nvSpPr>
          <p:spPr bwMode="auto">
            <a:xfrm>
              <a:off x="1664" y="3961"/>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99" name="Rectangle 21"/>
            <p:cNvSpPr>
              <a:spLocks noChangeArrowheads="1"/>
            </p:cNvSpPr>
            <p:nvPr/>
          </p:nvSpPr>
          <p:spPr bwMode="auto">
            <a:xfrm>
              <a:off x="1942" y="3859"/>
              <a:ext cx="14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Symbol" pitchFamily="18" charset="2"/>
                  <a:cs typeface="Arial"/>
                </a:rPr>
                <a:t>c</a:t>
              </a:r>
              <a:r>
                <a:rPr lang="en-US" sz="1700" b="1" i="1" kern="0">
                  <a:solidFill>
                    <a:srgbClr val="000000"/>
                  </a:solidFill>
                  <a:latin typeface="Times New Roman"/>
                  <a:cs typeface="Arial"/>
                </a:rPr>
                <a:t>a</a:t>
              </a:r>
              <a:endParaRPr lang="en-US" sz="2400" b="1" kern="0">
                <a:solidFill>
                  <a:srgbClr val="000000"/>
                </a:solidFill>
                <a:latin typeface="Times New Roman"/>
                <a:cs typeface="Arial"/>
              </a:endParaRPr>
            </a:p>
          </p:txBody>
        </p:sp>
        <p:sp>
          <p:nvSpPr>
            <p:cNvPr id="100" name="Rectangle 22"/>
            <p:cNvSpPr>
              <a:spLocks noChangeArrowheads="1"/>
            </p:cNvSpPr>
            <p:nvPr/>
          </p:nvSpPr>
          <p:spPr bwMode="auto">
            <a:xfrm>
              <a:off x="1829" y="3859"/>
              <a:ext cx="7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dirty="0">
                  <a:solidFill>
                    <a:srgbClr val="000000"/>
                  </a:solidFill>
                  <a:latin typeface="Symbol" pitchFamily="18" charset="2"/>
                  <a:cs typeface="Arial"/>
                </a:rPr>
                <a:t>=</a:t>
              </a:r>
              <a:endParaRPr lang="en-US" sz="2400" b="1" kern="0" dirty="0">
                <a:solidFill>
                  <a:srgbClr val="000000"/>
                </a:solidFill>
                <a:latin typeface="Times New Roman"/>
                <a:cs typeface="Arial"/>
              </a:endParaRPr>
            </a:p>
          </p:txBody>
        </p:sp>
      </p:grpSp>
      <p:grpSp>
        <p:nvGrpSpPr>
          <p:cNvPr id="101" name="Group 23"/>
          <p:cNvGrpSpPr>
            <a:grpSpLocks noChangeAspect="1"/>
          </p:cNvGrpSpPr>
          <p:nvPr/>
        </p:nvGrpSpPr>
        <p:grpSpPr bwMode="auto">
          <a:xfrm>
            <a:off x="4586288" y="4806950"/>
            <a:ext cx="2160587" cy="382588"/>
            <a:chOff x="3120" y="3807"/>
            <a:chExt cx="1361" cy="241"/>
          </a:xfrm>
        </p:grpSpPr>
        <p:sp>
          <p:nvSpPr>
            <p:cNvPr id="102" name="AutoShape 24"/>
            <p:cNvSpPr>
              <a:spLocks noChangeAspect="1" noChangeArrowheads="1" noTextEdit="1"/>
            </p:cNvSpPr>
            <p:nvPr/>
          </p:nvSpPr>
          <p:spPr bwMode="auto">
            <a:xfrm>
              <a:off x="3120" y="3832"/>
              <a:ext cx="1361" cy="21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03" name="Rectangle 25"/>
            <p:cNvSpPr>
              <a:spLocks noChangeArrowheads="1"/>
            </p:cNvSpPr>
            <p:nvPr/>
          </p:nvSpPr>
          <p:spPr bwMode="auto">
            <a:xfrm>
              <a:off x="3895" y="3807"/>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dirty="0">
                  <a:solidFill>
                    <a:srgbClr val="000000"/>
                  </a:solidFill>
                  <a:latin typeface="Symbol" pitchFamily="18" charset="2"/>
                  <a:cs typeface="Arial"/>
                </a:rPr>
                <a:t>å</a:t>
              </a:r>
              <a:endParaRPr lang="en-US" sz="2400" b="1" kern="0" dirty="0">
                <a:solidFill>
                  <a:srgbClr val="000000"/>
                </a:solidFill>
                <a:latin typeface="Times New Roman"/>
                <a:cs typeface="Arial"/>
              </a:endParaRPr>
            </a:p>
          </p:txBody>
        </p:sp>
        <p:sp>
          <p:nvSpPr>
            <p:cNvPr id="104" name="Rectangle 26"/>
            <p:cNvSpPr>
              <a:spLocks noChangeArrowheads="1"/>
            </p:cNvSpPr>
            <p:nvPr/>
          </p:nvSpPr>
          <p:spPr bwMode="auto">
            <a:xfrm>
              <a:off x="380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5" name="Rectangle 27"/>
            <p:cNvSpPr>
              <a:spLocks noChangeArrowheads="1"/>
            </p:cNvSpPr>
            <p:nvPr/>
          </p:nvSpPr>
          <p:spPr bwMode="auto">
            <a:xfrm>
              <a:off x="334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6" name="Rectangle 28"/>
            <p:cNvSpPr>
              <a:spLocks noChangeArrowheads="1"/>
            </p:cNvSpPr>
            <p:nvPr/>
          </p:nvSpPr>
          <p:spPr bwMode="auto">
            <a:xfrm>
              <a:off x="4404" y="3857"/>
              <a:ext cx="5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7" name="Rectangle 29"/>
            <p:cNvSpPr>
              <a:spLocks noChangeArrowheads="1"/>
            </p:cNvSpPr>
            <p:nvPr/>
          </p:nvSpPr>
          <p:spPr bwMode="auto">
            <a:xfrm>
              <a:off x="4181" y="3857"/>
              <a:ext cx="3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8" name="Rectangle 30"/>
            <p:cNvSpPr>
              <a:spLocks noChangeArrowheads="1"/>
            </p:cNvSpPr>
            <p:nvPr/>
          </p:nvSpPr>
          <p:spPr bwMode="auto">
            <a:xfrm>
              <a:off x="3443" y="3857"/>
              <a:ext cx="264"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min{</a:t>
              </a:r>
              <a:endParaRPr lang="en-US" sz="2400" b="1" kern="0">
                <a:solidFill>
                  <a:srgbClr val="000000"/>
                </a:solidFill>
                <a:latin typeface="Times New Roman"/>
                <a:cs typeface="Arial"/>
              </a:endParaRPr>
            </a:p>
          </p:txBody>
        </p:sp>
        <p:sp>
          <p:nvSpPr>
            <p:cNvPr id="109" name="Rectangle 31"/>
            <p:cNvSpPr>
              <a:spLocks noChangeArrowheads="1"/>
            </p:cNvSpPr>
            <p:nvPr/>
          </p:nvSpPr>
          <p:spPr bwMode="auto">
            <a:xfrm>
              <a:off x="4287" y="3937"/>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110" name="Rectangle 32"/>
            <p:cNvSpPr>
              <a:spLocks noChangeArrowheads="1"/>
            </p:cNvSpPr>
            <p:nvPr/>
          </p:nvSpPr>
          <p:spPr bwMode="auto">
            <a:xfrm>
              <a:off x="4108" y="3937"/>
              <a:ext cx="6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11" name="Rectangle 33"/>
            <p:cNvSpPr>
              <a:spLocks noChangeArrowheads="1"/>
            </p:cNvSpPr>
            <p:nvPr/>
          </p:nvSpPr>
          <p:spPr bwMode="auto">
            <a:xfrm>
              <a:off x="3197" y="3937"/>
              <a:ext cx="10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12" name="Rectangle 34"/>
            <p:cNvSpPr>
              <a:spLocks noChangeArrowheads="1"/>
            </p:cNvSpPr>
            <p:nvPr/>
          </p:nvSpPr>
          <p:spPr bwMode="auto">
            <a:xfrm>
              <a:off x="422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3" name="Rectangle 35"/>
            <p:cNvSpPr>
              <a:spLocks noChangeArrowheads="1"/>
            </p:cNvSpPr>
            <p:nvPr/>
          </p:nvSpPr>
          <p:spPr bwMode="auto">
            <a:xfrm>
              <a:off x="4043"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4" name="Rectangle 36"/>
            <p:cNvSpPr>
              <a:spLocks noChangeArrowheads="1"/>
            </p:cNvSpPr>
            <p:nvPr/>
          </p:nvSpPr>
          <p:spPr bwMode="auto">
            <a:xfrm>
              <a:off x="3704" y="3857"/>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15" name="Rectangle 37"/>
            <p:cNvSpPr>
              <a:spLocks noChangeArrowheads="1"/>
            </p:cNvSpPr>
            <p:nvPr/>
          </p:nvSpPr>
          <p:spPr bwMode="auto">
            <a:xfrm>
              <a:off x="313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grpSp>
      <p:grpSp>
        <p:nvGrpSpPr>
          <p:cNvPr id="116" name="Group 38"/>
          <p:cNvGrpSpPr>
            <a:grpSpLocks noChangeAspect="1"/>
          </p:cNvGrpSpPr>
          <p:nvPr/>
        </p:nvGrpSpPr>
        <p:grpSpPr bwMode="auto">
          <a:xfrm>
            <a:off x="6969125" y="4808538"/>
            <a:ext cx="1636713" cy="381000"/>
            <a:chOff x="4593" y="3720"/>
            <a:chExt cx="1031" cy="240"/>
          </a:xfrm>
        </p:grpSpPr>
        <p:sp>
          <p:nvSpPr>
            <p:cNvPr id="117" name="AutoShape 39"/>
            <p:cNvSpPr>
              <a:spLocks noChangeAspect="1" noChangeArrowheads="1" noTextEdit="1"/>
            </p:cNvSpPr>
            <p:nvPr/>
          </p:nvSpPr>
          <p:spPr bwMode="auto">
            <a:xfrm>
              <a:off x="4593" y="3745"/>
              <a:ext cx="1031" cy="21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18" name="Rectangle 40"/>
            <p:cNvSpPr>
              <a:spLocks noChangeArrowheads="1"/>
            </p:cNvSpPr>
            <p:nvPr/>
          </p:nvSpPr>
          <p:spPr bwMode="auto">
            <a:xfrm>
              <a:off x="5034" y="3720"/>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a:solidFill>
                    <a:srgbClr val="000000"/>
                  </a:solidFill>
                  <a:latin typeface="Symbol" pitchFamily="18" charset="2"/>
                  <a:cs typeface="Arial"/>
                </a:rPr>
                <a:t>å</a:t>
              </a:r>
              <a:endParaRPr lang="en-US" sz="2400" b="1" kern="0">
                <a:solidFill>
                  <a:srgbClr val="000000"/>
                </a:solidFill>
                <a:latin typeface="Times New Roman"/>
                <a:cs typeface="Arial"/>
              </a:endParaRPr>
            </a:p>
          </p:txBody>
        </p:sp>
        <p:sp>
          <p:nvSpPr>
            <p:cNvPr id="119" name="Rectangle 41"/>
            <p:cNvSpPr>
              <a:spLocks noChangeArrowheads="1"/>
            </p:cNvSpPr>
            <p:nvPr/>
          </p:nvSpPr>
          <p:spPr bwMode="auto">
            <a:xfrm>
              <a:off x="5340"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0" name="Rectangle 42"/>
            <p:cNvSpPr>
              <a:spLocks noChangeArrowheads="1"/>
            </p:cNvSpPr>
            <p:nvPr/>
          </p:nvSpPr>
          <p:spPr bwMode="auto">
            <a:xfrm>
              <a:off x="49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1" name="Rectangle 43"/>
            <p:cNvSpPr>
              <a:spLocks noChangeArrowheads="1"/>
            </p:cNvSpPr>
            <p:nvPr/>
          </p:nvSpPr>
          <p:spPr bwMode="auto">
            <a:xfrm>
              <a:off x="47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2" name="Rectangle 44"/>
            <p:cNvSpPr>
              <a:spLocks noChangeArrowheads="1"/>
            </p:cNvSpPr>
            <p:nvPr/>
          </p:nvSpPr>
          <p:spPr bwMode="auto">
            <a:xfrm>
              <a:off x="5490" y="3850"/>
              <a:ext cx="96"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23" name="Rectangle 45"/>
            <p:cNvSpPr>
              <a:spLocks noChangeArrowheads="1"/>
            </p:cNvSpPr>
            <p:nvPr/>
          </p:nvSpPr>
          <p:spPr bwMode="auto">
            <a:xfrm>
              <a:off x="5245" y="3850"/>
              <a:ext cx="60"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24" name="Rectangle 46"/>
            <p:cNvSpPr>
              <a:spLocks noChangeArrowheads="1"/>
            </p:cNvSpPr>
            <p:nvPr/>
          </p:nvSpPr>
          <p:spPr bwMode="auto">
            <a:xfrm>
              <a:off x="5425"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5" name="Rectangle 47"/>
            <p:cNvSpPr>
              <a:spLocks noChangeArrowheads="1"/>
            </p:cNvSpPr>
            <p:nvPr/>
          </p:nvSpPr>
          <p:spPr bwMode="auto">
            <a:xfrm>
              <a:off x="5181"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6" name="Rectangle 48"/>
            <p:cNvSpPr>
              <a:spLocks noChangeArrowheads="1"/>
            </p:cNvSpPr>
            <p:nvPr/>
          </p:nvSpPr>
          <p:spPr bwMode="auto">
            <a:xfrm>
              <a:off x="4844" y="3770"/>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27" name="Rectangle 49"/>
            <p:cNvSpPr>
              <a:spLocks noChangeArrowheads="1"/>
            </p:cNvSpPr>
            <p:nvPr/>
          </p:nvSpPr>
          <p:spPr bwMode="auto">
            <a:xfrm>
              <a:off x="4616" y="3770"/>
              <a:ext cx="9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D</a:t>
              </a:r>
              <a:endParaRPr lang="en-US" sz="2400" b="1" kern="0">
                <a:solidFill>
                  <a:srgbClr val="000000"/>
                </a:solidFill>
                <a:latin typeface="Times New Roman"/>
                <a:cs typeface="Arial"/>
              </a:endParaRPr>
            </a:p>
          </p:txBody>
        </p:sp>
      </p:grpSp>
    </p:spTree>
    <p:extLst>
      <p:ext uri="{BB962C8B-B14F-4D97-AF65-F5344CB8AC3E}">
        <p14:creationId xmlns:p14="http://schemas.microsoft.com/office/powerpoint/2010/main" val="1910169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0000"/>
                </a:solidFill>
              </a:rPr>
              <a:t>1980’s  DMA  90 m</a:t>
            </a:r>
          </a:p>
          <a:p>
            <a:pPr fontAlgn="base">
              <a:spcBef>
                <a:spcPct val="45000"/>
              </a:spcBef>
              <a:spcAft>
                <a:spcPct val="0"/>
              </a:spcAft>
            </a:pPr>
            <a:r>
              <a:rPr lang="en-US" b="1">
                <a:solidFill>
                  <a:srgbClr val="000000"/>
                </a:solidFill>
              </a:rPr>
              <a:t>10</a:t>
            </a:r>
            <a:r>
              <a:rPr lang="en-US" b="1" baseline="30000">
                <a:solidFill>
                  <a:srgbClr val="000000"/>
                </a:solidFill>
              </a:rPr>
              <a:t>2</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1990’s USGS DEM  30 m</a:t>
            </a:r>
          </a:p>
          <a:p>
            <a:pPr fontAlgn="base">
              <a:spcBef>
                <a:spcPct val="45000"/>
              </a:spcBef>
              <a:spcAft>
                <a:spcPct val="0"/>
              </a:spcAft>
            </a:pPr>
            <a:r>
              <a:rPr lang="en-US" b="1">
                <a:solidFill>
                  <a:srgbClr val="000000"/>
                </a:solidFill>
              </a:rPr>
              <a:t>10</a:t>
            </a:r>
            <a:r>
              <a:rPr lang="en-US" b="1" baseline="30000">
                <a:solidFill>
                  <a:srgbClr val="000000"/>
                </a:solidFill>
              </a:rPr>
              <a:t>3</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2000’s NED 10-30 m</a:t>
            </a:r>
          </a:p>
          <a:p>
            <a:pPr fontAlgn="base">
              <a:spcBef>
                <a:spcPct val="45000"/>
              </a:spcBef>
              <a:spcAft>
                <a:spcPct val="0"/>
              </a:spcAft>
            </a:pPr>
            <a:r>
              <a:rPr lang="en-US" b="1">
                <a:solidFill>
                  <a:srgbClr val="000000"/>
                </a:solidFill>
              </a:rPr>
              <a:t>10</a:t>
            </a:r>
            <a:r>
              <a:rPr lang="en-US" b="1" baseline="30000">
                <a:solidFill>
                  <a:srgbClr val="000000"/>
                </a:solidFill>
              </a:rPr>
              <a:t>4</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dirty="0">
                <a:solidFill>
                  <a:srgbClr val="000000"/>
                </a:solidFill>
              </a:rPr>
              <a:t>2010’s LIDAR ~1 m</a:t>
            </a:r>
          </a:p>
          <a:p>
            <a:pPr fontAlgn="base">
              <a:spcBef>
                <a:spcPct val="45000"/>
              </a:spcBef>
              <a:spcAft>
                <a:spcPct val="0"/>
              </a:spcAft>
            </a:pPr>
            <a:r>
              <a:rPr lang="en-US" b="1" dirty="0">
                <a:solidFill>
                  <a:srgbClr val="000000"/>
                </a:solidFill>
              </a:rPr>
              <a:t>10</a:t>
            </a:r>
            <a:r>
              <a:rPr lang="en-US" b="1" baseline="30000" dirty="0">
                <a:solidFill>
                  <a:srgbClr val="000000"/>
                </a:solidFill>
              </a:rPr>
              <a:t>6</a:t>
            </a:r>
            <a:r>
              <a:rPr lang="en-US" b="1" dirty="0">
                <a:solidFill>
                  <a:srgbClr val="000000"/>
                </a:solidFill>
              </a:rPr>
              <a:t> cells/km</a:t>
            </a:r>
            <a:r>
              <a:rPr lang="en-US" b="1" baseline="30000" dirty="0">
                <a:solidFill>
                  <a:srgbClr val="000000"/>
                </a:solidFill>
              </a:rPr>
              <a:t>2</a:t>
            </a:r>
            <a:endParaRPr lang="en-US" b="1" dirty="0">
              <a:solidFill>
                <a:srgbClr val="000000"/>
              </a:solidFill>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1609507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a:endParaRPr kumimoji="1" lang="en-US" sz="2000">
              <a:solidFill>
                <a:srgbClr val="010000"/>
              </a:solidFill>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normAutofit fontScale="92500" lnSpcReduction="10000"/>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smtClean="0"/>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a:endParaRPr kumimoji="1" lang="en-US" sz="2000">
              <a:solidFill>
                <a:srgbClr val="010000"/>
              </a:solidFill>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a:endParaRPr kumimoji="1" lang="en-US" sz="2000">
              <a:solidFill>
                <a:srgbClr val="010000"/>
              </a:solidFill>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a:endParaRPr kumimoji="1" lang="en-US" sz="2000">
              <a:solidFill>
                <a:srgbClr val="010000"/>
              </a:solidFill>
            </a:endParaRPr>
          </a:p>
        </p:txBody>
      </p:sp>
    </p:spTree>
    <p:extLst>
      <p:ext uri="{BB962C8B-B14F-4D97-AF65-F5344CB8AC3E}">
        <p14:creationId xmlns:p14="http://schemas.microsoft.com/office/powerpoint/2010/main" val="39221909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0"/>
            <a:ext cx="8972999" cy="1654180"/>
          </a:xfrm>
        </p:spPr>
        <p:txBody>
          <a:bodyPr>
            <a:normAutofit/>
          </a:bodyPr>
          <a:lstStyle/>
          <a:p>
            <a:r>
              <a:rPr lang="en-US" sz="2800" b="1" dirty="0">
                <a:latin typeface="+mn-lt"/>
                <a:ea typeface="+mn-ea"/>
                <a:cs typeface="+mn-cs"/>
              </a:rPr>
              <a:t>Do you have the access or know how to take advantage of advanced computing capability?</a:t>
            </a:r>
          </a:p>
        </p:txBody>
      </p:sp>
      <p:grpSp>
        <p:nvGrpSpPr>
          <p:cNvPr id="3" name="Group 2"/>
          <p:cNvGrpSpPr/>
          <p:nvPr/>
        </p:nvGrpSpPr>
        <p:grpSpPr>
          <a:xfrm>
            <a:off x="466344" y="175260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38965" cy="349968"/>
            </a:xfrm>
            <a:prstGeom prst="rect">
              <a:avLst/>
            </a:prstGeom>
            <a:noFill/>
            <a:ln>
              <a:noFill/>
            </a:ln>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HPC Specialists</a:t>
              </a:r>
              <a:endParaRPr lang="en-US" sz="1800" dirty="0">
                <a:solidFill>
                  <a:prstClr val="black"/>
                </a:solidFill>
                <a:latin typeface="Calibri"/>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Researchers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Experimentalists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Modelers</a:t>
              </a:r>
              <a:endParaRPr lang="en-US" sz="1800" dirty="0">
                <a:solidFill>
                  <a:prstClr val="black"/>
                </a:solidFill>
                <a:latin typeface="Calibri"/>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awk</a:t>
              </a:r>
              <a:endParaRPr lang="en-US" sz="1800" dirty="0">
                <a:solidFill>
                  <a:prstClr val="black"/>
                </a:solidFill>
                <a:latin typeface="Calibri"/>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grep</a:t>
              </a:r>
              <a:endParaRPr lang="en-US" sz="1800" dirty="0">
                <a:solidFill>
                  <a:prstClr val="black"/>
                </a:solidFill>
                <a:latin typeface="Calibri"/>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vi</a:t>
              </a:r>
              <a:endParaRPr lang="en-US" sz="1800" dirty="0">
                <a:solidFill>
                  <a:prstClr val="black"/>
                </a:solidFill>
                <a:latin typeface="Calibri"/>
              </a:endParaRPr>
            </a:p>
          </p:txBody>
        </p:sp>
        <p:sp>
          <p:nvSpPr>
            <p:cNvPr id="15" name="Rectangle 14"/>
            <p:cNvSpPr/>
            <p:nvPr/>
          </p:nvSpPr>
          <p:spPr>
            <a:xfrm>
              <a:off x="6153468" y="4566820"/>
              <a:ext cx="2634054"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#PBS -l </a:t>
              </a:r>
              <a:r>
                <a:rPr lang="en-US" sz="1800" dirty="0" smtClean="0">
                  <a:solidFill>
                    <a:prstClr val="black"/>
                  </a:solidFill>
                  <a:latin typeface="Calibri"/>
                </a:rPr>
                <a:t>nodes=4:ppn=8</a:t>
              </a:r>
              <a:endParaRPr lang="en-US" sz="1800" dirty="0">
                <a:solidFill>
                  <a:prstClr val="black"/>
                </a:solidFill>
                <a:latin typeface="Calibri"/>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mpiexec</a:t>
              </a:r>
              <a:endParaRPr lang="en-US" sz="1800" dirty="0">
                <a:solidFill>
                  <a:prstClr val="black"/>
                </a:solidFill>
                <a:latin typeface="Calibri"/>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chmod</a:t>
              </a:r>
              <a:endParaRPr lang="en-US" sz="1800" dirty="0">
                <a:solidFill>
                  <a:prstClr val="black"/>
                </a:solidFill>
                <a:latin typeface="Calibri"/>
              </a:endParaRPr>
            </a:p>
          </p:txBody>
        </p:sp>
        <p:sp>
          <p:nvSpPr>
            <p:cNvPr id="16" name="Rectangle 15"/>
            <p:cNvSpPr/>
            <p:nvPr/>
          </p:nvSpPr>
          <p:spPr>
            <a:xfrm>
              <a:off x="5496878" y="4133081"/>
              <a:ext cx="1313180"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5818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TauDEM today requires</a:t>
            </a:r>
            <a:endParaRPr lang="en-US" dirty="0"/>
          </a:p>
        </p:txBody>
      </p:sp>
      <p:sp>
        <p:nvSpPr>
          <p:cNvPr id="5" name="Content Placeholder 4"/>
          <p:cNvSpPr>
            <a:spLocks noGrp="1"/>
          </p:cNvSpPr>
          <p:nvPr>
            <p:ph idx="1"/>
          </p:nvPr>
        </p:nvSpPr>
        <p:spPr/>
        <p:txBody>
          <a:bodyPr>
            <a:normAutofit lnSpcReduction="10000"/>
          </a:bodyPr>
          <a:lstStyle/>
          <a:p>
            <a:r>
              <a:rPr lang="en-US" dirty="0" smtClean="0"/>
              <a:t>Expertise in Hydrologic DEM analysis</a:t>
            </a:r>
          </a:p>
          <a:p>
            <a:r>
              <a:rPr lang="en-US" dirty="0" smtClean="0"/>
              <a:t>The software</a:t>
            </a:r>
          </a:p>
          <a:p>
            <a:pPr lvl="1"/>
            <a:r>
              <a:rPr lang="en-US" dirty="0" smtClean="0"/>
              <a:t>ArcGIS licenses</a:t>
            </a:r>
          </a:p>
          <a:p>
            <a:pPr lvl="1"/>
            <a:r>
              <a:rPr lang="en-US" dirty="0" smtClean="0"/>
              <a:t>The ability to install software</a:t>
            </a:r>
          </a:p>
          <a:p>
            <a:pPr lvl="1"/>
            <a:r>
              <a:rPr lang="en-US" dirty="0" smtClean="0"/>
              <a:t>TauDEM command functions with MPI installation</a:t>
            </a:r>
          </a:p>
          <a:p>
            <a:pPr lvl="1"/>
            <a:r>
              <a:rPr lang="en-US" dirty="0" smtClean="0"/>
              <a:t>Compilation for other platforms</a:t>
            </a:r>
          </a:p>
          <a:p>
            <a:r>
              <a:rPr lang="en-US" dirty="0" smtClean="0"/>
              <a:t>Sufficient Hardware (RAM and Disk)</a:t>
            </a:r>
          </a:p>
          <a:p>
            <a:r>
              <a:rPr lang="en-US" dirty="0" smtClean="0"/>
              <a:t>The data (uncompressed </a:t>
            </a:r>
            <a:r>
              <a:rPr lang="en-US" dirty="0" err="1" smtClean="0"/>
              <a:t>GeoTIFF</a:t>
            </a:r>
            <a:r>
              <a:rPr lang="en-US" dirty="0" smtClean="0"/>
              <a:t>, projected, consistent grid size and spatial reference)</a:t>
            </a:r>
          </a:p>
        </p:txBody>
      </p:sp>
      <p:pic>
        <p:nvPicPr>
          <p:cNvPr id="6" name="Picture 5"/>
          <p:cNvPicPr>
            <a:picLocks noChangeAspect="1"/>
          </p:cNvPicPr>
          <p:nvPr/>
        </p:nvPicPr>
        <p:blipFill rotWithShape="1">
          <a:blip r:embed="rId2"/>
          <a:srcRect l="72319" b="6086"/>
          <a:stretch/>
        </p:blipFill>
        <p:spPr>
          <a:xfrm>
            <a:off x="7066639" y="4071872"/>
            <a:ext cx="509667" cy="485133"/>
          </a:xfrm>
          <a:prstGeom prst="rect">
            <a:avLst/>
          </a:prstGeom>
        </p:spPr>
      </p:pic>
      <p:pic>
        <p:nvPicPr>
          <p:cNvPr id="8" name="Picture 7"/>
          <p:cNvPicPr>
            <a:picLocks noChangeAspect="1"/>
          </p:cNvPicPr>
          <p:nvPr/>
        </p:nvPicPr>
        <p:blipFill rotWithShape="1">
          <a:blip r:embed="rId2"/>
          <a:srcRect r="73408" b="-2137"/>
          <a:stretch/>
        </p:blipFill>
        <p:spPr>
          <a:xfrm>
            <a:off x="6395918" y="4050637"/>
            <a:ext cx="489621" cy="527605"/>
          </a:xfrm>
          <a:prstGeom prst="rect">
            <a:avLst/>
          </a:prstGeom>
        </p:spPr>
      </p:pic>
    </p:spTree>
    <p:extLst>
      <p:ext uri="{BB962C8B-B14F-4D97-AF65-F5344CB8AC3E}">
        <p14:creationId xmlns:p14="http://schemas.microsoft.com/office/powerpoint/2010/main" val="2655614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984" y="195971"/>
            <a:ext cx="7831878" cy="954107"/>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rPr>
              <a:t>Can we deliver GIS functionality in general, and TauDEM specifically, as a service over the web</a:t>
            </a:r>
          </a:p>
        </p:txBody>
      </p:sp>
      <p:sp>
        <p:nvSpPr>
          <p:cNvPr id="5" name="Line 129"/>
          <p:cNvSpPr>
            <a:spLocks noChangeShapeType="1"/>
          </p:cNvSpPr>
          <p:nvPr/>
        </p:nvSpPr>
        <p:spPr bwMode="auto">
          <a:xfrm rot="10800000">
            <a:off x="2395838" y="254089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64844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30235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639041"/>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3927509"/>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648441"/>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2884853"/>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1799943"/>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266647"/>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202791"/>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4920527"/>
            <a:ext cx="981075" cy="498475"/>
          </a:xfrm>
          <a:prstGeom prst="rect">
            <a:avLst/>
          </a:prstGeom>
          <a:noFill/>
          <a:ln w="9525">
            <a:noFill/>
            <a:miter lim="800000"/>
            <a:headEnd/>
            <a:tailEnd/>
          </a:ln>
        </p:spPr>
      </p:pic>
      <p:sp>
        <p:nvSpPr>
          <p:cNvPr id="18" name="TextBox 17"/>
          <p:cNvSpPr txBox="1"/>
          <p:nvPr/>
        </p:nvSpPr>
        <p:spPr>
          <a:xfrm>
            <a:off x="868390" y="2751563"/>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574038"/>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000898"/>
            <a:ext cx="1027112" cy="963612"/>
          </a:xfrm>
          <a:prstGeom prst="rect">
            <a:avLst/>
          </a:prstGeom>
          <a:noFill/>
          <a:ln w="9525">
            <a:noFill/>
            <a:miter lim="800000"/>
            <a:headEnd/>
            <a:tailEnd/>
          </a:ln>
        </p:spPr>
      </p:pic>
      <p:sp>
        <p:nvSpPr>
          <p:cNvPr id="22" name="TextBox 21"/>
          <p:cNvSpPr txBox="1"/>
          <p:nvPr/>
        </p:nvSpPr>
        <p:spPr>
          <a:xfrm>
            <a:off x="2311820" y="4646422"/>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51023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508345"/>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030235"/>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4921004"/>
            <a:ext cx="803275" cy="425450"/>
          </a:xfrm>
          <a:prstGeom prst="rect">
            <a:avLst/>
          </a:prstGeom>
          <a:noFill/>
          <a:ln w="9525">
            <a:noFill/>
            <a:miter lim="800000"/>
            <a:headEnd/>
            <a:tailEnd/>
          </a:ln>
        </p:spPr>
      </p:pic>
      <p:sp>
        <p:nvSpPr>
          <p:cNvPr id="27" name="TextBox 26"/>
          <p:cNvSpPr txBox="1"/>
          <p:nvPr/>
        </p:nvSpPr>
        <p:spPr>
          <a:xfrm>
            <a:off x="6415273" y="5938927"/>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Tree>
    <p:extLst>
      <p:ext uri="{BB962C8B-B14F-4D97-AF65-F5344CB8AC3E}">
        <p14:creationId xmlns:p14="http://schemas.microsoft.com/office/powerpoint/2010/main" val="3362687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400" dirty="0" smtClean="0">
                <a:latin typeface="Arial" panose="020B0604020202020204" pitchFamily="34" charset="0"/>
                <a:cs typeface="Arial" panose="020B0604020202020204" pitchFamily="34" charset="0"/>
              </a:rPr>
              <a:t>Reconfiguration of multiple file header reads to be broadcast from single node</a:t>
            </a:r>
          </a:p>
          <a:p>
            <a:r>
              <a:rPr lang="en-US" sz="2400" dirty="0" smtClean="0">
                <a:latin typeface="Arial" panose="020B0604020202020204" pitchFamily="34" charset="0"/>
                <a:cs typeface="Arial" panose="020B0604020202020204" pitchFamily="34" charset="0"/>
              </a:rPr>
              <a:t>Reconfiguration of output files to avoid spanning processors</a:t>
            </a:r>
            <a:endParaRPr lang="en-US" sz="2400" dirty="0">
              <a:latin typeface="Arial" panose="020B0604020202020204" pitchFamily="34" charset="0"/>
              <a:cs typeface="Arial" panose="020B0604020202020204" pitchFamily="34" charset="0"/>
            </a:endParaRPr>
          </a:p>
        </p:txBody>
      </p:sp>
      <p:pic>
        <p:nvPicPr>
          <p:cNvPr id="17410"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r="17051"/>
          <a:stretch/>
        </p:blipFill>
        <p:spPr bwMode="auto">
          <a:xfrm>
            <a:off x="167813" y="3921484"/>
            <a:ext cx="4123535" cy="2734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813" y="3305238"/>
            <a:ext cx="4572000" cy="646331"/>
          </a:xfrm>
          <a:prstGeom prst="rect">
            <a:avLst/>
          </a:prstGeom>
        </p:spPr>
        <p:txBody>
          <a:bodyPr>
            <a:spAutoFit/>
          </a:bodyPr>
          <a:lstStyle/>
          <a:p>
            <a:pPr eaLnBrk="1" fontAlgn="auto" hangingPunct="1">
              <a:spcBef>
                <a:spcPts val="0"/>
              </a:spcBef>
              <a:spcAft>
                <a:spcPts val="0"/>
              </a:spcAft>
            </a:pPr>
            <a:r>
              <a:rPr lang="en-US" sz="1800" dirty="0">
                <a:solidFill>
                  <a:srgbClr val="000000"/>
                </a:solidFill>
                <a:latin typeface="Calibri" panose="020F0502020204030204" pitchFamily="34" charset="0"/>
              </a:rPr>
              <a:t>Execution time of the three most costly TauDEM functions on a 36GB DEM dataset.</a:t>
            </a:r>
          </a:p>
        </p:txBody>
      </p:sp>
      <p:graphicFrame>
        <p:nvGraphicFramePr>
          <p:cNvPr id="13" name="Table 12"/>
          <p:cNvGraphicFramePr>
            <a:graphicFrameLocks noGrp="1"/>
          </p:cNvGraphicFramePr>
          <p:nvPr>
            <p:extLst/>
          </p:nvPr>
        </p:nvGraphicFramePr>
        <p:xfrm>
          <a:off x="4392118" y="4296854"/>
          <a:ext cx="4736893" cy="1825350"/>
        </p:xfrm>
        <a:graphic>
          <a:graphicData uri="http://schemas.openxmlformats.org/drawingml/2006/table">
            <a:tbl>
              <a:tblPr firstRow="1" lastRow="1" lastCol="1" bandRow="1" bandCol="1">
                <a:tableStyleId>{F5AB1C69-6EDB-4FF4-983F-18BD219EF322}</a:tableStyleId>
              </a:tblPr>
              <a:tblGrid>
                <a:gridCol w="633831"/>
                <a:gridCol w="1044974"/>
                <a:gridCol w="1049405"/>
                <a:gridCol w="926736"/>
                <a:gridCol w="1081947"/>
              </a:tblGrid>
              <a:tr h="443391">
                <a:tc>
                  <a:txBody>
                    <a:bodyPr/>
                    <a:lstStyle/>
                    <a:p>
                      <a:pPr marL="0" marR="0" indent="0" algn="ctr">
                        <a:spcBef>
                          <a:spcPts val="0"/>
                        </a:spcBef>
                        <a:spcAft>
                          <a:spcPts val="0"/>
                        </a:spcAft>
                      </a:pPr>
                      <a:r>
                        <a:rPr lang="en-US" sz="1500" dirty="0">
                          <a:solidFill>
                            <a:sysClr val="windowText" lastClr="000000"/>
                          </a:solidFill>
                          <a:effectLst/>
                        </a:rPr>
                        <a:t>#cores</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Compute</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Header Read</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Data Read</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Data Write</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174">
                <a:tc>
                  <a:txBody>
                    <a:bodyPr/>
                    <a:lstStyle/>
                    <a:p>
                      <a:pPr marL="0" marR="0" indent="0" algn="ctr">
                        <a:spcBef>
                          <a:spcPts val="0"/>
                        </a:spcBef>
                        <a:spcAft>
                          <a:spcPts val="0"/>
                        </a:spcAft>
                      </a:pPr>
                      <a:r>
                        <a:rPr lang="en-US" sz="1500" b="0" dirty="0">
                          <a:solidFill>
                            <a:sysClr val="windowText" lastClr="000000"/>
                          </a:solidFill>
                          <a:effectLst/>
                        </a:rPr>
                        <a:t>32</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500" b="0" dirty="0">
                          <a:solidFill>
                            <a:sysClr val="windowText" lastClr="000000"/>
                          </a:solidFill>
                          <a:effectLst/>
                        </a:rPr>
                        <a:t>42.7 / 42.8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mpd="sng">
                      <a:noFill/>
                    </a:lnB>
                  </a:tcPr>
                </a:tc>
                <a:tc>
                  <a:txBody>
                    <a:bodyPr/>
                    <a:lstStyle/>
                    <a:p>
                      <a:pPr marL="0" marR="0" algn="ctr">
                        <a:spcBef>
                          <a:spcPts val="0"/>
                        </a:spcBef>
                        <a:spcAft>
                          <a:spcPts val="400"/>
                        </a:spcAft>
                      </a:pPr>
                      <a:r>
                        <a:rPr lang="en-US" sz="1500" b="0" dirty="0">
                          <a:solidFill>
                            <a:sysClr val="windowText" lastClr="000000"/>
                          </a:solidFill>
                          <a:effectLst/>
                        </a:rPr>
                        <a:t>193.5 / 3.8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0.4 / 0.4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153.5 / 3.5</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64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R w="12700" cmpd="sng">
                      <a:noFill/>
                    </a:lnR>
                  </a:tcPr>
                </a:tc>
                <a:tc>
                  <a:txBody>
                    <a:bodyPr/>
                    <a:lstStyle/>
                    <a:p>
                      <a:pPr marL="0" marR="0" algn="ctr">
                        <a:spcBef>
                          <a:spcPts val="0"/>
                        </a:spcBef>
                        <a:spcAft>
                          <a:spcPts val="400"/>
                        </a:spcAft>
                      </a:pPr>
                      <a:r>
                        <a:rPr lang="en-US" sz="1500" b="0" dirty="0">
                          <a:solidFill>
                            <a:sysClr val="windowText" lastClr="000000"/>
                          </a:solidFill>
                          <a:effectLst/>
                        </a:rPr>
                        <a:t>35.3 / 34.8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400"/>
                        </a:spcAft>
                      </a:pPr>
                      <a:r>
                        <a:rPr lang="en-US" sz="1500" b="0" dirty="0">
                          <a:solidFill>
                            <a:sysClr val="windowText" lastClr="000000"/>
                          </a:solidFill>
                          <a:effectLst/>
                        </a:rPr>
                        <a:t>605.5 / 3.9</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tcPr>
                </a:tc>
                <a:tc>
                  <a:txBody>
                    <a:bodyPr/>
                    <a:lstStyle/>
                    <a:p>
                      <a:pPr marL="0" marR="0" algn="ctr">
                        <a:spcBef>
                          <a:spcPts val="0"/>
                        </a:spcBef>
                        <a:spcAft>
                          <a:spcPts val="400"/>
                        </a:spcAft>
                      </a:pPr>
                      <a:r>
                        <a:rPr lang="en-US" sz="1500" b="0" dirty="0">
                          <a:solidFill>
                            <a:sysClr val="windowText" lastClr="000000"/>
                          </a:solidFill>
                          <a:effectLst/>
                        </a:rPr>
                        <a:t>1.5 / 1.1</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160.2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128</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400"/>
                        </a:spcAft>
                      </a:pPr>
                      <a:r>
                        <a:rPr lang="en-US" sz="1500" b="0">
                          <a:solidFill>
                            <a:sysClr val="windowText" lastClr="000000"/>
                          </a:solidFill>
                          <a:effectLst/>
                        </a:rPr>
                        <a:t>33.7 / 33.0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mpd="sng">
                      <a:noFill/>
                    </a:lnT>
                  </a:tcPr>
                </a:tc>
                <a:tc>
                  <a:txBody>
                    <a:bodyPr/>
                    <a:lstStyle/>
                    <a:p>
                      <a:pPr marL="0" marR="0" algn="ctr">
                        <a:spcBef>
                          <a:spcPts val="0"/>
                        </a:spcBef>
                        <a:spcAft>
                          <a:spcPts val="400"/>
                        </a:spcAft>
                      </a:pPr>
                      <a:r>
                        <a:rPr lang="en-US" sz="1500" b="0" dirty="0">
                          <a:solidFill>
                            <a:sysClr val="windowText" lastClr="000000"/>
                          </a:solidFill>
                          <a:effectLst/>
                        </a:rPr>
                        <a:t>615.2 / 2.6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0.9 / 1.0</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173.2 / 2.3</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256</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37.5 / 38.0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831.7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0.5 / 0.9</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dirty="0">
                          <a:solidFill>
                            <a:sysClr val="windowText" lastClr="000000"/>
                          </a:solidFill>
                          <a:effectLst/>
                        </a:rPr>
                        <a:t>391.3 / 1.6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4941262" y="3327921"/>
            <a:ext cx="3631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a:solidFill>
                  <a:srgbClr val="000000"/>
                </a:solidFill>
                <a:latin typeface="Calibri" panose="020F0502020204030204" pitchFamily="34" charset="0"/>
              </a:rPr>
              <a:t>I/O Time Comparison (before / after; in seconds) for 2 GB DEM</a:t>
            </a:r>
          </a:p>
        </p:txBody>
      </p:sp>
      <p:pic>
        <p:nvPicPr>
          <p:cNvPr id="16"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l="81930" t="34382" b="36368"/>
          <a:stretch/>
        </p:blipFill>
        <p:spPr bwMode="auto">
          <a:xfrm>
            <a:off x="2816636" y="4012300"/>
            <a:ext cx="1247942" cy="111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7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9705"/>
          </a:xfrm>
        </p:spPr>
        <p:txBody>
          <a:bodyPr>
            <a:normAutofit fontScale="90000"/>
          </a:bodyPr>
          <a:lstStyle/>
          <a:p>
            <a:r>
              <a:rPr lang="en-US" sz="3100" dirty="0" smtClean="0">
                <a:hlinkClick r:id="rId2"/>
              </a:rPr>
              <a:t>www.opentopography.org</a:t>
            </a:r>
            <a:r>
              <a:rPr lang="en-US" sz="3100" dirty="0" smtClean="0"/>
              <a:t> </a:t>
            </a:r>
            <a:endParaRPr lang="en-US" sz="3100" dirty="0"/>
          </a:p>
        </p:txBody>
      </p:sp>
      <p:pic>
        <p:nvPicPr>
          <p:cNvPr id="3" name="Picture 2"/>
          <p:cNvPicPr>
            <a:picLocks noChangeAspect="1"/>
          </p:cNvPicPr>
          <p:nvPr/>
        </p:nvPicPr>
        <p:blipFill>
          <a:blip r:embed="rId3"/>
          <a:stretch>
            <a:fillRect/>
          </a:stretch>
        </p:blipFill>
        <p:spPr>
          <a:xfrm>
            <a:off x="294416" y="449705"/>
            <a:ext cx="8392384" cy="2554957"/>
          </a:xfrm>
          <a:prstGeom prst="rect">
            <a:avLst/>
          </a:prstGeom>
        </p:spPr>
      </p:pic>
      <p:pic>
        <p:nvPicPr>
          <p:cNvPr id="8" name="Picture 7"/>
          <p:cNvPicPr>
            <a:picLocks noChangeAspect="1"/>
          </p:cNvPicPr>
          <p:nvPr/>
        </p:nvPicPr>
        <p:blipFill>
          <a:blip r:embed="rId4"/>
          <a:stretch>
            <a:fillRect/>
          </a:stretch>
        </p:blipFill>
        <p:spPr>
          <a:xfrm>
            <a:off x="389685" y="2750559"/>
            <a:ext cx="8201845" cy="4460349"/>
          </a:xfrm>
          <a:prstGeom prst="rect">
            <a:avLst/>
          </a:prstGeom>
        </p:spPr>
      </p:pic>
    </p:spTree>
    <p:extLst>
      <p:ext uri="{BB962C8B-B14F-4D97-AF65-F5344CB8AC3E}">
        <p14:creationId xmlns:p14="http://schemas.microsoft.com/office/powerpoint/2010/main" val="1300582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508"/>
          </a:xfrm>
        </p:spPr>
        <p:txBody>
          <a:bodyPr>
            <a:noAutofit/>
          </a:bodyPr>
          <a:lstStyle/>
          <a:p>
            <a:r>
              <a:rPr lang="en-US" sz="3200" dirty="0" smtClean="0"/>
              <a:t>Open Topography Data and Product Selection</a:t>
            </a:r>
            <a:endParaRPr lang="en-US" sz="2000" dirty="0"/>
          </a:p>
        </p:txBody>
      </p:sp>
      <p:pic>
        <p:nvPicPr>
          <p:cNvPr id="4" name="Picture 3"/>
          <p:cNvPicPr>
            <a:picLocks noChangeAspect="1"/>
          </p:cNvPicPr>
          <p:nvPr/>
        </p:nvPicPr>
        <p:blipFill>
          <a:blip r:embed="rId2"/>
          <a:stretch>
            <a:fillRect/>
          </a:stretch>
        </p:blipFill>
        <p:spPr>
          <a:xfrm>
            <a:off x="883835" y="644577"/>
            <a:ext cx="6824643" cy="4595453"/>
          </a:xfrm>
          <a:prstGeom prst="rect">
            <a:avLst/>
          </a:prstGeom>
        </p:spPr>
      </p:pic>
      <p:pic>
        <p:nvPicPr>
          <p:cNvPr id="5" name="Picture 4"/>
          <p:cNvPicPr>
            <a:picLocks noChangeAspect="1"/>
          </p:cNvPicPr>
          <p:nvPr/>
        </p:nvPicPr>
        <p:blipFill>
          <a:blip r:embed="rId3"/>
          <a:stretch>
            <a:fillRect/>
          </a:stretch>
        </p:blipFill>
        <p:spPr>
          <a:xfrm>
            <a:off x="883835" y="3873725"/>
            <a:ext cx="6824643" cy="1501128"/>
          </a:xfrm>
          <a:prstGeom prst="rect">
            <a:avLst/>
          </a:prstGeom>
        </p:spPr>
      </p:pic>
      <p:pic>
        <p:nvPicPr>
          <p:cNvPr id="6" name="Picture 5"/>
          <p:cNvPicPr>
            <a:picLocks noChangeAspect="1"/>
          </p:cNvPicPr>
          <p:nvPr/>
        </p:nvPicPr>
        <p:blipFill>
          <a:blip r:embed="rId4"/>
          <a:stretch>
            <a:fillRect/>
          </a:stretch>
        </p:blipFill>
        <p:spPr>
          <a:xfrm>
            <a:off x="217357" y="5285000"/>
            <a:ext cx="8686800" cy="1531327"/>
          </a:xfrm>
          <a:prstGeom prst="rect">
            <a:avLst/>
          </a:prstGeom>
        </p:spPr>
      </p:pic>
    </p:spTree>
    <p:extLst>
      <p:ext uri="{BB962C8B-B14F-4D97-AF65-F5344CB8AC3E}">
        <p14:creationId xmlns:p14="http://schemas.microsoft.com/office/powerpoint/2010/main" val="763216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Topography Result </a:t>
            </a:r>
            <a:endParaRPr lang="en-US" sz="3100" dirty="0"/>
          </a:p>
        </p:txBody>
      </p:sp>
      <p:pic>
        <p:nvPicPr>
          <p:cNvPr id="6" name="Picture 5"/>
          <p:cNvPicPr>
            <a:picLocks noChangeAspect="1"/>
          </p:cNvPicPr>
          <p:nvPr/>
        </p:nvPicPr>
        <p:blipFill>
          <a:blip r:embed="rId2"/>
          <a:stretch>
            <a:fillRect/>
          </a:stretch>
        </p:blipFill>
        <p:spPr>
          <a:xfrm>
            <a:off x="216545" y="1417638"/>
            <a:ext cx="8710909" cy="4772852"/>
          </a:xfrm>
          <a:prstGeom prst="rect">
            <a:avLst/>
          </a:prstGeom>
        </p:spPr>
      </p:pic>
    </p:spTree>
    <p:extLst>
      <p:ext uri="{BB962C8B-B14F-4D97-AF65-F5344CB8AC3E}">
        <p14:creationId xmlns:p14="http://schemas.microsoft.com/office/powerpoint/2010/main" val="14020268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950"/>
            <a:ext cx="8229600" cy="1143000"/>
          </a:xfrm>
        </p:spPr>
        <p:txBody>
          <a:bodyPr/>
          <a:lstStyle/>
          <a:p>
            <a:r>
              <a:rPr lang="en-US" dirty="0" smtClean="0"/>
              <a:t>TauDEM Wetness index</a:t>
            </a:r>
            <a:endParaRPr lang="en-US" dirty="0"/>
          </a:p>
        </p:txBody>
      </p:sp>
      <p:pic>
        <p:nvPicPr>
          <p:cNvPr id="4" name="Content Placeholder 3"/>
          <p:cNvPicPr>
            <a:picLocks noGrp="1" noChangeAspect="1"/>
          </p:cNvPicPr>
          <p:nvPr>
            <p:ph idx="1"/>
          </p:nvPr>
        </p:nvPicPr>
        <p:blipFill>
          <a:blip r:embed="rId2"/>
          <a:stretch>
            <a:fillRect/>
          </a:stretch>
        </p:blipFill>
        <p:spPr>
          <a:xfrm>
            <a:off x="457199" y="1095834"/>
            <a:ext cx="8024191" cy="5272093"/>
          </a:xfrm>
          <a:prstGeom prst="rect">
            <a:avLst/>
          </a:prstGeom>
        </p:spPr>
      </p:pic>
      <p:cxnSp>
        <p:nvCxnSpPr>
          <p:cNvPr id="5" name="Straight Connector 4"/>
          <p:cNvCxnSpPr/>
          <p:nvPr/>
        </p:nvCxnSpPr>
        <p:spPr>
          <a:xfrm flipV="1">
            <a:off x="1802296" y="1205950"/>
            <a:ext cx="1736034" cy="222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89043" y="3564837"/>
            <a:ext cx="1749287" cy="267694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7199" y="5739277"/>
            <a:ext cx="1038225" cy="628650"/>
          </a:xfrm>
          <a:prstGeom prst="rect">
            <a:avLst/>
          </a:prstGeom>
        </p:spPr>
      </p:pic>
      <p:sp>
        <p:nvSpPr>
          <p:cNvPr id="12" name="TextBox 11"/>
          <p:cNvSpPr txBox="1"/>
          <p:nvPr/>
        </p:nvSpPr>
        <p:spPr>
          <a:xfrm>
            <a:off x="1470597" y="5791203"/>
            <a:ext cx="1664238"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Eel River ln(a/S)</a:t>
            </a:r>
          </a:p>
          <a:p>
            <a:pPr eaLnBrk="1" fontAlgn="auto" hangingPunct="1">
              <a:spcBef>
                <a:spcPts val="0"/>
              </a:spcBef>
              <a:spcAft>
                <a:spcPts val="0"/>
              </a:spcAft>
            </a:pPr>
            <a:r>
              <a:rPr lang="en-US" sz="1800" dirty="0" smtClean="0">
                <a:solidFill>
                  <a:prstClr val="black"/>
                </a:solidFill>
                <a:latin typeface="Calibri"/>
              </a:rPr>
              <a:t>a in meters</a:t>
            </a:r>
            <a:endParaRPr lang="en-US" sz="1800" dirty="0">
              <a:solidFill>
                <a:prstClr val="black"/>
              </a:solidFill>
              <a:latin typeface="Calibri"/>
            </a:endParaRPr>
          </a:p>
        </p:txBody>
      </p:sp>
    </p:spTree>
    <p:extLst>
      <p:ext uri="{BB962C8B-B14F-4D97-AF65-F5344CB8AC3E}">
        <p14:creationId xmlns:p14="http://schemas.microsoft.com/office/powerpoint/2010/main" val="15787945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5" name="Straight Connector 4"/>
          <p:cNvCxnSpPr/>
          <p:nvPr/>
        </p:nvCxnSpPr>
        <p:spPr>
          <a:xfrm flipV="1">
            <a:off x="1717288" y="972653"/>
            <a:ext cx="2297365" cy="2263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280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CyberGIS</a:t>
            </a:r>
            <a:r>
              <a:rPr lang="en-US" sz="2800" dirty="0" smtClean="0"/>
              <a:t> </a:t>
            </a:r>
            <a:r>
              <a:rPr lang="en-US" sz="2800" dirty="0"/>
              <a:t>TauDEM App</a:t>
            </a:r>
            <a:br>
              <a:rPr lang="en-US" sz="2800" dirty="0"/>
            </a:br>
            <a:r>
              <a:rPr lang="en-US" sz="2800" dirty="0">
                <a:hlinkClick r:id="rId2"/>
              </a:rPr>
              <a:t>http://gateway.cigi.illinois.edu</a:t>
            </a:r>
            <a:r>
              <a:rPr lang="en-US" sz="2800" dirty="0" smtClean="0">
                <a:hlinkClick r:id="rId2"/>
              </a:rPr>
              <a:t>/</a:t>
            </a:r>
            <a:r>
              <a:rPr lang="en-US" sz="2800" dirty="0" smtClean="0"/>
              <a:t> (Production)</a:t>
            </a:r>
            <a:r>
              <a:rPr lang="en-US" sz="2800" dirty="0"/>
              <a:t/>
            </a:r>
            <a:br>
              <a:rPr lang="en-US" sz="2800" dirty="0"/>
            </a:br>
            <a:r>
              <a:rPr lang="en-US" sz="2800" dirty="0">
                <a:hlinkClick r:id="rId3"/>
              </a:rPr>
              <a:t>http://sandbox.cigi.illinois.edu/home</a:t>
            </a:r>
            <a:r>
              <a:rPr lang="en-US" sz="2800" dirty="0" smtClean="0">
                <a:hlinkClick r:id="rId3"/>
              </a:rPr>
              <a:t>/</a:t>
            </a:r>
            <a:r>
              <a:rPr lang="en-US" sz="2800" dirty="0" smtClean="0"/>
              <a:t> (Experimental)</a:t>
            </a:r>
            <a:r>
              <a:rPr lang="en-US" sz="2800" dirty="0"/>
              <a:t/>
            </a:r>
            <a:br>
              <a:rPr lang="en-US" sz="2800" dirty="0"/>
            </a:br>
            <a:endParaRPr lang="en-US" sz="1800" dirty="0"/>
          </a:p>
        </p:txBody>
      </p:sp>
      <p:pic>
        <p:nvPicPr>
          <p:cNvPr id="3" name="Picture 2"/>
          <p:cNvPicPr>
            <a:picLocks noChangeAspect="1"/>
          </p:cNvPicPr>
          <p:nvPr/>
        </p:nvPicPr>
        <p:blipFill>
          <a:blip r:embed="rId4"/>
          <a:stretch>
            <a:fillRect/>
          </a:stretch>
        </p:blipFill>
        <p:spPr>
          <a:xfrm>
            <a:off x="285750" y="1675425"/>
            <a:ext cx="2914650" cy="2181225"/>
          </a:xfrm>
          <a:prstGeom prst="rect">
            <a:avLst/>
          </a:prstGeom>
        </p:spPr>
      </p:pic>
      <p:sp>
        <p:nvSpPr>
          <p:cNvPr id="5" name="Rounded Rectangle 4"/>
          <p:cNvSpPr/>
          <p:nvPr/>
        </p:nvSpPr>
        <p:spPr>
          <a:xfrm>
            <a:off x="169108" y="2949667"/>
            <a:ext cx="659567" cy="3147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9" name="Group 8"/>
          <p:cNvGrpSpPr/>
          <p:nvPr/>
        </p:nvGrpSpPr>
        <p:grpSpPr>
          <a:xfrm>
            <a:off x="1484026" y="2783356"/>
            <a:ext cx="6076950" cy="3181350"/>
            <a:chOff x="1484026" y="2783356"/>
            <a:chExt cx="6076950" cy="3181350"/>
          </a:xfrm>
        </p:grpSpPr>
        <p:pic>
          <p:nvPicPr>
            <p:cNvPr id="4" name="Picture 3"/>
            <p:cNvPicPr>
              <a:picLocks noChangeAspect="1"/>
            </p:cNvPicPr>
            <p:nvPr/>
          </p:nvPicPr>
          <p:blipFill>
            <a:blip r:embed="rId5"/>
            <a:stretch>
              <a:fillRect/>
            </a:stretch>
          </p:blipFill>
          <p:spPr>
            <a:xfrm>
              <a:off x="1484026" y="2783356"/>
              <a:ext cx="6076950" cy="3181350"/>
            </a:xfrm>
            <a:prstGeom prst="rect">
              <a:avLst/>
            </a:prstGeom>
          </p:spPr>
        </p:pic>
        <p:sp>
          <p:nvSpPr>
            <p:cNvPr id="7" name="Rounded Rectangle 6"/>
            <p:cNvSpPr/>
            <p:nvPr/>
          </p:nvSpPr>
          <p:spPr>
            <a:xfrm>
              <a:off x="1484026" y="3455312"/>
              <a:ext cx="3028013" cy="545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32772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Tree>
    <p:extLst>
      <p:ext uri="{BB962C8B-B14F-4D97-AF65-F5344CB8AC3E}">
        <p14:creationId xmlns:p14="http://schemas.microsoft.com/office/powerpoint/2010/main" val="11156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The wizard configures the sequence of functions to run to get the result</a:t>
            </a:r>
            <a:endParaRPr lang="en-US" dirty="0">
              <a:solidFill>
                <a:prstClr val="black"/>
              </a:solidFill>
              <a:latin typeface="Calibri"/>
            </a:endParaRPr>
          </a:p>
        </p:txBody>
      </p:sp>
    </p:spTree>
    <p:extLst>
      <p:ext uri="{BB962C8B-B14F-4D97-AF65-F5344CB8AC3E}">
        <p14:creationId xmlns:p14="http://schemas.microsoft.com/office/powerpoint/2010/main" val="3512252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9683"/>
          </a:xfrm>
        </p:spPr>
        <p:txBody>
          <a:bodyPr>
            <a:normAutofit fontScale="90000"/>
          </a:bodyPr>
          <a:lstStyle/>
          <a:p>
            <a:r>
              <a:rPr lang="en-US" dirty="0" smtClean="0"/>
              <a:t>Input parameters are set if needed</a:t>
            </a:r>
            <a:endParaRPr lang="en-US" dirty="0"/>
          </a:p>
        </p:txBody>
      </p:sp>
      <p:pic>
        <p:nvPicPr>
          <p:cNvPr id="4" name="Picture 3"/>
          <p:cNvPicPr>
            <a:picLocks noChangeAspect="1"/>
          </p:cNvPicPr>
          <p:nvPr/>
        </p:nvPicPr>
        <p:blipFill>
          <a:blip r:embed="rId2"/>
          <a:stretch>
            <a:fillRect/>
          </a:stretch>
        </p:blipFill>
        <p:spPr>
          <a:xfrm>
            <a:off x="781050" y="1247775"/>
            <a:ext cx="7581900" cy="5610225"/>
          </a:xfrm>
          <a:prstGeom prst="rect">
            <a:avLst/>
          </a:prstGeom>
        </p:spPr>
      </p:pic>
    </p:spTree>
    <p:extLst>
      <p:ext uri="{BB962C8B-B14F-4D97-AF65-F5344CB8AC3E}">
        <p14:creationId xmlns:p14="http://schemas.microsoft.com/office/powerpoint/2010/main" val="3914896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0591" b="21525"/>
          <a:stretch/>
        </p:blipFill>
        <p:spPr>
          <a:xfrm>
            <a:off x="1045476" y="4062337"/>
            <a:ext cx="4314825" cy="449701"/>
          </a:xfrm>
          <a:prstGeom prst="rect">
            <a:avLst/>
          </a:prstGeom>
        </p:spPr>
      </p:pic>
      <p:sp>
        <p:nvSpPr>
          <p:cNvPr id="2" name="Title 1"/>
          <p:cNvSpPr>
            <a:spLocks noGrp="1"/>
          </p:cNvSpPr>
          <p:nvPr>
            <p:ph type="title"/>
          </p:nvPr>
        </p:nvSpPr>
        <p:spPr/>
        <p:txBody>
          <a:bodyPr>
            <a:normAutofit fontScale="90000"/>
          </a:bodyPr>
          <a:lstStyle/>
          <a:p>
            <a:r>
              <a:rPr lang="en-US" dirty="0" smtClean="0"/>
              <a:t>The job progresses through the system</a:t>
            </a:r>
            <a:endParaRPr lang="en-US" dirty="0"/>
          </a:p>
        </p:txBody>
      </p:sp>
      <p:pic>
        <p:nvPicPr>
          <p:cNvPr id="4" name="Picture 3"/>
          <p:cNvPicPr>
            <a:picLocks noChangeAspect="1"/>
          </p:cNvPicPr>
          <p:nvPr/>
        </p:nvPicPr>
        <p:blipFill rotWithShape="1">
          <a:blip r:embed="rId3"/>
          <a:srcRect b="20916"/>
          <a:stretch/>
        </p:blipFill>
        <p:spPr>
          <a:xfrm>
            <a:off x="1086780" y="2028507"/>
            <a:ext cx="4343400" cy="2033826"/>
          </a:xfrm>
          <a:prstGeom prst="rect">
            <a:avLst/>
          </a:prstGeom>
        </p:spPr>
      </p:pic>
      <p:sp>
        <p:nvSpPr>
          <p:cNvPr id="6" name="TextBox 5"/>
          <p:cNvSpPr txBox="1"/>
          <p:nvPr/>
        </p:nvSpPr>
        <p:spPr>
          <a:xfrm>
            <a:off x="5919800" y="3622354"/>
            <a:ext cx="194649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submitted</a:t>
            </a:r>
            <a:endParaRPr lang="en-US" sz="1800" dirty="0">
              <a:solidFill>
                <a:prstClr val="black"/>
              </a:solidFill>
              <a:latin typeface="Calibri"/>
            </a:endParaRPr>
          </a:p>
        </p:txBody>
      </p:sp>
      <p:sp>
        <p:nvSpPr>
          <p:cNvPr id="7" name="TextBox 6"/>
          <p:cNvSpPr txBox="1"/>
          <p:nvPr/>
        </p:nvSpPr>
        <p:spPr>
          <a:xfrm>
            <a:off x="5919800" y="4100992"/>
            <a:ext cx="171983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running</a:t>
            </a:r>
            <a:endParaRPr lang="en-US" sz="1800" dirty="0">
              <a:solidFill>
                <a:prstClr val="black"/>
              </a:solidFill>
              <a:latin typeface="Calibri"/>
            </a:endParaRPr>
          </a:p>
        </p:txBody>
      </p:sp>
      <p:cxnSp>
        <p:nvCxnSpPr>
          <p:cNvPr id="12" name="Straight Arrow Connector 11"/>
          <p:cNvCxnSpPr>
            <a:stCxn id="6" idx="1"/>
          </p:cNvCxnSpPr>
          <p:nvPr/>
        </p:nvCxnSpPr>
        <p:spPr>
          <a:xfrm flipH="1">
            <a:off x="5259038" y="380702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65967"/>
          <a:stretch/>
        </p:blipFill>
        <p:spPr>
          <a:xfrm>
            <a:off x="1045476" y="4528652"/>
            <a:ext cx="4357688" cy="1016258"/>
          </a:xfrm>
          <a:prstGeom prst="rect">
            <a:avLst/>
          </a:prstGeom>
        </p:spPr>
      </p:pic>
      <p:sp>
        <p:nvSpPr>
          <p:cNvPr id="15" name="TextBox 14"/>
          <p:cNvSpPr txBox="1"/>
          <p:nvPr/>
        </p:nvSpPr>
        <p:spPr>
          <a:xfrm>
            <a:off x="5919800" y="4579630"/>
            <a:ext cx="208364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data created</a:t>
            </a:r>
            <a:endParaRPr lang="en-US" sz="1800" dirty="0">
              <a:solidFill>
                <a:prstClr val="black"/>
              </a:solidFill>
              <a:latin typeface="Calibri"/>
            </a:endParaRPr>
          </a:p>
        </p:txBody>
      </p:sp>
      <p:sp>
        <p:nvSpPr>
          <p:cNvPr id="8" name="TextBox 7"/>
          <p:cNvSpPr txBox="1"/>
          <p:nvPr/>
        </p:nvSpPr>
        <p:spPr>
          <a:xfrm>
            <a:off x="5919800" y="5058269"/>
            <a:ext cx="147822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Ready</a:t>
            </a:r>
            <a:endParaRPr lang="en-US" sz="1800" dirty="0">
              <a:solidFill>
                <a:prstClr val="black"/>
              </a:solidFill>
              <a:latin typeface="Calibri"/>
            </a:endParaRPr>
          </a:p>
        </p:txBody>
      </p:sp>
      <p:cxnSp>
        <p:nvCxnSpPr>
          <p:cNvPr id="16" name="Straight Arrow Connector 15"/>
          <p:cNvCxnSpPr/>
          <p:nvPr/>
        </p:nvCxnSpPr>
        <p:spPr>
          <a:xfrm flipH="1">
            <a:off x="5259038" y="435279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59038" y="4797895"/>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9038" y="5276533"/>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891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34792037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457200" y="274638"/>
            <a:ext cx="8229600" cy="684918"/>
          </a:xfrm>
        </p:spPr>
        <p:txBody>
          <a:bodyPr>
            <a:normAutofit fontScale="90000"/>
          </a:bodyPr>
          <a:lstStyle/>
          <a:p>
            <a:pPr eaLnBrk="1" hangingPunct="1">
              <a:defRPr/>
            </a:pPr>
            <a:r>
              <a:rPr lang="en-US" dirty="0" smtClean="0"/>
              <a:t>Summary Concepts</a:t>
            </a:r>
          </a:p>
        </p:txBody>
      </p:sp>
      <p:sp>
        <p:nvSpPr>
          <p:cNvPr id="69635" name="Rectangle 3"/>
          <p:cNvSpPr>
            <a:spLocks noGrp="1" noChangeArrowheads="1"/>
          </p:cNvSpPr>
          <p:nvPr>
            <p:ph idx="1"/>
          </p:nvPr>
        </p:nvSpPr>
        <p:spPr>
          <a:xfrm>
            <a:off x="457200" y="1244532"/>
            <a:ext cx="8229600" cy="4525963"/>
          </a:xfrm>
        </p:spPr>
        <p:txBody>
          <a:bodyPr>
            <a:normAutofit fontScale="92500"/>
          </a:bodyPr>
          <a:lstStyle/>
          <a:p>
            <a:pPr eaLnBrk="1" hangingPunct="1">
              <a:buClr>
                <a:schemeClr val="tx1"/>
              </a:buClr>
            </a:pPr>
            <a:r>
              <a:rPr lang="en-US" sz="2400" dirty="0" smtClean="0"/>
              <a:t>The GIS grid based terrain flow data model enables derivation of a wide variety of information useful for the study of hydrologic processes.</a:t>
            </a:r>
          </a:p>
          <a:p>
            <a:pPr eaLnBrk="1" hangingPunct="1">
              <a:buClr>
                <a:schemeClr val="tx1"/>
              </a:buClr>
            </a:pPr>
            <a:r>
              <a:rPr lang="en-US" sz="2400" dirty="0" smtClean="0"/>
              <a:t>Terrain surface derivatives enhanced by use of </a:t>
            </a:r>
            <a:r>
              <a:rPr lang="en-US" sz="2400" dirty="0" err="1" smtClean="0"/>
              <a:t>DInfinity</a:t>
            </a:r>
            <a:r>
              <a:rPr lang="en-US" sz="2400" dirty="0" smtClean="0"/>
              <a:t> model.</a:t>
            </a:r>
          </a:p>
          <a:p>
            <a:pPr eaLnBrk="1" hangingPunct="1">
              <a:buClr>
                <a:schemeClr val="tx1"/>
              </a:buClr>
            </a:pPr>
            <a:r>
              <a:rPr lang="en-US" sz="2400" dirty="0" smtClean="0"/>
              <a:t>Flow algebra a general “recipe” for terrain flow related modeling.</a:t>
            </a:r>
          </a:p>
          <a:p>
            <a:pPr>
              <a:buClr>
                <a:schemeClr val="tx1"/>
              </a:buClr>
            </a:pPr>
            <a:r>
              <a:rPr lang="en-US" sz="2400" dirty="0"/>
              <a:t>Edge contamination checking important to ensure that results are not impacted by area outside the domain of the DEM </a:t>
            </a:r>
            <a:r>
              <a:rPr lang="en-US" sz="2400" dirty="0" smtClean="0"/>
              <a:t>analyzed</a:t>
            </a:r>
          </a:p>
          <a:p>
            <a:pPr eaLnBrk="1" hangingPunct="1">
              <a:buClr>
                <a:schemeClr val="tx1"/>
              </a:buClr>
            </a:pPr>
            <a:r>
              <a:rPr lang="en-US" sz="2400" dirty="0" smtClean="0"/>
              <a:t>Parallelism required to process big terrain data.  </a:t>
            </a:r>
          </a:p>
          <a:p>
            <a:pPr eaLnBrk="1" hangingPunct="1">
              <a:buClr>
                <a:schemeClr val="tx1"/>
              </a:buClr>
            </a:pPr>
            <a:r>
              <a:rPr lang="en-US" sz="2400" dirty="0" smtClean="0"/>
              <a:t>Software as a service approach is moving functionality into the cloud</a:t>
            </a:r>
          </a:p>
        </p:txBody>
      </p:sp>
    </p:spTree>
    <p:extLst>
      <p:ext uri="{BB962C8B-B14F-4D97-AF65-F5344CB8AC3E}">
        <p14:creationId xmlns:p14="http://schemas.microsoft.com/office/powerpoint/2010/main" val="3684142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3.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4037</TotalTime>
  <Words>1888</Words>
  <Application>Microsoft Office PowerPoint</Application>
  <PresentationFormat>On-screen Show (4:3)</PresentationFormat>
  <Paragraphs>372</Paragraphs>
  <Slides>69</Slides>
  <Notes>10</Notes>
  <HiddenSlides>0</HiddenSlides>
  <MMClips>0</MMClips>
  <ScaleCrop>false</ScaleCrop>
  <HeadingPairs>
    <vt:vector size="8" baseType="variant">
      <vt:variant>
        <vt:lpstr>Fonts Used</vt:lpstr>
      </vt:variant>
      <vt:variant>
        <vt:i4>9</vt:i4>
      </vt:variant>
      <vt:variant>
        <vt:lpstr>Theme</vt:lpstr>
      </vt:variant>
      <vt:variant>
        <vt:i4>13</vt:i4>
      </vt:variant>
      <vt:variant>
        <vt:lpstr>Embedded OLE Servers</vt:lpstr>
      </vt:variant>
      <vt:variant>
        <vt:i4>8</vt:i4>
      </vt:variant>
      <vt:variant>
        <vt:lpstr>Slide Titles</vt:lpstr>
      </vt:variant>
      <vt:variant>
        <vt:i4>69</vt:i4>
      </vt:variant>
    </vt:vector>
  </HeadingPairs>
  <TitlesOfParts>
    <vt:vector size="99" baseType="lpstr">
      <vt:lpstr>ＭＳ Ｐゴシック</vt:lpstr>
      <vt:lpstr>Arial</vt:lpstr>
      <vt:lpstr>Arial Narrow</vt:lpstr>
      <vt:lpstr>Calibri</vt:lpstr>
      <vt:lpstr>Monotype Sorts</vt:lpstr>
      <vt:lpstr>MS Sans Serif</vt:lpstr>
      <vt:lpstr>Symbol</vt:lpstr>
      <vt:lpstr>Times New Roman</vt:lpstr>
      <vt:lpstr>Wingdings</vt:lpstr>
      <vt:lpstr>1_Blank Presentation</vt:lpstr>
      <vt:lpstr>2_Default Design</vt:lpstr>
      <vt:lpstr>Side Bar</vt:lpstr>
      <vt:lpstr>6_Generic (Online)</vt:lpstr>
      <vt:lpstr>Office Theme</vt:lpstr>
      <vt:lpstr>1_Office Theme</vt:lpstr>
      <vt:lpstr>4_Default Design</vt:lpstr>
      <vt:lpstr>3_Office Theme</vt:lpstr>
      <vt:lpstr>5_Default Design</vt:lpstr>
      <vt:lpstr>4_Office Theme</vt:lpstr>
      <vt:lpstr>2_Blank Presentation</vt:lpstr>
      <vt:lpstr>3_Default Design</vt:lpstr>
      <vt:lpstr>Blank Presentation</vt:lpstr>
      <vt:lpstr>Graph Sheet</vt:lpstr>
      <vt:lpstr>Bitmap Image</vt:lpstr>
      <vt:lpstr>Worksheet</vt:lpstr>
      <vt:lpstr>Clip</vt:lpstr>
      <vt:lpstr>Picture</vt:lpstr>
      <vt:lpstr>Chart</vt:lpstr>
      <vt:lpstr>Equation</vt:lpstr>
      <vt:lpstr>Document</vt:lpstr>
      <vt:lpstr>General workflow for Hydrologic Terrain Analysis Using Digital Elevation Models</vt:lpstr>
      <vt:lpstr>Outline</vt:lpstr>
      <vt:lpstr>PowerPoint Presentation</vt:lpstr>
      <vt:lpstr>Watershed and Stream Grids</vt:lpstr>
      <vt:lpstr>PowerPoint Presentation</vt:lpstr>
      <vt:lpstr>PowerPoint Presentation</vt:lpstr>
      <vt:lpstr>PowerPoint Presentation</vt:lpstr>
      <vt:lpstr>PowerPoint Presentation</vt:lpstr>
      <vt:lpstr>PowerPoint Presentation</vt:lpstr>
      <vt:lpstr>Using Vector Stream Information</vt:lpstr>
      <vt:lpstr>PowerPoint Presentation</vt:lpstr>
      <vt:lpstr>Carving</vt:lpstr>
      <vt:lpstr>Carving</vt:lpstr>
      <vt:lpstr>PowerPoint Presentation</vt:lpstr>
      <vt:lpstr>Minimizing DEM Alterations </vt:lpstr>
      <vt:lpstr>Summary of Key Processing Steps</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Objectively Selected Support Area Threshold</vt:lpstr>
      <vt:lpstr>PowerPoint Presentation</vt:lpstr>
      <vt:lpstr>Hydrologic Terrain Analysis Software</vt:lpstr>
      <vt:lpstr>ArcGIS Online Hydro</vt:lpstr>
      <vt:lpstr>ArcGIS Hydrology Toolset </vt:lpstr>
      <vt:lpstr>ArcHydro</vt:lpstr>
      <vt:lpstr>TauDEM </vt:lpstr>
      <vt:lpstr>Workflow to automatically generate stream network upstream of outlet </vt:lpstr>
      <vt:lpstr>Catchments linked to Stream Network</vt:lpstr>
      <vt:lpstr>Edge contamination</vt:lpstr>
      <vt:lpstr>Representation of Flow Field</vt:lpstr>
      <vt:lpstr>PowerPoint Presentation</vt:lpstr>
      <vt:lpstr>Wetness Index</vt:lpstr>
      <vt:lpstr>PowerPoint Presentation</vt:lpstr>
      <vt:lpstr>Generalization to Flow Algebra</vt:lpstr>
      <vt:lpstr>PowerPoint Presentation</vt:lpstr>
      <vt:lpstr>Transport limited accumulation</vt:lpstr>
      <vt:lpstr>The challenge of increasing Digital Elevation Model (DEM) resolution</vt:lpstr>
      <vt:lpstr>TauDEM Parallel Approach</vt:lpstr>
      <vt:lpstr>Do you have the access or know how to take advantage of advanced computing capability?</vt:lpstr>
      <vt:lpstr>Using TauDEM today requires</vt:lpstr>
      <vt:lpstr>PowerPoint Presentation</vt:lpstr>
      <vt:lpstr>XSEDE Extended Collaboration Support Services (ECSS) improvements</vt:lpstr>
      <vt:lpstr>www.opentopography.org </vt:lpstr>
      <vt:lpstr>Open Topography Data and Product Selection</vt:lpstr>
      <vt:lpstr>Open Topography Result </vt:lpstr>
      <vt:lpstr>TauDEM Wetness index</vt:lpstr>
      <vt:lpstr>Contributing area from D-Infinity</vt:lpstr>
      <vt:lpstr>CyberGIS TauDEM App http://gateway.cigi.illinois.edu/ (Production) http://sandbox.cigi.illinois.edu/home/ (Experimental) </vt:lpstr>
      <vt:lpstr>PowerPoint Presentation</vt:lpstr>
      <vt:lpstr>Select the products you want</vt:lpstr>
      <vt:lpstr>Input parameters are set if needed</vt:lpstr>
      <vt:lpstr>The job progresses through the system</vt:lpstr>
      <vt:lpstr>Results displayed in browser</vt:lpstr>
      <vt:lpstr>Summary Concepts</vt:lpstr>
    </vt:vector>
  </TitlesOfParts>
  <Company>Utah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Maidment, David R</cp:lastModifiedBy>
  <cp:revision>213</cp:revision>
  <cp:lastPrinted>2012-09-27T06:08:16Z</cp:lastPrinted>
  <dcterms:created xsi:type="dcterms:W3CDTF">1998-06-30T21:37:06Z</dcterms:created>
  <dcterms:modified xsi:type="dcterms:W3CDTF">2015-09-28T19:56:29Z</dcterms:modified>
</cp:coreProperties>
</file>