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57" r:id="rId6"/>
    <p:sldId id="302" r:id="rId7"/>
    <p:sldId id="272" r:id="rId8"/>
    <p:sldId id="277" r:id="rId9"/>
    <p:sldId id="276" r:id="rId10"/>
    <p:sldId id="275" r:id="rId11"/>
    <p:sldId id="274" r:id="rId12"/>
    <p:sldId id="279" r:id="rId13"/>
    <p:sldId id="283" r:id="rId14"/>
    <p:sldId id="285" r:id="rId15"/>
    <p:sldId id="286" r:id="rId16"/>
    <p:sldId id="284" r:id="rId17"/>
    <p:sldId id="287" r:id="rId18"/>
    <p:sldId id="278" r:id="rId19"/>
    <p:sldId id="288" r:id="rId20"/>
    <p:sldId id="289" r:id="rId21"/>
    <p:sldId id="290" r:id="rId22"/>
    <p:sldId id="291" r:id="rId23"/>
    <p:sldId id="292" r:id="rId24"/>
    <p:sldId id="293" r:id="rId25"/>
    <p:sldId id="264" r:id="rId26"/>
    <p:sldId id="294" r:id="rId27"/>
    <p:sldId id="295" r:id="rId28"/>
    <p:sldId id="270" r:id="rId29"/>
    <p:sldId id="296" r:id="rId30"/>
    <p:sldId id="297" r:id="rId31"/>
    <p:sldId id="298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9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58B2-69E1-4367-ABE6-E45523A3193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D141-E2F3-4015-89BE-C1787D72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7" y="287865"/>
            <a:ext cx="9144000" cy="2366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Groundwater Flow Near Lake Nebagamon, 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067" y="2873905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Andrew Austin-Petersen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3868" y="6484035"/>
            <a:ext cx="326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facebook.com/</a:t>
            </a:r>
            <a:r>
              <a:rPr lang="en-US" sz="1400" dirty="0" err="1"/>
              <a:t>negabamonlakeassociation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1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808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Interpolated from well data or from model</a:t>
            </a:r>
          </a:p>
          <a:p>
            <a:r>
              <a:rPr lang="en-US" dirty="0">
                <a:solidFill>
                  <a:schemeClr val="bg2"/>
                </a:solidFill>
              </a:rPr>
              <a:t>Physical constant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gSSURGO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Valu</a:t>
            </a:r>
            <a:r>
              <a:rPr lang="en-US" dirty="0">
                <a:solidFill>
                  <a:schemeClr val="bg2"/>
                </a:solidFill>
              </a:rPr>
              <a:t> Tables</a:t>
            </a:r>
          </a:p>
          <a:p>
            <a:r>
              <a:rPr lang="en-US" dirty="0"/>
              <a:t>Measured or modeled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617720" y="2313432"/>
            <a:ext cx="2057400" cy="402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50208" y="3118104"/>
            <a:ext cx="2724912" cy="137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17136" y="3794760"/>
            <a:ext cx="2148840" cy="548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9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808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Interpolated from well data or from model</a:t>
            </a:r>
          </a:p>
          <a:p>
            <a:r>
              <a:rPr lang="en-US" dirty="0">
                <a:solidFill>
                  <a:schemeClr val="bg2"/>
                </a:solidFill>
              </a:rPr>
              <a:t>Physical constant</a:t>
            </a:r>
          </a:p>
          <a:p>
            <a:pPr lvl="1"/>
            <a:r>
              <a:rPr lang="en-US" dirty="0" err="1">
                <a:solidFill>
                  <a:schemeClr val="bg2"/>
                </a:solidFill>
              </a:rPr>
              <a:t>gSSURGO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Valu</a:t>
            </a:r>
            <a:r>
              <a:rPr lang="en-US" dirty="0">
                <a:solidFill>
                  <a:schemeClr val="bg2"/>
                </a:solidFill>
              </a:rPr>
              <a:t> Tables</a:t>
            </a:r>
          </a:p>
          <a:p>
            <a:r>
              <a:rPr lang="en-US" dirty="0">
                <a:solidFill>
                  <a:schemeClr val="bg2"/>
                </a:solidFill>
              </a:rPr>
              <a:t>Measured or modeled</a:t>
            </a:r>
          </a:p>
          <a:p>
            <a:r>
              <a:rPr lang="en-US" dirty="0"/>
              <a:t>Hydraulic Conductivity * Saturated Thickness</a:t>
            </a:r>
          </a:p>
          <a:p>
            <a:pPr lvl="1"/>
            <a:r>
              <a:rPr lang="en-US" dirty="0" err="1"/>
              <a:t>gSSURGO</a:t>
            </a:r>
            <a:r>
              <a:rPr lang="en-US" dirty="0"/>
              <a:t> </a:t>
            </a:r>
            <a:r>
              <a:rPr lang="en-US" dirty="0" err="1"/>
              <a:t>Valu</a:t>
            </a:r>
            <a:r>
              <a:rPr lang="en-US" dirty="0"/>
              <a:t> Tables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617720" y="2313432"/>
            <a:ext cx="2057400" cy="402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50208" y="3118104"/>
            <a:ext cx="2724912" cy="137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17136" y="3794760"/>
            <a:ext cx="2148840" cy="548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15968" y="4315968"/>
            <a:ext cx="2386584" cy="5303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4109" y="1606169"/>
            <a:ext cx="613128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Groundwater Volume Balance Residual</a:t>
            </a:r>
          </a:p>
          <a:p>
            <a:pPr lvl="1"/>
            <a:r>
              <a:rPr lang="en-US" dirty="0"/>
              <a:t>Net flow into or out of a cell</a:t>
            </a:r>
          </a:p>
          <a:p>
            <a:pPr lvl="1"/>
            <a:r>
              <a:rPr lang="en-US" dirty="0"/>
              <a:t>Indicative of the internal consistency of the raster data</a:t>
            </a:r>
          </a:p>
          <a:p>
            <a:pPr lvl="1"/>
            <a:r>
              <a:rPr lang="en-US" dirty="0"/>
              <a:t>Ideally all cells are zero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572000" y="3941064"/>
            <a:ext cx="2130552" cy="923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0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26999" r="12316" b="10062"/>
          <a:stretch/>
        </p:blipFill>
        <p:spPr>
          <a:xfrm>
            <a:off x="1385455" y="1865746"/>
            <a:ext cx="4045527" cy="43041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H="1" flipV="1">
            <a:off x="5039833" y="4210493"/>
            <a:ext cx="1662719" cy="654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0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5592" y="1606169"/>
            <a:ext cx="60198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Groundwater Volume Balance Residual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Net flow into or out of a cell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Indicative of the internal consistency of the raster data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Ideally all cells are zero</a:t>
            </a:r>
          </a:p>
          <a:p>
            <a:r>
              <a:rPr lang="en-US" dirty="0"/>
              <a:t>Groundwater Flow Direction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092996" y="4731488"/>
            <a:ext cx="1584251" cy="6592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5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26374" r="12088" b="9740"/>
          <a:stretch/>
        </p:blipFill>
        <p:spPr>
          <a:xfrm>
            <a:off x="1016000" y="1865745"/>
            <a:ext cx="4017818" cy="4331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H="1" flipV="1">
            <a:off x="5092996" y="4731488"/>
            <a:ext cx="1584251" cy="6592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5592" y="1606169"/>
            <a:ext cx="60198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Groundwater Volume Balance Residual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Net flow into or out of a cell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Indicative of the internal consistency of the raster data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Ideally all cells are zero</a:t>
            </a:r>
          </a:p>
          <a:p>
            <a:r>
              <a:rPr lang="en-US" dirty="0">
                <a:solidFill>
                  <a:schemeClr val="bg2"/>
                </a:solidFill>
              </a:rPr>
              <a:t>Groundwater Flow Direction</a:t>
            </a:r>
          </a:p>
          <a:p>
            <a:r>
              <a:rPr lang="en-US" dirty="0"/>
              <a:t>Groundwater Flow Magnitude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348177" y="5358810"/>
            <a:ext cx="1360967" cy="5741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0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5180" r="12394" b="9700"/>
          <a:stretch/>
        </p:blipFill>
        <p:spPr>
          <a:xfrm>
            <a:off x="1209964" y="1764145"/>
            <a:ext cx="4017818" cy="44334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H="1" flipV="1">
            <a:off x="5348177" y="5358810"/>
            <a:ext cx="1360967" cy="5741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8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11" y="1690688"/>
            <a:ext cx="3162300" cy="3800475"/>
          </a:xfrm>
          <a:prstGeom prst="rect">
            <a:avLst/>
          </a:prstGeom>
        </p:spPr>
      </p:pic>
      <p:cxnSp>
        <p:nvCxnSpPr>
          <p:cNvPr id="15" name="Straight Connector 14"/>
          <p:cNvCxnSpPr>
            <a:endCxn id="8" idx="1"/>
          </p:cNvCxnSpPr>
          <p:nvPr/>
        </p:nvCxnSpPr>
        <p:spPr>
          <a:xfrm flipV="1">
            <a:off x="4045804" y="3692177"/>
            <a:ext cx="2528732" cy="12592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/>
              <a:t>From Darcy Flow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60533" cy="1325563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8133" cy="4351338"/>
          </a:xfrm>
        </p:spPr>
        <p:txBody>
          <a:bodyPr>
            <a:normAutofit/>
          </a:bodyPr>
          <a:lstStyle/>
          <a:p>
            <a:r>
              <a:rPr lang="en-US" dirty="0"/>
              <a:t>Lake Nebagamon	</a:t>
            </a:r>
          </a:p>
          <a:p>
            <a:pPr lvl="1"/>
            <a:endParaRPr lang="en-US" dirty="0"/>
          </a:p>
          <a:p>
            <a:r>
              <a:rPr lang="en-US" dirty="0"/>
              <a:t>ArcGIS Groundwater Tools</a:t>
            </a:r>
          </a:p>
          <a:p>
            <a:pPr lvl="1"/>
            <a:endParaRPr lang="en-US" dirty="0"/>
          </a:p>
          <a:p>
            <a:r>
              <a:rPr lang="en-US" dirty="0"/>
              <a:t>Progress</a:t>
            </a:r>
          </a:p>
          <a:p>
            <a:endParaRPr lang="en-US" dirty="0"/>
          </a:p>
          <a:p>
            <a:r>
              <a:rPr lang="en-US" dirty="0"/>
              <a:t>Issues</a:t>
            </a:r>
          </a:p>
          <a:p>
            <a:endParaRPr lang="en-US" dirty="0"/>
          </a:p>
          <a:p>
            <a:r>
              <a:rPr lang="en-US" dirty="0"/>
              <a:t>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7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/>
              <a:t>Entered Manually</a:t>
            </a:r>
          </a:p>
          <a:p>
            <a:pPr lvl="1"/>
            <a:r>
              <a:rPr lang="en-US" dirty="0"/>
              <a:t>Why isn’t this a drop down?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4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/>
              <a:t>ASCII File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>
                <a:solidFill>
                  <a:schemeClr val="bg2"/>
                </a:solidFill>
              </a:rPr>
              <a:t>ASCII File</a:t>
            </a:r>
          </a:p>
          <a:p>
            <a:r>
              <a:rPr lang="en-US" dirty="0"/>
              <a:t>Default is one-half cell size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657060" y="4125433"/>
            <a:ext cx="2041452" cy="606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3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>
                <a:solidFill>
                  <a:schemeClr val="bg2"/>
                </a:solidFill>
              </a:rPr>
              <a:t>ASCII File</a:t>
            </a:r>
          </a:p>
          <a:p>
            <a:r>
              <a:rPr lang="en-US" dirty="0">
                <a:solidFill>
                  <a:schemeClr val="bg2"/>
                </a:solidFill>
              </a:rPr>
              <a:t>Default is one-half cell size</a:t>
            </a:r>
          </a:p>
          <a:p>
            <a:r>
              <a:rPr lang="en-US" dirty="0"/>
              <a:t>Default is infinity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657060" y="4125433"/>
            <a:ext cx="2041452" cy="606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42660" y="4518837"/>
            <a:ext cx="2955852" cy="552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8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>
                <a:solidFill>
                  <a:schemeClr val="bg2"/>
                </a:solidFill>
              </a:rPr>
              <a:t>ASCII File</a:t>
            </a:r>
          </a:p>
          <a:p>
            <a:r>
              <a:rPr lang="en-US" dirty="0">
                <a:solidFill>
                  <a:schemeClr val="bg2"/>
                </a:solidFill>
              </a:rPr>
              <a:t>Default is one-half cell size</a:t>
            </a:r>
          </a:p>
          <a:p>
            <a:r>
              <a:rPr lang="en-US" dirty="0">
                <a:solidFill>
                  <a:schemeClr val="bg2"/>
                </a:solidFill>
              </a:rPr>
              <a:t>Default is infinity</a:t>
            </a:r>
          </a:p>
          <a:p>
            <a:r>
              <a:rPr lang="en-US" dirty="0"/>
              <a:t>Optional polyline feature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657060" y="4125433"/>
            <a:ext cx="2041452" cy="606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42660" y="4518837"/>
            <a:ext cx="2955852" cy="552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805916" y="5071730"/>
            <a:ext cx="2009554" cy="404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47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308" y="464588"/>
            <a:ext cx="5639083" cy="58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/>
              <a:t>ASCII File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7" y="2848471"/>
            <a:ext cx="6100035" cy="34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1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36" y="1575438"/>
            <a:ext cx="4270249" cy="42334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848986" y="2083981"/>
            <a:ext cx="2466754" cy="9037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070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From Darcy Flow</a:t>
            </a:r>
          </a:p>
          <a:p>
            <a:r>
              <a:rPr lang="en-US" dirty="0">
                <a:solidFill>
                  <a:schemeClr val="bg2"/>
                </a:solidFill>
              </a:rPr>
              <a:t>Entered Manually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Why isn’t this a drop down?</a:t>
            </a:r>
          </a:p>
          <a:p>
            <a:r>
              <a:rPr lang="en-US" dirty="0">
                <a:solidFill>
                  <a:schemeClr val="bg2"/>
                </a:solidFill>
              </a:rPr>
              <a:t>ASCII File</a:t>
            </a:r>
          </a:p>
          <a:p>
            <a:r>
              <a:rPr lang="en-US" dirty="0">
                <a:solidFill>
                  <a:schemeClr val="bg2"/>
                </a:solidFill>
              </a:rPr>
              <a:t>Default is one-half cell size</a:t>
            </a:r>
          </a:p>
          <a:p>
            <a:r>
              <a:rPr lang="en-US" dirty="0">
                <a:solidFill>
                  <a:schemeClr val="bg2"/>
                </a:solidFill>
              </a:rPr>
              <a:t>Default is infinity</a:t>
            </a:r>
          </a:p>
          <a:p>
            <a:r>
              <a:rPr lang="en-US" dirty="0"/>
              <a:t>Optional polyline feature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6422062" y="2466753"/>
            <a:ext cx="244549" cy="102072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884" y="2636874"/>
            <a:ext cx="2870790" cy="1233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721935" y="3466214"/>
            <a:ext cx="3944679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657060" y="4125433"/>
            <a:ext cx="2041452" cy="606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42660" y="4518837"/>
            <a:ext cx="2955852" cy="552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805916" y="5071730"/>
            <a:ext cx="2009554" cy="4040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26" y="1033132"/>
            <a:ext cx="6325003" cy="818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</p:spTree>
    <p:extLst>
      <p:ext uri="{BB962C8B-B14F-4D97-AF65-F5344CB8AC3E}">
        <p14:creationId xmlns:p14="http://schemas.microsoft.com/office/powerpoint/2010/main" val="3975885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11" y="1690688"/>
            <a:ext cx="3162300" cy="3800475"/>
          </a:xfrm>
          <a:prstGeom prst="rect">
            <a:avLst/>
          </a:prstGeom>
        </p:spPr>
      </p:pic>
      <p:cxnSp>
        <p:nvCxnSpPr>
          <p:cNvPr id="18" name="Straight Connector 17"/>
          <p:cNvCxnSpPr>
            <a:endCxn id="11" idx="1"/>
          </p:cNvCxnSpPr>
          <p:nvPr/>
        </p:nvCxnSpPr>
        <p:spPr>
          <a:xfrm flipV="1">
            <a:off x="4073236" y="3687318"/>
            <a:ext cx="2472344" cy="16142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80" y="1472184"/>
            <a:ext cx="3839566" cy="4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1472184"/>
            <a:ext cx="3839566" cy="4430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377" cy="4351338"/>
          </a:xfrm>
        </p:spPr>
        <p:txBody>
          <a:bodyPr/>
          <a:lstStyle/>
          <a:p>
            <a:r>
              <a:rPr lang="en-US" dirty="0"/>
              <a:t>Particle Track ASCII File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62764" y="2032000"/>
            <a:ext cx="2087418" cy="498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5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What? Why?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“</a:t>
            </a:r>
            <a:r>
              <a:rPr lang="en-US" dirty="0" err="1"/>
              <a:t>Nebgamon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Chippewa phrase meaning "place to hunt deer by fire on the water.“ </a:t>
            </a:r>
            <a:r>
              <a:rPr lang="en-US" sz="900" dirty="0"/>
              <a:t>https://en.wikipedia.org/wiki/Lake_Nebagamon,_Wisconsin</a:t>
            </a:r>
          </a:p>
          <a:p>
            <a:r>
              <a:rPr lang="en-US" dirty="0"/>
              <a:t>Why Lake Nebagamon?</a:t>
            </a:r>
          </a:p>
          <a:p>
            <a:pPr lvl="1"/>
            <a:r>
              <a:rPr lang="en-US" dirty="0"/>
              <a:t>Family Cabin</a:t>
            </a:r>
          </a:p>
          <a:p>
            <a:r>
              <a:rPr lang="en-US" dirty="0"/>
              <a:t>Where?	</a:t>
            </a:r>
          </a:p>
          <a:p>
            <a:pPr lvl="1"/>
            <a:r>
              <a:rPr lang="en-US" dirty="0"/>
              <a:t>Northern Wisconsin!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25" y="2670048"/>
            <a:ext cx="3855848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1472184"/>
            <a:ext cx="3839566" cy="4430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377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Particle Track ASCII File</a:t>
            </a:r>
          </a:p>
          <a:p>
            <a:endParaRPr lang="en-US" dirty="0"/>
          </a:p>
          <a:p>
            <a:r>
              <a:rPr lang="en-US" dirty="0"/>
              <a:t>Input </a:t>
            </a:r>
            <a:r>
              <a:rPr lang="en-US" dirty="0" err="1"/>
              <a:t>Rasters</a:t>
            </a:r>
            <a:r>
              <a:rPr lang="en-US" dirty="0"/>
              <a:t> for Darcy Flow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62764" y="2032000"/>
            <a:ext cx="2087418" cy="498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13680" y="3119120"/>
            <a:ext cx="1066800" cy="10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6482080" y="2773680"/>
            <a:ext cx="274320" cy="88392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5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1472184"/>
            <a:ext cx="3839566" cy="4430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377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Particle Track ASCII File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Input </a:t>
            </a:r>
            <a:r>
              <a:rPr lang="en-US" dirty="0" err="1">
                <a:solidFill>
                  <a:schemeClr val="bg2"/>
                </a:solidFill>
              </a:rPr>
              <a:t>Rasters</a:t>
            </a:r>
            <a:r>
              <a:rPr lang="en-US" dirty="0">
                <a:solidFill>
                  <a:schemeClr val="bg2"/>
                </a:solidFill>
              </a:rPr>
              <a:t> for Darcy Flow</a:t>
            </a:r>
          </a:p>
          <a:p>
            <a:endParaRPr lang="en-US" dirty="0"/>
          </a:p>
          <a:p>
            <a:r>
              <a:rPr lang="en-US" dirty="0"/>
              <a:t>Pollutant Specific Parameters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62764" y="2032000"/>
            <a:ext cx="2087418" cy="498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13680" y="3119120"/>
            <a:ext cx="1066800" cy="10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6482080" y="2773680"/>
            <a:ext cx="274320" cy="88392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425440" y="4094480"/>
            <a:ext cx="95504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6512560" y="4185920"/>
            <a:ext cx="172720" cy="163576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8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1472184"/>
            <a:ext cx="3839566" cy="443026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136790"/>
            <a:ext cx="5821680" cy="7533940"/>
          </a:xfrm>
        </p:spPr>
      </p:pic>
      <p:cxnSp>
        <p:nvCxnSpPr>
          <p:cNvPr id="8" name="Straight Connector 7"/>
          <p:cNvCxnSpPr/>
          <p:nvPr/>
        </p:nvCxnSpPr>
        <p:spPr>
          <a:xfrm>
            <a:off x="5435600" y="3992880"/>
            <a:ext cx="12598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</p:spTree>
    <p:extLst>
      <p:ext uri="{BB962C8B-B14F-4D97-AF65-F5344CB8AC3E}">
        <p14:creationId xmlns:p14="http://schemas.microsoft.com/office/powerpoint/2010/main" val="587848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Particle Path &amp; Porous Puff for each address point near lake</a:t>
            </a:r>
          </a:p>
          <a:p>
            <a:pPr lvl="1"/>
            <a:r>
              <a:rPr lang="en-US" dirty="0"/>
              <a:t>Utilize automation or Python? </a:t>
            </a:r>
          </a:p>
          <a:p>
            <a:r>
              <a:rPr lang="en-US" dirty="0"/>
              <a:t>Explore options for modeling</a:t>
            </a:r>
          </a:p>
          <a:p>
            <a:pPr lvl="1"/>
            <a:r>
              <a:rPr lang="en-US" dirty="0"/>
              <a:t>Generate lower residual in head/transmissivity </a:t>
            </a:r>
            <a:r>
              <a:rPr lang="en-US" dirty="0" err="1"/>
              <a:t>rasters</a:t>
            </a:r>
            <a:endParaRPr lang="en-US" dirty="0"/>
          </a:p>
          <a:p>
            <a:r>
              <a:rPr lang="en-US" dirty="0"/>
              <a:t> Combine and analyze porous puff </a:t>
            </a:r>
            <a:r>
              <a:rPr lang="en-US" dirty="0" err="1"/>
              <a:t>rasters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014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824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Quality Concerns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876" y="1249552"/>
            <a:ext cx="4375459" cy="600019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49824" y="2359151"/>
            <a:ext cx="5943600" cy="4320731"/>
          </a:xfrm>
        </p:spPr>
        <p:txBody>
          <a:bodyPr/>
          <a:lstStyle/>
          <a:p>
            <a:r>
              <a:rPr lang="en-US" dirty="0"/>
              <a:t>Currently “relatively healthy”</a:t>
            </a:r>
          </a:p>
          <a:p>
            <a:r>
              <a:rPr lang="en-US" dirty="0"/>
              <a:t>Majority of homes are on septic</a:t>
            </a:r>
          </a:p>
          <a:p>
            <a:pPr lvl="1"/>
            <a:r>
              <a:rPr lang="en-US" dirty="0"/>
              <a:t>Seepage contributes to phosphate accumulation</a:t>
            </a:r>
          </a:p>
          <a:p>
            <a:r>
              <a:rPr lang="en-US" dirty="0"/>
              <a:t>Potential for increased cabin density</a:t>
            </a:r>
          </a:p>
          <a:p>
            <a:r>
              <a:rPr lang="en-US" dirty="0"/>
              <a:t>Optimal areas for extending sewage system?</a:t>
            </a:r>
          </a:p>
        </p:txBody>
      </p:sp>
    </p:spTree>
    <p:extLst>
      <p:ext uri="{BB962C8B-B14F-4D97-AF65-F5344CB8AC3E}">
        <p14:creationId xmlns:p14="http://schemas.microsoft.com/office/powerpoint/2010/main" val="164455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11" y="1690688"/>
            <a:ext cx="3162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11" y="1690688"/>
            <a:ext cx="3162300" cy="380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092" y="1653309"/>
            <a:ext cx="56341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Assumptions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Steady State 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Vertically Mixed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Two dimensional model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02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11" y="1690688"/>
            <a:ext cx="3162300" cy="3800475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11" idx="1"/>
          </p:cNvCxnSpPr>
          <p:nvPr/>
        </p:nvCxnSpPr>
        <p:spPr>
          <a:xfrm flipV="1">
            <a:off x="4368800" y="3870294"/>
            <a:ext cx="2175256" cy="5872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4073236" y="4189549"/>
            <a:ext cx="150669" cy="53591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808" cy="4351338"/>
          </a:xfrm>
        </p:spPr>
        <p:txBody>
          <a:bodyPr/>
          <a:lstStyle/>
          <a:p>
            <a:r>
              <a:rPr lang="en-US" dirty="0"/>
              <a:t>Interpolated from well data or from model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617720" y="2313432"/>
            <a:ext cx="2057400" cy="402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1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ArcGIS Pro Groundwater Tools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56" y="1481328"/>
            <a:ext cx="3894963" cy="4777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808" cy="43513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Interpolated from well data or from model</a:t>
            </a:r>
          </a:p>
          <a:p>
            <a:r>
              <a:rPr lang="en-US" dirty="0"/>
              <a:t>Physical constant</a:t>
            </a:r>
          </a:p>
          <a:p>
            <a:pPr lvl="1"/>
            <a:r>
              <a:rPr lang="en-US" dirty="0" err="1"/>
              <a:t>gSSURGO</a:t>
            </a:r>
            <a:r>
              <a:rPr lang="en-US" dirty="0"/>
              <a:t> </a:t>
            </a:r>
            <a:r>
              <a:rPr lang="en-US" dirty="0" err="1"/>
              <a:t>Valu</a:t>
            </a:r>
            <a:r>
              <a:rPr lang="en-US" dirty="0"/>
              <a:t> Tables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617720" y="2313432"/>
            <a:ext cx="2057400" cy="402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50208" y="3118104"/>
            <a:ext cx="2724912" cy="137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541</Words>
  <Application>Microsoft Office PowerPoint</Application>
  <PresentationFormat>Widescreen</PresentationFormat>
  <Paragraphs>145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Groundwater Flow Near Lake Nebagamon, WI</vt:lpstr>
      <vt:lpstr>Overview</vt:lpstr>
      <vt:lpstr>What? Why? Where?</vt:lpstr>
      <vt:lpstr>Water Quality Concerns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PowerPoint Presentation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ArcGIS Pro Groundwater Tools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Austin-Petersen</dc:creator>
  <cp:lastModifiedBy>Andrew Austin-Petersen</cp:lastModifiedBy>
  <cp:revision>51</cp:revision>
  <dcterms:created xsi:type="dcterms:W3CDTF">2016-11-09T20:05:18Z</dcterms:created>
  <dcterms:modified xsi:type="dcterms:W3CDTF">2016-11-15T17:02:18Z</dcterms:modified>
</cp:coreProperties>
</file>