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2" r:id="rId4"/>
    <p:sldId id="257" r:id="rId5"/>
    <p:sldId id="258" r:id="rId6"/>
    <p:sldId id="264" r:id="rId7"/>
    <p:sldId id="259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Eqwards Aquifer:</a:t>
            </a:r>
          </a:p>
          <a:p>
            <a:pPr>
              <a:defRPr/>
            </a:pPr>
            <a:r>
              <a:rPr lang="en-US"/>
              <a:t>Annual Recharge and Discharge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Sheet2!$B$1</c:f>
              <c:strCache>
                <c:ptCount val="1"/>
                <c:pt idx="0">
                  <c:v>Total Recharge (1000 af)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Sheet2!$A$2:$A$82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Sheet2!$B$2:$B$82</c:f>
              <c:numCache>
                <c:formatCode>#,##0.00</c:formatCode>
                <c:ptCount val="35"/>
                <c:pt idx="0" formatCode="General">
                  <c:v>406.4</c:v>
                </c:pt>
                <c:pt idx="1">
                  <c:v>1448.3</c:v>
                </c:pt>
                <c:pt idx="2" formatCode="General">
                  <c:v>422.4</c:v>
                </c:pt>
                <c:pt idx="3" formatCode="General">
                  <c:v>420.1</c:v>
                </c:pt>
                <c:pt idx="4" formatCode="General">
                  <c:v>197.7</c:v>
                </c:pt>
                <c:pt idx="5">
                  <c:v>1003.3</c:v>
                </c:pt>
                <c:pt idx="6">
                  <c:v>1153.8</c:v>
                </c:pt>
                <c:pt idx="7">
                  <c:v>2003.5</c:v>
                </c:pt>
                <c:pt idx="8" formatCode="General">
                  <c:v>355.5</c:v>
                </c:pt>
                <c:pt idx="9" formatCode="General">
                  <c:v>214.4</c:v>
                </c:pt>
                <c:pt idx="10">
                  <c:v>1123.0999999999999</c:v>
                </c:pt>
                <c:pt idx="11">
                  <c:v>1508.4</c:v>
                </c:pt>
                <c:pt idx="12">
                  <c:v>2486</c:v>
                </c:pt>
                <c:pt idx="13" formatCode="General">
                  <c:v>447.6</c:v>
                </c:pt>
                <c:pt idx="14" formatCode="General">
                  <c:v>538.1</c:v>
                </c:pt>
                <c:pt idx="15" formatCode="General">
                  <c:v>531.29999999999995</c:v>
                </c:pt>
                <c:pt idx="16" formatCode="General">
                  <c:v>324.3</c:v>
                </c:pt>
                <c:pt idx="17">
                  <c:v>1134.5999999999999</c:v>
                </c:pt>
                <c:pt idx="18">
                  <c:v>1142.3</c:v>
                </c:pt>
                <c:pt idx="19" formatCode="General">
                  <c:v>473.4</c:v>
                </c:pt>
                <c:pt idx="20" formatCode="General">
                  <c:v>614.5</c:v>
                </c:pt>
                <c:pt idx="21">
                  <c:v>1069.4000000000001</c:v>
                </c:pt>
                <c:pt idx="22">
                  <c:v>1573.7</c:v>
                </c:pt>
                <c:pt idx="23" formatCode="General">
                  <c:v>669</c:v>
                </c:pt>
                <c:pt idx="24">
                  <c:v>2176.1</c:v>
                </c:pt>
                <c:pt idx="25" formatCode="General">
                  <c:v>764</c:v>
                </c:pt>
                <c:pt idx="26" formatCode="General">
                  <c:v>201.6</c:v>
                </c:pt>
                <c:pt idx="27">
                  <c:v>2162.3000000000002</c:v>
                </c:pt>
                <c:pt idx="28" formatCode="General">
                  <c:v>212.9</c:v>
                </c:pt>
                <c:pt idx="29" formatCode="General">
                  <c:v>210.9</c:v>
                </c:pt>
                <c:pt idx="30" formatCode="General">
                  <c:v>813.5</c:v>
                </c:pt>
                <c:pt idx="31" formatCode="General">
                  <c:v>112</c:v>
                </c:pt>
                <c:pt idx="32" formatCode="General">
                  <c:v>313.5</c:v>
                </c:pt>
                <c:pt idx="33" formatCode="General">
                  <c:v>182.6</c:v>
                </c:pt>
                <c:pt idx="34" formatCode="General">
                  <c:v>107.2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EA-46CE-B2BD-C5ED22FE7269}"/>
            </c:ext>
          </c:extLst>
        </c:ser>
        <c:ser>
          <c:idx val="2"/>
          <c:order val="1"/>
          <c:tx>
            <c:strRef>
              <c:f>Sheet2!$C$1</c:f>
              <c:strCache>
                <c:ptCount val="1"/>
                <c:pt idx="0">
                  <c:v>Total Discharge (1000 af)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Sheet2!$A$2:$A$82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Sheet2!$C$2:$C$82</c:f>
              <c:numCache>
                <c:formatCode>General</c:formatCode>
                <c:ptCount val="35"/>
                <c:pt idx="0">
                  <c:v>819.4</c:v>
                </c:pt>
                <c:pt idx="1">
                  <c:v>794.4</c:v>
                </c:pt>
                <c:pt idx="2">
                  <c:v>786.4</c:v>
                </c:pt>
                <c:pt idx="3">
                  <c:v>720.1</c:v>
                </c:pt>
                <c:pt idx="4">
                  <c:v>708.1</c:v>
                </c:pt>
                <c:pt idx="5">
                  <c:v>856.5</c:v>
                </c:pt>
                <c:pt idx="6">
                  <c:v>817.3</c:v>
                </c:pt>
                <c:pt idx="7">
                  <c:v>922</c:v>
                </c:pt>
                <c:pt idx="8">
                  <c:v>909.7</c:v>
                </c:pt>
                <c:pt idx="9">
                  <c:v>766.5</c:v>
                </c:pt>
                <c:pt idx="10">
                  <c:v>730</c:v>
                </c:pt>
                <c:pt idx="11">
                  <c:v>790.6</c:v>
                </c:pt>
                <c:pt idx="12" formatCode="#,##0.00">
                  <c:v>1130</c:v>
                </c:pt>
                <c:pt idx="13">
                  <c:v>996.7</c:v>
                </c:pt>
                <c:pt idx="14">
                  <c:v>814.8</c:v>
                </c:pt>
                <c:pt idx="15">
                  <c:v>761</c:v>
                </c:pt>
                <c:pt idx="16">
                  <c:v>705.6</c:v>
                </c:pt>
                <c:pt idx="17">
                  <c:v>761.1</c:v>
                </c:pt>
                <c:pt idx="18">
                  <c:v>917.6</c:v>
                </c:pt>
                <c:pt idx="19">
                  <c:v>898.8</c:v>
                </c:pt>
                <c:pt idx="20">
                  <c:v>752.3</c:v>
                </c:pt>
                <c:pt idx="21">
                  <c:v>890</c:v>
                </c:pt>
                <c:pt idx="22">
                  <c:v>981.2</c:v>
                </c:pt>
                <c:pt idx="23">
                  <c:v>976.9</c:v>
                </c:pt>
                <c:pt idx="24">
                  <c:v>940.3</c:v>
                </c:pt>
                <c:pt idx="25">
                  <c:v>1035.5999999999999</c:v>
                </c:pt>
                <c:pt idx="26">
                  <c:v>766.5</c:v>
                </c:pt>
                <c:pt idx="27">
                  <c:v>940.9</c:v>
                </c:pt>
                <c:pt idx="28">
                  <c:v>845.7</c:v>
                </c:pt>
                <c:pt idx="29">
                  <c:v>683.6</c:v>
                </c:pt>
                <c:pt idx="30">
                  <c:v>863.5</c:v>
                </c:pt>
                <c:pt idx="31">
                  <c:v>692.9</c:v>
                </c:pt>
                <c:pt idx="32">
                  <c:v>687</c:v>
                </c:pt>
                <c:pt idx="33">
                  <c:v>588.6</c:v>
                </c:pt>
                <c:pt idx="34">
                  <c:v>527.6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EA-46CE-B2BD-C5ED22FE7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036631976"/>
        <c:axId val="2107953160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Sheet2!$D$1</c15:sqref>
                        </c15:formulaRef>
                      </c:ext>
                    </c:extLst>
                    <c:strCache>
                      <c:ptCount val="1"/>
                      <c:pt idx="0">
                        <c:v>Spring Discharge (1000 af)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Sheet2!$D$2:$D$82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328.3</c:v>
                      </c:pt>
                      <c:pt idx="1">
                        <c:v>407.3</c:v>
                      </c:pt>
                      <c:pt idx="2">
                        <c:v>333.3</c:v>
                      </c:pt>
                      <c:pt idx="3">
                        <c:v>301.60000000000002</c:v>
                      </c:pt>
                      <c:pt idx="4">
                        <c:v>178.3</c:v>
                      </c:pt>
                      <c:pt idx="5">
                        <c:v>334</c:v>
                      </c:pt>
                      <c:pt idx="6">
                        <c:v>388</c:v>
                      </c:pt>
                      <c:pt idx="7">
                        <c:v>557.9</c:v>
                      </c:pt>
                      <c:pt idx="8">
                        <c:v>369.7</c:v>
                      </c:pt>
                      <c:pt idx="9">
                        <c:v>224.1</c:v>
                      </c:pt>
                      <c:pt idx="10">
                        <c:v>240.6</c:v>
                      </c:pt>
                      <c:pt idx="11">
                        <c:v>354.6</c:v>
                      </c:pt>
                      <c:pt idx="12">
                        <c:v>802.8</c:v>
                      </c:pt>
                      <c:pt idx="13">
                        <c:v>589.4</c:v>
                      </c:pt>
                      <c:pt idx="14">
                        <c:v>390.2</c:v>
                      </c:pt>
                      <c:pt idx="15">
                        <c:v>361.3</c:v>
                      </c:pt>
                      <c:pt idx="16">
                        <c:v>212</c:v>
                      </c:pt>
                      <c:pt idx="17">
                        <c:v>383.9</c:v>
                      </c:pt>
                      <c:pt idx="18">
                        <c:v>464.1</c:v>
                      </c:pt>
                      <c:pt idx="19">
                        <c:v>456.1</c:v>
                      </c:pt>
                      <c:pt idx="20">
                        <c:v>337.5</c:v>
                      </c:pt>
                      <c:pt idx="21">
                        <c:v>529.6</c:v>
                      </c:pt>
                      <c:pt idx="22">
                        <c:v>609.9</c:v>
                      </c:pt>
                      <c:pt idx="23">
                        <c:v>621.5</c:v>
                      </c:pt>
                      <c:pt idx="24">
                        <c:v>622.9</c:v>
                      </c:pt>
                      <c:pt idx="25">
                        <c:v>647.1</c:v>
                      </c:pt>
                      <c:pt idx="26">
                        <c:v>312</c:v>
                      </c:pt>
                      <c:pt idx="27">
                        <c:v>621</c:v>
                      </c:pt>
                      <c:pt idx="28">
                        <c:v>417.1</c:v>
                      </c:pt>
                      <c:pt idx="29">
                        <c:v>287.89999999999998</c:v>
                      </c:pt>
                      <c:pt idx="30">
                        <c:v>490</c:v>
                      </c:pt>
                      <c:pt idx="31">
                        <c:v>265.2</c:v>
                      </c:pt>
                      <c:pt idx="32">
                        <c:v>302.3</c:v>
                      </c:pt>
                      <c:pt idx="33">
                        <c:v>232.8</c:v>
                      </c:pt>
                      <c:pt idx="34">
                        <c:v>195.4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FAEA-46CE-B2BD-C5ED22FE7269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Sheet2!$E$1</c15:sqref>
                        </c15:formulaRef>
                      </c:ext>
                    </c:extLst>
                    <c:strCache>
                      <c:ptCount val="1"/>
                      <c:pt idx="0">
                        <c:v>Well Discharge (1000 af)</c:v>
                      </c:pt>
                    </c:strCache>
                  </c:strRef>
                </c:tx>
                <c:spPr>
                  <a:ln w="22225" cap="rnd" cmpd="sng" algn="ctr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Sheet2!$E$2:$E$82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491.1</c:v>
                      </c:pt>
                      <c:pt idx="1">
                        <c:v>387.1</c:v>
                      </c:pt>
                      <c:pt idx="2">
                        <c:v>453.1</c:v>
                      </c:pt>
                      <c:pt idx="3">
                        <c:v>418.5</c:v>
                      </c:pt>
                      <c:pt idx="4">
                        <c:v>529.79999999999995</c:v>
                      </c:pt>
                      <c:pt idx="5">
                        <c:v>522.5</c:v>
                      </c:pt>
                      <c:pt idx="6">
                        <c:v>429.3</c:v>
                      </c:pt>
                      <c:pt idx="7">
                        <c:v>364.1</c:v>
                      </c:pt>
                      <c:pt idx="8">
                        <c:v>540</c:v>
                      </c:pt>
                      <c:pt idx="9">
                        <c:v>542.4</c:v>
                      </c:pt>
                      <c:pt idx="10">
                        <c:v>489.4</c:v>
                      </c:pt>
                      <c:pt idx="11">
                        <c:v>436.3</c:v>
                      </c:pt>
                      <c:pt idx="12">
                        <c:v>327.2</c:v>
                      </c:pt>
                      <c:pt idx="13">
                        <c:v>407.3</c:v>
                      </c:pt>
                      <c:pt idx="14">
                        <c:v>424.6</c:v>
                      </c:pt>
                      <c:pt idx="15">
                        <c:v>399.6</c:v>
                      </c:pt>
                      <c:pt idx="16">
                        <c:v>493.6</c:v>
                      </c:pt>
                      <c:pt idx="17">
                        <c:v>377.1</c:v>
                      </c:pt>
                      <c:pt idx="18">
                        <c:v>453.5</c:v>
                      </c:pt>
                      <c:pt idx="19">
                        <c:v>442.7</c:v>
                      </c:pt>
                      <c:pt idx="20">
                        <c:v>414.8</c:v>
                      </c:pt>
                      <c:pt idx="21">
                        <c:v>367.7</c:v>
                      </c:pt>
                      <c:pt idx="22">
                        <c:v>371.3</c:v>
                      </c:pt>
                      <c:pt idx="23">
                        <c:v>362.1</c:v>
                      </c:pt>
                      <c:pt idx="24">
                        <c:v>317.39999999999998</c:v>
                      </c:pt>
                      <c:pt idx="25">
                        <c:v>388.5</c:v>
                      </c:pt>
                      <c:pt idx="26">
                        <c:v>454.5</c:v>
                      </c:pt>
                      <c:pt idx="27">
                        <c:v>319.89999999999998</c:v>
                      </c:pt>
                      <c:pt idx="28">
                        <c:v>428.6</c:v>
                      </c:pt>
                      <c:pt idx="29">
                        <c:v>395.7</c:v>
                      </c:pt>
                      <c:pt idx="30">
                        <c:v>372.6</c:v>
                      </c:pt>
                      <c:pt idx="31">
                        <c:v>427.7</c:v>
                      </c:pt>
                      <c:pt idx="32">
                        <c:v>384.7</c:v>
                      </c:pt>
                      <c:pt idx="33">
                        <c:v>355.8</c:v>
                      </c:pt>
                      <c:pt idx="34">
                        <c:v>332.2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AEA-46CE-B2BD-C5ED22FE7269}"/>
                  </c:ext>
                </c:extLst>
              </c15:ser>
            </c15:filteredLineSeries>
          </c:ext>
        </c:extLst>
      </c:lineChart>
      <c:catAx>
        <c:axId val="203663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953160"/>
        <c:crosses val="autoZero"/>
        <c:auto val="1"/>
        <c:lblAlgn val="ctr"/>
        <c:lblOffset val="100"/>
        <c:noMultiLvlLbl val="0"/>
      </c:catAx>
      <c:valAx>
        <c:axId val="210795316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 Feet per Year</a:t>
                </a:r>
                <a:r>
                  <a:rPr lang="en-US" baseline="0"/>
                  <a:t> (1,000s)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663197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Uses of Edwards Aquifer Discharge</a:t>
            </a:r>
          </a:p>
          <a:p>
            <a:pPr>
              <a:defRPr/>
            </a:pPr>
            <a:r>
              <a:rPr lang="en-US"/>
              <a:t>(in 1,000s of acrefeet)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Sheet2!$B$88</c:f>
              <c:strCache>
                <c:ptCount val="1"/>
                <c:pt idx="0">
                  <c:v>Municipal and Military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Sheet2!$A$89:$A$148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Sheet2!$B$89:$B$148</c:f>
              <c:numCache>
                <c:formatCode>General</c:formatCode>
                <c:ptCount val="35"/>
                <c:pt idx="0">
                  <c:v>256.2</c:v>
                </c:pt>
                <c:pt idx="1">
                  <c:v>231.8</c:v>
                </c:pt>
                <c:pt idx="2">
                  <c:v>268.60000000000002</c:v>
                </c:pt>
                <c:pt idx="3">
                  <c:v>249.2</c:v>
                </c:pt>
                <c:pt idx="4">
                  <c:v>287.2</c:v>
                </c:pt>
                <c:pt idx="5">
                  <c:v>263.7</c:v>
                </c:pt>
                <c:pt idx="6">
                  <c:v>266.3</c:v>
                </c:pt>
                <c:pt idx="7">
                  <c:v>260.89999999999992</c:v>
                </c:pt>
                <c:pt idx="8">
                  <c:v>286.2</c:v>
                </c:pt>
                <c:pt idx="9">
                  <c:v>285.2</c:v>
                </c:pt>
                <c:pt idx="10">
                  <c:v>254.9</c:v>
                </c:pt>
                <c:pt idx="11">
                  <c:v>240.5</c:v>
                </c:pt>
                <c:pt idx="12">
                  <c:v>236.5</c:v>
                </c:pt>
                <c:pt idx="13">
                  <c:v>252</c:v>
                </c:pt>
                <c:pt idx="14">
                  <c:v>247</c:v>
                </c:pt>
                <c:pt idx="15">
                  <c:v>255</c:v>
                </c:pt>
                <c:pt idx="16">
                  <c:v>261.3</c:v>
                </c:pt>
                <c:pt idx="17">
                  <c:v>253</c:v>
                </c:pt>
                <c:pt idx="18">
                  <c:v>266.5</c:v>
                </c:pt>
                <c:pt idx="19">
                  <c:v>273.3</c:v>
                </c:pt>
                <c:pt idx="20">
                  <c:v>261.3</c:v>
                </c:pt>
                <c:pt idx="21">
                  <c:v>245.9</c:v>
                </c:pt>
                <c:pt idx="22">
                  <c:v>228.4</c:v>
                </c:pt>
                <c:pt idx="23">
                  <c:v>237.2</c:v>
                </c:pt>
                <c:pt idx="24">
                  <c:v>220.3</c:v>
                </c:pt>
                <c:pt idx="25">
                  <c:v>255.1</c:v>
                </c:pt>
                <c:pt idx="26">
                  <c:v>259.10000000000002</c:v>
                </c:pt>
                <c:pt idx="27">
                  <c:v>236</c:v>
                </c:pt>
                <c:pt idx="28">
                  <c:v>273.60000000000002</c:v>
                </c:pt>
                <c:pt idx="29">
                  <c:v>247.5</c:v>
                </c:pt>
                <c:pt idx="30">
                  <c:v>259.89999999999992</c:v>
                </c:pt>
                <c:pt idx="31">
                  <c:v>265.5</c:v>
                </c:pt>
                <c:pt idx="32">
                  <c:v>257.89999999999992</c:v>
                </c:pt>
                <c:pt idx="33">
                  <c:v>239.5</c:v>
                </c:pt>
                <c:pt idx="34">
                  <c:v>220.1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58-47E7-B050-B62FB1DDB1F3}"/>
            </c:ext>
          </c:extLst>
        </c:ser>
        <c:ser>
          <c:idx val="2"/>
          <c:order val="1"/>
          <c:tx>
            <c:strRef>
              <c:f>Sheet2!$C$88</c:f>
              <c:strCache>
                <c:ptCount val="1"/>
                <c:pt idx="0">
                  <c:v>Industrial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Sheet2!$A$89:$A$148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Sheet2!$C$89:$C$148</c:f>
              <c:numCache>
                <c:formatCode>General</c:formatCode>
                <c:ptCount val="35"/>
                <c:pt idx="0">
                  <c:v>13.7</c:v>
                </c:pt>
                <c:pt idx="1">
                  <c:v>12.6</c:v>
                </c:pt>
                <c:pt idx="2">
                  <c:v>15</c:v>
                </c:pt>
                <c:pt idx="3">
                  <c:v>14.7</c:v>
                </c:pt>
                <c:pt idx="4">
                  <c:v>15.2</c:v>
                </c:pt>
                <c:pt idx="5">
                  <c:v>16.5</c:v>
                </c:pt>
                <c:pt idx="6">
                  <c:v>16.8</c:v>
                </c:pt>
                <c:pt idx="7">
                  <c:v>18.7</c:v>
                </c:pt>
                <c:pt idx="8">
                  <c:v>18.8</c:v>
                </c:pt>
                <c:pt idx="9">
                  <c:v>22.9</c:v>
                </c:pt>
                <c:pt idx="10">
                  <c:v>23.7</c:v>
                </c:pt>
                <c:pt idx="11">
                  <c:v>67.5</c:v>
                </c:pt>
                <c:pt idx="12">
                  <c:v>29</c:v>
                </c:pt>
                <c:pt idx="13">
                  <c:v>36.1</c:v>
                </c:pt>
                <c:pt idx="14">
                  <c:v>39.300000000000011</c:v>
                </c:pt>
                <c:pt idx="15">
                  <c:v>37.300000000000011</c:v>
                </c:pt>
                <c:pt idx="16">
                  <c:v>38.800000000000011</c:v>
                </c:pt>
                <c:pt idx="17">
                  <c:v>34.4</c:v>
                </c:pt>
                <c:pt idx="18">
                  <c:v>41.7</c:v>
                </c:pt>
                <c:pt idx="19">
                  <c:v>42.4</c:v>
                </c:pt>
                <c:pt idx="20">
                  <c:v>33.800000000000011</c:v>
                </c:pt>
                <c:pt idx="21">
                  <c:v>29.4</c:v>
                </c:pt>
                <c:pt idx="22">
                  <c:v>32.300000000000011</c:v>
                </c:pt>
                <c:pt idx="23">
                  <c:v>31.7</c:v>
                </c:pt>
                <c:pt idx="24">
                  <c:v>28.1</c:v>
                </c:pt>
                <c:pt idx="25">
                  <c:v>34.300000000000011</c:v>
                </c:pt>
                <c:pt idx="26">
                  <c:v>34.5</c:v>
                </c:pt>
                <c:pt idx="27">
                  <c:v>27.6</c:v>
                </c:pt>
                <c:pt idx="28">
                  <c:v>28.8</c:v>
                </c:pt>
                <c:pt idx="29">
                  <c:v>25.7</c:v>
                </c:pt>
                <c:pt idx="30">
                  <c:v>26.4</c:v>
                </c:pt>
                <c:pt idx="31">
                  <c:v>23.6</c:v>
                </c:pt>
                <c:pt idx="32">
                  <c:v>22.6</c:v>
                </c:pt>
                <c:pt idx="33">
                  <c:v>26.3</c:v>
                </c:pt>
                <c:pt idx="34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58-47E7-B050-B62FB1DDB1F3}"/>
            </c:ext>
          </c:extLst>
        </c:ser>
        <c:ser>
          <c:idx val="3"/>
          <c:order val="2"/>
          <c:tx>
            <c:strRef>
              <c:f>Sheet2!$D$88</c:f>
              <c:strCache>
                <c:ptCount val="1"/>
                <c:pt idx="0">
                  <c:v>Domestic and Livestock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Sheet2!$A$89:$A$148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Sheet2!$D$89:$D$148</c:f>
              <c:numCache>
                <c:formatCode>General</c:formatCode>
                <c:ptCount val="35"/>
                <c:pt idx="0">
                  <c:v>43.3</c:v>
                </c:pt>
                <c:pt idx="1">
                  <c:v>40.9</c:v>
                </c:pt>
                <c:pt idx="2">
                  <c:v>39.5</c:v>
                </c:pt>
                <c:pt idx="3">
                  <c:v>38.800000000000011</c:v>
                </c:pt>
                <c:pt idx="4">
                  <c:v>36.200000000000003</c:v>
                </c:pt>
                <c:pt idx="5">
                  <c:v>39.200000000000003</c:v>
                </c:pt>
                <c:pt idx="6">
                  <c:v>42</c:v>
                </c:pt>
                <c:pt idx="7">
                  <c:v>43.5</c:v>
                </c:pt>
                <c:pt idx="8">
                  <c:v>41.9</c:v>
                </c:pt>
                <c:pt idx="9">
                  <c:v>38.200000000000003</c:v>
                </c:pt>
                <c:pt idx="10">
                  <c:v>37.9</c:v>
                </c:pt>
                <c:pt idx="11">
                  <c:v>39.5</c:v>
                </c:pt>
                <c:pt idx="12">
                  <c:v>34.800000000000011</c:v>
                </c:pt>
                <c:pt idx="13">
                  <c:v>49.8</c:v>
                </c:pt>
                <c:pt idx="14">
                  <c:v>33.9</c:v>
                </c:pt>
                <c:pt idx="15">
                  <c:v>11.6</c:v>
                </c:pt>
                <c:pt idx="16">
                  <c:v>12.3</c:v>
                </c:pt>
                <c:pt idx="17">
                  <c:v>12.3</c:v>
                </c:pt>
                <c:pt idx="18">
                  <c:v>13.4</c:v>
                </c:pt>
                <c:pt idx="19">
                  <c:v>13.4</c:v>
                </c:pt>
                <c:pt idx="20">
                  <c:v>13.4</c:v>
                </c:pt>
                <c:pt idx="21">
                  <c:v>13.4</c:v>
                </c:pt>
                <c:pt idx="22">
                  <c:v>13.6</c:v>
                </c:pt>
                <c:pt idx="23">
                  <c:v>13.7</c:v>
                </c:pt>
                <c:pt idx="24">
                  <c:v>13.8</c:v>
                </c:pt>
                <c:pt idx="25">
                  <c:v>13.8</c:v>
                </c:pt>
                <c:pt idx="26">
                  <c:v>13.8</c:v>
                </c:pt>
                <c:pt idx="27">
                  <c:v>13.8</c:v>
                </c:pt>
                <c:pt idx="28">
                  <c:v>13.5</c:v>
                </c:pt>
                <c:pt idx="29">
                  <c:v>13.6</c:v>
                </c:pt>
                <c:pt idx="30">
                  <c:v>13.6</c:v>
                </c:pt>
                <c:pt idx="31">
                  <c:v>13.6</c:v>
                </c:pt>
                <c:pt idx="32">
                  <c:v>13.7</c:v>
                </c:pt>
                <c:pt idx="33">
                  <c:v>13.7</c:v>
                </c:pt>
                <c:pt idx="34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58-47E7-B050-B62FB1DDB1F3}"/>
            </c:ext>
          </c:extLst>
        </c:ser>
        <c:ser>
          <c:idx val="4"/>
          <c:order val="3"/>
          <c:tx>
            <c:strRef>
              <c:f>Sheet2!$E$88</c:f>
              <c:strCache>
                <c:ptCount val="1"/>
                <c:pt idx="0">
                  <c:v>Irrigation</c:v>
                </c:pt>
              </c:strCache>
            </c:strRef>
          </c:tx>
          <c:spPr>
            <a:ln w="22225" cap="rnd" cmpd="sng" algn="ctr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Sheet2!$A$89:$A$148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Sheet2!$E$89:$E$148</c:f>
              <c:numCache>
                <c:formatCode>General</c:formatCode>
                <c:ptCount val="35"/>
                <c:pt idx="0">
                  <c:v>177.9</c:v>
                </c:pt>
                <c:pt idx="1">
                  <c:v>101.8</c:v>
                </c:pt>
                <c:pt idx="2">
                  <c:v>130</c:v>
                </c:pt>
                <c:pt idx="3">
                  <c:v>115.9</c:v>
                </c:pt>
                <c:pt idx="4">
                  <c:v>191.2</c:v>
                </c:pt>
                <c:pt idx="5">
                  <c:v>203.1</c:v>
                </c:pt>
                <c:pt idx="6">
                  <c:v>104.2</c:v>
                </c:pt>
                <c:pt idx="7">
                  <c:v>40.9</c:v>
                </c:pt>
                <c:pt idx="8">
                  <c:v>193.1</c:v>
                </c:pt>
                <c:pt idx="9">
                  <c:v>196.2</c:v>
                </c:pt>
                <c:pt idx="10">
                  <c:v>172.9</c:v>
                </c:pt>
                <c:pt idx="11">
                  <c:v>88.5</c:v>
                </c:pt>
                <c:pt idx="12">
                  <c:v>27.1</c:v>
                </c:pt>
                <c:pt idx="13">
                  <c:v>69.3</c:v>
                </c:pt>
                <c:pt idx="14">
                  <c:v>104.5</c:v>
                </c:pt>
                <c:pt idx="15">
                  <c:v>95.6</c:v>
                </c:pt>
                <c:pt idx="16">
                  <c:v>181.3</c:v>
                </c:pt>
                <c:pt idx="17">
                  <c:v>77.400000000000006</c:v>
                </c:pt>
                <c:pt idx="18">
                  <c:v>131.9</c:v>
                </c:pt>
                <c:pt idx="19">
                  <c:v>113.6</c:v>
                </c:pt>
                <c:pt idx="20">
                  <c:v>106.3</c:v>
                </c:pt>
                <c:pt idx="21">
                  <c:v>79</c:v>
                </c:pt>
                <c:pt idx="22">
                  <c:v>97.1</c:v>
                </c:pt>
                <c:pt idx="23">
                  <c:v>79.599999999999994</c:v>
                </c:pt>
                <c:pt idx="24">
                  <c:v>55.4</c:v>
                </c:pt>
                <c:pt idx="25">
                  <c:v>85.3</c:v>
                </c:pt>
                <c:pt idx="26">
                  <c:v>149.1</c:v>
                </c:pt>
                <c:pt idx="27">
                  <c:v>42.5</c:v>
                </c:pt>
                <c:pt idx="28">
                  <c:v>112.7</c:v>
                </c:pt>
                <c:pt idx="29">
                  <c:v>108.9</c:v>
                </c:pt>
                <c:pt idx="30">
                  <c:v>72.7</c:v>
                </c:pt>
                <c:pt idx="31">
                  <c:v>124.9</c:v>
                </c:pt>
                <c:pt idx="32">
                  <c:v>90.6</c:v>
                </c:pt>
                <c:pt idx="33">
                  <c:v>76.3</c:v>
                </c:pt>
                <c:pt idx="34">
                  <c:v>75.3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558-47E7-B050-B62FB1DDB1F3}"/>
            </c:ext>
          </c:extLst>
        </c:ser>
        <c:ser>
          <c:idx val="5"/>
          <c:order val="4"/>
          <c:tx>
            <c:strRef>
              <c:f>Sheet2!$F$88</c:f>
              <c:strCache>
                <c:ptCount val="1"/>
                <c:pt idx="0">
                  <c:v>Springs</c:v>
                </c:pt>
              </c:strCache>
            </c:strRef>
          </c:tx>
          <c:spPr>
            <a:ln w="22225" cap="rnd" cmpd="sng" algn="ctr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Sheet2!$A$89:$A$148</c:f>
              <c:numCache>
                <c:formatCode>General</c:formatCode>
                <c:ptCount val="3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</c:numCache>
            </c:numRef>
          </c:cat>
          <c:val>
            <c:numRef>
              <c:f>Sheet2!$F$89:$F$148</c:f>
              <c:numCache>
                <c:formatCode>General</c:formatCode>
                <c:ptCount val="35"/>
                <c:pt idx="0">
                  <c:v>328.3</c:v>
                </c:pt>
                <c:pt idx="1">
                  <c:v>407.3</c:v>
                </c:pt>
                <c:pt idx="2">
                  <c:v>333.3</c:v>
                </c:pt>
                <c:pt idx="3">
                  <c:v>301.5</c:v>
                </c:pt>
                <c:pt idx="4">
                  <c:v>178.3</c:v>
                </c:pt>
                <c:pt idx="5">
                  <c:v>334</c:v>
                </c:pt>
                <c:pt idx="6">
                  <c:v>388</c:v>
                </c:pt>
                <c:pt idx="7">
                  <c:v>557.9</c:v>
                </c:pt>
                <c:pt idx="8">
                  <c:v>369.7</c:v>
                </c:pt>
                <c:pt idx="9">
                  <c:v>224.1</c:v>
                </c:pt>
                <c:pt idx="10">
                  <c:v>240.6</c:v>
                </c:pt>
                <c:pt idx="11">
                  <c:v>354.6</c:v>
                </c:pt>
                <c:pt idx="12">
                  <c:v>802.8</c:v>
                </c:pt>
                <c:pt idx="13">
                  <c:v>589.4</c:v>
                </c:pt>
                <c:pt idx="14">
                  <c:v>390.2</c:v>
                </c:pt>
                <c:pt idx="15">
                  <c:v>361.3</c:v>
                </c:pt>
                <c:pt idx="16">
                  <c:v>212</c:v>
                </c:pt>
                <c:pt idx="17">
                  <c:v>383.9</c:v>
                </c:pt>
                <c:pt idx="18">
                  <c:v>464.1</c:v>
                </c:pt>
                <c:pt idx="19">
                  <c:v>456.1</c:v>
                </c:pt>
                <c:pt idx="20">
                  <c:v>337.5</c:v>
                </c:pt>
                <c:pt idx="21">
                  <c:v>529.4</c:v>
                </c:pt>
                <c:pt idx="22">
                  <c:v>609.9</c:v>
                </c:pt>
                <c:pt idx="23">
                  <c:v>621.5</c:v>
                </c:pt>
                <c:pt idx="24">
                  <c:v>622.9</c:v>
                </c:pt>
                <c:pt idx="25">
                  <c:v>647.1</c:v>
                </c:pt>
                <c:pt idx="26">
                  <c:v>312</c:v>
                </c:pt>
                <c:pt idx="27">
                  <c:v>620.6</c:v>
                </c:pt>
                <c:pt idx="28">
                  <c:v>417.1</c:v>
                </c:pt>
                <c:pt idx="29">
                  <c:v>288</c:v>
                </c:pt>
                <c:pt idx="30">
                  <c:v>490</c:v>
                </c:pt>
                <c:pt idx="31">
                  <c:v>265.2</c:v>
                </c:pt>
                <c:pt idx="32">
                  <c:v>302.3</c:v>
                </c:pt>
                <c:pt idx="33">
                  <c:v>232.8</c:v>
                </c:pt>
                <c:pt idx="34">
                  <c:v>195.4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58-47E7-B050-B62FB1DD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2107997048"/>
        <c:axId val="2108000632"/>
      </c:lineChart>
      <c:catAx>
        <c:axId val="210799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8000632"/>
        <c:crosses val="autoZero"/>
        <c:auto val="1"/>
        <c:lblAlgn val="ctr"/>
        <c:lblOffset val="100"/>
        <c:noMultiLvlLbl val="0"/>
      </c:catAx>
      <c:valAx>
        <c:axId val="2108000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99704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0F4D4-EAFC-4B9E-B691-14CF41B89A16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EF2EB-8D48-42C3-BFF0-B2993B8D3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350K wells, 230K natural</a:t>
            </a:r>
            <a:r>
              <a:rPr lang="en-US" baseline="0" dirty="0" smtClean="0"/>
              <a:t> springs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EF2EB-8D48-42C3-BFF0-B2993B8D3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Regulation and Development in the Edwards Aquifer Zone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Abby M. Pfeiffer</a:t>
            </a:r>
          </a:p>
          <a:p>
            <a:r>
              <a:rPr lang="en-US" dirty="0" smtClean="0"/>
              <a:t>November 17,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Edwards Aquifer Overview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Regulatory Background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Land Cover Changes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Population Growth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Discharge and Recharge Data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Water Efficiency Measures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Edwards Aquifer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8"/>
          <a:stretch/>
        </p:blipFill>
        <p:spPr>
          <a:xfrm>
            <a:off x="5706978" y="845779"/>
            <a:ext cx="6295761" cy="5174021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24128" y="1965158"/>
            <a:ext cx="4389120" cy="405464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Naturally recharging karst aquifer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Very important regional water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San Antonio and surrounding towns, it provides water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Agricultural irrigation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Industrial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Municipal drinking supply for &gt;2 million </a:t>
            </a:r>
            <a:r>
              <a:rPr lang="en-US" sz="1400" dirty="0" smtClean="0"/>
              <a:t>people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Contributing (Drainage)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Runoff and streams collect to flow into 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Recharge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Where the aquifer outcrop is at the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Artesian Zone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Areas where natural spring flow discharge occurs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736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Edwards Aquifer Regulation</a:t>
            </a:r>
            <a:endParaRPr lang="en-US" dirty="0"/>
          </a:p>
        </p:txBody>
      </p:sp>
      <p:pic>
        <p:nvPicPr>
          <p:cNvPr id="5" name="Content Placeholder 4" descr="regulatoryzo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596" b="-33596"/>
          <a:stretch>
            <a:fillRect/>
          </a:stretch>
        </p:blipFill>
        <p:spPr>
          <a:xfrm>
            <a:off x="5722594" y="-252230"/>
            <a:ext cx="6278486" cy="57326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063196"/>
            <a:ext cx="4576152" cy="42461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1959: Edwards Underground Water District, worked to create maps and assist with 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1970s: Texas Water Quality Board started to study issues regarding recharge &amp; 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1993</a:t>
            </a:r>
            <a:r>
              <a:rPr lang="en-US" dirty="0"/>
              <a:t>: Edwards Aquifer Authority </a:t>
            </a:r>
            <a:r>
              <a:rPr lang="en-US" dirty="0" smtClean="0"/>
              <a:t>established as regulatory </a:t>
            </a:r>
            <a:r>
              <a:rPr lang="en-US" dirty="0"/>
              <a:t>body, </a:t>
            </a:r>
            <a:r>
              <a:rPr lang="en-US" dirty="0" smtClean="0"/>
              <a:t>crosses </a:t>
            </a:r>
            <a:r>
              <a:rPr lang="en-US" dirty="0"/>
              <a:t>county jurisdictions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TCEQ requires special permits to construct in the recharge </a:t>
            </a:r>
            <a:r>
              <a:rPr lang="en-US" dirty="0" smtClean="0"/>
              <a:t>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Legislative Regulations: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Subchapter E: Spill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Subchapter F: Regulated Substances Registration, Storage, and Planning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Subchapter G: Above and Underground Storage Tank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Subchapter H: Prohibitions on Coal Tar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437" y="4482873"/>
            <a:ext cx="64008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 Changes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749" y="1049301"/>
            <a:ext cx="5678488" cy="4387922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144" y="5437223"/>
            <a:ext cx="6054600" cy="647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26" y="1925051"/>
            <a:ext cx="5824123" cy="29403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621" y="5057070"/>
            <a:ext cx="52836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9.4% increase in developed land </a:t>
            </a:r>
            <a:r>
              <a:rPr lang="en-US" sz="1600" dirty="0" smtClean="0"/>
              <a:t>cover 2001-2011</a:t>
            </a:r>
            <a:endParaRPr lang="en-US" sz="1600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Further </a:t>
            </a:r>
            <a:r>
              <a:rPr lang="en-US" sz="1600" dirty="0" smtClean="0"/>
              <a:t>steps:</a:t>
            </a:r>
            <a:endParaRPr lang="en-US" sz="1600" dirty="0"/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Compare </a:t>
            </a:r>
            <a:r>
              <a:rPr lang="en-US" sz="1400" dirty="0"/>
              <a:t>with 1992 </a:t>
            </a:r>
            <a:r>
              <a:rPr lang="en-US" sz="1400" dirty="0" smtClean="0"/>
              <a:t>NCLD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Do analysis of just area over recharge zone</a:t>
            </a:r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041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Growth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San Antonio has seen very substantial population growth recently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Bexar County Population: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1980: 988,800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1990: 1,185,394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2000: 1,392,931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2010: 1,714,773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2015 (ACS est.): 1,897,753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 Steps: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mapped census data for 1990 and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Content Placeholder 8" descr="2010census_zone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80" b="-9080"/>
          <a:stretch>
            <a:fillRect/>
          </a:stretch>
        </p:blipFill>
        <p:spPr>
          <a:xfrm>
            <a:off x="5596857" y="635168"/>
            <a:ext cx="6414859" cy="5857122"/>
          </a:xfrm>
        </p:spPr>
      </p:pic>
    </p:spTree>
    <p:extLst>
      <p:ext uri="{BB962C8B-B14F-4D97-AF65-F5344CB8AC3E}">
        <p14:creationId xmlns:p14="http://schemas.microsoft.com/office/powerpoint/2010/main" val="628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and Recharge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05026042"/>
              </p:ext>
            </p:extLst>
          </p:nvPr>
        </p:nvGraphicFramePr>
        <p:xfrm>
          <a:off x="1023938" y="2286000"/>
          <a:ext cx="47545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84205262"/>
              </p:ext>
            </p:extLst>
          </p:nvPr>
        </p:nvGraphicFramePr>
        <p:xfrm>
          <a:off x="5989638" y="2286000"/>
          <a:ext cx="475456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336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4127" y="471509"/>
            <a:ext cx="7478189" cy="1737360"/>
          </a:xfrm>
        </p:spPr>
        <p:txBody>
          <a:bodyPr/>
          <a:lstStyle/>
          <a:p>
            <a:r>
              <a:rPr lang="en-US" sz="5000" dirty="0"/>
              <a:t>Water Efficiency under SAWS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024127" y="2257506"/>
            <a:ext cx="10093051" cy="376229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San Antonio Water System (SAWS) is the main municipal user of the Aquifer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Between 1985 and 2010, the residential population using the Aquifer rose 55.6% while the number of acre feet used annually rose only </a:t>
            </a:r>
            <a:r>
              <a:rPr lang="en-US" sz="2000" dirty="0" smtClean="0"/>
              <a:t>15.4%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 person usage has fallen from 225 gallons per person per day in 1982 to only 140 in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Proactive in educating about and incentivizing water </a:t>
            </a:r>
            <a:r>
              <a:rPr lang="en-US" sz="2000" dirty="0" err="1" smtClean="0"/>
              <a:t>conservatoin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Free low flow toilets: 19 year program giving away over 250,000 toilets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Annual seasonal water restrictions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Major conservation PR campaign reaching &gt;100,000 citizens per </a:t>
            </a:r>
            <a:r>
              <a:rPr lang="en-US" sz="1600" dirty="0" smtClean="0"/>
              <a:t>year in schools and at city events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Native landscape and irrigation incentives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Tiered water rate </a:t>
            </a:r>
            <a:r>
              <a:rPr lang="en-US" sz="1600" dirty="0" smtClean="0"/>
              <a:t>structure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210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2130</TotalTime>
  <Words>412</Words>
  <Application>Microsoft Office PowerPoint</Application>
  <PresentationFormat>Widescreen</PresentationFormat>
  <Paragraphs>68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Regulation and Development in the Edwards Aquifer Zone</vt:lpstr>
      <vt:lpstr>Agenda</vt:lpstr>
      <vt:lpstr>The Edwards Aquifer</vt:lpstr>
      <vt:lpstr>Edwards Aquifer Regulation</vt:lpstr>
      <vt:lpstr>Land cover Changes</vt:lpstr>
      <vt:lpstr>Population Growth</vt:lpstr>
      <vt:lpstr>Discharge and Recharge</vt:lpstr>
      <vt:lpstr>Water Efficiency under SAWS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and Development in the Edwards Aquifer Zone</dc:title>
  <dc:creator>Pfeiffer, Abby M</dc:creator>
  <cp:lastModifiedBy>Maidment, David R</cp:lastModifiedBy>
  <cp:revision>36</cp:revision>
  <dcterms:created xsi:type="dcterms:W3CDTF">2016-11-15T16:29:03Z</dcterms:created>
  <dcterms:modified xsi:type="dcterms:W3CDTF">2016-11-17T18:12:55Z</dcterms:modified>
</cp:coreProperties>
</file>