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20"/>
  </p:notesMasterIdLst>
  <p:handoutMasterIdLst>
    <p:handoutMasterId r:id="rId21"/>
  </p:handoutMasterIdLst>
  <p:sldIdLst>
    <p:sldId id="256" r:id="rId2"/>
    <p:sldId id="283" r:id="rId3"/>
    <p:sldId id="338" r:id="rId4"/>
    <p:sldId id="300" r:id="rId5"/>
    <p:sldId id="337" r:id="rId6"/>
    <p:sldId id="290" r:id="rId7"/>
    <p:sldId id="339" r:id="rId8"/>
    <p:sldId id="340" r:id="rId9"/>
    <p:sldId id="341" r:id="rId10"/>
    <p:sldId id="342" r:id="rId11"/>
    <p:sldId id="343" r:id="rId12"/>
    <p:sldId id="346" r:id="rId13"/>
    <p:sldId id="347" r:id="rId14"/>
    <p:sldId id="349" r:id="rId15"/>
    <p:sldId id="350" r:id="rId16"/>
    <p:sldId id="348" r:id="rId17"/>
    <p:sldId id="333" r:id="rId18"/>
    <p:sldId id="277" r:id="rId19"/>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3202A9-4334-4C42-8087-145981E2ED1A}">
  <a:tblStyle styleId="{7D3202A9-4334-4C42-8087-145981E2ED1A}" styleName="Table_0"/>
  <a:tblStyle styleId="{840FFA09-8605-4FAB-871C-D1991F5D2D12}" styleName="Table_1"/>
  <a:tblStyle styleId="{BF92F04B-5EEA-486F-A36E-EF93F63603F7}" styleName="Table_2"/>
  <a:tblStyle styleId="{9780F94C-2745-4DBD-896A-C2D3325F0D94}" styleName="Table_3"/>
  <a:tblStyle styleId="{058C6736-95DA-421A-B115-B2C70EEE33DC}" styleName="Table_4"/>
  <a:tblStyle styleId="{55516950-86CF-47F3-BBB7-04C5F829CF6F}" styleName="Table_5">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E06E69D4-45A9-42E6-9DAF-0A635F1E6CB9}" styleName="Table_6">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10F0B6A5-2B0F-4C88-B05C-6BDD7D767FB3}" styleName="Table_7">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144AE67C-FD94-413A-BEB6-26B0CF11E8C1}" styleName="Table_8">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AE5FF920-B369-48FB-BDB0-B41F186550C5}" styleName="Table_9">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4487" autoAdjust="0"/>
  </p:normalViewPr>
  <p:slideViewPr>
    <p:cSldViewPr snapToGrid="0">
      <p:cViewPr varScale="1">
        <p:scale>
          <a:sx n="98" d="100"/>
          <a:sy n="98" d="100"/>
        </p:scale>
        <p:origin x="1974"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3" d="100"/>
          <a:sy n="53" d="100"/>
        </p:scale>
        <p:origin x="2648"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0209A9-D69E-4F5C-A0FF-5FE880206639}" type="datetimeFigureOut">
              <a:rPr lang="en-US" smtClean="0"/>
              <a:t>11/22/2016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D50BC7-2548-4D7C-BB3D-771FAA63951B}" type="slidenum">
              <a:rPr lang="en-US" smtClean="0"/>
              <a:t>‹#›</a:t>
            </a:fld>
            <a:endParaRPr lang="en-US"/>
          </a:p>
        </p:txBody>
      </p:sp>
    </p:spTree>
    <p:extLst>
      <p:ext uri="{BB962C8B-B14F-4D97-AF65-F5344CB8AC3E}">
        <p14:creationId xmlns:p14="http://schemas.microsoft.com/office/powerpoint/2010/main" val="13871219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sz="1100" b="0" i="0" u="none" strike="noStrike" cap="none" baseline="0">
                <a:solidFill>
                  <a:schemeClr val="dk1"/>
                </a:solidFill>
                <a:latin typeface="Arial"/>
                <a:ea typeface="Arial"/>
                <a:cs typeface="Arial"/>
                <a:sym typeface="Arial"/>
              </a:defRPr>
            </a:lvl1pPr>
            <a:lvl2pPr marL="457200" marR="0" indent="0" algn="l" rtl="0">
              <a:spcBef>
                <a:spcPts val="0"/>
              </a:spcBef>
              <a:defRPr sz="1100" b="0" i="0" u="none" strike="noStrike" cap="none" baseline="0">
                <a:solidFill>
                  <a:schemeClr val="dk1"/>
                </a:solidFill>
                <a:latin typeface="Arial"/>
                <a:ea typeface="Arial"/>
                <a:cs typeface="Arial"/>
                <a:sym typeface="Arial"/>
              </a:defRPr>
            </a:lvl2pPr>
            <a:lvl3pPr marL="914400" marR="0" indent="0" algn="l" rtl="0">
              <a:spcBef>
                <a:spcPts val="0"/>
              </a:spcBef>
              <a:defRPr sz="1100" b="0" i="0" u="none" strike="noStrike" cap="none" baseline="0">
                <a:solidFill>
                  <a:schemeClr val="dk1"/>
                </a:solidFill>
                <a:latin typeface="Arial"/>
                <a:ea typeface="Arial"/>
                <a:cs typeface="Arial"/>
                <a:sym typeface="Arial"/>
              </a:defRPr>
            </a:lvl3pPr>
            <a:lvl4pPr marL="1371600" marR="0" indent="0" algn="l" rtl="0">
              <a:spcBef>
                <a:spcPts val="0"/>
              </a:spcBef>
              <a:defRPr sz="1100" b="0" i="0" u="none" strike="noStrike" cap="none" baseline="0">
                <a:solidFill>
                  <a:schemeClr val="dk1"/>
                </a:solidFill>
                <a:latin typeface="Arial"/>
                <a:ea typeface="Arial"/>
                <a:cs typeface="Arial"/>
                <a:sym typeface="Arial"/>
              </a:defRPr>
            </a:lvl4pPr>
            <a:lvl5pPr marL="1828800" marR="0" indent="0" algn="l" rtl="0">
              <a:spcBef>
                <a:spcPts val="0"/>
              </a:spcBef>
              <a:defRPr sz="1100" b="0" i="0" u="none" strike="noStrike" cap="none" baseline="0">
                <a:solidFill>
                  <a:schemeClr val="dk1"/>
                </a:solidFill>
                <a:latin typeface="Arial"/>
                <a:ea typeface="Arial"/>
                <a:cs typeface="Arial"/>
                <a:sym typeface="Arial"/>
              </a:defRPr>
            </a:lvl5pPr>
            <a:lvl6pPr marL="2286000" marR="0" indent="0" algn="l" rtl="0">
              <a:spcBef>
                <a:spcPts val="0"/>
              </a:spcBef>
              <a:defRPr sz="1100" b="0" i="0" u="none" strike="noStrike" cap="none" baseline="0">
                <a:solidFill>
                  <a:schemeClr val="dk1"/>
                </a:solidFill>
                <a:latin typeface="Arial"/>
                <a:ea typeface="Arial"/>
                <a:cs typeface="Arial"/>
                <a:sym typeface="Arial"/>
              </a:defRPr>
            </a:lvl6pPr>
            <a:lvl7pPr marL="2743200" marR="0" indent="0" algn="l" rtl="0">
              <a:spcBef>
                <a:spcPts val="0"/>
              </a:spcBef>
              <a:defRPr sz="1100" b="0" i="0" u="none" strike="noStrike" cap="none" baseline="0">
                <a:solidFill>
                  <a:schemeClr val="dk1"/>
                </a:solidFill>
                <a:latin typeface="Arial"/>
                <a:ea typeface="Arial"/>
                <a:cs typeface="Arial"/>
                <a:sym typeface="Arial"/>
              </a:defRPr>
            </a:lvl7pPr>
            <a:lvl8pPr marL="3200400" marR="0" indent="0" algn="l" rtl="0">
              <a:spcBef>
                <a:spcPts val="0"/>
              </a:spcBef>
              <a:defRPr sz="1100" b="0" i="0" u="none" strike="noStrike" cap="none" baseline="0">
                <a:solidFill>
                  <a:schemeClr val="dk1"/>
                </a:solidFill>
                <a:latin typeface="Arial"/>
                <a:ea typeface="Arial"/>
                <a:cs typeface="Arial"/>
                <a:sym typeface="Arial"/>
              </a:defRPr>
            </a:lvl8pPr>
            <a:lvl9pPr marL="3657600" marR="0" indent="0" algn="l" rtl="0">
              <a:spcBef>
                <a:spcPts val="0"/>
              </a:spcBef>
              <a:defRPr sz="1100" b="0" i="0" u="none" strike="noStrike" cap="none" baseline="0">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61548292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r>
              <a:rPr lang="en-US" sz="1100" b="0" i="0" u="none" strike="noStrike" cap="none" baseline="0">
                <a:solidFill>
                  <a:schemeClr val="dk1"/>
                </a:solidFill>
                <a:latin typeface="Arial"/>
                <a:ea typeface="Arial"/>
                <a:cs typeface="Arial"/>
                <a:sym typeface="Arial"/>
              </a:rPr>
              <a:t>Joel</a:t>
            </a: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25123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previous slide we represent each </a:t>
            </a:r>
            <a:r>
              <a:rPr lang="en-US" baseline="0" dirty="0" err="1" smtClean="0"/>
              <a:t>wellpoint</a:t>
            </a:r>
            <a:r>
              <a:rPr lang="en-US" baseline="0" dirty="0" smtClean="0"/>
              <a:t> as a point in a 2-D graph, but actually each well is a 3-D object, including the depth of the well. And most of the underground data is actually data from the wells we drill. </a:t>
            </a:r>
          </a:p>
          <a:p>
            <a:endParaRPr lang="en-US" baseline="0" dirty="0" smtClean="0"/>
          </a:p>
          <a:p>
            <a:r>
              <a:rPr lang="en-US" dirty="0" smtClean="0"/>
              <a:t>Material</a:t>
            </a:r>
            <a:r>
              <a:rPr lang="en-US" baseline="0" dirty="0" smtClean="0"/>
              <a:t> </a:t>
            </a:r>
            <a:r>
              <a:rPr lang="en-US" dirty="0" smtClean="0"/>
              <a:t>Text Description of strata observed along a borehole. Usually documented in drilling logs and later classified into geologic/</a:t>
            </a:r>
            <a:r>
              <a:rPr lang="en-US" dirty="0" err="1" smtClean="0"/>
              <a:t>hydrogeologic</a:t>
            </a:r>
            <a:r>
              <a:rPr lang="en-US" dirty="0" smtClean="0"/>
              <a:t> units.</a:t>
            </a:r>
            <a:endParaRPr lang="en-US" dirty="0"/>
          </a:p>
        </p:txBody>
      </p:sp>
    </p:spTree>
    <p:extLst>
      <p:ext uri="{BB962C8B-B14F-4D97-AF65-F5344CB8AC3E}">
        <p14:creationId xmlns:p14="http://schemas.microsoft.com/office/powerpoint/2010/main" val="2049429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4196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9046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5537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0337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0" name="Shape 24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2761752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5953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1574290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1931819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endParaRPr lang="en-US" dirty="0" smtClean="0"/>
          </a:p>
        </p:txBody>
      </p:sp>
    </p:spTree>
    <p:extLst>
      <p:ext uri="{BB962C8B-B14F-4D97-AF65-F5344CB8AC3E}">
        <p14:creationId xmlns:p14="http://schemas.microsoft.com/office/powerpoint/2010/main" val="488039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endParaRPr lang="en-US" dirty="0" smtClean="0"/>
          </a:p>
        </p:txBody>
      </p:sp>
    </p:spTree>
    <p:extLst>
      <p:ext uri="{BB962C8B-B14F-4D97-AF65-F5344CB8AC3E}">
        <p14:creationId xmlns:p14="http://schemas.microsoft.com/office/powerpoint/2010/main" val="2739566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cap="none" baseline="0" dirty="0" smtClean="0">
                <a:solidFill>
                  <a:schemeClr val="dk1"/>
                </a:solidFill>
                <a:effectLst/>
                <a:latin typeface="Arial"/>
                <a:ea typeface="Arial"/>
                <a:cs typeface="Arial"/>
                <a:sym typeface="Arial"/>
              </a:rPr>
              <a:t>The most basic features commonly used to represent groundwater systems are aquifers and wells. (page 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cap="none" baseline="0" dirty="0" smtClean="0">
              <a:solidFill>
                <a:schemeClr val="dk1"/>
              </a:solidFill>
              <a:effectLst/>
              <a:latin typeface="Arial"/>
              <a:ea typeface="Arial"/>
              <a:cs typeface="Arial"/>
              <a:sym typeface="Arial"/>
            </a:endParaRPr>
          </a:p>
          <a:p>
            <a:r>
              <a:rPr lang="en-US" sz="1100" b="1" i="0" u="none" strike="noStrike" kern="1200" cap="none" baseline="0" dirty="0" smtClean="0">
                <a:solidFill>
                  <a:schemeClr val="dk1"/>
                </a:solidFill>
                <a:effectLst/>
                <a:latin typeface="Arial"/>
                <a:ea typeface="Arial"/>
                <a:cs typeface="Arial"/>
                <a:sym typeface="Arial"/>
              </a:rPr>
              <a:t>Artesian Aquifer</a:t>
            </a:r>
            <a:r>
              <a:rPr lang="en-US" sz="1100" b="0" i="0" u="none" strike="noStrike" kern="1200" cap="none" baseline="0" dirty="0" smtClean="0">
                <a:solidFill>
                  <a:schemeClr val="dk1"/>
                </a:solidFill>
                <a:effectLst/>
                <a:latin typeface="Arial"/>
                <a:ea typeface="Arial"/>
                <a:cs typeface="Arial"/>
                <a:sym typeface="Arial"/>
              </a:rPr>
              <a:t> - Aquifer in which ground water is confined under pressure that is significantly greater than atmospheric pressure. Synonym: Confined Aquifer. See also Unconfined Aquifer.</a:t>
            </a:r>
          </a:p>
          <a:p>
            <a:r>
              <a:rPr lang="en-US" sz="1100" b="1" i="0" u="none" strike="noStrike" kern="1200" cap="none" baseline="0" dirty="0" smtClean="0">
                <a:solidFill>
                  <a:schemeClr val="dk1"/>
                </a:solidFill>
                <a:effectLst/>
                <a:latin typeface="Arial"/>
                <a:ea typeface="Arial"/>
                <a:cs typeface="Arial"/>
                <a:sym typeface="Arial"/>
              </a:rPr>
              <a:t>Aquifer</a:t>
            </a:r>
            <a:r>
              <a:rPr lang="en-US" sz="1100" b="0" i="0" u="none" strike="noStrike" kern="1200" cap="none" baseline="0" dirty="0" smtClean="0">
                <a:solidFill>
                  <a:schemeClr val="dk1"/>
                </a:solidFill>
                <a:effectLst/>
                <a:latin typeface="Arial"/>
                <a:ea typeface="Arial"/>
                <a:cs typeface="Arial"/>
                <a:sym typeface="Arial"/>
              </a:rPr>
              <a:t> - A geologic formation, group of formations, or part of a formation that contains sufficient saturated permeable material to yield significant quantities of water to springs and wells.</a:t>
            </a:r>
          </a:p>
          <a:p>
            <a:r>
              <a:rPr lang="en-US" sz="1100" b="1" i="0" u="none" strike="noStrike" kern="1200" cap="none" baseline="0" dirty="0" smtClean="0">
                <a:solidFill>
                  <a:schemeClr val="dk1"/>
                </a:solidFill>
                <a:effectLst/>
                <a:latin typeface="Arial"/>
                <a:ea typeface="Arial"/>
                <a:cs typeface="Arial"/>
                <a:sym typeface="Arial"/>
              </a:rPr>
              <a:t>Ground water</a:t>
            </a:r>
            <a:r>
              <a:rPr lang="en-US" sz="1100" b="0" i="0" u="none" strike="noStrike" kern="1200" cap="none" baseline="0" dirty="0" smtClean="0">
                <a:solidFill>
                  <a:schemeClr val="dk1"/>
                </a:solidFill>
                <a:effectLst/>
                <a:latin typeface="Arial"/>
                <a:ea typeface="Arial"/>
                <a:cs typeface="Arial"/>
                <a:sym typeface="Arial"/>
              </a:rPr>
              <a:t> - In the broadest sense, all subsurface water; more commonly that part of the subsurface water in the saturated zone.</a:t>
            </a:r>
          </a:p>
          <a:p>
            <a:endParaRPr lang="en-US" sz="1100" b="0" i="0" u="none" strike="noStrike" kern="1200" cap="none" baseline="0" dirty="0" smtClean="0">
              <a:solidFill>
                <a:schemeClr val="dk1"/>
              </a:solidFill>
              <a:effectLst/>
              <a:latin typeface="Arial"/>
              <a:ea typeface="Arial"/>
              <a:cs typeface="Arial"/>
              <a:sym typeface="Arial"/>
            </a:endParaRPr>
          </a:p>
          <a:p>
            <a:endParaRPr lang="en-US" sz="1100" b="0" i="0" u="none" strike="noStrike" kern="1200" cap="none" baseline="0" dirty="0" smtClean="0">
              <a:solidFill>
                <a:schemeClr val="dk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cap="none" baseline="0" dirty="0" smtClean="0">
              <a:solidFill>
                <a:schemeClr val="dk1"/>
              </a:solidFill>
              <a:effectLst/>
              <a:latin typeface="Arial"/>
              <a:ea typeface="Arial"/>
              <a:cs typeface="Arial"/>
              <a:sym typeface="Arial"/>
            </a:endParaRPr>
          </a:p>
        </p:txBody>
      </p:sp>
    </p:spTree>
    <p:extLst>
      <p:ext uri="{BB962C8B-B14F-4D97-AF65-F5344CB8AC3E}">
        <p14:creationId xmlns:p14="http://schemas.microsoft.com/office/powerpoint/2010/main" val="1941074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a:p>
            <a:r>
              <a:rPr lang="en-US" sz="1100" b="0" i="0" u="none" strike="noStrike" kern="1200" cap="none" baseline="0" dirty="0" smtClean="0">
                <a:solidFill>
                  <a:schemeClr val="dk1"/>
                </a:solidFill>
                <a:effectLst/>
                <a:latin typeface="Arial"/>
                <a:ea typeface="Arial"/>
                <a:cs typeface="Arial"/>
                <a:sym typeface="Arial"/>
              </a:rPr>
              <a:t>Wells are designed for many reasons: to produce water from aquifers, to monitor water levels and quality, and to inject (discharge) solutions into the subsurface. </a:t>
            </a:r>
          </a:p>
          <a:p>
            <a:endParaRPr lang="en-US" sz="1100" b="0" i="0" u="none" strike="noStrike" kern="1200" cap="none" baseline="0" dirty="0" smtClean="0">
              <a:solidFill>
                <a:schemeClr val="dk1"/>
              </a:solidFill>
              <a:effectLst/>
              <a:latin typeface="Arial"/>
              <a:cs typeface="Arial"/>
              <a:sym typeface="Arial"/>
            </a:endParaRPr>
          </a:p>
          <a:p>
            <a:endParaRPr lang="en-US" sz="1100" b="0" i="0" u="none" strike="noStrike" kern="1200" cap="none" baseline="0" dirty="0" smtClean="0">
              <a:solidFill>
                <a:schemeClr val="dk1"/>
              </a:solidFill>
              <a:effectLst/>
              <a:latin typeface="Arial"/>
              <a:cs typeface="Arial"/>
              <a:sym typeface="Arial"/>
            </a:endParaRPr>
          </a:p>
          <a:p>
            <a:r>
              <a:rPr lang="en-US" sz="1100" b="0" i="0" u="none" strike="noStrike" kern="1200" cap="none" baseline="0" dirty="0" err="1" smtClean="0">
                <a:solidFill>
                  <a:schemeClr val="dk1"/>
                </a:solidFill>
                <a:effectLst/>
                <a:latin typeface="Arial"/>
                <a:cs typeface="Arial"/>
                <a:sym typeface="Arial"/>
              </a:rPr>
              <a:t>WellType</a:t>
            </a:r>
            <a:r>
              <a:rPr lang="en-US" sz="1100" b="0" i="0" u="none" strike="noStrike" kern="1200" cap="none" baseline="0" dirty="0" smtClean="0">
                <a:solidFill>
                  <a:schemeClr val="dk1"/>
                </a:solidFill>
                <a:effectLst/>
                <a:latin typeface="Arial"/>
                <a:cs typeface="Arial"/>
                <a:sym typeface="Arial"/>
              </a:rPr>
              <a:t>: Observation, </a:t>
            </a:r>
            <a:r>
              <a:rPr lang="en-US" sz="1100" b="0" i="0" u="none" strike="noStrike" kern="1200" cap="none" baseline="0" dirty="0" err="1" smtClean="0">
                <a:solidFill>
                  <a:schemeClr val="dk1"/>
                </a:solidFill>
                <a:effectLst/>
                <a:latin typeface="Arial"/>
                <a:cs typeface="Arial"/>
                <a:sym typeface="Arial"/>
              </a:rPr>
              <a:t>Oil&amp;Gas</a:t>
            </a:r>
            <a:r>
              <a:rPr lang="en-US" sz="1100" b="0" i="0" u="none" strike="noStrike" kern="1200" cap="none" baseline="0" dirty="0" smtClean="0">
                <a:solidFill>
                  <a:schemeClr val="dk1"/>
                </a:solidFill>
                <a:effectLst/>
                <a:latin typeface="Arial"/>
                <a:cs typeface="Arial"/>
                <a:sym typeface="Arial"/>
              </a:rPr>
              <a:t>, Withdrawal of Water, </a:t>
            </a:r>
            <a:r>
              <a:rPr lang="en-US" sz="1100" b="0" i="0" u="none" strike="noStrike" kern="1200" cap="none" baseline="0" dirty="0" err="1" smtClean="0">
                <a:solidFill>
                  <a:schemeClr val="dk1"/>
                </a:solidFill>
                <a:effectLst/>
                <a:latin typeface="Arial"/>
                <a:cs typeface="Arial"/>
                <a:sym typeface="Arial"/>
              </a:rPr>
              <a:t>WasteDisposal</a:t>
            </a:r>
            <a:r>
              <a:rPr lang="en-US" sz="1100" b="0" i="0" u="none" strike="noStrike" kern="1200" cap="none" baseline="0" dirty="0" smtClean="0">
                <a:solidFill>
                  <a:schemeClr val="dk1"/>
                </a:solidFill>
                <a:effectLst/>
                <a:latin typeface="Arial"/>
                <a:cs typeface="Arial"/>
                <a:sym typeface="Arial"/>
              </a:rPr>
              <a:t>, etc.</a:t>
            </a:r>
            <a:endParaRPr lang="en-US" dirty="0" smtClean="0"/>
          </a:p>
        </p:txBody>
      </p:sp>
    </p:spTree>
    <p:extLst>
      <p:ext uri="{BB962C8B-B14F-4D97-AF65-F5344CB8AC3E}">
        <p14:creationId xmlns:p14="http://schemas.microsoft.com/office/powerpoint/2010/main" val="1510387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cap="none" baseline="0" dirty="0" smtClean="0">
                <a:solidFill>
                  <a:schemeClr val="dk1"/>
                </a:solidFill>
                <a:effectLst/>
                <a:latin typeface="Arial"/>
                <a:ea typeface="Arial"/>
                <a:cs typeface="Arial"/>
                <a:sym typeface="Arial"/>
              </a:rPr>
              <a:t>Groundwater databases commonly have a central table that describes the location of wells and their properties. The central table is usually linked with additional tables describing information on the well construction, measurements of water levels and water quality taken at the wells, and descriptions of the formation material observed along boreholes. </a:t>
            </a:r>
            <a:endParaRPr lang="en-US" dirty="0" smtClean="0"/>
          </a:p>
          <a:p>
            <a:endParaRPr lang="en-US" dirty="0" smtClean="0"/>
          </a:p>
        </p:txBody>
      </p:sp>
    </p:spTree>
    <p:extLst>
      <p:ext uri="{BB962C8B-B14F-4D97-AF65-F5344CB8AC3E}">
        <p14:creationId xmlns:p14="http://schemas.microsoft.com/office/powerpoint/2010/main" val="163389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D6D2C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buClr>
                <a:srgbClr val="FFFFFF"/>
              </a:buClr>
              <a:buSzPct val="25000"/>
            </a:pPr>
            <a:fld id="{00000000-1234-1234-1234-123412341234}" type="slidenum">
              <a:rPr lang="en-US" sz="788" smtClean="0">
                <a:solidFill>
                  <a:srgbClr val="FFFFFF"/>
                </a:solidFill>
                <a:latin typeface="Calibri"/>
                <a:ea typeface="Calibri"/>
                <a:cs typeface="Calibri"/>
                <a:sym typeface="Calibri"/>
              </a:rPr>
              <a:pPr>
                <a:buClr>
                  <a:srgbClr val="FFFFFF"/>
                </a:buClr>
                <a:buSzPct val="25000"/>
              </a:pPr>
              <a:t>‹#›</a:t>
            </a:fld>
            <a:endParaRPr lang="en-US" sz="788">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5558943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D6D2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buClr>
                <a:srgbClr val="FFFFFF"/>
              </a:buClr>
              <a:buSzPct val="25000"/>
            </a:pPr>
            <a:fld id="{00000000-1234-1234-1234-123412341234}" type="slidenum">
              <a:rPr lang="en-US" sz="788" smtClean="0">
                <a:solidFill>
                  <a:srgbClr val="FFFFFF"/>
                </a:solidFill>
                <a:latin typeface="Calibri"/>
                <a:ea typeface="Calibri"/>
                <a:cs typeface="Calibri"/>
                <a:sym typeface="Calibri"/>
              </a:rPr>
              <a:pPr>
                <a:buClr>
                  <a:srgbClr val="FFFFFF"/>
                </a:buClr>
                <a:buSzPct val="25000"/>
              </a:pPr>
              <a:t>‹#›</a:t>
            </a:fld>
            <a:endParaRPr lang="en-US" sz="788">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795322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D6D2C4"/>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buClr>
                <a:srgbClr val="FFFFFF"/>
              </a:buClr>
              <a:buSzPct val="25000"/>
            </a:pPr>
            <a:fld id="{00000000-1234-1234-1234-123412341234}" type="slidenum">
              <a:rPr lang="en-US" sz="788" smtClean="0">
                <a:solidFill>
                  <a:srgbClr val="FFFFFF"/>
                </a:solidFill>
                <a:latin typeface="Calibri"/>
                <a:ea typeface="Calibri"/>
                <a:cs typeface="Calibri"/>
                <a:sym typeface="Calibri"/>
              </a:rPr>
              <a:pPr>
                <a:buClr>
                  <a:srgbClr val="FFFFFF"/>
                </a:buClr>
                <a:buSzPct val="25000"/>
              </a:pPr>
              <a:t>‹#›</a:t>
            </a:fld>
            <a:endParaRPr lang="en-US" sz="788">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505931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D6D2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buClr>
                <a:srgbClr val="FFFFFF"/>
              </a:buClr>
              <a:buSzPct val="25000"/>
            </a:pPr>
            <a:fld id="{00000000-1234-1234-1234-123412341234}" type="slidenum">
              <a:rPr lang="en-US" sz="788" smtClean="0">
                <a:solidFill>
                  <a:srgbClr val="FFFFFF"/>
                </a:solidFill>
                <a:latin typeface="Calibri"/>
                <a:ea typeface="Calibri"/>
                <a:cs typeface="Calibri"/>
                <a:sym typeface="Calibri"/>
              </a:rPr>
              <a:pPr>
                <a:buClr>
                  <a:srgbClr val="FFFFFF"/>
                </a:buClr>
                <a:buSzPct val="25000"/>
              </a:pPr>
              <a:t>‹#›</a:t>
            </a:fld>
            <a:endParaRPr lang="en-US" sz="788">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1830404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D6D2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buClr>
                <a:srgbClr val="FFFFFF"/>
              </a:buClr>
              <a:buSzPct val="25000"/>
            </a:pPr>
            <a:fld id="{00000000-1234-1234-1234-123412341234}" type="slidenum">
              <a:rPr lang="en-US" sz="788" smtClean="0">
                <a:solidFill>
                  <a:srgbClr val="FFFFFF"/>
                </a:solidFill>
                <a:latin typeface="Calibri"/>
                <a:ea typeface="Calibri"/>
                <a:cs typeface="Calibri"/>
                <a:sym typeface="Calibri"/>
              </a:rPr>
              <a:pPr>
                <a:buClr>
                  <a:srgbClr val="FFFFFF"/>
                </a:buClr>
                <a:buSzPct val="25000"/>
              </a:pPr>
              <a:t>‹#›</a:t>
            </a:fld>
            <a:endParaRPr lang="en-US" sz="788">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791204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D6D2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buClr>
                <a:srgbClr val="FFFFFF"/>
              </a:buClr>
              <a:buSzPct val="25000"/>
            </a:pPr>
            <a:fld id="{00000000-1234-1234-1234-123412341234}" type="slidenum">
              <a:rPr lang="en-US" sz="788" smtClean="0">
                <a:solidFill>
                  <a:srgbClr val="FFFFFF"/>
                </a:solidFill>
                <a:latin typeface="Calibri"/>
                <a:ea typeface="Calibri"/>
                <a:cs typeface="Calibri"/>
                <a:sym typeface="Calibri"/>
              </a:rPr>
              <a:pPr>
                <a:buClr>
                  <a:srgbClr val="FFFFFF"/>
                </a:buClr>
                <a:buSzPct val="25000"/>
              </a:pPr>
              <a:t>‹#›</a:t>
            </a:fld>
            <a:endParaRPr lang="en-US" sz="788">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08663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D6D2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buClr>
                <a:srgbClr val="FFFFFF"/>
              </a:buClr>
              <a:buSzPct val="25000"/>
            </a:pPr>
            <a:fld id="{00000000-1234-1234-1234-123412341234}" type="slidenum">
              <a:rPr lang="en-US" sz="788" smtClean="0">
                <a:solidFill>
                  <a:srgbClr val="FFFFFF"/>
                </a:solidFill>
                <a:latin typeface="Calibri"/>
                <a:ea typeface="Calibri"/>
                <a:cs typeface="Calibri"/>
                <a:sym typeface="Calibri"/>
              </a:rPr>
              <a:pPr>
                <a:buClr>
                  <a:srgbClr val="FFFFFF"/>
                </a:buClr>
                <a:buSzPct val="25000"/>
              </a:pPr>
              <a:t>‹#›</a:t>
            </a:fld>
            <a:endParaRPr lang="en-US" sz="788">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558045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D6D2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a:buClr>
                <a:srgbClr val="FFFFFF"/>
              </a:buClr>
              <a:buSzPct val="25000"/>
            </a:pPr>
            <a:fld id="{00000000-1234-1234-1234-123412341234}" type="slidenum">
              <a:rPr lang="en-US" sz="788" smtClean="0">
                <a:solidFill>
                  <a:srgbClr val="FFFFFF"/>
                </a:solidFill>
                <a:latin typeface="Calibri"/>
                <a:ea typeface="Calibri"/>
                <a:cs typeface="Calibri"/>
                <a:sym typeface="Calibri"/>
              </a:rPr>
              <a:pPr>
                <a:buClr>
                  <a:srgbClr val="FFFFFF"/>
                </a:buClr>
                <a:buSzPct val="25000"/>
              </a:pPr>
              <a:t>‹#›</a:t>
            </a:fld>
            <a:endParaRPr lang="en-US" sz="788">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924256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D6D2C4"/>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a:buClr>
                <a:srgbClr val="FFFFFF"/>
              </a:buClr>
              <a:buSzPct val="25000"/>
            </a:pPr>
            <a:fld id="{00000000-1234-1234-1234-123412341234}" type="slidenum">
              <a:rPr lang="en-US" sz="788" smtClean="0">
                <a:solidFill>
                  <a:srgbClr val="FFFFFF"/>
                </a:solidFill>
                <a:latin typeface="Calibri"/>
                <a:ea typeface="Calibri"/>
                <a:cs typeface="Calibri"/>
                <a:sym typeface="Calibri"/>
              </a:rPr>
              <a:pPr>
                <a:buClr>
                  <a:srgbClr val="FFFFFF"/>
                </a:buClr>
                <a:buSzPct val="25000"/>
              </a:pPr>
              <a:t>‹#›</a:t>
            </a:fld>
            <a:endParaRPr lang="en-US" sz="788">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647093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D6D2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buClr>
                <a:schemeClr val="dk2"/>
              </a:buClr>
              <a:buSzPct val="25000"/>
            </a:pPr>
            <a:fld id="{00000000-1234-1234-1234-123412341234}" type="slidenum">
              <a:rPr lang="en-US" sz="788" smtClean="0">
                <a:solidFill>
                  <a:schemeClr val="dk2"/>
                </a:solidFill>
                <a:latin typeface="Calibri"/>
                <a:ea typeface="Calibri"/>
                <a:cs typeface="Calibri"/>
                <a:sym typeface="Calibri"/>
              </a:rPr>
              <a:pPr>
                <a:buClr>
                  <a:schemeClr val="dk2"/>
                </a:buClr>
                <a:buSzPct val="25000"/>
              </a:pPr>
              <a:t>‹#›</a:t>
            </a:fld>
            <a:endParaRPr lang="en-US" sz="788">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3101325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D6D2C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buClr>
                <a:srgbClr val="FFFFFF"/>
              </a:buClr>
              <a:buSzPct val="25000"/>
            </a:pPr>
            <a:fld id="{00000000-1234-1234-1234-123412341234}" type="slidenum">
              <a:rPr lang="en-US" sz="788" smtClean="0">
                <a:solidFill>
                  <a:srgbClr val="FFFFFF"/>
                </a:solidFill>
                <a:latin typeface="Calibri"/>
                <a:ea typeface="Calibri"/>
                <a:cs typeface="Calibri"/>
                <a:sym typeface="Calibri"/>
              </a:rPr>
              <a:pPr>
                <a:buClr>
                  <a:srgbClr val="FFFFFF"/>
                </a:buClr>
                <a:buSzPct val="25000"/>
              </a:pPr>
              <a:t>‹#›</a:t>
            </a:fld>
            <a:endParaRPr lang="en-US" sz="788">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021785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
                <a:srgbClr val="FFFFFF"/>
              </a:buClr>
              <a:buSzPct val="25000"/>
            </a:pPr>
            <a:fld id="{00000000-1234-1234-1234-123412341234}" type="slidenum">
              <a:rPr lang="en-US" sz="788" smtClean="0">
                <a:solidFill>
                  <a:srgbClr val="FFFFFF"/>
                </a:solidFill>
                <a:latin typeface="Calibri"/>
                <a:ea typeface="Calibri"/>
                <a:cs typeface="Calibri"/>
                <a:sym typeface="Calibri"/>
              </a:rPr>
              <a:pPr>
                <a:buClr>
                  <a:srgbClr val="FFFFFF"/>
                </a:buClr>
                <a:buSzPct val="25000"/>
              </a:pPr>
              <a:t>‹#›</a:t>
            </a:fld>
            <a:endParaRPr lang="en-US" sz="788">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6577073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6D2C4"/>
        </a:solidFill>
        <a:effectLst/>
      </p:bgPr>
    </p:bg>
    <p:spTree>
      <p:nvGrpSpPr>
        <p:cNvPr id="1" name="Shape 99"/>
        <p:cNvGrpSpPr/>
        <p:nvPr/>
      </p:nvGrpSpPr>
      <p:grpSpPr>
        <a:xfrm>
          <a:off x="0" y="0"/>
          <a:ext cx="0" cy="0"/>
          <a:chOff x="0" y="0"/>
          <a:chExt cx="0" cy="0"/>
        </a:xfrm>
      </p:grpSpPr>
      <p:sp>
        <p:nvSpPr>
          <p:cNvPr id="100" name="Shape 100"/>
          <p:cNvSpPr txBox="1">
            <a:spLocks noGrp="1"/>
          </p:cNvSpPr>
          <p:nvPr>
            <p:ph type="ctrTitle"/>
          </p:nvPr>
        </p:nvSpPr>
        <p:spPr>
          <a:xfrm>
            <a:off x="266700" y="2902920"/>
            <a:ext cx="8448675" cy="1804013"/>
          </a:xfrm>
          <a:prstGeom prst="rect">
            <a:avLst/>
          </a:prstGeom>
          <a:noFill/>
          <a:ln>
            <a:noFill/>
          </a:ln>
        </p:spPr>
        <p:txBody>
          <a:bodyPr vert="horz" lIns="68569" tIns="34275" rIns="68569" bIns="34275" rtlCol="0" anchor="b" anchorCtr="0">
            <a:noAutofit/>
          </a:bodyPr>
          <a:lstStyle/>
          <a:p>
            <a:pPr lvl="0" algn="ctr">
              <a:lnSpc>
                <a:spcPct val="110000"/>
              </a:lnSpc>
              <a:buSzPct val="25000"/>
            </a:pPr>
            <a:r>
              <a:rPr lang="en-US" sz="3600" dirty="0" smtClean="0">
                <a:latin typeface="Times New Roman" panose="02020603050405020304" pitchFamily="18" charset="0"/>
                <a:cs typeface="Times New Roman" panose="02020603050405020304" pitchFamily="18" charset="0"/>
              </a:rPr>
              <a:t>Underground Representation and Imaging of </a:t>
            </a:r>
            <a:br>
              <a:rPr lang="en-US" sz="3600" dirty="0" smtClean="0">
                <a:latin typeface="Times New Roman" panose="02020603050405020304" pitchFamily="18" charset="0"/>
                <a:cs typeface="Times New Roman" panose="02020603050405020304" pitchFamily="18" charset="0"/>
              </a:rPr>
            </a:br>
            <a:r>
              <a:rPr lang="en-US" sz="3600" dirty="0" smtClean="0">
                <a:latin typeface="Times New Roman" panose="02020603050405020304" pitchFamily="18" charset="0"/>
                <a:cs typeface="Times New Roman" panose="02020603050405020304" pitchFamily="18" charset="0"/>
              </a:rPr>
              <a:t>Barnett Shale</a:t>
            </a:r>
            <a:endParaRPr lang="en-US" sz="3600" dirty="0">
              <a:solidFill>
                <a:srgbClr val="262626"/>
              </a:solidFill>
              <a:latin typeface="Times New Roman" panose="02020603050405020304" pitchFamily="18" charset="0"/>
              <a:ea typeface="Calibri"/>
              <a:cs typeface="Times New Roman" panose="02020603050405020304" pitchFamily="18" charset="0"/>
              <a:sym typeface="Calibri"/>
              <a:rtl val="0"/>
            </a:endParaRPr>
          </a:p>
        </p:txBody>
      </p:sp>
      <p:sp>
        <p:nvSpPr>
          <p:cNvPr id="101" name="Shape 101"/>
          <p:cNvSpPr txBox="1">
            <a:spLocks noGrp="1"/>
          </p:cNvSpPr>
          <p:nvPr>
            <p:ph type="subTitle" idx="1"/>
          </p:nvPr>
        </p:nvSpPr>
        <p:spPr>
          <a:xfrm>
            <a:off x="132483" y="4964611"/>
            <a:ext cx="8826165" cy="1416080"/>
          </a:xfrm>
          <a:prstGeom prst="rect">
            <a:avLst/>
          </a:prstGeom>
          <a:noFill/>
          <a:ln>
            <a:noFill/>
          </a:ln>
        </p:spPr>
        <p:txBody>
          <a:bodyPr vert="horz" lIns="68569" tIns="34275" rIns="68569" bIns="34275" rtlCol="0" anchor="t" anchorCtr="0">
            <a:noAutofit/>
          </a:bodyPr>
          <a:lstStyle/>
          <a:p>
            <a:pPr>
              <a:lnSpc>
                <a:spcPct val="120000"/>
              </a:lnSpc>
              <a:spcBef>
                <a:spcPts val="0"/>
              </a:spcBef>
              <a:buClr>
                <a:schemeClr val="accent1"/>
              </a:buClr>
              <a:buSzPct val="25000"/>
            </a:pPr>
            <a:r>
              <a:rPr lang="en-US" sz="2200" dirty="0" err="1">
                <a:latin typeface="Times New Roman" panose="02020603050405020304" pitchFamily="18" charset="0"/>
                <a:ea typeface="Calibri"/>
                <a:cs typeface="Times New Roman" panose="02020603050405020304" pitchFamily="18" charset="0"/>
                <a:sym typeface="Calibri"/>
                <a:rtl val="0"/>
              </a:rPr>
              <a:t>Weili</a:t>
            </a:r>
            <a:r>
              <a:rPr lang="en-US" sz="2200" dirty="0">
                <a:latin typeface="Times New Roman" panose="02020603050405020304" pitchFamily="18" charset="0"/>
                <a:ea typeface="Calibri"/>
                <a:cs typeface="Times New Roman" panose="02020603050405020304" pitchFamily="18" charset="0"/>
                <a:sym typeface="Calibri"/>
                <a:rtl val="0"/>
              </a:rPr>
              <a:t> Lin</a:t>
            </a:r>
          </a:p>
          <a:p>
            <a:pPr>
              <a:lnSpc>
                <a:spcPct val="120000"/>
              </a:lnSpc>
              <a:spcBef>
                <a:spcPts val="0"/>
              </a:spcBef>
              <a:buClr>
                <a:schemeClr val="accent1"/>
              </a:buClr>
              <a:buSzPct val="25000"/>
            </a:pPr>
            <a:r>
              <a:rPr lang="en-US" sz="2200" dirty="0" smtClean="0">
                <a:latin typeface="Times New Roman" panose="02020603050405020304" pitchFamily="18" charset="0"/>
                <a:ea typeface="Calibri"/>
                <a:cs typeface="Times New Roman" panose="02020603050405020304" pitchFamily="18" charset="0"/>
                <a:sym typeface="Calibri"/>
              </a:rPr>
              <a:t>Environment and Water Resources Engineering</a:t>
            </a:r>
            <a:endParaRPr lang="en-US" sz="2200" dirty="0">
              <a:latin typeface="Times New Roman" panose="02020603050405020304" pitchFamily="18" charset="0"/>
              <a:ea typeface="Calibri"/>
              <a:cs typeface="Times New Roman" panose="02020603050405020304" pitchFamily="18" charset="0"/>
              <a:sym typeface="Calibri"/>
              <a:rtl val="0"/>
            </a:endParaRPr>
          </a:p>
        </p:txBody>
      </p:sp>
      <p:pic>
        <p:nvPicPr>
          <p:cNvPr id="3" name="Picture 2"/>
          <p:cNvPicPr>
            <a:picLocks noChangeAspect="1"/>
          </p:cNvPicPr>
          <p:nvPr/>
        </p:nvPicPr>
        <p:blipFill>
          <a:blip r:embed="rId3"/>
          <a:stretch>
            <a:fillRect/>
          </a:stretch>
        </p:blipFill>
        <p:spPr>
          <a:xfrm>
            <a:off x="79444" y="59399"/>
            <a:ext cx="4257894" cy="919210"/>
          </a:xfrm>
          <a:prstGeom prst="rect">
            <a:avLst/>
          </a:prstGeom>
        </p:spPr>
      </p:pic>
      <p:cxnSp>
        <p:nvCxnSpPr>
          <p:cNvPr id="5" name="Straight Connector 4"/>
          <p:cNvCxnSpPr/>
          <p:nvPr/>
        </p:nvCxnSpPr>
        <p:spPr>
          <a:xfrm>
            <a:off x="885825" y="3383709"/>
            <a:ext cx="729615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885825" y="4815547"/>
            <a:ext cx="729615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1" name="Shape 101"/>
          <p:cNvSpPr txBox="1">
            <a:spLocks/>
          </p:cNvSpPr>
          <p:nvPr/>
        </p:nvSpPr>
        <p:spPr>
          <a:xfrm>
            <a:off x="7539147" y="5962109"/>
            <a:ext cx="1604853" cy="435005"/>
          </a:xfrm>
          <a:prstGeom prst="rect">
            <a:avLst/>
          </a:prstGeom>
          <a:noFill/>
          <a:ln>
            <a:noFill/>
          </a:ln>
        </p:spPr>
        <p:txBody>
          <a:bodyPr vert="horz" lIns="68569" tIns="34275" rIns="68569" bIns="3427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buClr>
                <a:schemeClr val="accent1"/>
              </a:buClr>
              <a:buSzPct val="25000"/>
            </a:pPr>
            <a:r>
              <a:rPr lang="en-US" sz="2100" dirty="0" smtClean="0">
                <a:latin typeface="Times New Roman" panose="02020603050405020304" pitchFamily="18" charset="0"/>
                <a:ea typeface="Calibri"/>
                <a:cs typeface="Times New Roman" panose="02020603050405020304" pitchFamily="18" charset="0"/>
                <a:sym typeface="Calibri"/>
              </a:rPr>
              <a:t>11/22/2016</a:t>
            </a:r>
            <a:endParaRPr lang="en-US" sz="1500" dirty="0">
              <a:latin typeface="Times New Roman" panose="02020603050405020304" pitchFamily="18" charset="0"/>
              <a:ea typeface="Calibri"/>
              <a:cs typeface="Times New Roman" panose="02020603050405020304" pitchFamily="18" charset="0"/>
              <a:sym typeface="Calibri"/>
            </a:endParaRPr>
          </a:p>
        </p:txBody>
      </p:sp>
      <p:pic>
        <p:nvPicPr>
          <p:cNvPr id="1026" name="Picture 2" descr="Barnett Sh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6989" y="1002760"/>
            <a:ext cx="4904793" cy="20493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01794" y="3045466"/>
            <a:ext cx="5023731" cy="230832"/>
          </a:xfrm>
          <a:prstGeom prst="rect">
            <a:avLst/>
          </a:prstGeom>
          <a:noFill/>
        </p:spPr>
        <p:txBody>
          <a:bodyPr wrap="square" rtlCol="0">
            <a:spAutoFit/>
          </a:bodyPr>
          <a:lstStyle/>
          <a:p>
            <a:r>
              <a:rPr lang="en-US" sz="900" dirty="0"/>
              <a:t>Source: </a:t>
            </a:r>
            <a:r>
              <a:rPr lang="en-US" sz="900" dirty="0" smtClean="0"/>
              <a:t>http</a:t>
            </a:r>
            <a:r>
              <a:rPr lang="en-US" sz="900" dirty="0"/>
              <a:t>://oilprice.com/Energy/Crude-Oil/Game-May-Not-Be-Over-For-Barnett-Shale.html</a:t>
            </a: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753"/>
            <a:ext cx="7886700" cy="629841"/>
          </a:xfrm>
        </p:spPr>
        <p:txBody>
          <a:bodyPr>
            <a:normAutofit/>
          </a:bodyPr>
          <a:lstStyle/>
          <a:p>
            <a:r>
              <a:rPr lang="en-US" sz="3600" dirty="0" smtClean="0">
                <a:latin typeface="Arial" panose="020B0604020202020204" pitchFamily="34" charset="0"/>
                <a:cs typeface="Arial" panose="020B0604020202020204" pitchFamily="34" charset="0"/>
              </a:rPr>
              <a:t>Well Database and well features</a:t>
            </a:r>
            <a:endParaRPr lang="en-US" sz="3600" dirty="0">
              <a:latin typeface="Arial" panose="020B0604020202020204" pitchFamily="34" charset="0"/>
              <a:cs typeface="Arial" panose="020B0604020202020204" pitchFamily="34" charset="0"/>
            </a:endParaRPr>
          </a:p>
        </p:txBody>
      </p:sp>
      <p:sp>
        <p:nvSpPr>
          <p:cNvPr id="15" name="Content Placeholder 2"/>
          <p:cNvSpPr>
            <a:spLocks noGrp="1"/>
          </p:cNvSpPr>
          <p:nvPr>
            <p:ph idx="1"/>
          </p:nvPr>
        </p:nvSpPr>
        <p:spPr>
          <a:xfrm>
            <a:off x="279498" y="1458149"/>
            <a:ext cx="3415172" cy="1735771"/>
          </a:xfrm>
        </p:spPr>
        <p:txBody>
          <a:bodyPr>
            <a:noAutofit/>
          </a:bodyPr>
          <a:lstStyle/>
          <a:p>
            <a:pPr>
              <a:lnSpc>
                <a:spcPct val="120000"/>
              </a:lnSpc>
            </a:pPr>
            <a:r>
              <a:rPr lang="en-US" sz="2000" dirty="0" smtClean="0">
                <a:latin typeface="Arial" panose="020B0604020202020204" pitchFamily="34" charset="0"/>
                <a:cs typeface="Arial" panose="020B0604020202020204" pitchFamily="34" charset="0"/>
              </a:rPr>
              <a:t>TWDB: Texas Water Development Board</a:t>
            </a:r>
          </a:p>
          <a:p>
            <a:pPr>
              <a:lnSpc>
                <a:spcPct val="120000"/>
              </a:lnSpc>
            </a:pPr>
            <a:r>
              <a:rPr lang="en-US" sz="2000" dirty="0" err="1" smtClean="0">
                <a:latin typeface="Arial" panose="020B0604020202020204" pitchFamily="34" charset="0"/>
                <a:cs typeface="Arial" panose="020B0604020202020204" pitchFamily="34" charset="0"/>
              </a:rPr>
              <a:t>WellMain</a:t>
            </a:r>
            <a:r>
              <a:rPr lang="en-US" sz="2000" dirty="0" smtClean="0">
                <a:latin typeface="Arial" panose="020B0604020202020204" pitchFamily="34" charset="0"/>
                <a:cs typeface="Arial" panose="020B0604020202020204" pitchFamily="34" charset="0"/>
              </a:rPr>
              <a:t> table contains spatial references.</a:t>
            </a:r>
            <a:endParaRPr lang="en-US" sz="1800" dirty="0">
              <a:latin typeface="Arial" panose="020B0604020202020204" pitchFamily="34" charset="0"/>
              <a:cs typeface="Arial" panose="020B0604020202020204" pitchFamily="34" charset="0"/>
            </a:endParaRPr>
          </a:p>
        </p:txBody>
      </p:sp>
      <p:sp>
        <p:nvSpPr>
          <p:cNvPr id="16" name="Title 1"/>
          <p:cNvSpPr txBox="1">
            <a:spLocks/>
          </p:cNvSpPr>
          <p:nvPr/>
        </p:nvSpPr>
        <p:spPr>
          <a:xfrm>
            <a:off x="37070" y="747073"/>
            <a:ext cx="5404613" cy="629841"/>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Arial" panose="020B0604020202020204" pitchFamily="34" charset="0"/>
                <a:cs typeface="Arial" panose="020B0604020202020204" pitchFamily="34" charset="0"/>
              </a:rPr>
              <a:t>Groundwater Database From TWDB</a:t>
            </a:r>
            <a:endParaRPr lang="en-US" sz="2800" dirty="0">
              <a:latin typeface="Arial" panose="020B0604020202020204" pitchFamily="34" charset="0"/>
              <a:cs typeface="Arial" panose="020B0604020202020204" pitchFamily="34" charset="0"/>
            </a:endParaRPr>
          </a:p>
        </p:txBody>
      </p:sp>
      <p:grpSp>
        <p:nvGrpSpPr>
          <p:cNvPr id="4" name="Group 3"/>
          <p:cNvGrpSpPr/>
          <p:nvPr/>
        </p:nvGrpSpPr>
        <p:grpSpPr>
          <a:xfrm>
            <a:off x="860264" y="3420313"/>
            <a:ext cx="1845864" cy="3237470"/>
            <a:chOff x="279499" y="2397210"/>
            <a:chExt cx="1487518" cy="3798066"/>
          </a:xfrm>
        </p:grpSpPr>
        <p:sp>
          <p:nvSpPr>
            <p:cNvPr id="3" name="TextBox 2"/>
            <p:cNvSpPr txBox="1"/>
            <p:nvPr/>
          </p:nvSpPr>
          <p:spPr>
            <a:xfrm>
              <a:off x="279499" y="2397210"/>
              <a:ext cx="1487517" cy="400110"/>
            </a:xfrm>
            <a:prstGeom prst="rect">
              <a:avLst/>
            </a:prstGeom>
            <a:solidFill>
              <a:schemeClr val="accent5">
                <a:lumMod val="40000"/>
                <a:lumOff val="60000"/>
              </a:schemeClr>
            </a:solidFill>
            <a:ln>
              <a:solidFill>
                <a:schemeClr val="accent1"/>
              </a:solidFill>
            </a:ln>
          </p:spPr>
          <p:txBody>
            <a:bodyPr wrap="square" rtlCol="0">
              <a:spAutoFit/>
            </a:bodyPr>
            <a:lstStyle/>
            <a:p>
              <a:r>
                <a:rPr lang="en-US" sz="2000" dirty="0" err="1" smtClean="0"/>
                <a:t>WellMain</a:t>
              </a:r>
              <a:endParaRPr lang="en-US" sz="2000" dirty="0" smtClean="0"/>
            </a:p>
          </p:txBody>
        </p:sp>
        <p:sp>
          <p:nvSpPr>
            <p:cNvPr id="6" name="TextBox 5"/>
            <p:cNvSpPr txBox="1"/>
            <p:nvPr/>
          </p:nvSpPr>
          <p:spPr>
            <a:xfrm>
              <a:off x="279499" y="2778956"/>
              <a:ext cx="1487518" cy="3416320"/>
            </a:xfrm>
            <a:prstGeom prst="rect">
              <a:avLst/>
            </a:prstGeom>
            <a:solidFill>
              <a:schemeClr val="bg1">
                <a:lumMod val="75000"/>
              </a:schemeClr>
            </a:solidFill>
            <a:ln>
              <a:solidFill>
                <a:schemeClr val="bg1">
                  <a:lumMod val="75000"/>
                </a:schemeClr>
              </a:solidFill>
            </a:ln>
          </p:spPr>
          <p:txBody>
            <a:bodyPr wrap="square" rtlCol="0">
              <a:spAutoFit/>
            </a:bodyPr>
            <a:lstStyle/>
            <a:p>
              <a:r>
                <a:rPr lang="en-US" sz="1800" dirty="0" err="1" smtClean="0"/>
                <a:t>StateWellNum</a:t>
              </a:r>
              <a:endParaRPr lang="en-US" sz="1800" dirty="0" smtClean="0"/>
            </a:p>
            <a:p>
              <a:r>
                <a:rPr lang="en-US" sz="1800" dirty="0" smtClean="0"/>
                <a:t>County</a:t>
              </a:r>
            </a:p>
            <a:p>
              <a:r>
                <a:rPr lang="en-US" sz="1800" dirty="0" smtClean="0"/>
                <a:t>AquiferID</a:t>
              </a:r>
            </a:p>
            <a:p>
              <a:r>
                <a:rPr lang="en-US" sz="1800" dirty="0" err="1" smtClean="0"/>
                <a:t>AqCode</a:t>
              </a:r>
              <a:endParaRPr lang="en-US" sz="1800" dirty="0" smtClean="0"/>
            </a:p>
            <a:p>
              <a:r>
                <a:rPr lang="en-US" sz="1800" dirty="0" err="1"/>
                <a:t>LatitudeDD</a:t>
              </a:r>
              <a:endParaRPr lang="en-US" sz="1800" dirty="0"/>
            </a:p>
            <a:p>
              <a:r>
                <a:rPr lang="en-US" sz="1800" dirty="0" err="1" smtClean="0"/>
                <a:t>LongitudeDD</a:t>
              </a:r>
              <a:endParaRPr lang="en-US" sz="1800" dirty="0" smtClean="0"/>
            </a:p>
            <a:p>
              <a:r>
                <a:rPr lang="en-US" sz="1800" dirty="0" err="1" smtClean="0"/>
                <a:t>LandElev</a:t>
              </a:r>
              <a:endParaRPr lang="en-US" sz="1800" dirty="0" smtClean="0"/>
            </a:p>
            <a:p>
              <a:r>
                <a:rPr lang="en-US" sz="1800" dirty="0" err="1" smtClean="0"/>
                <a:t>WellDepth</a:t>
              </a:r>
              <a:endParaRPr lang="en-US" sz="1800" dirty="0" smtClean="0"/>
            </a:p>
            <a:p>
              <a:r>
                <a:rPr lang="en-US" sz="1800" dirty="0" err="1" smtClean="0"/>
                <a:t>WellType</a:t>
              </a:r>
              <a:endParaRPr lang="en-US" sz="1800" dirty="0" smtClean="0"/>
            </a:p>
            <a:p>
              <a:r>
                <a:rPr lang="en-US" sz="1800" dirty="0" smtClean="0"/>
                <a:t>…</a:t>
              </a:r>
            </a:p>
          </p:txBody>
        </p:sp>
      </p:gr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962" t="18739" r="14557" b="20901"/>
          <a:stretch/>
        </p:blipFill>
        <p:spPr>
          <a:xfrm>
            <a:off x="3844498" y="1458150"/>
            <a:ext cx="5090984" cy="5199633"/>
          </a:xfrm>
          <a:prstGeom prst="rect">
            <a:avLst/>
          </a:prstGeom>
        </p:spPr>
      </p:pic>
      <p:sp>
        <p:nvSpPr>
          <p:cNvPr id="7" name="Rectangle 6"/>
          <p:cNvSpPr/>
          <p:nvPr/>
        </p:nvSpPr>
        <p:spPr>
          <a:xfrm>
            <a:off x="860264" y="4901138"/>
            <a:ext cx="1697583" cy="5684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stCxn id="7" idx="3"/>
          </p:cNvCxnSpPr>
          <p:nvPr/>
        </p:nvCxnSpPr>
        <p:spPr>
          <a:xfrm flipV="1">
            <a:off x="2557847" y="4666360"/>
            <a:ext cx="2458994" cy="5189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98744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40123" y="2178776"/>
            <a:ext cx="1845864" cy="3237470"/>
            <a:chOff x="279499" y="2397210"/>
            <a:chExt cx="1487518" cy="3798066"/>
          </a:xfrm>
        </p:grpSpPr>
        <p:sp>
          <p:nvSpPr>
            <p:cNvPr id="5" name="TextBox 4"/>
            <p:cNvSpPr txBox="1"/>
            <p:nvPr/>
          </p:nvSpPr>
          <p:spPr>
            <a:xfrm>
              <a:off x="279499" y="2397210"/>
              <a:ext cx="1487517" cy="400110"/>
            </a:xfrm>
            <a:prstGeom prst="rect">
              <a:avLst/>
            </a:prstGeom>
            <a:solidFill>
              <a:schemeClr val="accent5">
                <a:lumMod val="40000"/>
                <a:lumOff val="60000"/>
              </a:schemeClr>
            </a:solidFill>
            <a:ln>
              <a:solidFill>
                <a:schemeClr val="accent1"/>
              </a:solidFill>
            </a:ln>
          </p:spPr>
          <p:txBody>
            <a:bodyPr wrap="square" rtlCol="0">
              <a:spAutoFit/>
            </a:bodyPr>
            <a:lstStyle/>
            <a:p>
              <a:r>
                <a:rPr lang="en-US" sz="2000" dirty="0" err="1" smtClean="0"/>
                <a:t>WellMain</a:t>
              </a:r>
              <a:endParaRPr lang="en-US" sz="2000" dirty="0" smtClean="0"/>
            </a:p>
          </p:txBody>
        </p:sp>
        <p:sp>
          <p:nvSpPr>
            <p:cNvPr id="6" name="TextBox 5"/>
            <p:cNvSpPr txBox="1"/>
            <p:nvPr/>
          </p:nvSpPr>
          <p:spPr>
            <a:xfrm>
              <a:off x="279499" y="2778956"/>
              <a:ext cx="1487518" cy="3416320"/>
            </a:xfrm>
            <a:prstGeom prst="rect">
              <a:avLst/>
            </a:prstGeom>
            <a:solidFill>
              <a:schemeClr val="bg1">
                <a:lumMod val="75000"/>
              </a:schemeClr>
            </a:solidFill>
            <a:ln>
              <a:solidFill>
                <a:schemeClr val="bg1">
                  <a:lumMod val="75000"/>
                </a:schemeClr>
              </a:solidFill>
            </a:ln>
          </p:spPr>
          <p:txBody>
            <a:bodyPr wrap="square" rtlCol="0">
              <a:spAutoFit/>
            </a:bodyPr>
            <a:lstStyle/>
            <a:p>
              <a:r>
                <a:rPr lang="en-US" sz="1800" dirty="0" err="1" smtClean="0"/>
                <a:t>StateWellNum</a:t>
              </a:r>
              <a:endParaRPr lang="en-US" sz="1800" dirty="0" smtClean="0"/>
            </a:p>
            <a:p>
              <a:r>
                <a:rPr lang="en-US" sz="1800" dirty="0" smtClean="0"/>
                <a:t>County</a:t>
              </a:r>
            </a:p>
            <a:p>
              <a:r>
                <a:rPr lang="en-US" sz="1800" dirty="0" smtClean="0"/>
                <a:t>AquiferID</a:t>
              </a:r>
            </a:p>
            <a:p>
              <a:r>
                <a:rPr lang="en-US" sz="1800" dirty="0" err="1" smtClean="0"/>
                <a:t>AqCode</a:t>
              </a:r>
              <a:endParaRPr lang="en-US" sz="1800" dirty="0" smtClean="0"/>
            </a:p>
            <a:p>
              <a:r>
                <a:rPr lang="en-US" sz="1800" dirty="0" err="1"/>
                <a:t>LatitudeDD</a:t>
              </a:r>
              <a:endParaRPr lang="en-US" sz="1800" dirty="0"/>
            </a:p>
            <a:p>
              <a:r>
                <a:rPr lang="en-US" sz="1800" dirty="0" err="1" smtClean="0"/>
                <a:t>LongitudeDD</a:t>
              </a:r>
              <a:endParaRPr lang="en-US" sz="1800" dirty="0" smtClean="0"/>
            </a:p>
            <a:p>
              <a:r>
                <a:rPr lang="en-US" sz="1800" dirty="0" err="1" smtClean="0"/>
                <a:t>LandElev</a:t>
              </a:r>
              <a:endParaRPr lang="en-US" sz="1800" dirty="0" smtClean="0"/>
            </a:p>
            <a:p>
              <a:r>
                <a:rPr lang="en-US" sz="1800" dirty="0" err="1" smtClean="0"/>
                <a:t>WellDepth</a:t>
              </a:r>
              <a:endParaRPr lang="en-US" sz="1800" dirty="0" smtClean="0"/>
            </a:p>
            <a:p>
              <a:r>
                <a:rPr lang="en-US" sz="1800" dirty="0" err="1" smtClean="0"/>
                <a:t>WellType</a:t>
              </a:r>
              <a:endParaRPr lang="en-US" sz="1800" dirty="0" smtClean="0"/>
            </a:p>
            <a:p>
              <a:r>
                <a:rPr lang="en-US" sz="1800" dirty="0" smtClean="0"/>
                <a:t>…</a:t>
              </a:r>
            </a:p>
          </p:txBody>
        </p:sp>
      </p:grpSp>
      <p:grpSp>
        <p:nvGrpSpPr>
          <p:cNvPr id="7" name="Group 6"/>
          <p:cNvGrpSpPr/>
          <p:nvPr/>
        </p:nvGrpSpPr>
        <p:grpSpPr>
          <a:xfrm>
            <a:off x="6023556" y="3686294"/>
            <a:ext cx="1845864" cy="1802727"/>
            <a:chOff x="279499" y="3249746"/>
            <a:chExt cx="1487518" cy="2114885"/>
          </a:xfrm>
        </p:grpSpPr>
        <p:sp>
          <p:nvSpPr>
            <p:cNvPr id="8" name="TextBox 7"/>
            <p:cNvSpPr txBox="1"/>
            <p:nvPr/>
          </p:nvSpPr>
          <p:spPr>
            <a:xfrm>
              <a:off x="279499" y="3249746"/>
              <a:ext cx="1487517" cy="469393"/>
            </a:xfrm>
            <a:prstGeom prst="rect">
              <a:avLst/>
            </a:prstGeom>
            <a:solidFill>
              <a:schemeClr val="accent5">
                <a:lumMod val="40000"/>
                <a:lumOff val="60000"/>
              </a:schemeClr>
            </a:solidFill>
            <a:ln>
              <a:solidFill>
                <a:schemeClr val="accent1"/>
              </a:solidFill>
            </a:ln>
          </p:spPr>
          <p:txBody>
            <a:bodyPr wrap="square" rtlCol="0">
              <a:spAutoFit/>
            </a:bodyPr>
            <a:lstStyle/>
            <a:p>
              <a:r>
                <a:rPr lang="en-US" sz="2000" dirty="0" err="1" smtClean="0"/>
                <a:t>WaterQuality</a:t>
              </a:r>
              <a:endParaRPr lang="en-US" sz="2000" dirty="0" smtClean="0"/>
            </a:p>
          </p:txBody>
        </p:sp>
        <p:sp>
          <p:nvSpPr>
            <p:cNvPr id="9" name="TextBox 8"/>
            <p:cNvSpPr txBox="1"/>
            <p:nvPr/>
          </p:nvSpPr>
          <p:spPr>
            <a:xfrm>
              <a:off x="279499" y="3631491"/>
              <a:ext cx="1487518" cy="1733140"/>
            </a:xfrm>
            <a:prstGeom prst="rect">
              <a:avLst/>
            </a:prstGeom>
            <a:solidFill>
              <a:schemeClr val="bg1">
                <a:lumMod val="75000"/>
              </a:schemeClr>
            </a:solidFill>
            <a:ln>
              <a:solidFill>
                <a:schemeClr val="bg1">
                  <a:lumMod val="75000"/>
                </a:schemeClr>
              </a:solidFill>
            </a:ln>
          </p:spPr>
          <p:txBody>
            <a:bodyPr wrap="square" rtlCol="0">
              <a:spAutoFit/>
            </a:bodyPr>
            <a:lstStyle/>
            <a:p>
              <a:r>
                <a:rPr lang="en-US" sz="1800" dirty="0" err="1" smtClean="0"/>
                <a:t>StateWellNum</a:t>
              </a:r>
              <a:endParaRPr lang="en-US" sz="1800" dirty="0" smtClean="0"/>
            </a:p>
            <a:p>
              <a:r>
                <a:rPr lang="en-US" sz="1800" dirty="0" smtClean="0"/>
                <a:t>County</a:t>
              </a:r>
            </a:p>
            <a:p>
              <a:r>
                <a:rPr lang="en-US" sz="1800" dirty="0" smtClean="0"/>
                <a:t>Aquifer</a:t>
              </a:r>
            </a:p>
            <a:p>
              <a:r>
                <a:rPr lang="en-US" sz="1800" dirty="0" err="1" smtClean="0"/>
                <a:t>ParameterCode</a:t>
              </a:r>
              <a:endParaRPr lang="en-US" sz="1800" dirty="0"/>
            </a:p>
            <a:p>
              <a:r>
                <a:rPr lang="en-US" sz="1800" dirty="0" smtClean="0"/>
                <a:t>…</a:t>
              </a:r>
            </a:p>
          </p:txBody>
        </p:sp>
      </p:grpSp>
      <p:grpSp>
        <p:nvGrpSpPr>
          <p:cNvPr id="10" name="Group 9"/>
          <p:cNvGrpSpPr/>
          <p:nvPr/>
        </p:nvGrpSpPr>
        <p:grpSpPr>
          <a:xfrm>
            <a:off x="384624" y="2465584"/>
            <a:ext cx="1845864" cy="2079726"/>
            <a:chOff x="279499" y="2397210"/>
            <a:chExt cx="1487518" cy="2439850"/>
          </a:xfrm>
        </p:grpSpPr>
        <p:sp>
          <p:nvSpPr>
            <p:cNvPr id="11" name="TextBox 10"/>
            <p:cNvSpPr txBox="1"/>
            <p:nvPr/>
          </p:nvSpPr>
          <p:spPr>
            <a:xfrm>
              <a:off x="279499" y="2397210"/>
              <a:ext cx="1487517" cy="469393"/>
            </a:xfrm>
            <a:prstGeom prst="rect">
              <a:avLst/>
            </a:prstGeom>
            <a:solidFill>
              <a:schemeClr val="accent5">
                <a:lumMod val="40000"/>
                <a:lumOff val="60000"/>
              </a:schemeClr>
            </a:solidFill>
            <a:ln>
              <a:solidFill>
                <a:schemeClr val="accent1"/>
              </a:solidFill>
            </a:ln>
          </p:spPr>
          <p:txBody>
            <a:bodyPr wrap="square" rtlCol="0">
              <a:spAutoFit/>
            </a:bodyPr>
            <a:lstStyle/>
            <a:p>
              <a:r>
                <a:rPr lang="en-US" sz="2000" dirty="0" err="1" smtClean="0"/>
                <a:t>WaterLevel</a:t>
              </a:r>
              <a:endParaRPr lang="en-US" sz="2000" dirty="0" smtClean="0"/>
            </a:p>
          </p:txBody>
        </p:sp>
        <p:sp>
          <p:nvSpPr>
            <p:cNvPr id="12" name="TextBox 11"/>
            <p:cNvSpPr txBox="1"/>
            <p:nvPr/>
          </p:nvSpPr>
          <p:spPr>
            <a:xfrm>
              <a:off x="279499" y="2778956"/>
              <a:ext cx="1487518" cy="2058104"/>
            </a:xfrm>
            <a:prstGeom prst="rect">
              <a:avLst/>
            </a:prstGeom>
            <a:solidFill>
              <a:schemeClr val="bg1">
                <a:lumMod val="75000"/>
              </a:schemeClr>
            </a:solidFill>
            <a:ln>
              <a:solidFill>
                <a:schemeClr val="bg1">
                  <a:lumMod val="75000"/>
                </a:schemeClr>
              </a:solidFill>
            </a:ln>
          </p:spPr>
          <p:txBody>
            <a:bodyPr wrap="square" rtlCol="0">
              <a:spAutoFit/>
            </a:bodyPr>
            <a:lstStyle/>
            <a:p>
              <a:r>
                <a:rPr lang="en-US" sz="1800" dirty="0" err="1" smtClean="0"/>
                <a:t>StateWellNum</a:t>
              </a:r>
              <a:endParaRPr lang="en-US" sz="1800" dirty="0" smtClean="0"/>
            </a:p>
            <a:p>
              <a:r>
                <a:rPr lang="en-US" sz="1800" dirty="0" smtClean="0"/>
                <a:t>County</a:t>
              </a:r>
            </a:p>
            <a:p>
              <a:r>
                <a:rPr lang="en-US" sz="1800" dirty="0" err="1"/>
                <a:t>DepthFromLSD</a:t>
              </a:r>
              <a:endParaRPr lang="en-US" sz="1800" dirty="0"/>
            </a:p>
            <a:p>
              <a:r>
                <a:rPr lang="en-US" sz="1800" dirty="0" err="1"/>
                <a:t>LandElevation</a:t>
              </a:r>
              <a:endParaRPr lang="en-US" sz="1800" dirty="0"/>
            </a:p>
            <a:p>
              <a:r>
                <a:rPr lang="en-US" sz="1800" dirty="0" err="1" smtClean="0"/>
                <a:t>WaterElevation</a:t>
              </a:r>
              <a:endParaRPr lang="en-US" sz="1800" dirty="0" smtClean="0"/>
            </a:p>
            <a:p>
              <a:r>
                <a:rPr lang="en-US" sz="1800" dirty="0" smtClean="0"/>
                <a:t>…</a:t>
              </a:r>
            </a:p>
          </p:txBody>
        </p:sp>
      </p:grpSp>
      <p:sp>
        <p:nvSpPr>
          <p:cNvPr id="13" name="Title 1"/>
          <p:cNvSpPr>
            <a:spLocks noGrp="1"/>
          </p:cNvSpPr>
          <p:nvPr>
            <p:ph type="title"/>
          </p:nvPr>
        </p:nvSpPr>
        <p:spPr>
          <a:xfrm>
            <a:off x="0" y="106753"/>
            <a:ext cx="7886700" cy="629841"/>
          </a:xfrm>
        </p:spPr>
        <p:txBody>
          <a:bodyPr>
            <a:normAutofit/>
          </a:bodyPr>
          <a:lstStyle/>
          <a:p>
            <a:r>
              <a:rPr lang="en-US" sz="3600" dirty="0" smtClean="0">
                <a:latin typeface="Arial" panose="020B0604020202020204" pitchFamily="34" charset="0"/>
                <a:cs typeface="Arial" panose="020B0604020202020204" pitchFamily="34" charset="0"/>
              </a:rPr>
              <a:t>Well Database and well features</a:t>
            </a:r>
            <a:endParaRPr lang="en-US" sz="3600" dirty="0">
              <a:latin typeface="Arial" panose="020B0604020202020204" pitchFamily="34" charset="0"/>
              <a:cs typeface="Arial" panose="020B0604020202020204" pitchFamily="34" charset="0"/>
            </a:endParaRPr>
          </a:p>
        </p:txBody>
      </p:sp>
      <p:cxnSp>
        <p:nvCxnSpPr>
          <p:cNvPr id="29" name="Straight Arrow Connector 28"/>
          <p:cNvCxnSpPr/>
          <p:nvPr/>
        </p:nvCxnSpPr>
        <p:spPr>
          <a:xfrm flipH="1">
            <a:off x="2230488" y="2665639"/>
            <a:ext cx="989229" cy="362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5106393" y="1320808"/>
            <a:ext cx="1370863" cy="13448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6477256" y="891454"/>
            <a:ext cx="1845864" cy="2356725"/>
            <a:chOff x="279499" y="2397210"/>
            <a:chExt cx="1487518" cy="2764813"/>
          </a:xfrm>
        </p:grpSpPr>
        <p:sp>
          <p:nvSpPr>
            <p:cNvPr id="33" name="TextBox 32"/>
            <p:cNvSpPr txBox="1"/>
            <p:nvPr/>
          </p:nvSpPr>
          <p:spPr>
            <a:xfrm>
              <a:off x="279499" y="2397210"/>
              <a:ext cx="1487517" cy="469393"/>
            </a:xfrm>
            <a:prstGeom prst="rect">
              <a:avLst/>
            </a:prstGeom>
            <a:solidFill>
              <a:schemeClr val="accent5">
                <a:lumMod val="40000"/>
                <a:lumOff val="60000"/>
              </a:schemeClr>
            </a:solidFill>
            <a:ln>
              <a:solidFill>
                <a:schemeClr val="accent1"/>
              </a:solidFill>
            </a:ln>
          </p:spPr>
          <p:txBody>
            <a:bodyPr wrap="square" rtlCol="0">
              <a:spAutoFit/>
            </a:bodyPr>
            <a:lstStyle/>
            <a:p>
              <a:r>
                <a:rPr lang="en-US" sz="2000" dirty="0" err="1" smtClean="0"/>
                <a:t>WellBoreHole</a:t>
              </a:r>
              <a:endParaRPr lang="en-US" sz="2000" dirty="0" smtClean="0"/>
            </a:p>
          </p:txBody>
        </p:sp>
        <p:sp>
          <p:nvSpPr>
            <p:cNvPr id="34" name="TextBox 33"/>
            <p:cNvSpPr txBox="1"/>
            <p:nvPr/>
          </p:nvSpPr>
          <p:spPr>
            <a:xfrm>
              <a:off x="279499" y="2778956"/>
              <a:ext cx="1487518" cy="2383067"/>
            </a:xfrm>
            <a:prstGeom prst="rect">
              <a:avLst/>
            </a:prstGeom>
            <a:solidFill>
              <a:schemeClr val="bg1">
                <a:lumMod val="75000"/>
              </a:schemeClr>
            </a:solidFill>
            <a:ln>
              <a:solidFill>
                <a:schemeClr val="bg1">
                  <a:lumMod val="75000"/>
                </a:schemeClr>
              </a:solidFill>
            </a:ln>
          </p:spPr>
          <p:txBody>
            <a:bodyPr wrap="square" rtlCol="0">
              <a:spAutoFit/>
            </a:bodyPr>
            <a:lstStyle/>
            <a:p>
              <a:r>
                <a:rPr lang="en-US" sz="1800" dirty="0" err="1" smtClean="0"/>
                <a:t>StateWellNum</a:t>
              </a:r>
              <a:endParaRPr lang="en-US" sz="1800" dirty="0" smtClean="0"/>
            </a:p>
            <a:p>
              <a:r>
                <a:rPr lang="en-US" sz="1800" dirty="0" smtClean="0"/>
                <a:t>County</a:t>
              </a:r>
            </a:p>
            <a:p>
              <a:r>
                <a:rPr lang="en-US" sz="1800" dirty="0" smtClean="0"/>
                <a:t>Aquifer</a:t>
              </a:r>
            </a:p>
            <a:p>
              <a:r>
                <a:rPr lang="en-US" sz="1800" dirty="0" smtClean="0"/>
                <a:t>Diameter</a:t>
              </a:r>
            </a:p>
            <a:p>
              <a:r>
                <a:rPr lang="en-US" sz="1800" dirty="0" err="1" smtClean="0"/>
                <a:t>TopDepth</a:t>
              </a:r>
              <a:endParaRPr lang="en-US" sz="1800" dirty="0" smtClean="0"/>
            </a:p>
            <a:p>
              <a:r>
                <a:rPr lang="en-US" sz="1800" dirty="0" err="1" smtClean="0"/>
                <a:t>BottomDepth</a:t>
              </a:r>
              <a:endParaRPr lang="en-US" sz="1800" dirty="0" smtClean="0"/>
            </a:p>
            <a:p>
              <a:r>
                <a:rPr lang="en-US" sz="1800" dirty="0" smtClean="0"/>
                <a:t>…</a:t>
              </a:r>
            </a:p>
          </p:txBody>
        </p:sp>
      </p:grpSp>
      <p:cxnSp>
        <p:nvCxnSpPr>
          <p:cNvPr id="40" name="Straight Arrow Connector 39"/>
          <p:cNvCxnSpPr/>
          <p:nvPr/>
        </p:nvCxnSpPr>
        <p:spPr>
          <a:xfrm>
            <a:off x="5085986" y="2726399"/>
            <a:ext cx="937570" cy="1284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6320481" y="743941"/>
            <a:ext cx="2138564" cy="26443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p:cNvGrpSpPr/>
          <p:nvPr/>
        </p:nvGrpSpPr>
        <p:grpSpPr>
          <a:xfrm>
            <a:off x="125883" y="4210910"/>
            <a:ext cx="8943975" cy="2156542"/>
            <a:chOff x="200025" y="974604"/>
            <a:chExt cx="8943975" cy="2156542"/>
          </a:xfrm>
        </p:grpSpPr>
        <p:sp>
          <p:nvSpPr>
            <p:cNvPr id="76" name="Rectangle 75"/>
            <p:cNvSpPr/>
            <p:nvPr/>
          </p:nvSpPr>
          <p:spPr>
            <a:xfrm>
              <a:off x="3455511" y="2162432"/>
              <a:ext cx="1635473" cy="5313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p:cNvPicPr>
              <a:picLocks noChangeAspect="1"/>
            </p:cNvPicPr>
            <p:nvPr/>
          </p:nvPicPr>
          <p:blipFill>
            <a:blip r:embed="rId3"/>
            <a:stretch>
              <a:fillRect/>
            </a:stretch>
          </p:blipFill>
          <p:spPr>
            <a:xfrm>
              <a:off x="200025" y="974604"/>
              <a:ext cx="8943975" cy="2156542"/>
            </a:xfrm>
            <a:prstGeom prst="rect">
              <a:avLst/>
            </a:prstGeom>
          </p:spPr>
        </p:pic>
        <p:sp>
          <p:nvSpPr>
            <p:cNvPr id="78" name="Rectangle 77"/>
            <p:cNvSpPr/>
            <p:nvPr/>
          </p:nvSpPr>
          <p:spPr>
            <a:xfrm>
              <a:off x="710514" y="1905009"/>
              <a:ext cx="6209270" cy="4599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710514" y="2399764"/>
              <a:ext cx="6209270" cy="71639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Content Placeholder 2"/>
          <p:cNvSpPr>
            <a:spLocks noGrp="1"/>
          </p:cNvSpPr>
          <p:nvPr>
            <p:ph idx="1"/>
          </p:nvPr>
        </p:nvSpPr>
        <p:spPr>
          <a:xfrm>
            <a:off x="279498" y="856656"/>
            <a:ext cx="5243972" cy="1322120"/>
          </a:xfrm>
        </p:spPr>
        <p:txBody>
          <a:bodyPr>
            <a:noAutofit/>
          </a:bodyPr>
          <a:lstStyle/>
          <a:p>
            <a:pPr>
              <a:lnSpc>
                <a:spcPct val="120000"/>
              </a:lnSpc>
            </a:pPr>
            <a:r>
              <a:rPr lang="en-US" sz="2000" dirty="0" err="1" smtClean="0">
                <a:latin typeface="Arial" panose="020B0604020202020204" pitchFamily="34" charset="0"/>
                <a:cs typeface="Arial" panose="020B0604020202020204" pitchFamily="34" charset="0"/>
              </a:rPr>
              <a:t>WellMain</a:t>
            </a:r>
            <a:r>
              <a:rPr lang="en-US" sz="2000" dirty="0" smtClean="0">
                <a:latin typeface="Arial" panose="020B0604020202020204" pitchFamily="34" charset="0"/>
                <a:cs typeface="Arial" panose="020B0604020202020204" pitchFamily="34" charset="0"/>
              </a:rPr>
              <a:t> table serves as the central table, and is linked with additional tables describing all sorts of information.</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7539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44968"/>
            <a:ext cx="7886700" cy="629841"/>
          </a:xfrm>
        </p:spPr>
        <p:txBody>
          <a:bodyPr>
            <a:normAutofit/>
          </a:bodyPr>
          <a:lstStyle/>
          <a:p>
            <a:r>
              <a:rPr lang="en-US" sz="3600" dirty="0" smtClean="0">
                <a:latin typeface="Arial" panose="020B0604020202020204" pitchFamily="34" charset="0"/>
                <a:cs typeface="Arial" panose="020B0604020202020204" pitchFamily="34" charset="0"/>
              </a:rPr>
              <a:t>Well Database and well features</a:t>
            </a:r>
            <a:endParaRPr lang="en-US" sz="3600" dirty="0">
              <a:latin typeface="Arial" panose="020B0604020202020204" pitchFamily="34" charset="0"/>
              <a:cs typeface="Arial" panose="020B0604020202020204" pitchFamily="34" charset="0"/>
            </a:endParaRPr>
          </a:p>
        </p:txBody>
      </p:sp>
      <p:grpSp>
        <p:nvGrpSpPr>
          <p:cNvPr id="32" name="Group 31"/>
          <p:cNvGrpSpPr/>
          <p:nvPr/>
        </p:nvGrpSpPr>
        <p:grpSpPr>
          <a:xfrm>
            <a:off x="3115407" y="761956"/>
            <a:ext cx="1845864" cy="2356725"/>
            <a:chOff x="279499" y="2397210"/>
            <a:chExt cx="1487518" cy="2764813"/>
          </a:xfrm>
        </p:grpSpPr>
        <p:sp>
          <p:nvSpPr>
            <p:cNvPr id="33" name="TextBox 32"/>
            <p:cNvSpPr txBox="1"/>
            <p:nvPr/>
          </p:nvSpPr>
          <p:spPr>
            <a:xfrm>
              <a:off x="279499" y="2397210"/>
              <a:ext cx="1487517" cy="469393"/>
            </a:xfrm>
            <a:prstGeom prst="rect">
              <a:avLst/>
            </a:prstGeom>
            <a:solidFill>
              <a:schemeClr val="accent5">
                <a:lumMod val="40000"/>
                <a:lumOff val="60000"/>
              </a:schemeClr>
            </a:solidFill>
            <a:ln>
              <a:solidFill>
                <a:schemeClr val="accent1"/>
              </a:solidFill>
            </a:ln>
          </p:spPr>
          <p:txBody>
            <a:bodyPr wrap="square" rtlCol="0">
              <a:spAutoFit/>
            </a:bodyPr>
            <a:lstStyle/>
            <a:p>
              <a:r>
                <a:rPr lang="en-US" sz="2000" dirty="0" err="1" smtClean="0"/>
                <a:t>WellBoreHole</a:t>
              </a:r>
              <a:endParaRPr lang="en-US" sz="2000" dirty="0" smtClean="0"/>
            </a:p>
          </p:txBody>
        </p:sp>
        <p:sp>
          <p:nvSpPr>
            <p:cNvPr id="34" name="TextBox 33"/>
            <p:cNvSpPr txBox="1"/>
            <p:nvPr/>
          </p:nvSpPr>
          <p:spPr>
            <a:xfrm>
              <a:off x="279499" y="2778956"/>
              <a:ext cx="1487518" cy="2383067"/>
            </a:xfrm>
            <a:prstGeom prst="rect">
              <a:avLst/>
            </a:prstGeom>
            <a:solidFill>
              <a:schemeClr val="bg1">
                <a:lumMod val="75000"/>
              </a:schemeClr>
            </a:solidFill>
            <a:ln>
              <a:solidFill>
                <a:schemeClr val="bg1">
                  <a:lumMod val="75000"/>
                </a:schemeClr>
              </a:solidFill>
            </a:ln>
          </p:spPr>
          <p:txBody>
            <a:bodyPr wrap="square" rtlCol="0">
              <a:spAutoFit/>
            </a:bodyPr>
            <a:lstStyle/>
            <a:p>
              <a:r>
                <a:rPr lang="en-US" sz="1800" dirty="0" err="1" smtClean="0"/>
                <a:t>StateWellNum</a:t>
              </a:r>
              <a:endParaRPr lang="en-US" sz="1800" dirty="0" smtClean="0"/>
            </a:p>
            <a:p>
              <a:r>
                <a:rPr lang="en-US" sz="1800" dirty="0" smtClean="0"/>
                <a:t>County</a:t>
              </a:r>
            </a:p>
            <a:p>
              <a:r>
                <a:rPr lang="en-US" sz="1800" dirty="0" smtClean="0"/>
                <a:t>Aquifer</a:t>
              </a:r>
            </a:p>
            <a:p>
              <a:r>
                <a:rPr lang="en-US" sz="1800" dirty="0" smtClean="0"/>
                <a:t>Diameter</a:t>
              </a:r>
            </a:p>
            <a:p>
              <a:r>
                <a:rPr lang="en-US" sz="1800" dirty="0" err="1" smtClean="0">
                  <a:solidFill>
                    <a:schemeClr val="tx1"/>
                  </a:solidFill>
                </a:rPr>
                <a:t>TopDepth</a:t>
              </a:r>
              <a:endParaRPr lang="en-US" sz="1800" dirty="0" smtClean="0">
                <a:solidFill>
                  <a:schemeClr val="tx1"/>
                </a:solidFill>
              </a:endParaRPr>
            </a:p>
            <a:p>
              <a:r>
                <a:rPr lang="en-US" sz="1800" dirty="0" err="1" smtClean="0">
                  <a:solidFill>
                    <a:schemeClr val="tx1"/>
                  </a:solidFill>
                </a:rPr>
                <a:t>BottomDepth</a:t>
              </a:r>
              <a:endParaRPr lang="en-US" sz="1800" dirty="0" smtClean="0">
                <a:solidFill>
                  <a:schemeClr val="tx1"/>
                </a:solidFill>
              </a:endParaRPr>
            </a:p>
            <a:p>
              <a:r>
                <a:rPr lang="en-US" sz="1800" dirty="0" smtClean="0"/>
                <a:t>…</a:t>
              </a:r>
            </a:p>
          </p:txBody>
        </p:sp>
      </p:grpSp>
      <p:sp>
        <p:nvSpPr>
          <p:cNvPr id="45" name="Can 44"/>
          <p:cNvSpPr/>
          <p:nvPr/>
        </p:nvSpPr>
        <p:spPr>
          <a:xfrm>
            <a:off x="1139197" y="5448010"/>
            <a:ext cx="373710" cy="955194"/>
          </a:xfrm>
          <a:prstGeom prst="can">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an 43"/>
          <p:cNvSpPr/>
          <p:nvPr/>
        </p:nvSpPr>
        <p:spPr>
          <a:xfrm>
            <a:off x="1126841" y="4919621"/>
            <a:ext cx="395416" cy="627286"/>
          </a:xfrm>
          <a:prstGeom prst="ca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an 42"/>
          <p:cNvSpPr/>
          <p:nvPr/>
        </p:nvSpPr>
        <p:spPr>
          <a:xfrm>
            <a:off x="1126839" y="4712747"/>
            <a:ext cx="395418" cy="29337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an 45"/>
          <p:cNvSpPr/>
          <p:nvPr/>
        </p:nvSpPr>
        <p:spPr>
          <a:xfrm>
            <a:off x="2253586" y="5741384"/>
            <a:ext cx="373710" cy="955194"/>
          </a:xfrm>
          <a:prstGeom prst="can">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an 46"/>
          <p:cNvSpPr/>
          <p:nvPr/>
        </p:nvSpPr>
        <p:spPr>
          <a:xfrm>
            <a:off x="2241230" y="5212995"/>
            <a:ext cx="395416" cy="979372"/>
          </a:xfrm>
          <a:prstGeom prst="ca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an 47"/>
          <p:cNvSpPr/>
          <p:nvPr/>
        </p:nvSpPr>
        <p:spPr>
          <a:xfrm>
            <a:off x="2241228" y="5006121"/>
            <a:ext cx="395418" cy="29337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p:cNvCxnSpPr/>
          <p:nvPr/>
        </p:nvCxnSpPr>
        <p:spPr>
          <a:xfrm>
            <a:off x="595498" y="5006121"/>
            <a:ext cx="240956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95498" y="5546907"/>
            <a:ext cx="240956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41615" y="6173913"/>
            <a:ext cx="240956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95498" y="4712747"/>
            <a:ext cx="240956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237372" y="4168264"/>
            <a:ext cx="1148957" cy="369332"/>
          </a:xfrm>
          <a:prstGeom prst="rect">
            <a:avLst/>
          </a:prstGeom>
          <a:noFill/>
        </p:spPr>
        <p:txBody>
          <a:bodyPr wrap="square" rtlCol="0">
            <a:spAutoFit/>
          </a:bodyPr>
          <a:lstStyle/>
          <a:p>
            <a:r>
              <a:rPr lang="en-US" sz="1800" dirty="0" err="1" smtClean="0"/>
              <a:t>AbsElev</a:t>
            </a:r>
            <a:endParaRPr lang="en-US" sz="1800" dirty="0"/>
          </a:p>
        </p:txBody>
      </p:sp>
      <p:sp>
        <p:nvSpPr>
          <p:cNvPr id="59" name="TextBox 58"/>
          <p:cNvSpPr txBox="1"/>
          <p:nvPr/>
        </p:nvSpPr>
        <p:spPr>
          <a:xfrm>
            <a:off x="496643" y="4548918"/>
            <a:ext cx="630195" cy="369332"/>
          </a:xfrm>
          <a:prstGeom prst="rect">
            <a:avLst/>
          </a:prstGeom>
          <a:noFill/>
        </p:spPr>
        <p:txBody>
          <a:bodyPr wrap="square" rtlCol="0">
            <a:spAutoFit/>
          </a:bodyPr>
          <a:lstStyle/>
          <a:p>
            <a:r>
              <a:rPr lang="en-US" sz="1800" dirty="0" smtClean="0"/>
              <a:t>550</a:t>
            </a:r>
            <a:endParaRPr lang="en-US" sz="1800" dirty="0"/>
          </a:p>
        </p:txBody>
      </p:sp>
      <p:sp>
        <p:nvSpPr>
          <p:cNvPr id="60" name="TextBox 59"/>
          <p:cNvSpPr txBox="1"/>
          <p:nvPr/>
        </p:nvSpPr>
        <p:spPr>
          <a:xfrm>
            <a:off x="496643" y="4820317"/>
            <a:ext cx="630195" cy="369332"/>
          </a:xfrm>
          <a:prstGeom prst="rect">
            <a:avLst/>
          </a:prstGeom>
          <a:noFill/>
        </p:spPr>
        <p:txBody>
          <a:bodyPr wrap="square" rtlCol="0">
            <a:spAutoFit/>
          </a:bodyPr>
          <a:lstStyle/>
          <a:p>
            <a:r>
              <a:rPr lang="en-US" sz="1800" dirty="0" smtClean="0"/>
              <a:t>540</a:t>
            </a:r>
            <a:endParaRPr lang="en-US" sz="1800" dirty="0"/>
          </a:p>
        </p:txBody>
      </p:sp>
      <p:sp>
        <p:nvSpPr>
          <p:cNvPr id="61" name="TextBox 60"/>
          <p:cNvSpPr txBox="1"/>
          <p:nvPr/>
        </p:nvSpPr>
        <p:spPr>
          <a:xfrm>
            <a:off x="496643" y="5350473"/>
            <a:ext cx="630195" cy="369332"/>
          </a:xfrm>
          <a:prstGeom prst="rect">
            <a:avLst/>
          </a:prstGeom>
          <a:noFill/>
        </p:spPr>
        <p:txBody>
          <a:bodyPr wrap="square" rtlCol="0">
            <a:spAutoFit/>
          </a:bodyPr>
          <a:lstStyle/>
          <a:p>
            <a:r>
              <a:rPr lang="en-US" sz="1800" dirty="0" smtClean="0"/>
              <a:t>520</a:t>
            </a:r>
            <a:endParaRPr lang="en-US" sz="1800" dirty="0"/>
          </a:p>
        </p:txBody>
      </p:sp>
      <p:sp>
        <p:nvSpPr>
          <p:cNvPr id="62" name="TextBox 61"/>
          <p:cNvSpPr txBox="1"/>
          <p:nvPr/>
        </p:nvSpPr>
        <p:spPr>
          <a:xfrm>
            <a:off x="521357" y="6027546"/>
            <a:ext cx="630195" cy="369332"/>
          </a:xfrm>
          <a:prstGeom prst="rect">
            <a:avLst/>
          </a:prstGeom>
          <a:noFill/>
        </p:spPr>
        <p:txBody>
          <a:bodyPr wrap="square" rtlCol="0">
            <a:spAutoFit/>
          </a:bodyPr>
          <a:lstStyle/>
          <a:p>
            <a:r>
              <a:rPr lang="en-US" sz="1800" dirty="0" smtClean="0"/>
              <a:t>490</a:t>
            </a:r>
            <a:endParaRPr lang="en-US" sz="1800" dirty="0"/>
          </a:p>
        </p:txBody>
      </p:sp>
      <p:sp>
        <p:nvSpPr>
          <p:cNvPr id="63" name="TextBox 62"/>
          <p:cNvSpPr txBox="1"/>
          <p:nvPr/>
        </p:nvSpPr>
        <p:spPr>
          <a:xfrm>
            <a:off x="1460136" y="4203499"/>
            <a:ext cx="797194" cy="382587"/>
          </a:xfrm>
          <a:prstGeom prst="rect">
            <a:avLst/>
          </a:prstGeom>
          <a:noFill/>
        </p:spPr>
        <p:txBody>
          <a:bodyPr wrap="square" rtlCol="0">
            <a:spAutoFit/>
          </a:bodyPr>
          <a:lstStyle/>
          <a:p>
            <a:r>
              <a:rPr lang="en-US" sz="1800" dirty="0" smtClean="0">
                <a:solidFill>
                  <a:srgbClr val="00B0F0"/>
                </a:solidFill>
              </a:rPr>
              <a:t>Depth</a:t>
            </a:r>
            <a:endParaRPr lang="en-US" sz="1800" dirty="0">
              <a:solidFill>
                <a:srgbClr val="00B0F0"/>
              </a:solidFill>
            </a:endParaRPr>
          </a:p>
        </p:txBody>
      </p:sp>
      <p:sp>
        <p:nvSpPr>
          <p:cNvPr id="64" name="TextBox 63"/>
          <p:cNvSpPr txBox="1"/>
          <p:nvPr/>
        </p:nvSpPr>
        <p:spPr>
          <a:xfrm>
            <a:off x="2499740" y="4452181"/>
            <a:ext cx="797194" cy="382587"/>
          </a:xfrm>
          <a:prstGeom prst="rect">
            <a:avLst/>
          </a:prstGeom>
          <a:noFill/>
        </p:spPr>
        <p:txBody>
          <a:bodyPr wrap="square" rtlCol="0">
            <a:spAutoFit/>
          </a:bodyPr>
          <a:lstStyle/>
          <a:p>
            <a:r>
              <a:rPr lang="en-US" sz="1800" dirty="0" smtClean="0">
                <a:solidFill>
                  <a:srgbClr val="FFFF00"/>
                </a:solidFill>
              </a:rPr>
              <a:t>Depth</a:t>
            </a:r>
            <a:endParaRPr lang="en-US" sz="1800" dirty="0">
              <a:solidFill>
                <a:srgbClr val="FFFF00"/>
              </a:solidFill>
            </a:endParaRPr>
          </a:p>
        </p:txBody>
      </p:sp>
      <p:sp>
        <p:nvSpPr>
          <p:cNvPr id="65" name="TextBox 64"/>
          <p:cNvSpPr txBox="1"/>
          <p:nvPr/>
        </p:nvSpPr>
        <p:spPr>
          <a:xfrm>
            <a:off x="1634210" y="4548918"/>
            <a:ext cx="630195" cy="369332"/>
          </a:xfrm>
          <a:prstGeom prst="rect">
            <a:avLst/>
          </a:prstGeom>
          <a:noFill/>
        </p:spPr>
        <p:txBody>
          <a:bodyPr wrap="square" rtlCol="0">
            <a:spAutoFit/>
          </a:bodyPr>
          <a:lstStyle/>
          <a:p>
            <a:r>
              <a:rPr lang="en-US" sz="1800" dirty="0" smtClean="0">
                <a:solidFill>
                  <a:srgbClr val="00B0F0"/>
                </a:solidFill>
              </a:rPr>
              <a:t>0</a:t>
            </a:r>
            <a:endParaRPr lang="en-US" sz="1800" dirty="0">
              <a:solidFill>
                <a:srgbClr val="00B0F0"/>
              </a:solidFill>
            </a:endParaRPr>
          </a:p>
        </p:txBody>
      </p:sp>
      <p:sp>
        <p:nvSpPr>
          <p:cNvPr id="66" name="TextBox 65"/>
          <p:cNvSpPr txBox="1"/>
          <p:nvPr/>
        </p:nvSpPr>
        <p:spPr>
          <a:xfrm>
            <a:off x="1572425" y="4820317"/>
            <a:ext cx="630195" cy="369332"/>
          </a:xfrm>
          <a:prstGeom prst="rect">
            <a:avLst/>
          </a:prstGeom>
          <a:noFill/>
        </p:spPr>
        <p:txBody>
          <a:bodyPr wrap="square" rtlCol="0">
            <a:spAutoFit/>
          </a:bodyPr>
          <a:lstStyle/>
          <a:p>
            <a:r>
              <a:rPr lang="en-US" sz="1800" dirty="0" smtClean="0">
                <a:solidFill>
                  <a:srgbClr val="00B0F0"/>
                </a:solidFill>
              </a:rPr>
              <a:t>10</a:t>
            </a:r>
            <a:endParaRPr lang="en-US" sz="1800" dirty="0">
              <a:solidFill>
                <a:srgbClr val="00B0F0"/>
              </a:solidFill>
            </a:endParaRPr>
          </a:p>
        </p:txBody>
      </p:sp>
      <p:sp>
        <p:nvSpPr>
          <p:cNvPr id="67" name="TextBox 66"/>
          <p:cNvSpPr txBox="1"/>
          <p:nvPr/>
        </p:nvSpPr>
        <p:spPr>
          <a:xfrm>
            <a:off x="1572425" y="5350473"/>
            <a:ext cx="630195" cy="369332"/>
          </a:xfrm>
          <a:prstGeom prst="rect">
            <a:avLst/>
          </a:prstGeom>
          <a:noFill/>
        </p:spPr>
        <p:txBody>
          <a:bodyPr wrap="square" rtlCol="0">
            <a:spAutoFit/>
          </a:bodyPr>
          <a:lstStyle/>
          <a:p>
            <a:r>
              <a:rPr lang="en-US" sz="1800" dirty="0" smtClean="0">
                <a:solidFill>
                  <a:srgbClr val="00B0F0"/>
                </a:solidFill>
              </a:rPr>
              <a:t>30</a:t>
            </a:r>
            <a:endParaRPr lang="en-US" sz="1800" dirty="0">
              <a:solidFill>
                <a:srgbClr val="00B0F0"/>
              </a:solidFill>
            </a:endParaRPr>
          </a:p>
        </p:txBody>
      </p:sp>
      <p:sp>
        <p:nvSpPr>
          <p:cNvPr id="69" name="TextBox 68"/>
          <p:cNvSpPr txBox="1"/>
          <p:nvPr/>
        </p:nvSpPr>
        <p:spPr>
          <a:xfrm>
            <a:off x="2736244" y="4827120"/>
            <a:ext cx="630195" cy="369332"/>
          </a:xfrm>
          <a:prstGeom prst="rect">
            <a:avLst/>
          </a:prstGeom>
          <a:noFill/>
        </p:spPr>
        <p:txBody>
          <a:bodyPr wrap="square" rtlCol="0">
            <a:spAutoFit/>
          </a:bodyPr>
          <a:lstStyle/>
          <a:p>
            <a:r>
              <a:rPr lang="en-US" sz="1800" dirty="0" smtClean="0">
                <a:solidFill>
                  <a:srgbClr val="FFFF00"/>
                </a:solidFill>
              </a:rPr>
              <a:t>0</a:t>
            </a:r>
            <a:endParaRPr lang="en-US" sz="1800" dirty="0">
              <a:solidFill>
                <a:srgbClr val="FFFF00"/>
              </a:solidFill>
            </a:endParaRPr>
          </a:p>
        </p:txBody>
      </p:sp>
      <p:sp>
        <p:nvSpPr>
          <p:cNvPr id="70" name="TextBox 69"/>
          <p:cNvSpPr txBox="1"/>
          <p:nvPr/>
        </p:nvSpPr>
        <p:spPr>
          <a:xfrm>
            <a:off x="2674459" y="5098519"/>
            <a:ext cx="630195" cy="369332"/>
          </a:xfrm>
          <a:prstGeom prst="rect">
            <a:avLst/>
          </a:prstGeom>
          <a:noFill/>
        </p:spPr>
        <p:txBody>
          <a:bodyPr wrap="square" rtlCol="0">
            <a:spAutoFit/>
          </a:bodyPr>
          <a:lstStyle/>
          <a:p>
            <a:r>
              <a:rPr lang="en-US" sz="1800" dirty="0" smtClean="0">
                <a:solidFill>
                  <a:srgbClr val="FFFF00"/>
                </a:solidFill>
              </a:rPr>
              <a:t>10</a:t>
            </a:r>
            <a:endParaRPr lang="en-US" sz="1800" dirty="0">
              <a:solidFill>
                <a:srgbClr val="FFFF00"/>
              </a:solidFill>
            </a:endParaRPr>
          </a:p>
        </p:txBody>
      </p:sp>
      <p:sp>
        <p:nvSpPr>
          <p:cNvPr id="71" name="TextBox 70"/>
          <p:cNvSpPr txBox="1"/>
          <p:nvPr/>
        </p:nvSpPr>
        <p:spPr>
          <a:xfrm>
            <a:off x="2658052" y="5969297"/>
            <a:ext cx="630195" cy="369332"/>
          </a:xfrm>
          <a:prstGeom prst="rect">
            <a:avLst/>
          </a:prstGeom>
          <a:noFill/>
        </p:spPr>
        <p:txBody>
          <a:bodyPr wrap="square" rtlCol="0">
            <a:spAutoFit/>
          </a:bodyPr>
          <a:lstStyle/>
          <a:p>
            <a:r>
              <a:rPr lang="en-US" sz="1800" dirty="0" smtClean="0">
                <a:solidFill>
                  <a:srgbClr val="FFFF00"/>
                </a:solidFill>
              </a:rPr>
              <a:t>50</a:t>
            </a:r>
            <a:endParaRPr lang="en-US" sz="1800" dirty="0">
              <a:solidFill>
                <a:srgbClr val="FFFF00"/>
              </a:solidFill>
            </a:endParaRPr>
          </a:p>
        </p:txBody>
      </p:sp>
      <p:cxnSp>
        <p:nvCxnSpPr>
          <p:cNvPr id="73" name="Straight Connector 72"/>
          <p:cNvCxnSpPr/>
          <p:nvPr/>
        </p:nvCxnSpPr>
        <p:spPr>
          <a:xfrm>
            <a:off x="595498" y="5275508"/>
            <a:ext cx="240956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496643" y="5079074"/>
            <a:ext cx="630195" cy="369332"/>
          </a:xfrm>
          <a:prstGeom prst="rect">
            <a:avLst/>
          </a:prstGeom>
          <a:noFill/>
        </p:spPr>
        <p:txBody>
          <a:bodyPr wrap="square" rtlCol="0">
            <a:spAutoFit/>
          </a:bodyPr>
          <a:lstStyle/>
          <a:p>
            <a:r>
              <a:rPr lang="en-US" sz="1800" dirty="0" smtClean="0"/>
              <a:t>530</a:t>
            </a:r>
            <a:endParaRPr lang="en-US" sz="1800" dirty="0"/>
          </a:p>
        </p:txBody>
      </p:sp>
      <p:grpSp>
        <p:nvGrpSpPr>
          <p:cNvPr id="51" name="Group 50"/>
          <p:cNvGrpSpPr/>
          <p:nvPr/>
        </p:nvGrpSpPr>
        <p:grpSpPr>
          <a:xfrm>
            <a:off x="414846" y="714820"/>
            <a:ext cx="1845864" cy="3237470"/>
            <a:chOff x="279499" y="2397210"/>
            <a:chExt cx="1487518" cy="3798066"/>
          </a:xfrm>
        </p:grpSpPr>
        <p:sp>
          <p:nvSpPr>
            <p:cNvPr id="53" name="TextBox 52"/>
            <p:cNvSpPr txBox="1"/>
            <p:nvPr/>
          </p:nvSpPr>
          <p:spPr>
            <a:xfrm>
              <a:off x="279499" y="2397210"/>
              <a:ext cx="1487517" cy="400110"/>
            </a:xfrm>
            <a:prstGeom prst="rect">
              <a:avLst/>
            </a:prstGeom>
            <a:solidFill>
              <a:schemeClr val="accent5">
                <a:lumMod val="40000"/>
                <a:lumOff val="60000"/>
              </a:schemeClr>
            </a:solidFill>
            <a:ln>
              <a:solidFill>
                <a:schemeClr val="accent1"/>
              </a:solidFill>
            </a:ln>
          </p:spPr>
          <p:txBody>
            <a:bodyPr wrap="square" rtlCol="0">
              <a:spAutoFit/>
            </a:bodyPr>
            <a:lstStyle/>
            <a:p>
              <a:r>
                <a:rPr lang="en-US" sz="2000" dirty="0" err="1" smtClean="0"/>
                <a:t>WellMain</a:t>
              </a:r>
              <a:endParaRPr lang="en-US" sz="2000" dirty="0" smtClean="0"/>
            </a:p>
          </p:txBody>
        </p:sp>
        <p:sp>
          <p:nvSpPr>
            <p:cNvPr id="55" name="TextBox 54"/>
            <p:cNvSpPr txBox="1"/>
            <p:nvPr/>
          </p:nvSpPr>
          <p:spPr>
            <a:xfrm>
              <a:off x="279499" y="2778956"/>
              <a:ext cx="1487518" cy="3416320"/>
            </a:xfrm>
            <a:prstGeom prst="rect">
              <a:avLst/>
            </a:prstGeom>
            <a:solidFill>
              <a:schemeClr val="bg1">
                <a:lumMod val="75000"/>
              </a:schemeClr>
            </a:solidFill>
            <a:ln>
              <a:solidFill>
                <a:schemeClr val="bg1">
                  <a:lumMod val="75000"/>
                </a:schemeClr>
              </a:solidFill>
            </a:ln>
          </p:spPr>
          <p:txBody>
            <a:bodyPr wrap="square" rtlCol="0">
              <a:spAutoFit/>
            </a:bodyPr>
            <a:lstStyle/>
            <a:p>
              <a:r>
                <a:rPr lang="en-US" sz="1800" dirty="0" err="1" smtClean="0"/>
                <a:t>StateWellNum</a:t>
              </a:r>
              <a:endParaRPr lang="en-US" sz="1800" dirty="0" smtClean="0"/>
            </a:p>
            <a:p>
              <a:r>
                <a:rPr lang="en-US" sz="1800" dirty="0" smtClean="0"/>
                <a:t>County</a:t>
              </a:r>
            </a:p>
            <a:p>
              <a:r>
                <a:rPr lang="en-US" sz="1800" dirty="0" smtClean="0"/>
                <a:t>AquiferID</a:t>
              </a:r>
            </a:p>
            <a:p>
              <a:r>
                <a:rPr lang="en-US" sz="1800" dirty="0" err="1" smtClean="0"/>
                <a:t>AqCode</a:t>
              </a:r>
              <a:endParaRPr lang="en-US" sz="1800" dirty="0" smtClean="0"/>
            </a:p>
            <a:p>
              <a:r>
                <a:rPr lang="en-US" sz="1800" dirty="0" err="1"/>
                <a:t>LatitudeDD</a:t>
              </a:r>
              <a:endParaRPr lang="en-US" sz="1800" dirty="0"/>
            </a:p>
            <a:p>
              <a:r>
                <a:rPr lang="en-US" sz="1800" dirty="0" err="1" smtClean="0"/>
                <a:t>LongitudeDD</a:t>
              </a:r>
              <a:endParaRPr lang="en-US" sz="1800" dirty="0" smtClean="0"/>
            </a:p>
            <a:p>
              <a:r>
                <a:rPr lang="en-US" sz="1800" dirty="0" err="1" smtClean="0">
                  <a:solidFill>
                    <a:schemeClr val="tx1"/>
                  </a:solidFill>
                </a:rPr>
                <a:t>LandElev</a:t>
              </a:r>
              <a:endParaRPr lang="en-US" sz="1800" dirty="0" smtClean="0">
                <a:solidFill>
                  <a:schemeClr val="tx1"/>
                </a:solidFill>
              </a:endParaRPr>
            </a:p>
            <a:p>
              <a:r>
                <a:rPr lang="en-US" sz="1800" dirty="0" err="1" smtClean="0">
                  <a:solidFill>
                    <a:schemeClr val="tx1"/>
                  </a:solidFill>
                </a:rPr>
                <a:t>WellDepth</a:t>
              </a:r>
              <a:endParaRPr lang="en-US" sz="1800" dirty="0" smtClean="0">
                <a:solidFill>
                  <a:schemeClr val="tx1"/>
                </a:solidFill>
              </a:endParaRPr>
            </a:p>
            <a:p>
              <a:r>
                <a:rPr lang="en-US" sz="1800" dirty="0" err="1" smtClean="0"/>
                <a:t>WellType</a:t>
              </a:r>
              <a:endParaRPr lang="en-US" sz="1800" dirty="0" smtClean="0"/>
            </a:p>
            <a:p>
              <a:r>
                <a:rPr lang="en-US" sz="1800" dirty="0" smtClean="0"/>
                <a:t>…</a:t>
              </a:r>
            </a:p>
          </p:txBody>
        </p:sp>
      </p:grpSp>
      <p:grpSp>
        <p:nvGrpSpPr>
          <p:cNvPr id="72" name="Group 71"/>
          <p:cNvGrpSpPr/>
          <p:nvPr/>
        </p:nvGrpSpPr>
        <p:grpSpPr>
          <a:xfrm>
            <a:off x="5775889" y="741388"/>
            <a:ext cx="2554513" cy="864990"/>
            <a:chOff x="279499" y="2397209"/>
            <a:chExt cx="1487518" cy="956619"/>
          </a:xfrm>
        </p:grpSpPr>
        <p:sp>
          <p:nvSpPr>
            <p:cNvPr id="75" name="TextBox 74"/>
            <p:cNvSpPr txBox="1"/>
            <p:nvPr/>
          </p:nvSpPr>
          <p:spPr>
            <a:xfrm>
              <a:off x="279499" y="2397209"/>
              <a:ext cx="1487517" cy="442494"/>
            </a:xfrm>
            <a:prstGeom prst="rect">
              <a:avLst/>
            </a:prstGeom>
            <a:solidFill>
              <a:schemeClr val="accent5">
                <a:lumMod val="40000"/>
                <a:lumOff val="60000"/>
              </a:schemeClr>
            </a:solidFill>
            <a:ln>
              <a:solidFill>
                <a:schemeClr val="accent1"/>
              </a:solidFill>
            </a:ln>
          </p:spPr>
          <p:txBody>
            <a:bodyPr wrap="square" rtlCol="0">
              <a:spAutoFit/>
            </a:bodyPr>
            <a:lstStyle/>
            <a:p>
              <a:r>
                <a:rPr lang="en-US" sz="2000" dirty="0" smtClean="0"/>
                <a:t>Drilling Logs </a:t>
              </a:r>
            </a:p>
          </p:txBody>
        </p:sp>
        <p:sp>
          <p:nvSpPr>
            <p:cNvPr id="76" name="TextBox 75"/>
            <p:cNvSpPr txBox="1"/>
            <p:nvPr/>
          </p:nvSpPr>
          <p:spPr>
            <a:xfrm>
              <a:off x="279499" y="2778956"/>
              <a:ext cx="1487518" cy="574872"/>
            </a:xfrm>
            <a:prstGeom prst="rect">
              <a:avLst/>
            </a:prstGeom>
            <a:solidFill>
              <a:schemeClr val="bg1">
                <a:lumMod val="75000"/>
              </a:schemeClr>
            </a:solidFill>
            <a:ln>
              <a:solidFill>
                <a:schemeClr val="bg1">
                  <a:lumMod val="75000"/>
                </a:schemeClr>
              </a:solidFill>
            </a:ln>
          </p:spPr>
          <p:txBody>
            <a:bodyPr wrap="square" rtlCol="0">
              <a:spAutoFit/>
            </a:bodyPr>
            <a:lstStyle/>
            <a:p>
              <a:r>
                <a:rPr lang="en-US" sz="1800" dirty="0" err="1" smtClean="0"/>
                <a:t>Eg</a:t>
              </a:r>
              <a:r>
                <a:rPr lang="en-US" sz="1800" dirty="0" smtClean="0"/>
                <a:t>. Strata Observed</a:t>
              </a:r>
            </a:p>
          </p:txBody>
        </p:sp>
      </p:grpSp>
      <p:sp>
        <p:nvSpPr>
          <p:cNvPr id="16" name="Plus 15"/>
          <p:cNvSpPr/>
          <p:nvPr/>
        </p:nvSpPr>
        <p:spPr>
          <a:xfrm>
            <a:off x="2362945" y="820366"/>
            <a:ext cx="652520" cy="65252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Plus 76"/>
          <p:cNvSpPr/>
          <p:nvPr/>
        </p:nvSpPr>
        <p:spPr>
          <a:xfrm>
            <a:off x="5042581" y="819611"/>
            <a:ext cx="652520" cy="65252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qual 16"/>
          <p:cNvSpPr/>
          <p:nvPr/>
        </p:nvSpPr>
        <p:spPr>
          <a:xfrm rot="5400000">
            <a:off x="6571230" y="1706474"/>
            <a:ext cx="766119" cy="766119"/>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414846" y="2162432"/>
            <a:ext cx="1574592" cy="6054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414846" y="2717849"/>
            <a:ext cx="1574592" cy="6054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3141670" y="1965265"/>
            <a:ext cx="1574592" cy="9052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5861446" y="2478043"/>
            <a:ext cx="2185686" cy="2356725"/>
            <a:chOff x="279499" y="2397210"/>
            <a:chExt cx="1487518" cy="2764814"/>
          </a:xfrm>
        </p:grpSpPr>
        <p:sp>
          <p:nvSpPr>
            <p:cNvPr id="56" name="TextBox 55"/>
            <p:cNvSpPr txBox="1"/>
            <p:nvPr/>
          </p:nvSpPr>
          <p:spPr>
            <a:xfrm>
              <a:off x="279499" y="2397210"/>
              <a:ext cx="1487517" cy="469393"/>
            </a:xfrm>
            <a:prstGeom prst="rect">
              <a:avLst/>
            </a:prstGeom>
            <a:solidFill>
              <a:schemeClr val="accent5">
                <a:lumMod val="40000"/>
                <a:lumOff val="60000"/>
              </a:schemeClr>
            </a:solidFill>
            <a:ln>
              <a:solidFill>
                <a:schemeClr val="accent1"/>
              </a:solidFill>
            </a:ln>
          </p:spPr>
          <p:txBody>
            <a:bodyPr wrap="square" rtlCol="0">
              <a:spAutoFit/>
            </a:bodyPr>
            <a:lstStyle/>
            <a:p>
              <a:r>
                <a:rPr lang="en-US" sz="2000" dirty="0" err="1" smtClean="0"/>
                <a:t>BoreholeLog</a:t>
              </a:r>
              <a:endParaRPr lang="en-US" sz="2000" dirty="0" smtClean="0"/>
            </a:p>
          </p:txBody>
        </p:sp>
        <p:sp>
          <p:nvSpPr>
            <p:cNvPr id="80" name="TextBox 79"/>
            <p:cNvSpPr txBox="1"/>
            <p:nvPr/>
          </p:nvSpPr>
          <p:spPr>
            <a:xfrm>
              <a:off x="279499" y="2778956"/>
              <a:ext cx="1487518" cy="2383068"/>
            </a:xfrm>
            <a:prstGeom prst="rect">
              <a:avLst/>
            </a:prstGeom>
            <a:solidFill>
              <a:schemeClr val="bg1">
                <a:lumMod val="75000"/>
              </a:schemeClr>
            </a:solidFill>
            <a:ln>
              <a:solidFill>
                <a:schemeClr val="bg1">
                  <a:lumMod val="75000"/>
                </a:schemeClr>
              </a:solidFill>
            </a:ln>
          </p:spPr>
          <p:txBody>
            <a:bodyPr wrap="square" rtlCol="0">
              <a:spAutoFit/>
            </a:bodyPr>
            <a:lstStyle/>
            <a:p>
              <a:r>
                <a:rPr lang="en-US" sz="1800" dirty="0" err="1" smtClean="0">
                  <a:solidFill>
                    <a:schemeClr val="tx1"/>
                  </a:solidFill>
                </a:rPr>
                <a:t>StateWellNumber</a:t>
              </a:r>
              <a:endParaRPr lang="en-US" sz="1800" dirty="0" smtClean="0">
                <a:solidFill>
                  <a:schemeClr val="tx1"/>
                </a:solidFill>
              </a:endParaRPr>
            </a:p>
            <a:p>
              <a:r>
                <a:rPr lang="en-US" sz="1800" dirty="0" err="1" smtClean="0">
                  <a:solidFill>
                    <a:schemeClr val="tx1"/>
                  </a:solidFill>
                </a:rPr>
                <a:t>RefElev</a:t>
              </a:r>
              <a:endParaRPr lang="en-US" sz="1800" dirty="0" smtClean="0">
                <a:solidFill>
                  <a:schemeClr val="tx1"/>
                </a:solidFill>
              </a:endParaRPr>
            </a:p>
            <a:p>
              <a:r>
                <a:rPr lang="en-US" sz="1800" dirty="0" err="1" smtClean="0">
                  <a:solidFill>
                    <a:schemeClr val="tx1"/>
                  </a:solidFill>
                </a:rPr>
                <a:t>FromDepth</a:t>
              </a:r>
              <a:endParaRPr lang="en-US" sz="1800" dirty="0" smtClean="0">
                <a:solidFill>
                  <a:schemeClr val="tx1"/>
                </a:solidFill>
              </a:endParaRPr>
            </a:p>
            <a:p>
              <a:r>
                <a:rPr lang="en-US" sz="1800" dirty="0" err="1" smtClean="0">
                  <a:solidFill>
                    <a:schemeClr val="tx1"/>
                  </a:solidFill>
                </a:rPr>
                <a:t>ToDepth</a:t>
              </a:r>
              <a:endParaRPr lang="en-US" sz="1800" dirty="0" smtClean="0">
                <a:solidFill>
                  <a:schemeClr val="tx1"/>
                </a:solidFill>
              </a:endParaRPr>
            </a:p>
            <a:p>
              <a:r>
                <a:rPr lang="en-US" sz="1800" dirty="0" err="1" smtClean="0">
                  <a:solidFill>
                    <a:schemeClr val="tx1"/>
                  </a:solidFill>
                </a:rPr>
                <a:t>TopElev</a:t>
              </a:r>
              <a:endParaRPr lang="en-US" sz="1800" dirty="0" smtClean="0">
                <a:solidFill>
                  <a:schemeClr val="tx1"/>
                </a:solidFill>
              </a:endParaRPr>
            </a:p>
            <a:p>
              <a:r>
                <a:rPr lang="en-US" sz="1800" dirty="0" err="1" smtClean="0">
                  <a:solidFill>
                    <a:schemeClr val="tx1"/>
                  </a:solidFill>
                </a:rPr>
                <a:t>BottomElev</a:t>
              </a:r>
              <a:endParaRPr lang="en-US" sz="1800" dirty="0" smtClean="0">
                <a:solidFill>
                  <a:schemeClr val="tx1"/>
                </a:solidFill>
              </a:endParaRPr>
            </a:p>
            <a:p>
              <a:r>
                <a:rPr lang="en-US" sz="1800" dirty="0" smtClean="0"/>
                <a:t>…</a:t>
              </a:r>
            </a:p>
          </p:txBody>
        </p:sp>
      </p:grpSp>
      <p:pic>
        <p:nvPicPr>
          <p:cNvPr id="2" name="Picture 1"/>
          <p:cNvPicPr>
            <a:picLocks noChangeAspect="1"/>
          </p:cNvPicPr>
          <p:nvPr/>
        </p:nvPicPr>
        <p:blipFill>
          <a:blip r:embed="rId3"/>
          <a:stretch>
            <a:fillRect/>
          </a:stretch>
        </p:blipFill>
        <p:spPr>
          <a:xfrm>
            <a:off x="3791862" y="5011786"/>
            <a:ext cx="5243966" cy="1671208"/>
          </a:xfrm>
          <a:prstGeom prst="rect">
            <a:avLst/>
          </a:prstGeom>
        </p:spPr>
      </p:pic>
    </p:spTree>
    <p:extLst>
      <p:ext uri="{BB962C8B-B14F-4D97-AF65-F5344CB8AC3E}">
        <p14:creationId xmlns:p14="http://schemas.microsoft.com/office/powerpoint/2010/main" val="1941217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par>
                                <p:cTn id="18" presetID="10" presetClass="entr" presetSubtype="0" fill="hold" nodeType="withEffect">
                                  <p:stCondLst>
                                    <p:cond delay="0"/>
                                  </p:stCondLst>
                                  <p:childTnLst>
                                    <p:set>
                                      <p:cBhvr>
                                        <p:cTn id="19" dur="1" fill="hold">
                                          <p:stCondLst>
                                            <p:cond delay="0"/>
                                          </p:stCondLst>
                                        </p:cTn>
                                        <p:tgtEl>
                                          <p:spTgt spid="72"/>
                                        </p:tgtEl>
                                        <p:attrNameLst>
                                          <p:attrName>style.visibility</p:attrName>
                                        </p:attrNameLst>
                                      </p:cBhvr>
                                      <p:to>
                                        <p:strVal val="visible"/>
                                      </p:to>
                                    </p:set>
                                    <p:animEffect transition="in" filter="fade">
                                      <p:cBhvr>
                                        <p:cTn id="20" dur="500"/>
                                        <p:tgtEl>
                                          <p:spTgt spid="7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fade">
                                      <p:cBhvr>
                                        <p:cTn id="23" dur="500"/>
                                        <p:tgtEl>
                                          <p:spTgt spid="7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17" grpId="0" animBg="1"/>
      <p:bldP spid="19" grpId="0" animBg="1"/>
      <p:bldP spid="78" grpId="0" animBg="1"/>
      <p:bldP spid="7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archydrogw.com/images/c/c2/Archydrogw_wellsandboreho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4069" y="856655"/>
            <a:ext cx="5384515" cy="570438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128100" y="111564"/>
            <a:ext cx="4534930" cy="629841"/>
          </a:xfrm>
        </p:spPr>
        <p:txBody>
          <a:bodyPr>
            <a:normAutofit/>
          </a:bodyPr>
          <a:lstStyle/>
          <a:p>
            <a:r>
              <a:rPr lang="en-US" sz="3600" dirty="0">
                <a:latin typeface="Arial" panose="020B0604020202020204" pitchFamily="34" charset="0"/>
                <a:cs typeface="Arial" panose="020B0604020202020204" pitchFamily="34" charset="0"/>
              </a:rPr>
              <a:t>Arc Hydro framework</a:t>
            </a:r>
          </a:p>
        </p:txBody>
      </p:sp>
      <p:sp>
        <p:nvSpPr>
          <p:cNvPr id="8" name="Content Placeholder 2"/>
          <p:cNvSpPr>
            <a:spLocks noGrp="1"/>
          </p:cNvSpPr>
          <p:nvPr>
            <p:ph idx="1"/>
          </p:nvPr>
        </p:nvSpPr>
        <p:spPr>
          <a:xfrm>
            <a:off x="279498" y="856655"/>
            <a:ext cx="2698480" cy="5853063"/>
          </a:xfrm>
        </p:spPr>
        <p:txBody>
          <a:bodyPr>
            <a:noAutofit/>
          </a:bodyPr>
          <a:lstStyle/>
          <a:p>
            <a:pPr>
              <a:lnSpc>
                <a:spcPct val="120000"/>
              </a:lnSpc>
            </a:pPr>
            <a:r>
              <a:rPr lang="en-US" sz="2000" dirty="0" smtClean="0">
                <a:latin typeface="Arial" panose="020B0604020202020204" pitchFamily="34" charset="0"/>
                <a:cs typeface="Arial" panose="020B0604020202020204" pitchFamily="34" charset="0"/>
              </a:rPr>
              <a:t>Unique Identifiers:</a:t>
            </a:r>
          </a:p>
          <a:p>
            <a:pPr lvl="1">
              <a:lnSpc>
                <a:spcPct val="120000"/>
              </a:lnSpc>
            </a:pPr>
            <a:r>
              <a:rPr lang="en-US" sz="2000" dirty="0" smtClean="0">
                <a:latin typeface="Arial" panose="020B0604020202020204" pitchFamily="34" charset="0"/>
                <a:cs typeface="Arial" panose="020B0604020202020204" pitchFamily="34" charset="0"/>
              </a:rPr>
              <a:t>Aquifer: </a:t>
            </a:r>
            <a:r>
              <a:rPr lang="en-US" sz="2000" dirty="0" err="1" smtClean="0">
                <a:latin typeface="Arial" panose="020B0604020202020204" pitchFamily="34" charset="0"/>
                <a:cs typeface="Arial" panose="020B0604020202020204" pitchFamily="34" charset="0"/>
              </a:rPr>
              <a:t>HydroID</a:t>
            </a:r>
            <a:endParaRPr lang="en-US" sz="2000" dirty="0" smtClean="0">
              <a:latin typeface="Arial" panose="020B0604020202020204" pitchFamily="34" charset="0"/>
              <a:cs typeface="Arial" panose="020B0604020202020204" pitchFamily="34" charset="0"/>
            </a:endParaRPr>
          </a:p>
          <a:p>
            <a:pPr lvl="1">
              <a:lnSpc>
                <a:spcPct val="120000"/>
              </a:lnSpc>
            </a:pPr>
            <a:r>
              <a:rPr lang="en-US" sz="2000" dirty="0" smtClean="0">
                <a:latin typeface="Arial" panose="020B0604020202020204" pitchFamily="34" charset="0"/>
                <a:cs typeface="Arial" panose="020B0604020202020204" pitchFamily="34" charset="0"/>
              </a:rPr>
              <a:t>Well: </a:t>
            </a:r>
            <a:r>
              <a:rPr lang="en-US" sz="2000" dirty="0" err="1" smtClean="0">
                <a:latin typeface="Arial" panose="020B0604020202020204" pitchFamily="34" charset="0"/>
                <a:cs typeface="Arial" panose="020B0604020202020204" pitchFamily="34" charset="0"/>
              </a:rPr>
              <a:t>HydroID</a:t>
            </a:r>
            <a:endParaRPr lang="en-US" sz="2000" dirty="0" smtClean="0">
              <a:latin typeface="Arial" panose="020B0604020202020204" pitchFamily="34" charset="0"/>
              <a:cs typeface="Arial" panose="020B0604020202020204" pitchFamily="34" charset="0"/>
            </a:endParaRPr>
          </a:p>
          <a:p>
            <a:pPr>
              <a:lnSpc>
                <a:spcPct val="120000"/>
              </a:lnSpc>
            </a:pPr>
            <a:endParaRPr lang="en-US" sz="2000" dirty="0" smtClean="0">
              <a:latin typeface="Arial" panose="020B0604020202020204" pitchFamily="34" charset="0"/>
              <a:cs typeface="Arial" panose="020B0604020202020204" pitchFamily="34" charset="0"/>
            </a:endParaRPr>
          </a:p>
          <a:p>
            <a:pPr>
              <a:lnSpc>
                <a:spcPct val="120000"/>
              </a:lnSpc>
            </a:pPr>
            <a:r>
              <a:rPr lang="en-US" sz="2000" dirty="0" smtClean="0">
                <a:latin typeface="Arial" panose="020B0604020202020204" pitchFamily="34" charset="0"/>
                <a:cs typeface="Arial" panose="020B0604020202020204" pitchFamily="34" charset="0"/>
              </a:rPr>
              <a:t>The obtainment of  </a:t>
            </a:r>
            <a:r>
              <a:rPr lang="en-US" sz="2000" dirty="0" err="1" smtClean="0">
                <a:latin typeface="Arial" panose="020B0604020202020204" pitchFamily="34" charset="0"/>
                <a:cs typeface="Arial" panose="020B0604020202020204" pitchFamily="34" charset="0"/>
              </a:rPr>
              <a:t>BoreholeLog</a:t>
            </a:r>
            <a:r>
              <a:rPr lang="en-US" sz="2000" dirty="0" smtClean="0">
                <a:latin typeface="Arial" panose="020B0604020202020204" pitchFamily="34" charset="0"/>
                <a:cs typeface="Arial" panose="020B0604020202020204" pitchFamily="34" charset="0"/>
              </a:rPr>
              <a:t> table and the subsequent </a:t>
            </a:r>
            <a:r>
              <a:rPr lang="en-US" sz="2000" dirty="0" err="1" smtClean="0">
                <a:latin typeface="Arial" panose="020B0604020202020204" pitchFamily="34" charset="0"/>
                <a:cs typeface="Arial" panose="020B0604020202020204" pitchFamily="34" charset="0"/>
              </a:rPr>
              <a:t>boreline</a:t>
            </a:r>
            <a:r>
              <a:rPr lang="en-US" sz="2000" dirty="0" smtClean="0">
                <a:latin typeface="Arial" panose="020B0604020202020204" pitchFamily="34" charset="0"/>
                <a:cs typeface="Arial" panose="020B0604020202020204" pitchFamily="34" charset="0"/>
              </a:rPr>
              <a:t> building can be carried out by </a:t>
            </a:r>
            <a:r>
              <a:rPr lang="en-US" sz="2000" b="1" dirty="0" smtClean="0">
                <a:latin typeface="Arial" panose="020B0604020202020204" pitchFamily="34" charset="0"/>
                <a:cs typeface="Arial" panose="020B0604020202020204" pitchFamily="34" charset="0"/>
              </a:rPr>
              <a:t>Arc Hydro Groundwater</a:t>
            </a:r>
            <a:r>
              <a:rPr lang="en-US" sz="2000" dirty="0" smtClean="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Tools</a:t>
            </a:r>
            <a:r>
              <a:rPr lang="en-US" sz="2000" dirty="0" smtClean="0">
                <a:latin typeface="Arial" panose="020B0604020202020204" pitchFamily="34" charset="0"/>
                <a:cs typeface="Arial" panose="020B0604020202020204" pitchFamily="34" charset="0"/>
              </a:rPr>
              <a:t>.</a:t>
            </a:r>
          </a:p>
          <a:p>
            <a:pPr>
              <a:lnSpc>
                <a:spcPct val="120000"/>
              </a:lnSpc>
            </a:pPr>
            <a:endParaRPr lang="en-US" sz="2000" dirty="0" smtClean="0">
              <a:latin typeface="Arial" panose="020B0604020202020204" pitchFamily="34" charset="0"/>
              <a:cs typeface="Arial" panose="020B0604020202020204" pitchFamily="34" charset="0"/>
            </a:endParaRPr>
          </a:p>
        </p:txBody>
      </p:sp>
      <p:sp>
        <p:nvSpPr>
          <p:cNvPr id="9" name="TextBox 8"/>
          <p:cNvSpPr txBox="1"/>
          <p:nvPr/>
        </p:nvSpPr>
        <p:spPr>
          <a:xfrm>
            <a:off x="3364069" y="6560877"/>
            <a:ext cx="5023731" cy="230832"/>
          </a:xfrm>
          <a:prstGeom prst="rect">
            <a:avLst/>
          </a:prstGeom>
          <a:noFill/>
        </p:spPr>
        <p:txBody>
          <a:bodyPr wrap="square" rtlCol="0">
            <a:spAutoFit/>
          </a:bodyPr>
          <a:lstStyle/>
          <a:p>
            <a:r>
              <a:rPr lang="en-US" sz="900" dirty="0"/>
              <a:t>Source: http://www.archydrogw.com/images/c/c2/Archydrogw_wellsandboreholes.JPG</a:t>
            </a:r>
          </a:p>
        </p:txBody>
      </p:sp>
    </p:spTree>
    <p:extLst>
      <p:ext uri="{BB962C8B-B14F-4D97-AF65-F5344CB8AC3E}">
        <p14:creationId xmlns:p14="http://schemas.microsoft.com/office/powerpoint/2010/main" val="6922432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4142" y="1665999"/>
            <a:ext cx="8977828" cy="3720131"/>
          </a:xfrm>
          <a:prstGeom prst="rect">
            <a:avLst/>
          </a:prstGeom>
        </p:spPr>
      </p:pic>
      <p:sp>
        <p:nvSpPr>
          <p:cNvPr id="5" name="Rectangle 4"/>
          <p:cNvSpPr/>
          <p:nvPr/>
        </p:nvSpPr>
        <p:spPr>
          <a:xfrm>
            <a:off x="74142" y="5386130"/>
            <a:ext cx="6277232" cy="276999"/>
          </a:xfrm>
          <a:prstGeom prst="rect">
            <a:avLst/>
          </a:prstGeom>
        </p:spPr>
        <p:txBody>
          <a:bodyPr wrap="square">
            <a:spAutoFit/>
          </a:bodyPr>
          <a:lstStyle/>
          <a:p>
            <a:r>
              <a:rPr lang="en-US" sz="1200" dirty="0"/>
              <a:t>http://www.aquaveo.com/software/ahgw-archydro-groundwater-introduction</a:t>
            </a:r>
          </a:p>
        </p:txBody>
      </p:sp>
      <p:sp>
        <p:nvSpPr>
          <p:cNvPr id="6" name="Title 1"/>
          <p:cNvSpPr>
            <a:spLocks noGrp="1"/>
          </p:cNvSpPr>
          <p:nvPr>
            <p:ph type="title"/>
          </p:nvPr>
        </p:nvSpPr>
        <p:spPr>
          <a:xfrm>
            <a:off x="74142" y="198062"/>
            <a:ext cx="6681594" cy="629841"/>
          </a:xfrm>
        </p:spPr>
        <p:txBody>
          <a:bodyPr>
            <a:normAutofit fontScale="90000"/>
          </a:bodyPr>
          <a:lstStyle/>
          <a:p>
            <a:r>
              <a:rPr lang="en-US" sz="3600" dirty="0">
                <a:latin typeface="Arial" panose="020B0604020202020204" pitchFamily="34" charset="0"/>
                <a:cs typeface="Arial" panose="020B0604020202020204" pitchFamily="34" charset="0"/>
              </a:rPr>
              <a:t>Arc Hydro </a:t>
            </a:r>
            <a:r>
              <a:rPr lang="en-US" sz="3600" dirty="0" smtClean="0">
                <a:latin typeface="Arial" panose="020B0604020202020204" pitchFamily="34" charset="0"/>
                <a:cs typeface="Arial" panose="020B0604020202020204" pitchFamily="34" charset="0"/>
              </a:rPr>
              <a:t>Groundwater Overview</a:t>
            </a:r>
            <a:endParaRPr lang="en-US" sz="3600" dirty="0">
              <a:latin typeface="Arial" panose="020B0604020202020204" pitchFamily="34" charset="0"/>
              <a:cs typeface="Arial" panose="020B0604020202020204" pitchFamily="34" charset="0"/>
            </a:endParaRPr>
          </a:p>
        </p:txBody>
      </p:sp>
      <p:cxnSp>
        <p:nvCxnSpPr>
          <p:cNvPr id="3" name="Straight Connector 2"/>
          <p:cNvCxnSpPr/>
          <p:nvPr/>
        </p:nvCxnSpPr>
        <p:spPr>
          <a:xfrm>
            <a:off x="169333" y="3869267"/>
            <a:ext cx="2167467"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a:off x="6206067" y="4318000"/>
            <a:ext cx="2760133"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a:off x="6206067" y="4538133"/>
            <a:ext cx="220980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a:off x="6206067" y="4732866"/>
            <a:ext cx="2015066"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a:off x="6206067" y="4961466"/>
            <a:ext cx="2015066"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812645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archydrogw.com/images/c/c2/Archydrogw_wellsandboreho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495" y="815546"/>
            <a:ext cx="4630752" cy="49058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2631989" y="1595300"/>
            <a:ext cx="5992517" cy="5048001"/>
          </a:xfrm>
          <a:prstGeom prst="rect">
            <a:avLst/>
          </a:prstGeom>
        </p:spPr>
      </p:pic>
      <p:sp>
        <p:nvSpPr>
          <p:cNvPr id="6" name="Title 1"/>
          <p:cNvSpPr>
            <a:spLocks noGrp="1"/>
          </p:cNvSpPr>
          <p:nvPr>
            <p:ph type="title"/>
          </p:nvPr>
        </p:nvSpPr>
        <p:spPr>
          <a:xfrm>
            <a:off x="128100" y="111564"/>
            <a:ext cx="4534930" cy="629841"/>
          </a:xfrm>
        </p:spPr>
        <p:txBody>
          <a:bodyPr>
            <a:normAutofit/>
          </a:bodyPr>
          <a:lstStyle/>
          <a:p>
            <a:r>
              <a:rPr lang="en-US" sz="3600" dirty="0" smtClean="0">
                <a:latin typeface="Arial" panose="020B0604020202020204" pitchFamily="34" charset="0"/>
                <a:cs typeface="Arial" panose="020B0604020202020204" pitchFamily="34" charset="0"/>
              </a:rPr>
              <a:t>Project Objectives</a:t>
            </a:r>
            <a:endParaRPr lang="en-US" sz="3600" dirty="0">
              <a:latin typeface="Arial" panose="020B0604020202020204" pitchFamily="34" charset="0"/>
              <a:cs typeface="Arial" panose="020B0604020202020204" pitchFamily="34" charset="0"/>
            </a:endParaRPr>
          </a:p>
        </p:txBody>
      </p:sp>
      <p:sp>
        <p:nvSpPr>
          <p:cNvPr id="7" name="Rectangle 6"/>
          <p:cNvSpPr/>
          <p:nvPr/>
        </p:nvSpPr>
        <p:spPr>
          <a:xfrm>
            <a:off x="37071" y="6618587"/>
            <a:ext cx="6277232" cy="276999"/>
          </a:xfrm>
          <a:prstGeom prst="rect">
            <a:avLst/>
          </a:prstGeom>
        </p:spPr>
        <p:txBody>
          <a:bodyPr wrap="square">
            <a:spAutoFit/>
          </a:bodyPr>
          <a:lstStyle/>
          <a:p>
            <a:r>
              <a:rPr lang="en-US" sz="1200" dirty="0" smtClean="0"/>
              <a:t>http</a:t>
            </a:r>
            <a:r>
              <a:rPr lang="en-US" sz="1200" dirty="0"/>
              <a:t>://www.archydrogw.com/images/9/9c/Archydrogw_overview.JPG</a:t>
            </a:r>
          </a:p>
        </p:txBody>
      </p:sp>
    </p:spTree>
    <p:extLst>
      <p:ext uri="{BB962C8B-B14F-4D97-AF65-F5344CB8AC3E}">
        <p14:creationId xmlns:p14="http://schemas.microsoft.com/office/powerpoint/2010/main" val="173610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711" y="741405"/>
            <a:ext cx="6370094" cy="4972436"/>
          </a:xfrm>
          <a:prstGeom prst="rect">
            <a:avLst/>
          </a:prstGeom>
        </p:spPr>
      </p:pic>
      <p:sp>
        <p:nvSpPr>
          <p:cNvPr id="6" name="Title 1"/>
          <p:cNvSpPr>
            <a:spLocks noGrp="1"/>
          </p:cNvSpPr>
          <p:nvPr>
            <p:ph type="title"/>
          </p:nvPr>
        </p:nvSpPr>
        <p:spPr>
          <a:xfrm>
            <a:off x="128100" y="111564"/>
            <a:ext cx="6692830" cy="629841"/>
          </a:xfrm>
        </p:spPr>
        <p:txBody>
          <a:bodyPr>
            <a:normAutofit/>
          </a:bodyPr>
          <a:lstStyle/>
          <a:p>
            <a:r>
              <a:rPr lang="en-US" sz="3600" dirty="0">
                <a:latin typeface="Arial" panose="020B0604020202020204" pitchFamily="34" charset="0"/>
                <a:cs typeface="Arial" panose="020B0604020202020204" pitchFamily="34" charset="0"/>
              </a:rPr>
              <a:t>Arc Hydro </a:t>
            </a:r>
            <a:r>
              <a:rPr lang="en-US" sz="3600" dirty="0" smtClean="0">
                <a:latin typeface="Arial" panose="020B0604020202020204" pitchFamily="34" charset="0"/>
                <a:cs typeface="Arial" panose="020B0604020202020204" pitchFamily="34" charset="0"/>
              </a:rPr>
              <a:t>Groundwater - Oohs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4466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79" y="0"/>
            <a:ext cx="7886700" cy="803189"/>
          </a:xfrm>
        </p:spPr>
        <p:txBody>
          <a:bodyPr/>
          <a:lstStyle/>
          <a:p>
            <a:r>
              <a:rPr lang="en-US" dirty="0" smtClean="0">
                <a:latin typeface="Times New Roman" panose="02020603050405020304" pitchFamily="18" charset="0"/>
                <a:cs typeface="Times New Roman" panose="02020603050405020304" pitchFamily="18" charset="0"/>
              </a:rPr>
              <a:t>Challenges and Outlook</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34379" y="803188"/>
            <a:ext cx="8750129" cy="5648411"/>
          </a:xfrm>
        </p:spPr>
        <p:txBody>
          <a:bodyPr>
            <a:noAutofit/>
          </a:bodyPr>
          <a:lstStyle/>
          <a:p>
            <a:pPr>
              <a:lnSpc>
                <a:spcPct val="150000"/>
              </a:lnSpc>
            </a:pPr>
            <a:r>
              <a:rPr lang="en-US" sz="2400" dirty="0" smtClean="0">
                <a:latin typeface="Times New Roman" panose="02020603050405020304" pitchFamily="18" charset="0"/>
                <a:cs typeface="Times New Roman" panose="02020603050405020304" pitchFamily="18" charset="0"/>
              </a:rPr>
              <a:t>Challenges:</a:t>
            </a:r>
          </a:p>
          <a:p>
            <a:pPr lvl="1">
              <a:lnSpc>
                <a:spcPct val="150000"/>
              </a:lnSpc>
            </a:pPr>
            <a:r>
              <a:rPr lang="en-US" sz="2000" dirty="0" smtClean="0">
                <a:latin typeface="Times New Roman" panose="02020603050405020304" pitchFamily="18" charset="0"/>
                <a:cs typeface="Times New Roman" panose="02020603050405020304" pitchFamily="18" charset="0"/>
              </a:rPr>
              <a:t>Software requirements.</a:t>
            </a:r>
          </a:p>
          <a:p>
            <a:pPr lvl="1">
              <a:lnSpc>
                <a:spcPct val="150000"/>
              </a:lnSpc>
            </a:pPr>
            <a:r>
              <a:rPr lang="en-US" sz="2000" dirty="0" smtClean="0">
                <a:latin typeface="Times New Roman" panose="02020603050405020304" pitchFamily="18" charset="0"/>
                <a:cs typeface="Times New Roman" panose="02020603050405020304" pitchFamily="18" charset="0"/>
              </a:rPr>
              <a:t>Scarcity of well data.</a:t>
            </a:r>
          </a:p>
          <a:p>
            <a:pPr marL="0" indent="0">
              <a:lnSpc>
                <a:spcPct val="150000"/>
              </a:lnSpc>
              <a:buNone/>
            </a:pPr>
            <a:endParaRPr lang="en-US" sz="2400" dirty="0" smtClean="0">
              <a:latin typeface="Times New Roman" panose="02020603050405020304" pitchFamily="18" charset="0"/>
              <a:cs typeface="Times New Roman" panose="02020603050405020304" pitchFamily="18" charset="0"/>
            </a:endParaRPr>
          </a:p>
          <a:p>
            <a:pPr>
              <a:lnSpc>
                <a:spcPct val="150000"/>
              </a:lnSpc>
            </a:pPr>
            <a:r>
              <a:rPr lang="en-US" sz="2400" dirty="0" smtClean="0">
                <a:latin typeface="Times New Roman" panose="02020603050405020304" pitchFamily="18" charset="0"/>
                <a:cs typeface="Times New Roman" panose="02020603050405020304" pitchFamily="18" charset="0"/>
              </a:rPr>
              <a:t>Outlook:</a:t>
            </a:r>
          </a:p>
          <a:p>
            <a:pPr lvl="1">
              <a:lnSpc>
                <a:spcPct val="150000"/>
              </a:lnSpc>
            </a:pPr>
            <a:r>
              <a:rPr lang="en-US" sz="2000" dirty="0" err="1" smtClean="0">
                <a:latin typeface="Times New Roman" panose="02020603050405020304" pitchFamily="18" charset="0"/>
                <a:cs typeface="Times New Roman" panose="02020603050405020304" pitchFamily="18" charset="0"/>
              </a:rPr>
              <a:t>Borelines</a:t>
            </a:r>
            <a:r>
              <a:rPr lang="en-US" sz="2000" dirty="0" smtClean="0">
                <a:latin typeface="Times New Roman" panose="02020603050405020304" pitchFamily="18" charset="0"/>
                <a:cs typeface="Times New Roman" panose="02020603050405020304" pitchFamily="18" charset="0"/>
              </a:rPr>
              <a:t> Building</a:t>
            </a:r>
          </a:p>
          <a:p>
            <a:pPr lvl="1">
              <a:lnSpc>
                <a:spcPct val="150000"/>
              </a:lnSpc>
            </a:pPr>
            <a:r>
              <a:rPr lang="en-US" sz="2000" dirty="0" err="1" smtClean="0">
                <a:latin typeface="Times New Roman" panose="02020603050405020304" pitchFamily="18" charset="0"/>
                <a:cs typeface="Times New Roman" panose="02020603050405020304" pitchFamily="18" charset="0"/>
              </a:rPr>
              <a:t>Hydrostratigraphy</a:t>
            </a:r>
            <a:r>
              <a:rPr lang="en-US" sz="2000" dirty="0" smtClean="0">
                <a:latin typeface="Times New Roman" panose="02020603050405020304" pitchFamily="18" charset="0"/>
                <a:cs typeface="Times New Roman" panose="02020603050405020304" pitchFamily="18" charset="0"/>
              </a:rPr>
              <a:t> Construction</a:t>
            </a:r>
          </a:p>
          <a:p>
            <a:pPr lvl="1">
              <a:lnSpc>
                <a:spcPct val="150000"/>
              </a:lnSpc>
            </a:pPr>
            <a:r>
              <a:rPr lang="en-US" sz="2000" dirty="0">
                <a:latin typeface="Times New Roman" panose="02020603050405020304" pitchFamily="18" charset="0"/>
                <a:cs typeface="Times New Roman" panose="02020603050405020304" pitchFamily="18" charset="0"/>
              </a:rPr>
              <a:t>3D Representation of Cross Sections</a:t>
            </a:r>
          </a:p>
        </p:txBody>
      </p:sp>
    </p:spTree>
    <p:extLst>
      <p:ext uri="{BB962C8B-B14F-4D97-AF65-F5344CB8AC3E}">
        <p14:creationId xmlns:p14="http://schemas.microsoft.com/office/powerpoint/2010/main" val="9341812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3" name="Text Placeholder 1"/>
          <p:cNvSpPr txBox="1">
            <a:spLocks/>
          </p:cNvSpPr>
          <p:nvPr/>
        </p:nvSpPr>
        <p:spPr>
          <a:xfrm>
            <a:off x="45985" y="1210962"/>
            <a:ext cx="4458727" cy="798440"/>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buNone/>
            </a:pPr>
            <a:r>
              <a:rPr lang="en-US" altLang="zh-CN" sz="4000" dirty="0" smtClean="0">
                <a:latin typeface="Times New Roman" panose="02020603050405020304" pitchFamily="18" charset="0"/>
                <a:cs typeface="Times New Roman" panose="02020603050405020304" pitchFamily="18" charset="0"/>
              </a:rPr>
              <a:t>Acknowledgements:</a:t>
            </a:r>
            <a:endParaRPr lang="en-US" sz="4000" dirty="0">
              <a:latin typeface="Times New Roman" panose="02020603050405020304" pitchFamily="18" charset="0"/>
              <a:cs typeface="Times New Roman" panose="02020603050405020304" pitchFamily="18" charset="0"/>
            </a:endParaRPr>
          </a:p>
        </p:txBody>
      </p:sp>
      <p:sp>
        <p:nvSpPr>
          <p:cNvPr id="4" name="Text Placeholder 1"/>
          <p:cNvSpPr txBox="1">
            <a:spLocks/>
          </p:cNvSpPr>
          <p:nvPr/>
        </p:nvSpPr>
        <p:spPr>
          <a:xfrm>
            <a:off x="7129849" y="5433798"/>
            <a:ext cx="1767015" cy="1184672"/>
          </a:xfrm>
          <a:prstGeom prst="rect">
            <a:avLst/>
          </a:prstGeom>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buNone/>
            </a:pPr>
            <a:r>
              <a:rPr lang="en-US" altLang="zh-CN" sz="2400" dirty="0" err="1">
                <a:latin typeface="Times New Roman" panose="02020603050405020304" pitchFamily="18" charset="0"/>
                <a:cs typeface="Times New Roman" panose="02020603050405020304" pitchFamily="18" charset="0"/>
              </a:rPr>
              <a:t>Weili</a:t>
            </a:r>
            <a:r>
              <a:rPr lang="en-US" altLang="zh-CN" sz="2400" dirty="0">
                <a:latin typeface="Times New Roman" panose="02020603050405020304" pitchFamily="18" charset="0"/>
                <a:cs typeface="Times New Roman" panose="02020603050405020304" pitchFamily="18" charset="0"/>
              </a:rPr>
              <a:t> Lin</a:t>
            </a:r>
          </a:p>
          <a:p>
            <a:pPr indent="0" algn="ctr">
              <a:buNone/>
            </a:pPr>
            <a:r>
              <a:rPr lang="en-US" sz="2400" dirty="0" smtClean="0">
                <a:latin typeface="Times New Roman" panose="02020603050405020304" pitchFamily="18" charset="0"/>
                <a:cs typeface="Times New Roman" panose="02020603050405020304" pitchFamily="18" charset="0"/>
              </a:rPr>
              <a:t>11/22/2016</a:t>
            </a:r>
            <a:endParaRPr lang="en-US" sz="2400" dirty="0">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2490174" y="2234996"/>
            <a:ext cx="4029076" cy="1394538"/>
          </a:xfrm>
        </p:spPr>
        <p:txBody>
          <a:bodyPr>
            <a:normAutofit/>
          </a:bodyPr>
          <a:lstStyle/>
          <a:p>
            <a:pPr marL="0" indent="0" algn="ctr">
              <a:lnSpc>
                <a:spcPct val="120000"/>
              </a:lnSpc>
              <a:buNone/>
            </a:pPr>
            <a:r>
              <a:rPr lang="en-US" dirty="0" smtClean="0">
                <a:latin typeface="Times New Roman" panose="02020603050405020304" pitchFamily="18" charset="0"/>
                <a:cs typeface="Times New Roman" panose="02020603050405020304" pitchFamily="18" charset="0"/>
              </a:rPr>
              <a:t>Dr. David </a:t>
            </a:r>
            <a:r>
              <a:rPr lang="en-US" dirty="0" err="1" smtClean="0">
                <a:latin typeface="Times New Roman" panose="02020603050405020304" pitchFamily="18" charset="0"/>
                <a:cs typeface="Times New Roman" panose="02020603050405020304" pitchFamily="18" charset="0"/>
              </a:rPr>
              <a:t>Maidment</a:t>
            </a:r>
            <a:endParaRPr lang="en-US" dirty="0">
              <a:latin typeface="Times New Roman" panose="02020603050405020304" pitchFamily="18" charset="0"/>
              <a:cs typeface="Times New Roman" panose="02020603050405020304" pitchFamily="18" charset="0"/>
            </a:endParaRPr>
          </a:p>
          <a:p>
            <a:pPr marL="0" indent="0" algn="ctr">
              <a:lnSpc>
                <a:spcPct val="120000"/>
              </a:lnSpc>
              <a:buNone/>
            </a:pPr>
            <a:r>
              <a:rPr lang="en-US" dirty="0">
                <a:latin typeface="Times New Roman" panose="02020603050405020304" pitchFamily="18" charset="0"/>
                <a:cs typeface="Times New Roman" panose="02020603050405020304" pitchFamily="18" charset="0"/>
              </a:rPr>
              <a:t>Dr. </a:t>
            </a:r>
            <a:r>
              <a:rPr lang="en-US" dirty="0" smtClean="0">
                <a:latin typeface="Times New Roman" panose="02020603050405020304" pitchFamily="18" charset="0"/>
                <a:cs typeface="Times New Roman" panose="02020603050405020304" pitchFamily="18" charset="0"/>
              </a:rPr>
              <a:t>Timothy Whiteaker</a:t>
            </a:r>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45985" y="66158"/>
            <a:ext cx="4257894" cy="919210"/>
          </a:xfrm>
          <a:prstGeom prst="rect">
            <a:avLst/>
          </a:prstGeom>
        </p:spPr>
      </p:pic>
      <p:sp>
        <p:nvSpPr>
          <p:cNvPr id="7" name="Text Placeholder 1"/>
          <p:cNvSpPr txBox="1">
            <a:spLocks/>
          </p:cNvSpPr>
          <p:nvPr/>
        </p:nvSpPr>
        <p:spPr>
          <a:xfrm>
            <a:off x="2074515" y="4479942"/>
            <a:ext cx="4458727" cy="798440"/>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buNone/>
            </a:pPr>
            <a:r>
              <a:rPr lang="en-US" altLang="zh-CN" sz="4000" dirty="0" smtClean="0">
                <a:latin typeface="Times New Roman" panose="02020603050405020304" pitchFamily="18" charset="0"/>
                <a:cs typeface="Times New Roman" panose="02020603050405020304" pitchFamily="18" charset="0"/>
              </a:rPr>
              <a:t>Thank you!</a:t>
            </a:r>
            <a:endParaRPr lang="en-US" sz="4000" dirty="0">
              <a:latin typeface="Times New Roman" panose="02020603050405020304" pitchFamily="18" charset="0"/>
              <a:cs typeface="Times New Roman" panose="02020603050405020304" pitchFamily="18" charset="0"/>
            </a:endParaRP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576" y="294764"/>
            <a:ext cx="7886700" cy="994172"/>
          </a:xfrm>
        </p:spPr>
        <p:txBody>
          <a:bodyPr>
            <a:normAutofit/>
          </a:bodyPr>
          <a:lstStyle/>
          <a:p>
            <a:r>
              <a:rPr lang="en-US" dirty="0">
                <a:latin typeface="Arial" panose="020B0604020202020204" pitchFamily="34" charset="0"/>
                <a:cs typeface="Arial" panose="020B0604020202020204" pitchFamily="34" charset="0"/>
              </a:rPr>
              <a:t>Contents</a:t>
            </a:r>
          </a:p>
        </p:txBody>
      </p:sp>
      <p:sp>
        <p:nvSpPr>
          <p:cNvPr id="3" name="Content Placeholder 2"/>
          <p:cNvSpPr>
            <a:spLocks noGrp="1"/>
          </p:cNvSpPr>
          <p:nvPr>
            <p:ph idx="1"/>
          </p:nvPr>
        </p:nvSpPr>
        <p:spPr>
          <a:xfrm>
            <a:off x="95868" y="1367847"/>
            <a:ext cx="4087202" cy="3922843"/>
          </a:xfrm>
        </p:spPr>
        <p:txBody>
          <a:bodyPr>
            <a:noAutofit/>
          </a:bodyPr>
          <a:lstStyle/>
          <a:p>
            <a:pPr>
              <a:lnSpc>
                <a:spcPct val="200000"/>
              </a:lnSpc>
            </a:pPr>
            <a:r>
              <a:rPr lang="en-US" dirty="0">
                <a:latin typeface="Arial" panose="020B0604020202020204" pitchFamily="34" charset="0"/>
                <a:cs typeface="Arial" panose="020B0604020202020204" pitchFamily="34" charset="0"/>
              </a:rPr>
              <a:t>Background</a:t>
            </a:r>
          </a:p>
          <a:p>
            <a:pPr>
              <a:lnSpc>
                <a:spcPct val="200000"/>
              </a:lnSpc>
            </a:pPr>
            <a:r>
              <a:rPr lang="en-US" dirty="0">
                <a:latin typeface="Arial" panose="020B0604020202020204" pitchFamily="34" charset="0"/>
                <a:cs typeface="Arial" panose="020B0604020202020204" pitchFamily="34" charset="0"/>
              </a:rPr>
              <a:t>Objectives and Scope</a:t>
            </a:r>
          </a:p>
          <a:p>
            <a:pPr>
              <a:lnSpc>
                <a:spcPct val="200000"/>
              </a:lnSpc>
            </a:pPr>
            <a:r>
              <a:rPr lang="en-US" dirty="0" smtClean="0">
                <a:latin typeface="Arial" panose="020B0604020202020204" pitchFamily="34" charset="0"/>
                <a:cs typeface="Arial" panose="020B0604020202020204" pitchFamily="34" charset="0"/>
              </a:rPr>
              <a:t>Methods and Results</a:t>
            </a:r>
            <a:endParaRPr lang="en-US" dirty="0">
              <a:latin typeface="Arial" panose="020B0604020202020204" pitchFamily="34" charset="0"/>
              <a:cs typeface="Arial" panose="020B0604020202020204" pitchFamily="34" charset="0"/>
            </a:endParaRPr>
          </a:p>
          <a:p>
            <a:pPr>
              <a:lnSpc>
                <a:spcPct val="200000"/>
              </a:lnSpc>
            </a:pPr>
            <a:r>
              <a:rPr lang="en-US" altLang="zh-CN" dirty="0">
                <a:latin typeface="Arial" panose="020B0604020202020204" pitchFamily="34" charset="0"/>
                <a:cs typeface="Arial" panose="020B0604020202020204" pitchFamily="34" charset="0"/>
              </a:rPr>
              <a:t>Outlook</a:t>
            </a:r>
            <a:endParaRPr lang="en-US" dirty="0">
              <a:latin typeface="Arial" panose="020B0604020202020204" pitchFamily="34" charset="0"/>
              <a:cs typeface="Arial" panose="020B0604020202020204" pitchFamily="34" charset="0"/>
            </a:endParaRPr>
          </a:p>
        </p:txBody>
      </p:sp>
      <p:pic>
        <p:nvPicPr>
          <p:cNvPr id="3074" name="Picture 2" descr="The Office of Fossil Energy sponsored early research that refined more cost-effective and innovative production technologies for U.S. shale gas production -- such as directional drilling.  By 2035, EIA projects that shale gas production will rise to 13.6 trillion cubic feet, representing nearly half of all U.S. natural gas production. | Image courtesy of the Office of Fossil Ener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8831" y="1355490"/>
            <a:ext cx="5015140" cy="38562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28831" y="5211779"/>
            <a:ext cx="5015140" cy="261610"/>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Source: http://</a:t>
            </a:r>
            <a:r>
              <a:rPr lang="en-US" sz="1100" dirty="0" smtClean="0">
                <a:latin typeface="Arial" panose="020B0604020202020204" pitchFamily="34" charset="0"/>
                <a:cs typeface="Arial" panose="020B0604020202020204" pitchFamily="34" charset="0"/>
              </a:rPr>
              <a:t>energy.gov/articles/producing-natural-gas-shale</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33437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1347" y="106885"/>
            <a:ext cx="7886700" cy="7762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latin typeface="Arial" panose="020B0604020202020204" pitchFamily="34" charset="0"/>
                <a:cs typeface="Arial" panose="020B0604020202020204" pitchFamily="34" charset="0"/>
              </a:rPr>
              <a:t>Background</a:t>
            </a:r>
            <a:endParaRPr lang="en-US"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3248701" y="870817"/>
            <a:ext cx="5648164" cy="5744220"/>
          </a:xfrm>
          <a:prstGeom prst="rect">
            <a:avLst/>
          </a:prstGeom>
        </p:spPr>
      </p:pic>
      <p:grpSp>
        <p:nvGrpSpPr>
          <p:cNvPr id="2" name="Group 1"/>
          <p:cNvGrpSpPr/>
          <p:nvPr/>
        </p:nvGrpSpPr>
        <p:grpSpPr>
          <a:xfrm>
            <a:off x="308919" y="1251157"/>
            <a:ext cx="7018638" cy="4479250"/>
            <a:chOff x="308919" y="1251157"/>
            <a:chExt cx="7018638" cy="4479250"/>
          </a:xfrm>
        </p:grpSpPr>
        <p:pic>
          <p:nvPicPr>
            <p:cNvPr id="8" name="Picture 7"/>
            <p:cNvPicPr>
              <a:picLocks noChangeAspect="1"/>
            </p:cNvPicPr>
            <p:nvPr/>
          </p:nvPicPr>
          <p:blipFill>
            <a:blip r:embed="rId3"/>
            <a:stretch>
              <a:fillRect/>
            </a:stretch>
          </p:blipFill>
          <p:spPr>
            <a:xfrm>
              <a:off x="308919" y="1251157"/>
              <a:ext cx="3775778" cy="4479250"/>
            </a:xfrm>
            <a:prstGeom prst="rect">
              <a:avLst/>
            </a:prstGeom>
            <a:noFill/>
            <a:ln w="38100">
              <a:solidFill>
                <a:srgbClr val="00B0F0"/>
              </a:solidFill>
            </a:ln>
          </p:spPr>
        </p:pic>
        <p:sp>
          <p:nvSpPr>
            <p:cNvPr id="9" name="Rectangle 8"/>
            <p:cNvSpPr/>
            <p:nvPr/>
          </p:nvSpPr>
          <p:spPr>
            <a:xfrm>
              <a:off x="5918886" y="2842054"/>
              <a:ext cx="1408671" cy="1655805"/>
            </a:xfrm>
            <a:prstGeom prst="rect">
              <a:avLst/>
            </a:prstGeom>
            <a:noFill/>
            <a:ln w="38100">
              <a:solidFill>
                <a:srgbClr val="00B0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1" name="Straight Connector 10"/>
            <p:cNvCxnSpPr/>
            <p:nvPr/>
          </p:nvCxnSpPr>
          <p:spPr>
            <a:xfrm flipH="1" flipV="1">
              <a:off x="4078519" y="1251157"/>
              <a:ext cx="1840368" cy="159089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078519" y="4497859"/>
              <a:ext cx="1840367" cy="123254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255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198132" y="5136243"/>
            <a:ext cx="3476297" cy="253916"/>
          </a:xfrm>
          <a:prstGeom prst="rect">
            <a:avLst/>
          </a:prstGeom>
          <a:noFill/>
        </p:spPr>
        <p:txBody>
          <a:bodyPr wrap="square" rtlCol="0">
            <a:spAutoFit/>
          </a:bodyPr>
          <a:lstStyle/>
          <a:p>
            <a:r>
              <a:rPr lang="en-US" sz="1050" dirty="0">
                <a:latin typeface="Times New Roman" panose="02020603050405020304" pitchFamily="18" charset="0"/>
                <a:cs typeface="Times New Roman" panose="02020603050405020304" pitchFamily="18" charset="0"/>
              </a:rPr>
              <a:t>Source: Annual Energy Outlook 2016, EIA</a:t>
            </a:r>
          </a:p>
        </p:txBody>
      </p:sp>
      <p:pic>
        <p:nvPicPr>
          <p:cNvPr id="11" name="Picture 10"/>
          <p:cNvPicPr>
            <a:picLocks noChangeAspect="1"/>
          </p:cNvPicPr>
          <p:nvPr/>
        </p:nvPicPr>
        <p:blipFill rotWithShape="1">
          <a:blip r:embed="rId3"/>
          <a:srcRect l="2896" t="6792" r="4603" b="6605"/>
          <a:stretch/>
        </p:blipFill>
        <p:spPr>
          <a:xfrm>
            <a:off x="4084697" y="744781"/>
            <a:ext cx="4683212" cy="5671752"/>
          </a:xfrm>
          <a:prstGeom prst="rect">
            <a:avLst/>
          </a:prstGeom>
        </p:spPr>
      </p:pic>
      <p:sp>
        <p:nvSpPr>
          <p:cNvPr id="13" name="TextBox 12"/>
          <p:cNvSpPr txBox="1"/>
          <p:nvPr/>
        </p:nvSpPr>
        <p:spPr>
          <a:xfrm>
            <a:off x="4028304" y="6416533"/>
            <a:ext cx="5202195" cy="230832"/>
          </a:xfrm>
          <a:prstGeom prst="rect">
            <a:avLst/>
          </a:prstGeom>
          <a:noFill/>
        </p:spPr>
        <p:txBody>
          <a:bodyPr wrap="square" rtlCol="0">
            <a:spAutoFit/>
          </a:bodyPr>
          <a:lstStyle/>
          <a:p>
            <a:r>
              <a:rPr lang="en-US" sz="900" dirty="0" smtClean="0">
                <a:solidFill>
                  <a:schemeClr val="tx1"/>
                </a:solidFill>
              </a:rPr>
              <a:t>Source: </a:t>
            </a:r>
            <a:r>
              <a:rPr lang="en-US" sz="900" dirty="0">
                <a:solidFill>
                  <a:schemeClr val="tx1"/>
                </a:solidFill>
              </a:rPr>
              <a:t>US Energy Information Administration </a:t>
            </a:r>
            <a:r>
              <a:rPr lang="en-US" sz="900" dirty="0" smtClean="0">
                <a:solidFill>
                  <a:schemeClr val="tx1"/>
                </a:solidFill>
              </a:rPr>
              <a:t>http</a:t>
            </a:r>
            <a:r>
              <a:rPr lang="en-US" sz="900" dirty="0">
                <a:solidFill>
                  <a:schemeClr val="tx1"/>
                </a:solidFill>
              </a:rPr>
              <a:t>://www.eia.gov/oil_gas/rpd/shaleusa1_letter.pdf</a:t>
            </a:r>
          </a:p>
        </p:txBody>
      </p:sp>
      <p:sp>
        <p:nvSpPr>
          <p:cNvPr id="8" name="TextBox 7"/>
          <p:cNvSpPr txBox="1"/>
          <p:nvPr/>
        </p:nvSpPr>
        <p:spPr>
          <a:xfrm>
            <a:off x="32147" y="758545"/>
            <a:ext cx="4055525" cy="5598392"/>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sz="2000" dirty="0" smtClean="0">
                <a:latin typeface="Arial" panose="020B0604020202020204" pitchFamily="34" charset="0"/>
                <a:cs typeface="Arial" panose="020B0604020202020204" pitchFamily="34" charset="0"/>
              </a:rPr>
              <a:t>Over 15,000 oil and gas wells drilled and hydraulic fractured in Barnett Shale by 2007.</a:t>
            </a:r>
          </a:p>
          <a:p>
            <a:pPr marL="342900" indent="-342900">
              <a:lnSpc>
                <a:spcPct val="120000"/>
              </a:lnSpc>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en-US" sz="2000" dirty="0" smtClean="0">
                <a:latin typeface="Arial" panose="020B0604020202020204" pitchFamily="34" charset="0"/>
                <a:cs typeface="Arial" panose="020B0604020202020204" pitchFamily="34" charset="0"/>
              </a:rPr>
              <a:t>Hydraulic fracturing uses chemicals that potentially contaminate water resource. </a:t>
            </a:r>
            <a:endParaRPr lang="en-US" sz="2000" dirty="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en-US" sz="2000" dirty="0">
                <a:latin typeface="Arial" panose="020B0604020202020204" pitchFamily="34" charset="0"/>
                <a:cs typeface="Arial" panose="020B0604020202020204" pitchFamily="34" charset="0"/>
              </a:rPr>
              <a:t>Barnett Shale gas play depth 6500 to 8000 feet. </a:t>
            </a:r>
          </a:p>
          <a:p>
            <a:pPr marL="342900" indent="-342900">
              <a:lnSpc>
                <a:spcPct val="120000"/>
              </a:lnSpc>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en-US" sz="2000" dirty="0">
                <a:latin typeface="Arial" panose="020B0604020202020204" pitchFamily="34" charset="0"/>
                <a:cs typeface="Arial" panose="020B0604020202020204" pitchFamily="34" charset="0"/>
              </a:rPr>
              <a:t>Leak of hydraulic fracturing well casing will result in ground water contamination.</a:t>
            </a:r>
          </a:p>
          <a:p>
            <a:pPr marL="342900" indent="-342900">
              <a:lnSpc>
                <a:spcPct val="120000"/>
              </a:lnSpc>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30011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084697" y="1386829"/>
            <a:ext cx="4762444" cy="3808961"/>
          </a:xfrm>
          <a:prstGeom prst="rect">
            <a:avLst/>
          </a:prstGeom>
        </p:spPr>
      </p:pic>
      <p:sp>
        <p:nvSpPr>
          <p:cNvPr id="8" name="Rectangle 7"/>
          <p:cNvSpPr/>
          <p:nvPr/>
        </p:nvSpPr>
        <p:spPr>
          <a:xfrm>
            <a:off x="4084697" y="5206955"/>
            <a:ext cx="4762444" cy="553998"/>
          </a:xfrm>
          <a:prstGeom prst="rect">
            <a:avLst/>
          </a:prstGeom>
        </p:spPr>
        <p:txBody>
          <a:bodyPr wrap="square">
            <a:spAutoFit/>
          </a:bodyPr>
          <a:lstStyle/>
          <a:p>
            <a:r>
              <a:rPr lang="en-US" sz="1000" dirty="0" err="1">
                <a:solidFill>
                  <a:schemeClr val="tx1"/>
                </a:solidFill>
                <a:latin typeface="Arial" panose="020B0604020202020204" pitchFamily="34" charset="0"/>
                <a:cs typeface="Arial" panose="020B0604020202020204" pitchFamily="34" charset="0"/>
              </a:rPr>
              <a:t>Source:Vengosh</a:t>
            </a:r>
            <a:r>
              <a:rPr lang="en-US" sz="1000" dirty="0">
                <a:solidFill>
                  <a:schemeClr val="tx1"/>
                </a:solidFill>
                <a:latin typeface="Arial" panose="020B0604020202020204" pitchFamily="34" charset="0"/>
                <a:cs typeface="Arial" panose="020B0604020202020204" pitchFamily="34" charset="0"/>
              </a:rPr>
              <a:t>, </a:t>
            </a:r>
            <a:r>
              <a:rPr lang="en-US" sz="1000" dirty="0" err="1">
                <a:solidFill>
                  <a:schemeClr val="tx1"/>
                </a:solidFill>
                <a:latin typeface="Arial" panose="020B0604020202020204" pitchFamily="34" charset="0"/>
                <a:cs typeface="Arial" panose="020B0604020202020204" pitchFamily="34" charset="0"/>
              </a:rPr>
              <a:t>Avner</a:t>
            </a:r>
            <a:r>
              <a:rPr lang="en-US" sz="1000" dirty="0">
                <a:solidFill>
                  <a:schemeClr val="tx1"/>
                </a:solidFill>
                <a:latin typeface="Arial" panose="020B0604020202020204" pitchFamily="34" charset="0"/>
                <a:cs typeface="Arial" panose="020B0604020202020204" pitchFamily="34" charset="0"/>
              </a:rPr>
              <a:t>, et al. "A critical review of the risks to water resources from unconventional shale gas development and hydraulic fracturing in the United States</a:t>
            </a:r>
            <a:r>
              <a:rPr lang="en-US" sz="1000" dirty="0" smtClean="0">
                <a:solidFill>
                  <a:schemeClr val="tx1"/>
                </a:solidFill>
                <a:latin typeface="Arial" panose="020B0604020202020204" pitchFamily="34" charset="0"/>
                <a:cs typeface="Arial" panose="020B0604020202020204" pitchFamily="34" charset="0"/>
              </a:rPr>
              <a:t>.</a:t>
            </a:r>
            <a:endParaRPr lang="en-US" sz="1800" dirty="0">
              <a:solidFill>
                <a:schemeClr val="tx1"/>
              </a:solidFill>
              <a:latin typeface="Arial" panose="020B0604020202020204" pitchFamily="34" charset="0"/>
              <a:cs typeface="Arial" panose="020B0604020202020204" pitchFamily="34" charset="0"/>
            </a:endParaRPr>
          </a:p>
        </p:txBody>
      </p:sp>
      <p:sp>
        <p:nvSpPr>
          <p:cNvPr id="10" name="TextBox 9"/>
          <p:cNvSpPr txBox="1"/>
          <p:nvPr/>
        </p:nvSpPr>
        <p:spPr>
          <a:xfrm>
            <a:off x="32147" y="758545"/>
            <a:ext cx="4055525" cy="5598392"/>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sz="2000" dirty="0" smtClean="0">
                <a:latin typeface="Arial" panose="020B0604020202020204" pitchFamily="34" charset="0"/>
                <a:cs typeface="Arial" panose="020B0604020202020204" pitchFamily="34" charset="0"/>
              </a:rPr>
              <a:t>Over 15,000 oil and gas wells drilled and hydraulic fractured in Barnett Shale by 2007.</a:t>
            </a:r>
          </a:p>
          <a:p>
            <a:pPr marL="342900" indent="-342900">
              <a:lnSpc>
                <a:spcPct val="120000"/>
              </a:lnSpc>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en-US" sz="2000" dirty="0" smtClean="0">
                <a:latin typeface="Arial" panose="020B0604020202020204" pitchFamily="34" charset="0"/>
                <a:cs typeface="Arial" panose="020B0604020202020204" pitchFamily="34" charset="0"/>
              </a:rPr>
              <a:t>Hydraulic fracturing uses chemicals that potentially contaminate water resource. </a:t>
            </a:r>
            <a:endParaRPr lang="en-US" sz="2000" dirty="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en-US" sz="2000" dirty="0">
                <a:latin typeface="Arial" panose="020B0604020202020204" pitchFamily="34" charset="0"/>
                <a:cs typeface="Arial" panose="020B0604020202020204" pitchFamily="34" charset="0"/>
              </a:rPr>
              <a:t>Barnett Shale gas play depth 6500 to 8000 feet. </a:t>
            </a:r>
          </a:p>
          <a:p>
            <a:pPr marL="342900" indent="-342900">
              <a:lnSpc>
                <a:spcPct val="120000"/>
              </a:lnSpc>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en-US" sz="2000" dirty="0">
                <a:latin typeface="Arial" panose="020B0604020202020204" pitchFamily="34" charset="0"/>
                <a:cs typeface="Arial" panose="020B0604020202020204" pitchFamily="34" charset="0"/>
              </a:rPr>
              <a:t>Leak of hydraulic fracturing well casing will result in ground water contamination.</a:t>
            </a:r>
          </a:p>
          <a:p>
            <a:pPr marL="342900" indent="-342900">
              <a:lnSpc>
                <a:spcPct val="120000"/>
              </a:lnSpc>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69554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753"/>
            <a:ext cx="7886700" cy="629841"/>
          </a:xfrm>
        </p:spPr>
        <p:txBody>
          <a:bodyPr>
            <a:normAutofit fontScale="90000"/>
          </a:bodyPr>
          <a:lstStyle/>
          <a:p>
            <a:r>
              <a:rPr lang="en-US" dirty="0" smtClean="0">
                <a:latin typeface="Arial" panose="020B0604020202020204" pitchFamily="34" charset="0"/>
                <a:cs typeface="Arial" panose="020B0604020202020204" pitchFamily="34" charset="0"/>
              </a:rPr>
              <a:t>Objectives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8856" y="1295744"/>
            <a:ext cx="2718486" cy="2707845"/>
          </a:xfrm>
        </p:spPr>
        <p:txBody>
          <a:bodyPr>
            <a:noAutofit/>
          </a:bodyPr>
          <a:lstStyle/>
          <a:p>
            <a:pPr>
              <a:lnSpc>
                <a:spcPct val="120000"/>
              </a:lnSpc>
            </a:pPr>
            <a:r>
              <a:rPr lang="en-US" sz="2000" dirty="0" smtClean="0">
                <a:latin typeface="Arial" panose="020B0604020202020204" pitchFamily="34" charset="0"/>
                <a:cs typeface="Arial" panose="020B0604020202020204" pitchFamily="34" charset="0"/>
              </a:rPr>
              <a:t>Represent the underground formations, especially aquifers</a:t>
            </a:r>
          </a:p>
          <a:p>
            <a:pPr>
              <a:lnSpc>
                <a:spcPct val="120000"/>
              </a:lnSpc>
            </a:pPr>
            <a:endParaRPr lang="en-US" sz="2000" dirty="0" smtClean="0">
              <a:latin typeface="Arial" panose="020B0604020202020204" pitchFamily="34" charset="0"/>
              <a:cs typeface="Arial" panose="020B0604020202020204" pitchFamily="34" charset="0"/>
            </a:endParaRPr>
          </a:p>
          <a:p>
            <a:pPr>
              <a:lnSpc>
                <a:spcPct val="120000"/>
              </a:lnSpc>
            </a:pPr>
            <a:r>
              <a:rPr lang="en-US" sz="2000" dirty="0" smtClean="0">
                <a:latin typeface="Arial" panose="020B0604020202020204" pitchFamily="34" charset="0"/>
                <a:cs typeface="Arial" panose="020B0604020202020204" pitchFamily="34" charset="0"/>
              </a:rPr>
              <a:t>Represent the wells in the Barnett Shale </a:t>
            </a:r>
            <a:endParaRPr lang="en-US" sz="1800" dirty="0">
              <a:latin typeface="Arial" panose="020B0604020202020204" pitchFamily="34" charset="0"/>
              <a:cs typeface="Arial" panose="020B0604020202020204" pitchFamily="34" charset="0"/>
            </a:endParaRPr>
          </a:p>
        </p:txBody>
      </p:sp>
      <p:sp>
        <p:nvSpPr>
          <p:cNvPr id="10" name="Title 1"/>
          <p:cNvSpPr txBox="1">
            <a:spLocks/>
          </p:cNvSpPr>
          <p:nvPr/>
        </p:nvSpPr>
        <p:spPr>
          <a:xfrm>
            <a:off x="279498" y="4992653"/>
            <a:ext cx="7886700" cy="62984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latin typeface="Arial" panose="020B0604020202020204" pitchFamily="34" charset="0"/>
                <a:cs typeface="Arial" panose="020B0604020202020204" pitchFamily="34" charset="0"/>
              </a:rPr>
              <a:t>ArcGIS Tools</a:t>
            </a:r>
            <a:endParaRPr lang="en-US" sz="3200" dirty="0">
              <a:latin typeface="Arial" panose="020B0604020202020204" pitchFamily="34" charset="0"/>
              <a:cs typeface="Arial" panose="020B0604020202020204" pitchFamily="34" charset="0"/>
            </a:endParaRPr>
          </a:p>
        </p:txBody>
      </p:sp>
      <p:sp>
        <p:nvSpPr>
          <p:cNvPr id="12" name="Content Placeholder 2"/>
          <p:cNvSpPr txBox="1">
            <a:spLocks/>
          </p:cNvSpPr>
          <p:nvPr/>
        </p:nvSpPr>
        <p:spPr>
          <a:xfrm>
            <a:off x="279498" y="5622494"/>
            <a:ext cx="8599270" cy="6542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400" dirty="0" smtClean="0">
                <a:latin typeface="Arial" panose="020B0604020202020204" pitchFamily="34" charset="0"/>
                <a:cs typeface="Arial" panose="020B0604020202020204" pitchFamily="34" charset="0"/>
              </a:rPr>
              <a:t>Arc Hydro Groundwater (provided </a:t>
            </a:r>
            <a:r>
              <a:rPr lang="en-US" sz="2400" dirty="0">
                <a:latin typeface="Arial" panose="020B0604020202020204" pitchFamily="34" charset="0"/>
                <a:cs typeface="Arial" panose="020B0604020202020204" pitchFamily="34" charset="0"/>
              </a:rPr>
              <a:t>by </a:t>
            </a:r>
            <a:r>
              <a:rPr lang="en-US" sz="2400" dirty="0" err="1" smtClean="0">
                <a:latin typeface="Arial" panose="020B0604020202020204" pitchFamily="34" charset="0"/>
                <a:cs typeface="Arial" panose="020B0604020202020204" pitchFamily="34" charset="0"/>
              </a:rPr>
              <a:t>Aquaveo</a:t>
            </a:r>
            <a:r>
              <a:rPr lang="en-US" sz="2400" dirty="0" smtClean="0">
                <a:latin typeface="Arial" panose="020B0604020202020204" pitchFamily="34" charset="0"/>
                <a:cs typeface="Arial" panose="020B0604020202020204" pitchFamily="34" charset="0"/>
              </a:rPr>
              <a:t> and ESRI)</a:t>
            </a:r>
            <a:endParaRPr lang="en-US" sz="2400" dirty="0">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rotWithShape="1">
          <a:blip r:embed="rId3" cstate="print"/>
          <a:srcRect l="15062" t="16359"/>
          <a:stretch/>
        </p:blipFill>
        <p:spPr bwMode="auto">
          <a:xfrm>
            <a:off x="2817342" y="1147460"/>
            <a:ext cx="6221959" cy="3657600"/>
          </a:xfrm>
          <a:prstGeom prst="rect">
            <a:avLst/>
          </a:prstGeom>
          <a:ln>
            <a:noFill/>
          </a:ln>
          <a:effectLst/>
        </p:spPr>
      </p:pic>
      <p:sp>
        <p:nvSpPr>
          <p:cNvPr id="4" name="Rectangle 3"/>
          <p:cNvSpPr/>
          <p:nvPr/>
        </p:nvSpPr>
        <p:spPr>
          <a:xfrm>
            <a:off x="3682720" y="680298"/>
            <a:ext cx="4429418" cy="461665"/>
          </a:xfrm>
          <a:prstGeom prst="rect">
            <a:avLst/>
          </a:prstGeom>
        </p:spPr>
        <p:txBody>
          <a:bodyPr wrap="none">
            <a:spAutoFit/>
          </a:bodyPr>
          <a:lstStyle/>
          <a:p>
            <a:r>
              <a:rPr lang="en-US" sz="2400" dirty="0" err="1" smtClean="0">
                <a:latin typeface="Arial" panose="020B0604020202020204" pitchFamily="34" charset="0"/>
                <a:cs typeface="Arial" panose="020B0604020202020204" pitchFamily="34" charset="0"/>
              </a:rPr>
              <a:t>Hydrostratigraphy</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Geosection</a:t>
            </a:r>
            <a:r>
              <a:rPr lang="en-US" sz="240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
        <p:nvSpPr>
          <p:cNvPr id="8" name="Rectangle 7"/>
          <p:cNvSpPr/>
          <p:nvPr/>
        </p:nvSpPr>
        <p:spPr>
          <a:xfrm>
            <a:off x="2755557" y="4815816"/>
            <a:ext cx="6283744" cy="246221"/>
          </a:xfrm>
          <a:prstGeom prst="rect">
            <a:avLst/>
          </a:prstGeom>
        </p:spPr>
        <p:txBody>
          <a:bodyPr wrap="square">
            <a:spAutoFit/>
          </a:bodyPr>
          <a:lstStyle/>
          <a:p>
            <a:r>
              <a:rPr lang="en-US" sz="1000" dirty="0">
                <a:solidFill>
                  <a:schemeClr val="tx1"/>
                </a:solidFill>
                <a:latin typeface="Arial" panose="020B0604020202020204" pitchFamily="34" charset="0"/>
                <a:cs typeface="Arial" panose="020B0604020202020204" pitchFamily="34" charset="0"/>
              </a:rPr>
              <a:t>Source: http://www.archydrogw.com/Arc_Hydro_Groundwater_Data_Model.</a:t>
            </a:r>
            <a:endParaRPr lang="en-US" sz="1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4538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753"/>
            <a:ext cx="7886700" cy="629841"/>
          </a:xfrm>
        </p:spPr>
        <p:txBody>
          <a:bodyPr>
            <a:normAutofit fontScale="90000"/>
          </a:bodyPr>
          <a:lstStyle/>
          <a:p>
            <a:r>
              <a:rPr lang="en-US" dirty="0" smtClean="0">
                <a:latin typeface="Arial" panose="020B0604020202020204" pitchFamily="34" charset="0"/>
                <a:cs typeface="Arial" panose="020B0604020202020204" pitchFamily="34" charset="0"/>
              </a:rPr>
              <a:t>Geology of Barnett Shale</a:t>
            </a:r>
            <a:endParaRPr lang="en-US" dirty="0">
              <a:latin typeface="Arial" panose="020B0604020202020204" pitchFamily="34" charset="0"/>
              <a:cs typeface="Arial" panose="020B0604020202020204" pitchFamily="34" charset="0"/>
            </a:endParaRPr>
          </a:p>
        </p:txBody>
      </p:sp>
      <p:sp>
        <p:nvSpPr>
          <p:cNvPr id="14" name="Title 1"/>
          <p:cNvSpPr txBox="1">
            <a:spLocks/>
          </p:cNvSpPr>
          <p:nvPr/>
        </p:nvSpPr>
        <p:spPr>
          <a:xfrm>
            <a:off x="94144" y="3587671"/>
            <a:ext cx="3565000" cy="629841"/>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Arial" panose="020B0604020202020204" pitchFamily="34" charset="0"/>
                <a:cs typeface="Arial" panose="020B0604020202020204" pitchFamily="34" charset="0"/>
              </a:rPr>
              <a:t>Land Surface Elevation</a:t>
            </a:r>
            <a:endParaRPr lang="en-US" sz="2800" dirty="0">
              <a:latin typeface="Arial" panose="020B0604020202020204" pitchFamily="34" charset="0"/>
              <a:cs typeface="Arial" panose="020B0604020202020204" pitchFamily="34" charset="0"/>
            </a:endParaRPr>
          </a:p>
        </p:txBody>
      </p:sp>
      <p:sp>
        <p:nvSpPr>
          <p:cNvPr id="15" name="Content Placeholder 2"/>
          <p:cNvSpPr>
            <a:spLocks noGrp="1"/>
          </p:cNvSpPr>
          <p:nvPr>
            <p:ph idx="1"/>
          </p:nvPr>
        </p:nvSpPr>
        <p:spPr>
          <a:xfrm>
            <a:off x="279497" y="1680573"/>
            <a:ext cx="3379647" cy="524811"/>
          </a:xfrm>
        </p:spPr>
        <p:txBody>
          <a:bodyPr>
            <a:noAutofit/>
          </a:bodyPr>
          <a:lstStyle/>
          <a:p>
            <a:pPr>
              <a:lnSpc>
                <a:spcPct val="120000"/>
              </a:lnSpc>
            </a:pPr>
            <a:r>
              <a:rPr lang="en-US" sz="2000" dirty="0" smtClean="0">
                <a:latin typeface="Arial" panose="020B0604020202020204" pitchFamily="34" charset="0"/>
                <a:cs typeface="Arial" panose="020B0604020202020204" pitchFamily="34" charset="0"/>
              </a:rPr>
              <a:t>From Railroad Commission of Texas</a:t>
            </a:r>
          </a:p>
          <a:p>
            <a:pPr>
              <a:lnSpc>
                <a:spcPct val="120000"/>
              </a:lnSpc>
            </a:pPr>
            <a:r>
              <a:rPr lang="en-US" sz="1800" dirty="0" smtClean="0">
                <a:latin typeface="Arial" panose="020B0604020202020204" pitchFamily="34" charset="0"/>
                <a:cs typeface="Arial" panose="020B0604020202020204" pitchFamily="34" charset="0"/>
              </a:rPr>
              <a:t>Other Source may have different shape</a:t>
            </a:r>
            <a:endParaRPr lang="en-US" sz="1800" dirty="0">
              <a:latin typeface="Arial" panose="020B0604020202020204" pitchFamily="34" charset="0"/>
              <a:cs typeface="Arial" panose="020B0604020202020204" pitchFamily="34" charset="0"/>
            </a:endParaRPr>
          </a:p>
        </p:txBody>
      </p:sp>
      <p:sp>
        <p:nvSpPr>
          <p:cNvPr id="16" name="Title 1"/>
          <p:cNvSpPr txBox="1">
            <a:spLocks/>
          </p:cNvSpPr>
          <p:nvPr/>
        </p:nvSpPr>
        <p:spPr>
          <a:xfrm>
            <a:off x="94144" y="1156068"/>
            <a:ext cx="3565000" cy="62984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latin typeface="Arial" panose="020B0604020202020204" pitchFamily="34" charset="0"/>
                <a:cs typeface="Arial" panose="020B0604020202020204" pitchFamily="34" charset="0"/>
              </a:rPr>
              <a:t>Barnett Shale Outline</a:t>
            </a:r>
            <a:endParaRPr lang="en-US" sz="2800" dirty="0">
              <a:latin typeface="Arial" panose="020B0604020202020204" pitchFamily="34" charset="0"/>
              <a:cs typeface="Arial" panose="020B0604020202020204" pitchFamily="34" charset="0"/>
            </a:endParaRPr>
          </a:p>
        </p:txBody>
      </p:sp>
      <p:sp>
        <p:nvSpPr>
          <p:cNvPr id="17" name="Content Placeholder 2"/>
          <p:cNvSpPr txBox="1">
            <a:spLocks/>
          </p:cNvSpPr>
          <p:nvPr/>
        </p:nvSpPr>
        <p:spPr>
          <a:xfrm>
            <a:off x="279498" y="4146477"/>
            <a:ext cx="3545538" cy="23525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000" dirty="0" smtClean="0">
                <a:latin typeface="Arial" panose="020B0604020202020204" pitchFamily="34" charset="0"/>
                <a:cs typeface="Arial" panose="020B0604020202020204" pitchFamily="34" charset="0"/>
              </a:rPr>
              <a:t>USGS NED30</a:t>
            </a:r>
          </a:p>
          <a:p>
            <a:pPr>
              <a:lnSpc>
                <a:spcPct val="120000"/>
              </a:lnSpc>
            </a:pPr>
            <a:r>
              <a:rPr lang="en-US" sz="1800" dirty="0" smtClean="0">
                <a:latin typeface="Arial" panose="020B0604020202020204" pitchFamily="34" charset="0"/>
                <a:cs typeface="Arial" panose="020B0604020202020204" pitchFamily="34" charset="0"/>
              </a:rPr>
              <a:t>Generally west – higher</a:t>
            </a:r>
          </a:p>
          <a:p>
            <a:pPr marL="0" indent="0">
              <a:lnSpc>
                <a:spcPct val="120000"/>
              </a:lnSpc>
              <a:buNone/>
            </a:pPr>
            <a:r>
              <a:rPr lang="en-US" sz="1800" dirty="0" smtClean="0">
                <a:latin typeface="Arial" panose="020B0604020202020204" pitchFamily="34" charset="0"/>
                <a:cs typeface="Arial" panose="020B0604020202020204" pitchFamily="34" charset="0"/>
              </a:rPr>
              <a:t>                    east –  lower</a:t>
            </a:r>
          </a:p>
          <a:p>
            <a:pPr>
              <a:lnSpc>
                <a:spcPct val="120000"/>
              </a:lnSpc>
            </a:pPr>
            <a:r>
              <a:rPr lang="en-US" sz="1800" dirty="0" smtClean="0">
                <a:latin typeface="Arial" panose="020B0604020202020204" pitchFamily="34" charset="0"/>
                <a:cs typeface="Arial" panose="020B0604020202020204" pitchFamily="34" charset="0"/>
              </a:rPr>
              <a:t>Maximum elevation 731 meter</a:t>
            </a:r>
          </a:p>
          <a:p>
            <a:pPr>
              <a:lnSpc>
                <a:spcPct val="120000"/>
              </a:lnSpc>
            </a:pPr>
            <a:r>
              <a:rPr lang="en-US" sz="1800" dirty="0" smtClean="0">
                <a:latin typeface="Arial" panose="020B0604020202020204" pitchFamily="34" charset="0"/>
                <a:cs typeface="Arial" panose="020B0604020202020204" pitchFamily="34" charset="0"/>
              </a:rPr>
              <a:t>Minimum elevation 71 meter</a:t>
            </a:r>
            <a:endParaRPr lang="en-US" sz="1800" dirty="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9356" t="19037" r="14339" b="20888"/>
          <a:stretch/>
        </p:blipFill>
        <p:spPr>
          <a:xfrm>
            <a:off x="3825035" y="790244"/>
            <a:ext cx="5191451" cy="5289279"/>
          </a:xfrm>
          <a:prstGeom prst="rect">
            <a:avLst/>
          </a:prstGeom>
        </p:spPr>
      </p:pic>
    </p:spTree>
    <p:extLst>
      <p:ext uri="{BB962C8B-B14F-4D97-AF65-F5344CB8AC3E}">
        <p14:creationId xmlns:p14="http://schemas.microsoft.com/office/powerpoint/2010/main" val="29866556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94144" y="2248930"/>
            <a:ext cx="3565000" cy="62984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smtClean="0">
                <a:latin typeface="Arial" panose="020B0604020202020204" pitchFamily="34" charset="0"/>
                <a:cs typeface="Arial" panose="020B0604020202020204" pitchFamily="34" charset="0"/>
              </a:rPr>
              <a:t>Landcover</a:t>
            </a:r>
            <a:endParaRPr lang="en-US" sz="2800" dirty="0">
              <a:latin typeface="Arial" panose="020B0604020202020204" pitchFamily="34" charset="0"/>
              <a:cs typeface="Arial" panose="020B0604020202020204" pitchFamily="34" charset="0"/>
            </a:endParaRPr>
          </a:p>
        </p:txBody>
      </p:sp>
      <p:sp>
        <p:nvSpPr>
          <p:cNvPr id="15" name="Content Placeholder 2"/>
          <p:cNvSpPr>
            <a:spLocks noGrp="1"/>
          </p:cNvSpPr>
          <p:nvPr>
            <p:ph idx="1"/>
          </p:nvPr>
        </p:nvSpPr>
        <p:spPr>
          <a:xfrm>
            <a:off x="279498" y="1458150"/>
            <a:ext cx="3379646" cy="790780"/>
          </a:xfrm>
        </p:spPr>
        <p:txBody>
          <a:bodyPr>
            <a:noAutofit/>
          </a:bodyPr>
          <a:lstStyle/>
          <a:p>
            <a:pPr>
              <a:lnSpc>
                <a:spcPct val="120000"/>
              </a:lnSpc>
            </a:pPr>
            <a:r>
              <a:rPr lang="en-US" sz="2000" dirty="0" smtClean="0">
                <a:latin typeface="Arial" panose="020B0604020202020204" pitchFamily="34" charset="0"/>
                <a:cs typeface="Arial" panose="020B0604020202020204" pitchFamily="34" charset="0"/>
              </a:rPr>
              <a:t>Barnett Shale Intersects with 46 counties</a:t>
            </a:r>
            <a:endParaRPr lang="en-US" sz="1800" dirty="0">
              <a:latin typeface="Arial" panose="020B0604020202020204" pitchFamily="34" charset="0"/>
              <a:cs typeface="Arial" panose="020B0604020202020204" pitchFamily="34" charset="0"/>
            </a:endParaRPr>
          </a:p>
        </p:txBody>
      </p:sp>
      <p:sp>
        <p:nvSpPr>
          <p:cNvPr id="16" name="Title 1"/>
          <p:cNvSpPr txBox="1">
            <a:spLocks/>
          </p:cNvSpPr>
          <p:nvPr/>
        </p:nvSpPr>
        <p:spPr>
          <a:xfrm>
            <a:off x="94144" y="933645"/>
            <a:ext cx="3565000" cy="62984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smtClean="0">
                <a:latin typeface="Arial" panose="020B0604020202020204" pitchFamily="34" charset="0"/>
                <a:cs typeface="Arial" panose="020B0604020202020204" pitchFamily="34" charset="0"/>
              </a:rPr>
              <a:t>TexasCounty</a:t>
            </a:r>
            <a:endParaRPr lang="en-US" sz="2800" dirty="0">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52573513"/>
              </p:ext>
            </p:extLst>
          </p:nvPr>
        </p:nvGraphicFramePr>
        <p:xfrm>
          <a:off x="202304" y="3031263"/>
          <a:ext cx="3534034" cy="3336460"/>
        </p:xfrm>
        <a:graphic>
          <a:graphicData uri="http://schemas.openxmlformats.org/drawingml/2006/table">
            <a:tbl>
              <a:tblPr>
                <a:tableStyleId>{7D3202A9-4334-4C42-8087-145981E2ED1A}</a:tableStyleId>
              </a:tblPr>
              <a:tblGrid>
                <a:gridCol w="660053">
                  <a:extLst>
                    <a:ext uri="{9D8B030D-6E8A-4147-A177-3AD203B41FA5}">
                      <a16:colId xmlns:a16="http://schemas.microsoft.com/office/drawing/2014/main" val="20000"/>
                    </a:ext>
                  </a:extLst>
                </a:gridCol>
                <a:gridCol w="1650133">
                  <a:extLst>
                    <a:ext uri="{9D8B030D-6E8A-4147-A177-3AD203B41FA5}">
                      <a16:colId xmlns:a16="http://schemas.microsoft.com/office/drawing/2014/main" val="20001"/>
                    </a:ext>
                  </a:extLst>
                </a:gridCol>
                <a:gridCol w="1223848">
                  <a:extLst>
                    <a:ext uri="{9D8B030D-6E8A-4147-A177-3AD203B41FA5}">
                      <a16:colId xmlns:a16="http://schemas.microsoft.com/office/drawing/2014/main" val="20002"/>
                    </a:ext>
                  </a:extLst>
                </a:gridCol>
              </a:tblGrid>
              <a:tr h="370874">
                <a:tc>
                  <a:txBody>
                    <a:bodyPr/>
                    <a:lstStyle/>
                    <a:p>
                      <a:pPr algn="ctr" fontAlgn="b"/>
                      <a:r>
                        <a:rPr lang="en-US" sz="1600" u="none" strike="noStrike" dirty="0">
                          <a:effectLst/>
                          <a:latin typeface="Arial" panose="020B0604020202020204" pitchFamily="34" charset="0"/>
                          <a:cs typeface="Arial" panose="020B0604020202020204" pitchFamily="34" charset="0"/>
                        </a:rPr>
                        <a:t>Value</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en-US" sz="1600" u="none" strike="noStrike">
                          <a:effectLst/>
                          <a:latin typeface="Arial" panose="020B0604020202020204" pitchFamily="34" charset="0"/>
                          <a:cs typeface="Arial" panose="020B0604020202020204" pitchFamily="34" charset="0"/>
                        </a:rPr>
                        <a:t>Classification</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en-US" sz="1600" u="none" strike="noStrike" dirty="0">
                          <a:effectLst/>
                          <a:latin typeface="Arial" panose="020B0604020202020204" pitchFamily="34" charset="0"/>
                          <a:cs typeface="Arial" panose="020B0604020202020204" pitchFamily="34" charset="0"/>
                        </a:rPr>
                        <a:t>Area Percent (%)</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0"/>
                  </a:ext>
                </a:extLst>
              </a:tr>
              <a:tr h="370874">
                <a:tc>
                  <a:txBody>
                    <a:bodyPr/>
                    <a:lstStyle/>
                    <a:p>
                      <a:pPr algn="ctr" fontAlgn="b"/>
                      <a:r>
                        <a:rPr lang="en-US" sz="1600" u="none" strike="noStrike">
                          <a:effectLst/>
                          <a:latin typeface="Arial" panose="020B0604020202020204" pitchFamily="34" charset="0"/>
                          <a:cs typeface="Arial" panose="020B0604020202020204" pitchFamily="34" charset="0"/>
                        </a:rPr>
                        <a:t>21</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en-US" sz="1600" u="none" strike="noStrike">
                          <a:effectLst/>
                          <a:latin typeface="Arial" panose="020B0604020202020204" pitchFamily="34" charset="0"/>
                          <a:cs typeface="Arial" panose="020B0604020202020204" pitchFamily="34" charset="0"/>
                        </a:rPr>
                        <a:t>Developed, Open Space</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en-US" sz="1600" u="none" strike="noStrike" dirty="0">
                          <a:effectLst/>
                          <a:latin typeface="Arial" panose="020B0604020202020204" pitchFamily="34" charset="0"/>
                          <a:cs typeface="Arial" panose="020B0604020202020204" pitchFamily="34" charset="0"/>
                        </a:rPr>
                        <a:t>5.8243</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1"/>
                  </a:ext>
                </a:extLst>
              </a:tr>
              <a:tr h="370874">
                <a:tc>
                  <a:txBody>
                    <a:bodyPr/>
                    <a:lstStyle/>
                    <a:p>
                      <a:pPr algn="ctr" fontAlgn="b"/>
                      <a:r>
                        <a:rPr lang="en-US" sz="1600" u="none" strike="noStrike">
                          <a:effectLst/>
                          <a:latin typeface="Arial" panose="020B0604020202020204" pitchFamily="34" charset="0"/>
                          <a:cs typeface="Arial" panose="020B0604020202020204" pitchFamily="34" charset="0"/>
                        </a:rPr>
                        <a:t>41</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en-US" sz="1600" u="none" strike="noStrike">
                          <a:effectLst/>
                          <a:latin typeface="Arial" panose="020B0604020202020204" pitchFamily="34" charset="0"/>
                          <a:cs typeface="Arial" panose="020B0604020202020204" pitchFamily="34" charset="0"/>
                        </a:rPr>
                        <a:t>Deciduous Forest</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en-US" sz="1600" u="none" strike="noStrike">
                          <a:effectLst/>
                          <a:latin typeface="Arial" panose="020B0604020202020204" pitchFamily="34" charset="0"/>
                          <a:cs typeface="Arial" panose="020B0604020202020204" pitchFamily="34" charset="0"/>
                        </a:rPr>
                        <a:t>7.3300</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2"/>
                  </a:ext>
                </a:extLst>
              </a:tr>
              <a:tr h="370874">
                <a:tc>
                  <a:txBody>
                    <a:bodyPr/>
                    <a:lstStyle/>
                    <a:p>
                      <a:pPr algn="ctr" fontAlgn="b"/>
                      <a:r>
                        <a:rPr lang="en-US" sz="1600" u="none" strike="noStrike">
                          <a:effectLst/>
                          <a:latin typeface="Arial" panose="020B0604020202020204" pitchFamily="34" charset="0"/>
                          <a:cs typeface="Arial" panose="020B0604020202020204" pitchFamily="34" charset="0"/>
                        </a:rPr>
                        <a:t>42</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en-US" sz="1600" u="none" strike="noStrike" dirty="0">
                          <a:effectLst/>
                          <a:latin typeface="Arial" panose="020B0604020202020204" pitchFamily="34" charset="0"/>
                          <a:cs typeface="Arial" panose="020B0604020202020204" pitchFamily="34" charset="0"/>
                        </a:rPr>
                        <a:t>Evergreen Forest</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en-US" sz="1600" u="none" strike="noStrike">
                          <a:effectLst/>
                          <a:latin typeface="Arial" panose="020B0604020202020204" pitchFamily="34" charset="0"/>
                          <a:cs typeface="Arial" panose="020B0604020202020204" pitchFamily="34" charset="0"/>
                        </a:rPr>
                        <a:t>7.2187</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3"/>
                  </a:ext>
                </a:extLst>
              </a:tr>
              <a:tr h="370874">
                <a:tc>
                  <a:txBody>
                    <a:bodyPr/>
                    <a:lstStyle/>
                    <a:p>
                      <a:pPr algn="ctr" fontAlgn="b"/>
                      <a:r>
                        <a:rPr lang="en-US" sz="1600" u="none" strike="noStrike">
                          <a:effectLst/>
                          <a:latin typeface="Arial" panose="020B0604020202020204" pitchFamily="34" charset="0"/>
                          <a:cs typeface="Arial" panose="020B0604020202020204" pitchFamily="34" charset="0"/>
                        </a:rPr>
                        <a:t>52</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en-US" sz="1600" u="none" strike="noStrike">
                          <a:effectLst/>
                          <a:latin typeface="Arial" panose="020B0604020202020204" pitchFamily="34" charset="0"/>
                          <a:cs typeface="Arial" panose="020B0604020202020204" pitchFamily="34" charset="0"/>
                        </a:rPr>
                        <a:t>Shrub/Scrub</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en-US" sz="1600" u="none" strike="noStrike">
                          <a:effectLst/>
                          <a:latin typeface="Arial" panose="020B0604020202020204" pitchFamily="34" charset="0"/>
                          <a:cs typeface="Arial" panose="020B0604020202020204" pitchFamily="34" charset="0"/>
                        </a:rPr>
                        <a:t>22.8370</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4"/>
                  </a:ext>
                </a:extLst>
              </a:tr>
              <a:tr h="370874">
                <a:tc>
                  <a:txBody>
                    <a:bodyPr/>
                    <a:lstStyle/>
                    <a:p>
                      <a:pPr algn="ctr" fontAlgn="b"/>
                      <a:r>
                        <a:rPr lang="en-US" sz="1600" u="none" strike="noStrike">
                          <a:effectLst/>
                          <a:latin typeface="Arial" panose="020B0604020202020204" pitchFamily="34" charset="0"/>
                          <a:cs typeface="Arial" panose="020B0604020202020204" pitchFamily="34" charset="0"/>
                        </a:rPr>
                        <a:t>71</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en-US" sz="1600" u="none" strike="noStrike">
                          <a:effectLst/>
                          <a:latin typeface="Arial" panose="020B0604020202020204" pitchFamily="34" charset="0"/>
                          <a:cs typeface="Arial" panose="020B0604020202020204" pitchFamily="34" charset="0"/>
                        </a:rPr>
                        <a:t>Grassland/Herbaceous</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en-US" sz="1600" u="none" strike="noStrike">
                          <a:effectLst/>
                          <a:latin typeface="Arial" panose="020B0604020202020204" pitchFamily="34" charset="0"/>
                          <a:cs typeface="Arial" panose="020B0604020202020204" pitchFamily="34" charset="0"/>
                        </a:rPr>
                        <a:t>41.7871</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5"/>
                  </a:ext>
                </a:extLst>
              </a:tr>
              <a:tr h="370874">
                <a:tc>
                  <a:txBody>
                    <a:bodyPr/>
                    <a:lstStyle/>
                    <a:p>
                      <a:pPr algn="ctr" fontAlgn="b"/>
                      <a:r>
                        <a:rPr lang="en-US" sz="1600" u="none" strike="noStrike">
                          <a:effectLst/>
                          <a:latin typeface="Arial" panose="020B0604020202020204" pitchFamily="34" charset="0"/>
                          <a:cs typeface="Arial" panose="020B0604020202020204" pitchFamily="34" charset="0"/>
                        </a:rPr>
                        <a:t>82</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en-US" sz="1600" u="none" strike="noStrike">
                          <a:effectLst/>
                          <a:latin typeface="Arial" panose="020B0604020202020204" pitchFamily="34" charset="0"/>
                          <a:cs typeface="Arial" panose="020B0604020202020204" pitchFamily="34" charset="0"/>
                        </a:rPr>
                        <a:t>Cultivated Crops</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en-US" sz="1600" u="none" strike="noStrike">
                          <a:effectLst/>
                          <a:latin typeface="Arial" panose="020B0604020202020204" pitchFamily="34" charset="0"/>
                          <a:cs typeface="Arial" panose="020B0604020202020204" pitchFamily="34" charset="0"/>
                        </a:rPr>
                        <a:t>5.7391</a:t>
                      </a:r>
                      <a:endParaRPr lang="en-US" sz="16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6"/>
                  </a:ext>
                </a:extLst>
              </a:tr>
              <a:tr h="370874">
                <a:tc>
                  <a:txBody>
                    <a:bodyPr/>
                    <a:lstStyle/>
                    <a:p>
                      <a:pPr algn="ctr" fontAlgn="b"/>
                      <a:r>
                        <a:rPr lang="en-US" sz="1600" u="none" strike="noStrike" dirty="0">
                          <a:effectLst/>
                          <a:latin typeface="Arial" panose="020B0604020202020204" pitchFamily="34" charset="0"/>
                          <a:cs typeface="Arial" panose="020B0604020202020204" pitchFamily="34" charset="0"/>
                        </a:rPr>
                        <a:t> </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en-US" sz="1600" u="none" strike="noStrike" dirty="0">
                          <a:effectLst/>
                          <a:latin typeface="Arial" panose="020B0604020202020204" pitchFamily="34" charset="0"/>
                          <a:cs typeface="Arial" panose="020B0604020202020204" pitchFamily="34" charset="0"/>
                        </a:rPr>
                        <a:t>Total Area</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b"/>
                      <a:r>
                        <a:rPr lang="en-US" sz="1600" u="none" strike="noStrike" dirty="0">
                          <a:effectLst/>
                          <a:latin typeface="Arial" panose="020B0604020202020204" pitchFamily="34" charset="0"/>
                          <a:cs typeface="Arial" panose="020B0604020202020204" pitchFamily="34" charset="0"/>
                        </a:rPr>
                        <a:t>69281.6769</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0007"/>
                  </a:ext>
                </a:extLst>
              </a:tr>
            </a:tbl>
          </a:graphicData>
        </a:graphic>
      </p:graphicFrame>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9427" t="18819" r="14558" b="20900"/>
          <a:stretch/>
        </p:blipFill>
        <p:spPr>
          <a:xfrm>
            <a:off x="3795070" y="1000897"/>
            <a:ext cx="5229549" cy="5366826"/>
          </a:xfrm>
          <a:prstGeom prst="rect">
            <a:avLst/>
          </a:prstGeom>
        </p:spPr>
      </p:pic>
      <p:sp>
        <p:nvSpPr>
          <p:cNvPr id="18" name="Content Placeholder 2"/>
          <p:cNvSpPr txBox="1">
            <a:spLocks/>
          </p:cNvSpPr>
          <p:nvPr/>
        </p:nvSpPr>
        <p:spPr>
          <a:xfrm>
            <a:off x="279498" y="2810506"/>
            <a:ext cx="3515572" cy="7907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000" dirty="0">
                <a:latin typeface="Arial" panose="020B0604020202020204" pitchFamily="34" charset="0"/>
                <a:cs typeface="Arial" panose="020B0604020202020204" pitchFamily="34" charset="0"/>
              </a:rPr>
              <a:t>National Land Cover Database 2011</a:t>
            </a:r>
            <a:endParaRPr lang="en-US" sz="1800" dirty="0">
              <a:latin typeface="Arial" panose="020B0604020202020204" pitchFamily="34" charset="0"/>
              <a:cs typeface="Arial" panose="020B0604020202020204" pitchFamily="34" charset="0"/>
            </a:endParaRPr>
          </a:p>
        </p:txBody>
      </p:sp>
      <p:sp>
        <p:nvSpPr>
          <p:cNvPr id="10" name="Title 9"/>
          <p:cNvSpPr>
            <a:spLocks noGrp="1"/>
          </p:cNvSpPr>
          <p:nvPr>
            <p:ph type="title"/>
          </p:nvPr>
        </p:nvSpPr>
        <p:spPr/>
        <p:txBody>
          <a:bodyPr/>
          <a:lstStyle/>
          <a:p>
            <a:endParaRPr lang="en-US"/>
          </a:p>
        </p:txBody>
      </p:sp>
      <p:sp>
        <p:nvSpPr>
          <p:cNvPr id="9" name="Content Placeholder 2"/>
          <p:cNvSpPr txBox="1">
            <a:spLocks/>
          </p:cNvSpPr>
          <p:nvPr/>
        </p:nvSpPr>
        <p:spPr>
          <a:xfrm>
            <a:off x="118858" y="6384932"/>
            <a:ext cx="3515572" cy="4730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800" dirty="0" smtClean="0">
                <a:latin typeface="Arial" panose="020B0604020202020204" pitchFamily="34" charset="0"/>
                <a:cs typeface="Arial" panose="020B0604020202020204" pitchFamily="34" charset="0"/>
              </a:rPr>
              <a:t>*Low contribution not included</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58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7" y="106753"/>
            <a:ext cx="7886700" cy="629841"/>
          </a:xfrm>
        </p:spPr>
        <p:txBody>
          <a:bodyPr>
            <a:normAutofit/>
          </a:bodyPr>
          <a:lstStyle/>
          <a:p>
            <a:r>
              <a:rPr lang="en-US" sz="3600" dirty="0" smtClean="0">
                <a:latin typeface="Arial" panose="020B0604020202020204" pitchFamily="34" charset="0"/>
                <a:cs typeface="Arial" panose="020B0604020202020204" pitchFamily="34" charset="0"/>
              </a:rPr>
              <a:t>Aquifers maps and Aquifer features</a:t>
            </a:r>
            <a:endParaRPr lang="en-US" sz="3600" dirty="0">
              <a:latin typeface="Arial" panose="020B0604020202020204" pitchFamily="34" charset="0"/>
              <a:cs typeface="Arial" panose="020B0604020202020204" pitchFamily="34" charset="0"/>
            </a:endParaRPr>
          </a:p>
        </p:txBody>
      </p:sp>
      <p:sp>
        <p:nvSpPr>
          <p:cNvPr id="15" name="Content Placeholder 2"/>
          <p:cNvSpPr>
            <a:spLocks noGrp="1"/>
          </p:cNvSpPr>
          <p:nvPr>
            <p:ph idx="1"/>
          </p:nvPr>
        </p:nvSpPr>
        <p:spPr>
          <a:xfrm>
            <a:off x="172996" y="933645"/>
            <a:ext cx="3019760" cy="5293905"/>
          </a:xfrm>
        </p:spPr>
        <p:txBody>
          <a:bodyPr>
            <a:noAutofit/>
          </a:bodyPr>
          <a:lstStyle/>
          <a:p>
            <a:pPr>
              <a:lnSpc>
                <a:spcPct val="120000"/>
              </a:lnSpc>
            </a:pPr>
            <a:r>
              <a:rPr lang="en-US" sz="2000" dirty="0" smtClean="0">
                <a:latin typeface="Arial" panose="020B0604020202020204" pitchFamily="34" charset="0"/>
                <a:cs typeface="Arial" panose="020B0604020202020204" pitchFamily="34" charset="0"/>
              </a:rPr>
              <a:t>Polygon shape files from Texas Water Development Board (TWDB)</a:t>
            </a:r>
            <a:endParaRPr lang="en-US" sz="2000" dirty="0">
              <a:latin typeface="Arial" panose="020B0604020202020204" pitchFamily="34" charset="0"/>
              <a:cs typeface="Arial" panose="020B0604020202020204" pitchFamily="34" charset="0"/>
            </a:endParaRPr>
          </a:p>
          <a:p>
            <a:pPr>
              <a:lnSpc>
                <a:spcPct val="120000"/>
              </a:lnSpc>
            </a:pPr>
            <a:r>
              <a:rPr lang="en-US" sz="2000" dirty="0" smtClean="0">
                <a:latin typeface="Arial" panose="020B0604020202020204" pitchFamily="34" charset="0"/>
                <a:cs typeface="Arial" panose="020B0604020202020204" pitchFamily="34" charset="0"/>
              </a:rPr>
              <a:t>9 major aquifers (TX)</a:t>
            </a:r>
          </a:p>
          <a:p>
            <a:pPr lvl="1">
              <a:lnSpc>
                <a:spcPct val="120000"/>
              </a:lnSpc>
            </a:pPr>
            <a:r>
              <a:rPr lang="en-US" sz="1800" dirty="0" smtClean="0">
                <a:latin typeface="Arial" panose="020B0604020202020204" pitchFamily="34" charset="0"/>
                <a:cs typeface="Arial" panose="020B0604020202020204" pitchFamily="34" charset="0"/>
              </a:rPr>
              <a:t>3 intercept with Barnett</a:t>
            </a:r>
          </a:p>
          <a:p>
            <a:pPr>
              <a:lnSpc>
                <a:spcPct val="120000"/>
              </a:lnSpc>
            </a:pPr>
            <a:r>
              <a:rPr lang="en-US" sz="2000" dirty="0" smtClean="0">
                <a:latin typeface="Arial" panose="020B0604020202020204" pitchFamily="34" charset="0"/>
                <a:cs typeface="Arial" panose="020B0604020202020204" pitchFamily="34" charset="0"/>
              </a:rPr>
              <a:t>21 minor aquifers (TX)</a:t>
            </a:r>
          </a:p>
          <a:p>
            <a:pPr lvl="1">
              <a:lnSpc>
                <a:spcPct val="120000"/>
              </a:lnSpc>
            </a:pPr>
            <a:r>
              <a:rPr lang="en-US" sz="1800" dirty="0">
                <a:latin typeface="Arial" panose="020B0604020202020204" pitchFamily="34" charset="0"/>
                <a:cs typeface="Arial" panose="020B0604020202020204" pitchFamily="34" charset="0"/>
              </a:rPr>
              <a:t>3 </a:t>
            </a:r>
            <a:r>
              <a:rPr lang="en-US" sz="1800" dirty="0" smtClean="0">
                <a:latin typeface="Arial" panose="020B0604020202020204" pitchFamily="34" charset="0"/>
                <a:cs typeface="Arial" panose="020B0604020202020204" pitchFamily="34" charset="0"/>
              </a:rPr>
              <a:t>intercept </a:t>
            </a:r>
            <a:r>
              <a:rPr lang="en-US" sz="1800" dirty="0">
                <a:latin typeface="Arial" panose="020B0604020202020204" pitchFamily="34" charset="0"/>
                <a:cs typeface="Arial" panose="020B0604020202020204" pitchFamily="34" charset="0"/>
              </a:rPr>
              <a:t>with </a:t>
            </a:r>
            <a:r>
              <a:rPr lang="en-US" sz="1800" dirty="0" smtClean="0">
                <a:latin typeface="Arial" panose="020B0604020202020204" pitchFamily="34" charset="0"/>
                <a:cs typeface="Arial" panose="020B0604020202020204" pitchFamily="34" charset="0"/>
              </a:rPr>
              <a:t>Barnett</a:t>
            </a:r>
            <a:endParaRPr lang="en-US" sz="2000" dirty="0">
              <a:latin typeface="Arial" panose="020B0604020202020204" pitchFamily="34" charset="0"/>
              <a:cs typeface="Arial" panose="020B0604020202020204" pitchFamily="34" charset="0"/>
            </a:endParaRPr>
          </a:p>
          <a:p>
            <a:pPr>
              <a:lnSpc>
                <a:spcPct val="120000"/>
              </a:lnSpc>
            </a:pPr>
            <a:r>
              <a:rPr lang="en-US" sz="2000" dirty="0" smtClean="0">
                <a:latin typeface="Arial" panose="020B0604020202020204" pitchFamily="34" charset="0"/>
                <a:cs typeface="Arial" panose="020B0604020202020204" pitchFamily="34" charset="0"/>
              </a:rPr>
              <a:t>Filled: Outcrop</a:t>
            </a:r>
          </a:p>
          <a:p>
            <a:pPr>
              <a:lnSpc>
                <a:spcPct val="120000"/>
              </a:lnSpc>
            </a:pPr>
            <a:r>
              <a:rPr lang="en-US" sz="2000" dirty="0" smtClean="0">
                <a:latin typeface="Arial" panose="020B0604020202020204" pitchFamily="34" charset="0"/>
                <a:cs typeface="Arial" panose="020B0604020202020204" pitchFamily="34" charset="0"/>
              </a:rPr>
              <a:t>Line-Shaded: </a:t>
            </a:r>
            <a:r>
              <a:rPr lang="en-US" sz="2000" dirty="0" err="1" smtClean="0">
                <a:latin typeface="Arial" panose="020B0604020202020204" pitchFamily="34" charset="0"/>
                <a:cs typeface="Arial" panose="020B0604020202020204" pitchFamily="34" charset="0"/>
              </a:rPr>
              <a:t>Subcrop</a:t>
            </a:r>
            <a:endParaRPr lang="en-US" sz="1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195" t="18739" r="14324" b="20721"/>
          <a:stretch/>
        </p:blipFill>
        <p:spPr>
          <a:xfrm>
            <a:off x="3521675" y="933645"/>
            <a:ext cx="5011296" cy="5133523"/>
          </a:xfrm>
          <a:prstGeom prst="rect">
            <a:avLst/>
          </a:prstGeom>
        </p:spPr>
      </p:pic>
    </p:spTree>
    <p:extLst>
      <p:ext uri="{BB962C8B-B14F-4D97-AF65-F5344CB8AC3E}">
        <p14:creationId xmlns:p14="http://schemas.microsoft.com/office/powerpoint/2010/main" val="34696542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3031</TotalTime>
  <Words>768</Words>
  <Application>Microsoft Office PowerPoint</Application>
  <PresentationFormat>On-screen Show (4:3)</PresentationFormat>
  <Paragraphs>220</Paragraphs>
  <Slides>18</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宋体</vt:lpstr>
      <vt:lpstr>Arial</vt:lpstr>
      <vt:lpstr>Calibri</vt:lpstr>
      <vt:lpstr>Calibri Light</vt:lpstr>
      <vt:lpstr>Times New Roman</vt:lpstr>
      <vt:lpstr>Office Theme</vt:lpstr>
      <vt:lpstr>Underground Representation and Imaging of  Barnett Shale</vt:lpstr>
      <vt:lpstr>Contents</vt:lpstr>
      <vt:lpstr>PowerPoint Presentation</vt:lpstr>
      <vt:lpstr>PowerPoint Presentation</vt:lpstr>
      <vt:lpstr>PowerPoint Presentation</vt:lpstr>
      <vt:lpstr>Objectives</vt:lpstr>
      <vt:lpstr>Geology of Barnett Shale</vt:lpstr>
      <vt:lpstr>PowerPoint Presentation</vt:lpstr>
      <vt:lpstr>Aquifers maps and Aquifer features</vt:lpstr>
      <vt:lpstr>Well Database and well features</vt:lpstr>
      <vt:lpstr>Well Database and well features</vt:lpstr>
      <vt:lpstr>Well Database and well features</vt:lpstr>
      <vt:lpstr>Arc Hydro framework</vt:lpstr>
      <vt:lpstr>Arc Hydro Groundwater Overview</vt:lpstr>
      <vt:lpstr>Project Objectives</vt:lpstr>
      <vt:lpstr>Arc Hydro Groundwater - Oohs</vt:lpstr>
      <vt:lpstr>Challenges and Outlook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of UT WWTP Preliminary Design</dc:title>
  <dc:creator>Lewis, Joel H</dc:creator>
  <cp:lastModifiedBy>Maidment, David R</cp:lastModifiedBy>
  <cp:revision>281</cp:revision>
  <dcterms:modified xsi:type="dcterms:W3CDTF">2016-11-22T18:00:11Z</dcterms:modified>
</cp:coreProperties>
</file>