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9" r:id="rId2"/>
    <p:sldMasterId id="2147483669" r:id="rId3"/>
  </p:sldMasterIdLst>
  <p:notesMasterIdLst>
    <p:notesMasterId r:id="rId22"/>
  </p:notesMasterIdLst>
  <p:sldIdLst>
    <p:sldId id="707" r:id="rId4"/>
    <p:sldId id="737" r:id="rId5"/>
    <p:sldId id="745" r:id="rId6"/>
    <p:sldId id="739" r:id="rId7"/>
    <p:sldId id="740" r:id="rId8"/>
    <p:sldId id="729" r:id="rId9"/>
    <p:sldId id="730" r:id="rId10"/>
    <p:sldId id="753" r:id="rId11"/>
    <p:sldId id="731" r:id="rId12"/>
    <p:sldId id="732" r:id="rId13"/>
    <p:sldId id="746" r:id="rId14"/>
    <p:sldId id="751" r:id="rId15"/>
    <p:sldId id="747" r:id="rId16"/>
    <p:sldId id="752" r:id="rId17"/>
    <p:sldId id="748" r:id="rId18"/>
    <p:sldId id="749" r:id="rId19"/>
    <p:sldId id="750" r:id="rId20"/>
    <p:sldId id="714" r:id="rId21"/>
  </p:sldIdLst>
  <p:sldSz cx="9144000" cy="6858000" type="screen4x3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4E4827F9-9962-FE48-AB8D-52BA971ABA31}">
          <p14:sldIdLst>
            <p14:sldId id="707"/>
            <p14:sldId id="737"/>
            <p14:sldId id="745"/>
            <p14:sldId id="739"/>
            <p14:sldId id="740"/>
            <p14:sldId id="729"/>
            <p14:sldId id="730"/>
            <p14:sldId id="753"/>
            <p14:sldId id="731"/>
            <p14:sldId id="732"/>
            <p14:sldId id="746"/>
            <p14:sldId id="751"/>
            <p14:sldId id="747"/>
            <p14:sldId id="752"/>
            <p14:sldId id="748"/>
            <p14:sldId id="749"/>
            <p14:sldId id="750"/>
            <p14:sldId id="7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531F"/>
    <a:srgbClr val="C01338"/>
    <a:srgbClr val="C00000"/>
    <a:srgbClr val="79C82A"/>
    <a:srgbClr val="DE7E7A"/>
    <a:srgbClr val="D61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88462" autoAdjust="0"/>
  </p:normalViewPr>
  <p:slideViewPr>
    <p:cSldViewPr>
      <p:cViewPr varScale="1">
        <p:scale>
          <a:sx n="116" d="100"/>
          <a:sy n="116" d="100"/>
        </p:scale>
        <p:origin x="145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dirty="0"/>
              <a:t>Historical Correlation of Precipitation and </a:t>
            </a:r>
            <a:r>
              <a:rPr lang="en-US" sz="2400" dirty="0" err="1"/>
              <a:t>Ballona</a:t>
            </a:r>
            <a:r>
              <a:rPr lang="en-US" sz="2400" dirty="0"/>
              <a:t> Creek Discharge in Los Angeles 1977</a:t>
            </a:r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Precipitation (Inches)</c:v>
          </c:tx>
          <c:marker>
            <c:symbol val="none"/>
          </c:marker>
          <c:xVal>
            <c:numRef>
              <c:f>Sheet1!$A$1:$A$31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xVal>
          <c:yVal>
            <c:numRef>
              <c:f>Sheet1!$B$1:$B$31</c:f>
              <c:numCache>
                <c:formatCode>General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0.27</c:v>
                </c:pt>
                <c:pt idx="17">
                  <c:v>0.04</c:v>
                </c:pt>
                <c:pt idx="18">
                  <c:v>0</c:v>
                </c:pt>
                <c:pt idx="19">
                  <c:v>0</c:v>
                </c:pt>
                <c:pt idx="20">
                  <c:v>0.04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0.31</c:v>
                </c:pt>
                <c:pt idx="25">
                  <c:v>1.56</c:v>
                </c:pt>
                <c:pt idx="26">
                  <c:v>0.15</c:v>
                </c:pt>
                <c:pt idx="27">
                  <c:v>1.4</c:v>
                </c:pt>
                <c:pt idx="28">
                  <c:v>0.02</c:v>
                </c:pt>
                <c:pt idx="29">
                  <c:v>0.02</c:v>
                </c:pt>
                <c:pt idx="3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C56-4F8A-90A3-A4929F8C38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8430632"/>
        <c:axId val="2121017048"/>
      </c:scatterChart>
      <c:scatterChart>
        <c:scatterStyle val="smoothMarker"/>
        <c:varyColors val="0"/>
        <c:ser>
          <c:idx val="1"/>
          <c:order val="1"/>
          <c:tx>
            <c:v>Discharge (ft^3/s)</c:v>
          </c:tx>
          <c:marker>
            <c:symbol val="none"/>
          </c:marker>
          <c:dPt>
            <c:idx val="28"/>
            <c:bubble3D val="0"/>
            <c:extLst>
              <c:ext xmlns:c16="http://schemas.microsoft.com/office/drawing/2014/chart" uri="{C3380CC4-5D6E-409C-BE32-E72D297353CC}">
                <c16:uniqueId val="{00000001-9C56-4F8A-90A3-A4929F8C387D}"/>
              </c:ext>
            </c:extLst>
          </c:dPt>
          <c:xVal>
            <c:numRef>
              <c:f>Sheet1!$A$1:$A$31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xVal>
          <c:yVal>
            <c:numRef>
              <c:f>Sheet1!$C$1:$C$31</c:f>
              <c:numCache>
                <c:formatCode>General</c:formatCode>
                <c:ptCount val="31"/>
                <c:pt idx="0">
                  <c:v>7</c:v>
                </c:pt>
                <c:pt idx="1">
                  <c:v>7.6</c:v>
                </c:pt>
                <c:pt idx="2">
                  <c:v>6.6</c:v>
                </c:pt>
                <c:pt idx="3">
                  <c:v>6.2</c:v>
                </c:pt>
                <c:pt idx="4">
                  <c:v>7</c:v>
                </c:pt>
                <c:pt idx="5">
                  <c:v>0</c:v>
                </c:pt>
                <c:pt idx="6">
                  <c:v>6.2</c:v>
                </c:pt>
                <c:pt idx="7">
                  <c:v>0</c:v>
                </c:pt>
                <c:pt idx="8">
                  <c:v>5.8</c:v>
                </c:pt>
                <c:pt idx="9">
                  <c:v>5.8</c:v>
                </c:pt>
                <c:pt idx="10">
                  <c:v>5.8</c:v>
                </c:pt>
                <c:pt idx="11">
                  <c:v>0</c:v>
                </c:pt>
                <c:pt idx="12">
                  <c:v>6.2</c:v>
                </c:pt>
                <c:pt idx="13">
                  <c:v>0</c:v>
                </c:pt>
                <c:pt idx="14">
                  <c:v>6.2</c:v>
                </c:pt>
                <c:pt idx="15">
                  <c:v>6.2</c:v>
                </c:pt>
                <c:pt idx="16">
                  <c:v>431</c:v>
                </c:pt>
                <c:pt idx="17">
                  <c:v>0</c:v>
                </c:pt>
                <c:pt idx="18">
                  <c:v>9.4</c:v>
                </c:pt>
                <c:pt idx="19">
                  <c:v>11</c:v>
                </c:pt>
                <c:pt idx="20">
                  <c:v>17</c:v>
                </c:pt>
                <c:pt idx="21">
                  <c:v>17</c:v>
                </c:pt>
                <c:pt idx="22">
                  <c:v>31</c:v>
                </c:pt>
                <c:pt idx="23">
                  <c:v>11</c:v>
                </c:pt>
                <c:pt idx="24">
                  <c:v>187</c:v>
                </c:pt>
                <c:pt idx="25">
                  <c:v>1250</c:v>
                </c:pt>
                <c:pt idx="26">
                  <c:v>356</c:v>
                </c:pt>
                <c:pt idx="27">
                  <c:v>1960</c:v>
                </c:pt>
                <c:pt idx="28">
                  <c:v>25</c:v>
                </c:pt>
                <c:pt idx="29">
                  <c:v>17</c:v>
                </c:pt>
                <c:pt idx="30">
                  <c:v>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C56-4F8A-90A3-A4929F8C38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6734568"/>
        <c:axId val="-2122580136"/>
      </c:scatterChart>
      <c:valAx>
        <c:axId val="-2128430632"/>
        <c:scaling>
          <c:orientation val="minMax"/>
          <c:max val="3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December</a:t>
                </a:r>
                <a:r>
                  <a:rPr lang="en-US" baseline="0"/>
                  <a:t> Dates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121017048"/>
        <c:crosses val="autoZero"/>
        <c:crossBetween val="midCat"/>
      </c:valAx>
      <c:valAx>
        <c:axId val="21210170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Precipitation (Inches)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28430632"/>
        <c:crosses val="autoZero"/>
        <c:crossBetween val="midCat"/>
      </c:valAx>
      <c:valAx>
        <c:axId val="-2122580136"/>
        <c:scaling>
          <c:orientation val="minMax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Discharge (</a:t>
                </a:r>
                <a:r>
                  <a:rPr lang="en-US" dirty="0" smtClean="0"/>
                  <a:t>ft</a:t>
                </a:r>
                <a:r>
                  <a:rPr lang="en-US" baseline="30000" dirty="0" smtClean="0"/>
                  <a:t>3</a:t>
                </a:r>
                <a:r>
                  <a:rPr lang="en-US" dirty="0" smtClean="0"/>
                  <a:t>/</a:t>
                </a:r>
                <a:r>
                  <a:rPr lang="en-US" dirty="0"/>
                  <a:t>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126734568"/>
        <c:crosses val="max"/>
        <c:crossBetween val="midCat"/>
      </c:valAx>
      <c:valAx>
        <c:axId val="-21267345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2258013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63668679764544"/>
          <c:y val="0.27629860690490599"/>
          <c:w val="0.24066304974073399"/>
          <c:h val="0.144481391264941"/>
        </c:manualLayout>
      </c:layout>
      <c:overlay val="1"/>
    </c:legend>
    <c:plotVisOnly val="1"/>
    <c:dispBlanksAs val="gap"/>
    <c:showDLblsOverMax val="0"/>
  </c:chart>
  <c:spPr>
    <a:ln w="28575" cmpd="sng">
      <a:solidFill>
        <a:srgbClr val="000000"/>
      </a:solidFill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F6FD56A5-6355-4B13-B783-7CC5477550B3}" type="datetimeFigureOut">
              <a:rPr lang="en-US"/>
              <a:pPr>
                <a:defRPr/>
              </a:pPr>
              <a:t>11/29/2016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1725" y="700088"/>
            <a:ext cx="46545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085"/>
            <a:ext cx="5486400" cy="41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6E074355-CE0D-4C68-A6CB-C364ED71B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7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97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1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72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24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3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92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51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29790"/>
            <a:ext cx="7772400" cy="14706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331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085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6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01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77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6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886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21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6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886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921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92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05037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40280"/>
            <a:ext cx="82296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2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39963"/>
            <a:ext cx="8229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3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5" r:id="rId3"/>
    <p:sldLayoutId id="2147483673" r:id="rId4"/>
    <p:sldLayoutId id="2147483674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"/><Relationship Id="rId3" Type="http://schemas.openxmlformats.org/officeDocument/2006/relationships/image" Target="../media/image10.tif"/><Relationship Id="rId7" Type="http://schemas.openxmlformats.org/officeDocument/2006/relationships/image" Target="../media/image19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tif"/><Relationship Id="rId5" Type="http://schemas.openxmlformats.org/officeDocument/2006/relationships/image" Target="../media/image15.tif"/><Relationship Id="rId10" Type="http://schemas.openxmlformats.org/officeDocument/2006/relationships/image" Target="../media/image21.png"/><Relationship Id="rId4" Type="http://schemas.openxmlformats.org/officeDocument/2006/relationships/image" Target="../media/image11.tif"/><Relationship Id="rId9" Type="http://schemas.openxmlformats.org/officeDocument/2006/relationships/image" Target="../media/image13.t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dpw.lacounty.gov/wmd/NPDES/1994-05_report/Report%20PDF/Section%207%20Ballona%20Creek%20Watershed.pdf" TargetMode="External"/><Relationship Id="rId3" Type="http://schemas.openxmlformats.org/officeDocument/2006/relationships/hyperlink" Target="https://www.coastal.ca.gov/nps/watercyclefacts.pdf" TargetMode="External"/><Relationship Id="rId7" Type="http://schemas.openxmlformats.org/officeDocument/2006/relationships/hyperlink" Target="https://www.coastal.ca.gov/nps/Web/cca_pdf/socoastpdf/CCA68BallonaCreek.pdf" TargetMode="External"/><Relationship Id="rId2" Type="http://schemas.openxmlformats.org/officeDocument/2006/relationships/hyperlink" Target="http://ballonacreek.org/about-the-creek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ftp://ftp.sccwrp.org/pub/download/DOCUMENTS/TechnicalReports/683_BallonaWaterBalance.pdf" TargetMode="External"/><Relationship Id="rId5" Type="http://schemas.openxmlformats.org/officeDocument/2006/relationships/hyperlink" Target="http://www.lastormwater.org/about-us/frequently-asked-questions/" TargetMode="External"/><Relationship Id="rId4" Type="http://schemas.openxmlformats.org/officeDocument/2006/relationships/hyperlink" Target="http://www.lastormwater.org/about-us/about-watersheds/ballona-creek/" TargetMode="External"/><Relationship Id="rId9" Type="http://schemas.openxmlformats.org/officeDocument/2006/relationships/hyperlink" Target="http://www.waterboards.ca.gov/losangeles/water_issues/programs/stormwater/municipal/watershed_management/ballona_creek/Ballona_Creek_EWMP_Presentation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tif"/><Relationship Id="rId5" Type="http://schemas.openxmlformats.org/officeDocument/2006/relationships/image" Target="../media/image12.png"/><Relationship Id="rId4" Type="http://schemas.openxmlformats.org/officeDocument/2006/relationships/image" Target="../media/image11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7" Type="http://schemas.openxmlformats.org/officeDocument/2006/relationships/image" Target="../media/image13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tif"/><Relationship Id="rId5" Type="http://schemas.openxmlformats.org/officeDocument/2006/relationships/image" Target="../media/image14.tif"/><Relationship Id="rId4" Type="http://schemas.openxmlformats.org/officeDocument/2006/relationships/image" Target="../media/image11.t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"/><Relationship Id="rId3" Type="http://schemas.openxmlformats.org/officeDocument/2006/relationships/image" Target="../media/image10.tif"/><Relationship Id="rId7" Type="http://schemas.openxmlformats.org/officeDocument/2006/relationships/image" Target="../media/image18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tif"/><Relationship Id="rId5" Type="http://schemas.openxmlformats.org/officeDocument/2006/relationships/image" Target="../media/image17.tif"/><Relationship Id="rId4" Type="http://schemas.openxmlformats.org/officeDocument/2006/relationships/image" Target="../media/image14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815975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en-US" sz="4500" b="1" dirty="0" smtClean="0"/>
              <a:t>Drainage in Los Angeles: </a:t>
            </a:r>
            <a:r>
              <a:rPr lang="en-US" sz="4500" b="1" dirty="0" err="1" smtClean="0"/>
              <a:t>Ballona</a:t>
            </a:r>
            <a:r>
              <a:rPr lang="en-US" sz="4500" b="1" dirty="0" smtClean="0"/>
              <a:t> Creek</a:t>
            </a:r>
            <a:endParaRPr lang="en-US" sz="4500" b="1" dirty="0"/>
          </a:p>
        </p:txBody>
      </p:sp>
      <p:sp>
        <p:nvSpPr>
          <p:cNvPr id="7" name="Content Placeholder 6"/>
          <p:cNvSpPr>
            <a:spLocks noGrp="1"/>
          </p:cNvSpPr>
          <p:nvPr>
            <p:ph type="subTitle" idx="1"/>
          </p:nvPr>
        </p:nvSpPr>
        <p:spPr>
          <a:xfrm>
            <a:off x="2590800" y="5334000"/>
            <a:ext cx="6400800" cy="17526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2400" dirty="0" smtClean="0"/>
              <a:t>Alice Wang</a:t>
            </a:r>
          </a:p>
          <a:p>
            <a:pPr marL="0" indent="0" algn="r">
              <a:buNone/>
            </a:pPr>
            <a:r>
              <a:rPr lang="en-US" sz="2400" dirty="0" smtClean="0"/>
              <a:t>GIS CE 394K | Fall 2016   </a:t>
            </a:r>
          </a:p>
          <a:p>
            <a:pPr marL="0" indent="0" algn="r">
              <a:buNone/>
            </a:pPr>
            <a:r>
              <a:rPr lang="en-US" sz="2400" dirty="0" smtClean="0"/>
              <a:t>Environmental and Water Resources Engineering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723" b="31271"/>
          <a:stretch/>
        </p:blipFill>
        <p:spPr>
          <a:xfrm>
            <a:off x="1654651" y="2549670"/>
            <a:ext cx="5965349" cy="270813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874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lonaCreek_Empt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5299364" cy="6858000"/>
          </a:xfrm>
          <a:prstGeom prst="rect">
            <a:avLst/>
          </a:prstGeom>
        </p:spPr>
      </p:pic>
      <p:pic>
        <p:nvPicPr>
          <p:cNvPr id="9" name="Picture 8" descr="landform layout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5299364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/>
          <a:p>
            <a:r>
              <a:rPr lang="en-US" dirty="0" smtClean="0"/>
              <a:t>ArcGIS Pro Results: </a:t>
            </a:r>
            <a:br>
              <a:rPr lang="en-US" dirty="0" smtClean="0"/>
            </a:br>
            <a:r>
              <a:rPr lang="en-US" dirty="0" smtClean="0"/>
              <a:t>Elevation and Flow Direction</a:t>
            </a:r>
            <a:endParaRPr lang="en-US" dirty="0"/>
          </a:p>
        </p:txBody>
      </p:sp>
      <p:pic>
        <p:nvPicPr>
          <p:cNvPr id="3" name="Picture 2" descr="dem elevation layout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1295400"/>
            <a:ext cx="5299364" cy="6858000"/>
          </a:xfrm>
          <a:prstGeom prst="rect">
            <a:avLst/>
          </a:prstGeom>
        </p:spPr>
      </p:pic>
      <p:pic>
        <p:nvPicPr>
          <p:cNvPr id="8" name="Picture 7" descr="gravity main layou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5299364" cy="6858000"/>
          </a:xfrm>
          <a:prstGeom prst="rect">
            <a:avLst/>
          </a:prstGeom>
        </p:spPr>
      </p:pic>
      <p:pic>
        <p:nvPicPr>
          <p:cNvPr id="7" name="Picture 6" descr="flow direction layout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5299364" cy="6858000"/>
          </a:xfrm>
          <a:prstGeom prst="rect">
            <a:avLst/>
          </a:prstGeom>
        </p:spPr>
      </p:pic>
      <p:pic>
        <p:nvPicPr>
          <p:cNvPr id="6" name="Picture 5" descr="flow direction arrows layout.t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5299364" cy="6858000"/>
          </a:xfrm>
          <a:prstGeom prst="rect">
            <a:avLst/>
          </a:prstGeom>
        </p:spPr>
      </p:pic>
      <p:pic>
        <p:nvPicPr>
          <p:cNvPr id="15" name="Picture 14" descr="Legend Layout.ti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6" t="65069" r="25641" b="5436"/>
          <a:stretch/>
        </p:blipFill>
        <p:spPr>
          <a:xfrm>
            <a:off x="5105400" y="4267200"/>
            <a:ext cx="3429000" cy="220101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0859" y="2286000"/>
            <a:ext cx="3387341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3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National Water Model Forecast</a:t>
            </a:r>
            <a:endParaRPr lang="en-US" b="1" dirty="0"/>
          </a:p>
        </p:txBody>
      </p:sp>
      <p:pic>
        <p:nvPicPr>
          <p:cNvPr id="5" name="Picture 4" descr="Screen Shot 2016-11-29 at 8.32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62200"/>
            <a:ext cx="7696200" cy="347653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036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National Water Model Forecast</a:t>
            </a:r>
            <a:endParaRPr lang="en-US" b="1" dirty="0"/>
          </a:p>
        </p:txBody>
      </p:sp>
      <p:pic>
        <p:nvPicPr>
          <p:cNvPr id="3" name="Picture 2" descr="Screen Shot 2016-11-29 at 8.42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09800"/>
            <a:ext cx="8426376" cy="4020181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596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Historical </a:t>
            </a:r>
            <a:r>
              <a:rPr lang="en-US" sz="2800" b="1" dirty="0" err="1" smtClean="0"/>
              <a:t>Ballona</a:t>
            </a:r>
            <a:r>
              <a:rPr lang="en-US" sz="2800" b="1" dirty="0" smtClean="0"/>
              <a:t> Creek Discharge </a:t>
            </a:r>
            <a:br>
              <a:rPr lang="en-US" sz="2800" b="1" dirty="0" smtClean="0"/>
            </a:br>
            <a:r>
              <a:rPr lang="en-US" sz="2800" b="1" dirty="0" smtClean="0"/>
              <a:t>December 1977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07780"/>
            <a:ext cx="6400800" cy="474542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7990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7651051"/>
              </p:ext>
            </p:extLst>
          </p:nvPr>
        </p:nvGraphicFramePr>
        <p:xfrm>
          <a:off x="533400" y="990600"/>
          <a:ext cx="78486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166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Ballona</a:t>
            </a:r>
            <a:r>
              <a:rPr lang="en-US" b="1" dirty="0" smtClean="0"/>
              <a:t> Creek Discharge Flow</a:t>
            </a:r>
            <a:endParaRPr lang="en-US" b="1" dirty="0"/>
          </a:p>
        </p:txBody>
      </p:sp>
      <p:pic>
        <p:nvPicPr>
          <p:cNvPr id="4" name="Picture 3" descr="Screen Shot 2016-11-29 at 9.22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90800"/>
            <a:ext cx="3971365" cy="2743200"/>
          </a:xfrm>
          <a:prstGeom prst="rect">
            <a:avLst/>
          </a:prstGeom>
          <a:ln w="19050" cmpd="sng">
            <a:solidFill>
              <a:srgbClr val="262626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09600" y="5493603"/>
            <a:ext cx="3400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High Discharge Flow</a:t>
            </a:r>
          </a:p>
          <a:p>
            <a:pPr algn="ctr"/>
            <a:r>
              <a:rPr lang="en-US" dirty="0" smtClean="0"/>
              <a:t>after storm Spring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568606"/>
            <a:ext cx="3810000" cy="2858778"/>
          </a:xfrm>
          <a:prstGeom prst="rect">
            <a:avLst/>
          </a:prstGeom>
          <a:ln>
            <a:solidFill>
              <a:srgbClr val="262626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262121" y="5562600"/>
            <a:ext cx="29674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Low Discharge Flow</a:t>
            </a:r>
          </a:p>
          <a:p>
            <a:pPr algn="ctr"/>
            <a:r>
              <a:rPr lang="en-US" dirty="0" smtClean="0"/>
              <a:t>No Precipitation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25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Future Work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 smtClean="0"/>
              <a:t>National Water Model Enhanced Water Prediction Capability: </a:t>
            </a:r>
            <a:r>
              <a:rPr lang="en-US" sz="2800" dirty="0" smtClean="0"/>
              <a:t>Hyper-Resolution Modeling for zoomed urban hydrologic processes</a:t>
            </a:r>
          </a:p>
          <a:p>
            <a:pPr marL="0" indent="0">
              <a:buNone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/>
              <a:t>Water Quality Assessment: </a:t>
            </a:r>
            <a:r>
              <a:rPr lang="en-US" sz="2800" dirty="0" smtClean="0"/>
              <a:t>impact of urban runoff as non-point source pollution on wetlands and marine life downstream </a:t>
            </a:r>
          </a:p>
        </p:txBody>
      </p:sp>
    </p:spTree>
    <p:extLst>
      <p:ext uri="{BB962C8B-B14F-4D97-AF65-F5344CB8AC3E}">
        <p14:creationId xmlns:p14="http://schemas.microsoft.com/office/powerpoint/2010/main" val="13448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Questions?</a:t>
            </a:r>
            <a:endParaRPr lang="en-US" sz="4800" b="1" dirty="0"/>
          </a:p>
        </p:txBody>
      </p:sp>
      <p:pic>
        <p:nvPicPr>
          <p:cNvPr id="4" name="Picture 3" descr="Screen Shot 2016-11-29 at 9.38.46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06" y="4579874"/>
            <a:ext cx="2509994" cy="1668526"/>
          </a:xfrm>
          <a:prstGeom prst="rect">
            <a:avLst/>
          </a:prstGeom>
          <a:ln>
            <a:solidFill>
              <a:srgbClr val="262626"/>
            </a:solidFill>
          </a:ln>
        </p:spPr>
      </p:pic>
      <p:pic>
        <p:nvPicPr>
          <p:cNvPr id="5" name="Picture 4" descr="Screen Shot 2016-11-29 at 9.37.49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808474"/>
            <a:ext cx="2362200" cy="1214370"/>
          </a:xfrm>
          <a:prstGeom prst="rect">
            <a:avLst/>
          </a:prstGeom>
          <a:ln>
            <a:solidFill>
              <a:srgbClr val="262626"/>
            </a:solidFill>
          </a:ln>
        </p:spPr>
      </p:pic>
      <p:pic>
        <p:nvPicPr>
          <p:cNvPr id="6" name="Picture 5" descr="Screen Shot 2016-11-29 at 9.38.31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808474"/>
            <a:ext cx="2376027" cy="1306551"/>
          </a:xfrm>
          <a:prstGeom prst="rect">
            <a:avLst/>
          </a:prstGeom>
          <a:ln w="12700" cmpd="sng">
            <a:solidFill>
              <a:srgbClr val="262626"/>
            </a:solidFill>
          </a:ln>
        </p:spPr>
      </p:pic>
      <p:pic>
        <p:nvPicPr>
          <p:cNvPr id="7" name="Picture 6" descr="Screen Shot 2016-11-29 at 9.38.1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836674"/>
            <a:ext cx="4496611" cy="2467012"/>
          </a:xfrm>
          <a:prstGeom prst="rect">
            <a:avLst/>
          </a:prstGeom>
          <a:ln w="38100" cmpd="sng">
            <a:solidFill>
              <a:srgbClr val="262626"/>
            </a:solidFill>
          </a:ln>
        </p:spPr>
      </p:pic>
    </p:spTree>
    <p:extLst>
      <p:ext uri="{BB962C8B-B14F-4D97-AF65-F5344CB8AC3E}">
        <p14:creationId xmlns:p14="http://schemas.microsoft.com/office/powerpoint/2010/main" val="290507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86200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hlinkClick r:id="rId2"/>
              </a:rPr>
              <a:t>http://ballonacreek.org/about-the-creek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https://www.coastal.ca.gov/nps/</a:t>
            </a:r>
            <a:r>
              <a:rPr lang="en-US" dirty="0" smtClean="0">
                <a:hlinkClick r:id="rId3"/>
              </a:rPr>
              <a:t>watercyclefacts.pdf</a:t>
            </a:r>
            <a:endParaRPr lang="en-US" dirty="0" smtClean="0"/>
          </a:p>
          <a:p>
            <a:r>
              <a:rPr lang="en-US" dirty="0">
                <a:hlinkClick r:id="rId4"/>
              </a:rPr>
              <a:t>http://www.lastormwater.org/about-us/about-watersheds/ballona-creek</a:t>
            </a:r>
            <a:r>
              <a:rPr lang="en-US" dirty="0" smtClean="0">
                <a:hlinkClick r:id="rId4"/>
              </a:rPr>
              <a:t>/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alibri" pitchFamily="34" charset="0"/>
                <a:hlinkClick r:id="rId5"/>
              </a:rPr>
              <a:t>http://www.lastormwater.org/about-us/frequently-asked-questions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hlinkClick r:id="rId5"/>
              </a:rPr>
              <a:t>/</a:t>
            </a:r>
            <a:endParaRPr lang="en-US" dirty="0" smtClean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en-US" u="sng" dirty="0">
                <a:hlinkClick r:id="rId6" action="ppaction://hlinkfile"/>
              </a:rPr>
              <a:t>ftp://ftp.sccwrp.org/pub/download/DOCUMENTS/TechnicalReports/</a:t>
            </a:r>
            <a:r>
              <a:rPr lang="en-US" u="sng" dirty="0" smtClean="0">
                <a:hlinkClick r:id="rId6" action="ppaction://hlinkfile"/>
              </a:rPr>
              <a:t>683_BallonaWaterBalance.pdf</a:t>
            </a:r>
            <a:endParaRPr lang="en-US" dirty="0"/>
          </a:p>
          <a:p>
            <a:r>
              <a:rPr lang="en-US" u="sng" dirty="0">
                <a:hlinkClick r:id="rId7"/>
              </a:rPr>
              <a:t>https://www.coastal.ca.gov/nps/Web/cca_pdf/socoastpdf/CCA68BallonaCreek.pdf</a:t>
            </a:r>
            <a:endParaRPr lang="en-US" dirty="0"/>
          </a:p>
          <a:p>
            <a:r>
              <a:rPr lang="en-US" u="sng" dirty="0">
                <a:hlinkClick r:id="rId8"/>
              </a:rPr>
              <a:t>https://dpw.lacounty.gov/wmd/NPDES/1994-05_report/Report%20PDF/Section%207%20Ballona%20Creek%</a:t>
            </a:r>
            <a:r>
              <a:rPr lang="en-US" u="sng" dirty="0" smtClean="0">
                <a:hlinkClick r:id="rId8"/>
              </a:rPr>
              <a:t>20Watershed.pdf</a:t>
            </a:r>
            <a:endParaRPr lang="en-US" u="sng" dirty="0" smtClean="0"/>
          </a:p>
          <a:p>
            <a:r>
              <a:rPr lang="en-US" dirty="0">
                <a:hlinkClick r:id="rId9"/>
              </a:rPr>
              <a:t>http://www.waterboards.ca.gov/losangeles/water_issues/programs/stormwater/municipal/watershed_management/ballona_creek/</a:t>
            </a:r>
            <a:r>
              <a:rPr lang="en-US" dirty="0" smtClean="0">
                <a:hlinkClick r:id="rId9"/>
              </a:rPr>
              <a:t>Ballona_Creek_EWMP_Presentation.pdf</a:t>
            </a:r>
            <a:endParaRPr lang="en-US" dirty="0"/>
          </a:p>
          <a:p>
            <a:endParaRPr lang="en-US" dirty="0">
              <a:solidFill>
                <a:schemeClr val="tx1"/>
              </a:solidFill>
              <a:latin typeface="Calibri" pitchFamily="34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40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Objectives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Tell a story of water movement within a highly urbanized environment</a:t>
            </a: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Utilize ArcGIS Pro to illustrate water drainage in highly urbanized watershed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05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Ballona</a:t>
            </a:r>
            <a:r>
              <a:rPr lang="en-US" b="1" dirty="0" smtClean="0"/>
              <a:t> Creek Beginnings</a:t>
            </a:r>
            <a:endParaRPr lang="en-US" b="1" dirty="0"/>
          </a:p>
        </p:txBody>
      </p:sp>
      <p:pic>
        <p:nvPicPr>
          <p:cNvPr id="5" name="Picture 4" descr="Screen Shot 2016-11-28 at 1.36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470385"/>
            <a:ext cx="4876800" cy="377801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6-11-28 at 1.33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235200"/>
            <a:ext cx="2260600" cy="41656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0989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Ballona</a:t>
            </a:r>
            <a:r>
              <a:rPr lang="en-US" b="1" dirty="0" smtClean="0"/>
              <a:t> Creek Background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133600"/>
            <a:ext cx="3875974" cy="41783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4343400"/>
            <a:ext cx="736600" cy="346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6383179"/>
            <a:ext cx="6172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ladpw.org</a:t>
            </a:r>
            <a:r>
              <a:rPr lang="en-US" sz="1000" dirty="0"/>
              <a:t>/</a:t>
            </a:r>
            <a:r>
              <a:rPr lang="en-US" sz="1000" dirty="0" err="1"/>
              <a:t>wmd</a:t>
            </a:r>
            <a:r>
              <a:rPr lang="en-US" sz="1000" dirty="0"/>
              <a:t>/watershed/</a:t>
            </a:r>
            <a:r>
              <a:rPr lang="en-US" sz="1000" dirty="0" err="1"/>
              <a:t>bc</a:t>
            </a:r>
            <a:r>
              <a:rPr lang="en-US" sz="1000" dirty="0"/>
              <a:t>/</a:t>
            </a:r>
            <a:r>
              <a:rPr lang="en-US" sz="1000" dirty="0" err="1"/>
              <a:t>map.cfm</a:t>
            </a:r>
            <a:endParaRPr lang="en-US" sz="100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724400" y="2514600"/>
            <a:ext cx="4267200" cy="3886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Greater Los Angeles Basin of Southern California</a:t>
            </a:r>
          </a:p>
          <a:p>
            <a:r>
              <a:rPr lang="en-US" sz="2800" dirty="0" smtClean="0"/>
              <a:t>Approximately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130 square miles </a:t>
            </a:r>
          </a:p>
          <a:p>
            <a:r>
              <a:rPr lang="en-US" sz="2800" dirty="0" smtClean="0"/>
              <a:t>Main open channel: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~8.8 miles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 rot="19091510">
            <a:off x="1236603" y="4284142"/>
            <a:ext cx="1652846" cy="33626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5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3035" y="5463570"/>
            <a:ext cx="80476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</a:rPr>
              <a:t>Santa </a:t>
            </a:r>
          </a:p>
          <a:p>
            <a:pPr algn="ctr"/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</a:rPr>
              <a:t>Monica </a:t>
            </a:r>
          </a:p>
          <a:p>
            <a:pPr algn="ctr"/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</a:rPr>
              <a:t>Bay</a:t>
            </a:r>
            <a:endParaRPr lang="en-US" sz="15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9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b="1" dirty="0" smtClean="0"/>
              <a:t>Data Sources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Los Angeles County GIS Data Portal</a:t>
            </a:r>
          </a:p>
          <a:p>
            <a:pPr lvl="1"/>
            <a:r>
              <a:rPr lang="en-US" dirty="0" smtClean="0"/>
              <a:t>Los Angeles county storm drain system</a:t>
            </a:r>
          </a:p>
          <a:p>
            <a:pPr lvl="1"/>
            <a:r>
              <a:rPr lang="en-US" dirty="0" smtClean="0"/>
              <a:t>Flow Direction Arrows</a:t>
            </a:r>
          </a:p>
          <a:p>
            <a:r>
              <a:rPr lang="en-US" dirty="0" smtClean="0"/>
              <a:t>USGS</a:t>
            </a:r>
            <a:endParaRPr lang="en-US" dirty="0"/>
          </a:p>
          <a:p>
            <a:pPr lvl="1"/>
            <a:r>
              <a:rPr lang="en-US" dirty="0"/>
              <a:t>Stream Gage</a:t>
            </a:r>
          </a:p>
          <a:p>
            <a:pPr lvl="1"/>
            <a:r>
              <a:rPr lang="en-US" dirty="0"/>
              <a:t>Discharge History </a:t>
            </a:r>
            <a:endParaRPr lang="en-US" dirty="0" smtClean="0"/>
          </a:p>
          <a:p>
            <a:pPr marL="514350" indent="-457200"/>
            <a:r>
              <a:rPr lang="en-US" dirty="0" smtClean="0"/>
              <a:t>ArcGIS Server</a:t>
            </a:r>
          </a:p>
          <a:p>
            <a:pPr marL="914400" lvl="1" indent="-457200"/>
            <a:r>
              <a:rPr lang="en-US" dirty="0" smtClean="0"/>
              <a:t>Elevation</a:t>
            </a:r>
          </a:p>
          <a:p>
            <a:pPr marL="914400" lvl="1" indent="-457200"/>
            <a:r>
              <a:rPr lang="en-US" dirty="0" smtClean="0"/>
              <a:t>Flow Direction</a:t>
            </a:r>
          </a:p>
          <a:p>
            <a:pPr marL="914400" lvl="1" indent="-457200"/>
            <a:r>
              <a:rPr lang="en-US" dirty="0" smtClean="0"/>
              <a:t>Land Cover</a:t>
            </a:r>
          </a:p>
          <a:p>
            <a:pPr marL="914400" lvl="1" indent="-457200"/>
            <a:endParaRPr lang="en-US" dirty="0" smtClean="0"/>
          </a:p>
          <a:p>
            <a:pPr marL="914400" lvl="1" indent="-457200"/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22438" t="32246" r="19129" b="42281"/>
          <a:stretch/>
        </p:blipFill>
        <p:spPr bwMode="auto">
          <a:xfrm>
            <a:off x="4189191" y="3231880"/>
            <a:ext cx="4497609" cy="1568720"/>
          </a:xfrm>
          <a:prstGeom prst="rect">
            <a:avLst/>
          </a:prstGeom>
          <a:ln w="38100" cmpd="sng"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19065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lonaCreek_Empt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5299364" cy="6858000"/>
          </a:xfrm>
          <a:prstGeom prst="rect">
            <a:avLst/>
          </a:prstGeom>
        </p:spPr>
      </p:pic>
      <p:pic>
        <p:nvPicPr>
          <p:cNvPr id="9" name="Picture 8" descr="landform layout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5299364" cy="6858000"/>
          </a:xfrm>
          <a:prstGeom prst="rect">
            <a:avLst/>
          </a:prstGeom>
        </p:spPr>
      </p:pic>
      <p:pic>
        <p:nvPicPr>
          <p:cNvPr id="5" name="Picture 4" descr="Screen Shot 2016-11-28 at 10.16.0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116966"/>
            <a:ext cx="3733800" cy="3293234"/>
          </a:xfrm>
          <a:prstGeom prst="rect">
            <a:avLst/>
          </a:prstGeom>
        </p:spPr>
      </p:pic>
      <p:pic>
        <p:nvPicPr>
          <p:cNvPr id="12" name="Picture 11" descr="Legend Layout.t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9" t="68496" r="39238" b="12485"/>
          <a:stretch/>
        </p:blipFill>
        <p:spPr>
          <a:xfrm>
            <a:off x="3641220" y="5181600"/>
            <a:ext cx="1083180" cy="141922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/>
          <a:p>
            <a:r>
              <a:rPr lang="en-US" b="1" dirty="0" smtClean="0"/>
              <a:t>ArcGIS Pro Results: </a:t>
            </a:r>
            <a:r>
              <a:rPr lang="en-US" b="1" dirty="0" err="1" smtClean="0"/>
              <a:t>Landcover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98132" y="5481935"/>
            <a:ext cx="2879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~80% Development</a:t>
            </a:r>
          </a:p>
          <a:p>
            <a:r>
              <a:rPr lang="en-US" dirty="0" smtClean="0"/>
              <a:t>~49% impervious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63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lonaCreek_Empt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5299364" cy="6858000"/>
          </a:xfrm>
          <a:prstGeom prst="rect">
            <a:avLst/>
          </a:prstGeom>
        </p:spPr>
      </p:pic>
      <p:pic>
        <p:nvPicPr>
          <p:cNvPr id="9" name="Picture 8" descr="landform layout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5299364" cy="6858000"/>
          </a:xfrm>
          <a:prstGeom prst="rect">
            <a:avLst/>
          </a:prstGeom>
        </p:spPr>
      </p:pic>
      <p:pic>
        <p:nvPicPr>
          <p:cNvPr id="10" name="Picture 9" descr="nhd layout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5299364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/>
          <a:p>
            <a:r>
              <a:rPr lang="en-US" dirty="0" smtClean="0"/>
              <a:t>ArcGIS Pro Results: </a:t>
            </a:r>
            <a:br>
              <a:rPr lang="en-US" dirty="0" smtClean="0"/>
            </a:br>
            <a:r>
              <a:rPr lang="en-US" dirty="0" err="1" smtClean="0"/>
              <a:t>Flowlines</a:t>
            </a:r>
            <a:endParaRPr lang="en-US" dirty="0"/>
          </a:p>
        </p:txBody>
      </p:sp>
      <p:pic>
        <p:nvPicPr>
          <p:cNvPr id="3" name="Picture 2" descr="dem elevation layou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1295400"/>
            <a:ext cx="5299364" cy="6858000"/>
          </a:xfrm>
          <a:prstGeom prst="rect">
            <a:avLst/>
          </a:prstGeom>
        </p:spPr>
      </p:pic>
      <p:pic>
        <p:nvPicPr>
          <p:cNvPr id="15" name="Picture 14" descr="Legend Layout.t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6" t="65069" r="25641" b="5436"/>
          <a:stretch/>
        </p:blipFill>
        <p:spPr>
          <a:xfrm>
            <a:off x="5105400" y="4267200"/>
            <a:ext cx="3429000" cy="220101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495800" y="2404408"/>
            <a:ext cx="571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Few natural channels remain </a:t>
            </a:r>
          </a:p>
          <a:p>
            <a:r>
              <a:rPr lang="en-US" dirty="0"/>
              <a:t> </a:t>
            </a:r>
            <a:r>
              <a:rPr lang="en-US" dirty="0" smtClean="0"/>
              <a:t>   in Santa Monica Mountains </a:t>
            </a:r>
          </a:p>
          <a:p>
            <a:r>
              <a:rPr lang="en-US" dirty="0"/>
              <a:t> </a:t>
            </a:r>
            <a:r>
              <a:rPr lang="en-US" dirty="0" smtClean="0"/>
              <a:t>   and Baldwin Hills (not shown)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9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16-11-29 at 1.47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838200"/>
            <a:ext cx="5643322" cy="4965700"/>
          </a:xfrm>
          <a:prstGeom prst="rect">
            <a:avLst/>
          </a:prstGeom>
          <a:ln w="28575" cmpd="sng">
            <a:solidFill>
              <a:srgbClr val="262626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057400" y="5867400"/>
            <a:ext cx="5008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Some major channelized tributaries </a:t>
            </a:r>
          </a:p>
          <a:p>
            <a:pPr algn="ctr"/>
            <a:r>
              <a:rPr lang="en-US" dirty="0" smtClean="0"/>
              <a:t>not shown in </a:t>
            </a:r>
            <a:r>
              <a:rPr lang="en-US" dirty="0" err="1" smtClean="0"/>
              <a:t>arcGIS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39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lonaCreek_Empty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5299364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/>
          <a:p>
            <a:r>
              <a:rPr lang="en-US" dirty="0" smtClean="0"/>
              <a:t>ArcGIS Pro Results: </a:t>
            </a:r>
            <a:br>
              <a:rPr lang="en-US" dirty="0" smtClean="0"/>
            </a:br>
            <a:r>
              <a:rPr lang="en-US" dirty="0" smtClean="0"/>
              <a:t>Storm Drain System</a:t>
            </a:r>
            <a:endParaRPr lang="en-US" dirty="0"/>
          </a:p>
        </p:txBody>
      </p:sp>
      <p:pic>
        <p:nvPicPr>
          <p:cNvPr id="16" name="Picture 15" descr="nhd layout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5299364" cy="6858000"/>
          </a:xfrm>
          <a:prstGeom prst="rect">
            <a:avLst/>
          </a:prstGeom>
        </p:spPr>
      </p:pic>
      <p:pic>
        <p:nvPicPr>
          <p:cNvPr id="11" name="Picture 10" descr="natural drainage layout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5299364" cy="6858000"/>
          </a:xfrm>
          <a:prstGeom prst="rect">
            <a:avLst/>
          </a:prstGeom>
        </p:spPr>
      </p:pic>
      <p:pic>
        <p:nvPicPr>
          <p:cNvPr id="3" name="Picture 2" descr="dem elevation layou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1295400"/>
            <a:ext cx="5299364" cy="6858000"/>
          </a:xfrm>
          <a:prstGeom prst="rect">
            <a:avLst/>
          </a:prstGeom>
        </p:spPr>
      </p:pic>
      <p:pic>
        <p:nvPicPr>
          <p:cNvPr id="8" name="Picture 7" descr="gravity main layout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5299364" cy="6858000"/>
          </a:xfrm>
          <a:prstGeom prst="rect">
            <a:avLst/>
          </a:prstGeom>
        </p:spPr>
      </p:pic>
      <p:pic>
        <p:nvPicPr>
          <p:cNvPr id="15" name="Picture 14" descr="Legend Layout.ti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6" t="65069" r="25641" b="5436"/>
          <a:stretch/>
        </p:blipFill>
        <p:spPr>
          <a:xfrm>
            <a:off x="5105400" y="4267200"/>
            <a:ext cx="3429000" cy="220101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664774" y="2468940"/>
            <a:ext cx="43268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Reduced interception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Increased imperviousness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Faster conveyance systems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03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-3_UT_Formal_powerpoint">
  <a:themeElements>
    <a:clrScheme name="Custom 11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0403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-3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-3 White Backgrou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4-3_UT_Formal_powerpoint.potx</Template>
  <TotalTime>8064</TotalTime>
  <Words>283</Words>
  <Application>Microsoft Office PowerPoint</Application>
  <PresentationFormat>On-screen Show (4:3)</PresentationFormat>
  <Paragraphs>82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ヒラギノ角ゴ Pro W3</vt:lpstr>
      <vt:lpstr>4-3_UT_Formal_powerpoint</vt:lpstr>
      <vt:lpstr>4-3 Light Background</vt:lpstr>
      <vt:lpstr>4-3 White Backgroud</vt:lpstr>
      <vt:lpstr>Drainage in Los Angeles: Ballona Creek</vt:lpstr>
      <vt:lpstr>Objectives</vt:lpstr>
      <vt:lpstr>Ballona Creek Beginnings</vt:lpstr>
      <vt:lpstr>Ballona Creek Background</vt:lpstr>
      <vt:lpstr>Data Sources</vt:lpstr>
      <vt:lpstr>ArcGIS Pro Results: Landcover</vt:lpstr>
      <vt:lpstr>ArcGIS Pro Results:  Flowlines</vt:lpstr>
      <vt:lpstr>PowerPoint Presentation</vt:lpstr>
      <vt:lpstr>ArcGIS Pro Results:  Storm Drain System</vt:lpstr>
      <vt:lpstr>ArcGIS Pro Results:  Elevation and Flow Direction</vt:lpstr>
      <vt:lpstr>National Water Model Forecast</vt:lpstr>
      <vt:lpstr>National Water Model Forecast</vt:lpstr>
      <vt:lpstr>Historical Ballona Creek Discharge  December 1977</vt:lpstr>
      <vt:lpstr>PowerPoint Presentation</vt:lpstr>
      <vt:lpstr>Ballona Creek Discharge Flow</vt:lpstr>
      <vt:lpstr>Future Work</vt:lpstr>
      <vt:lpstr>Questions?</vt:lpstr>
      <vt:lpstr>References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subject/>
  <dc:creator>University Marketing and Creative Services</dc:creator>
  <cp:keywords/>
  <dc:description/>
  <cp:lastModifiedBy>Maidment, David R</cp:lastModifiedBy>
  <cp:revision>423</cp:revision>
  <cp:lastPrinted>2011-01-24T02:49:42Z</cp:lastPrinted>
  <dcterms:created xsi:type="dcterms:W3CDTF">2011-06-30T15:04:08Z</dcterms:created>
  <dcterms:modified xsi:type="dcterms:W3CDTF">2016-11-29T17:20:37Z</dcterms:modified>
  <cp:category/>
</cp:coreProperties>
</file>