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77450" cy="756285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58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D5502EEF-552D-45C1-B886-41D1F82FF7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53EE65C-33B0-4E6D-AFAE-5E74DFC19CB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7FE50D2-D628-4838-83F2-F521A88A4F6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74598BE3-765B-4527-841A-FD3863B8547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9B8CD6B-B135-448C-BC8D-964B9E7AC86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C329912-5E19-471C-9053-E95E345FBDF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35C906A4-AC02-41FA-AE96-70037E34757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7B9F0FB-4B5D-473C-BE67-CD49C3B143F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E5FF9E7-8CDE-45EE-82B2-763566C0182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54DE989-F9D7-4F16-88C0-02F6E1E8F1D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02200ACE-5A6B-4F67-9DB8-08DC8166FB2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0764D545-3264-43E0-BF96-5BDE86440F6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6CE414D-F74B-42EC-84C5-A48AE412029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57F2F7AF-DFDC-4059-9309-B2036B567EE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BBF780-0FA2-4D58-ACB4-1C30AAEBC8A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8250"/>
            <a:ext cx="7558088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1925"/>
            <a:ext cx="7558088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9375-64B3-4FD5-B69B-1A8C45FED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47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6593C-79BA-4649-99A3-4FBD0314A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18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7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79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DDFE8-591F-45A7-83D6-E0F542CCD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92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CF516-1CB7-4BEC-BE4D-08ED59E78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5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5950"/>
            <a:ext cx="8691562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60950"/>
            <a:ext cx="8691562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71546-15AF-4C69-8BA3-EA4C4E37F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20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70063"/>
            <a:ext cx="4457700" cy="49895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70063"/>
            <a:ext cx="4457700" cy="49895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9EE6B-38F1-4054-AAD2-433C65489E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04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1562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4200"/>
            <a:ext cx="426402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2250"/>
            <a:ext cx="4264025" cy="406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854200"/>
            <a:ext cx="42830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762250"/>
            <a:ext cx="4283075" cy="406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56B14-1F71-4284-8464-EFD542E53A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01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75C7A-C4B4-4E9A-9F20-9288D74AE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54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7295B-C889-46C9-922D-415AD51D7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55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663" y="1089025"/>
            <a:ext cx="5100637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B4860-7B09-4C40-AA91-AD27D6BE6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97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4663" y="1089025"/>
            <a:ext cx="5100637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95A76-EA11-487D-9F6C-37A51DB5E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88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70063"/>
            <a:ext cx="9067800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975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9750"/>
            <a:ext cx="3192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4713" y="688975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5B3854A6-10BC-4868-8321-DDBB281F5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7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20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600" smtClean="0">
                <a:solidFill>
                  <a:srgbClr val="FFFFFF"/>
                </a:solidFill>
              </a:rPr>
              <a:t>Human Impacts to Delta Morphology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784600" y="1279525"/>
            <a:ext cx="2525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en-US" altLang="en-US">
                <a:solidFill>
                  <a:srgbClr val="FFFFFF"/>
                </a:solidFill>
              </a:rPr>
              <a:t>GISWR Fall 2017</a:t>
            </a:r>
          </a:p>
          <a:p>
            <a:pPr algn="ctr" eaLnBrk="1"/>
            <a:r>
              <a:rPr lang="en-US" altLang="en-US">
                <a:solidFill>
                  <a:srgbClr val="FFFFFF"/>
                </a:solidFill>
              </a:rPr>
              <a:t>Jayaram Hariharan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355975"/>
            <a:ext cx="45720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2193925"/>
            <a:ext cx="45720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114425" y="6511925"/>
            <a:ext cx="29083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The Nile river delta at night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6400800" y="5656263"/>
            <a:ext cx="22399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Study area overview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423863" y="6858000"/>
            <a:ext cx="42386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 sz="1000">
                <a:solidFill>
                  <a:srgbClr val="FFFFFF"/>
                </a:solidFill>
              </a:rPr>
              <a:t>https://www.nasa.gov/multimedia/imagegallery/image_feature_1923.html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6551613" y="6003925"/>
            <a:ext cx="18605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 sz="1000">
                <a:solidFill>
                  <a:srgbClr val="FFFFFF"/>
                </a:solidFill>
              </a:rPr>
              <a:t>https://www.google.com/maps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2063"/>
          </a:xfrm>
        </p:spPr>
        <p:txBody>
          <a:bodyPr tIns="2910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300" smtClean="0">
                <a:solidFill>
                  <a:srgbClr val="FFFFFF"/>
                </a:solidFill>
              </a:rPr>
              <a:t>Initial Thoughts and Concerns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69387" cy="4991100"/>
          </a:xfrm>
        </p:spPr>
        <p:txBody>
          <a:bodyPr tIns="24695"/>
          <a:lstStyle/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Results closer to </a:t>
            </a:r>
            <a:r>
              <a:rPr lang="en-US" altLang="en-US" sz="2800" i="1" smtClean="0">
                <a:solidFill>
                  <a:srgbClr val="FFFFFF"/>
                </a:solidFill>
              </a:rPr>
              <a:t>inundation</a:t>
            </a:r>
            <a:r>
              <a:rPr lang="en-US" altLang="en-US" sz="2800" smtClean="0">
                <a:solidFill>
                  <a:srgbClr val="FFFFFF"/>
                </a:solidFill>
              </a:rPr>
              <a:t> data than </a:t>
            </a:r>
            <a:r>
              <a:rPr lang="en-US" altLang="en-US" sz="2800" i="1" smtClean="0">
                <a:solidFill>
                  <a:srgbClr val="FFFFFF"/>
                </a:solidFill>
              </a:rPr>
              <a:t>channel areas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Rainfall and flooding events will have greater impact on the results than changes to the delta geometry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Selection of threshold pixel values is </a:t>
            </a:r>
            <a:r>
              <a:rPr lang="en-US" altLang="en-US" sz="2800" i="1" smtClean="0">
                <a:solidFill>
                  <a:srgbClr val="FFFFFF"/>
                </a:solidFill>
              </a:rPr>
              <a:t>arbitrary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Selection of the green band for testing should be challenged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Data may be more useful if combined with </a:t>
            </a:r>
            <a:r>
              <a:rPr lang="en-US" altLang="en-US" sz="2800" i="1" smtClean="0">
                <a:solidFill>
                  <a:srgbClr val="FFFFFF"/>
                </a:solidFill>
              </a:rPr>
              <a:t>rainfall</a:t>
            </a:r>
            <a:r>
              <a:rPr lang="en-US" altLang="en-US" sz="2800" smtClean="0">
                <a:solidFill>
                  <a:srgbClr val="FFFFFF"/>
                </a:solidFill>
              </a:rPr>
              <a:t> data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2063"/>
          </a:xfrm>
        </p:spPr>
        <p:txBody>
          <a:bodyPr tIns="2910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300" smtClean="0">
                <a:solidFill>
                  <a:srgbClr val="FFFFFF"/>
                </a:solidFill>
              </a:rPr>
              <a:t>Image Sensitivity/Tolerance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4825" y="1770063"/>
            <a:ext cx="9069388" cy="4991100"/>
          </a:xfrm>
        </p:spPr>
        <p:txBody>
          <a:bodyPr tIns="24695"/>
          <a:lstStyle/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Changing the pixel threshold value to differentiate wet pixels from dry ones impacts the results</a:t>
            </a:r>
          </a:p>
          <a:p>
            <a:pPr marL="863600" lvl="1" indent="-323850" eaLnBrk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>
                <a:solidFill>
                  <a:srgbClr val="FFFFFF"/>
                </a:solidFill>
              </a:rPr>
              <a:t>Need to establish a method to standardize this threshold value for all images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4114800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878263" y="6437313"/>
            <a:ext cx="24145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marL="365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en-US" altLang="en-US">
                <a:solidFill>
                  <a:srgbClr val="FFFFFF"/>
                </a:solidFill>
              </a:rPr>
              <a:t>Feb. 23 2007</a:t>
            </a:r>
          </a:p>
          <a:p>
            <a:pPr algn="ctr" eaLnBrk="1"/>
            <a:r>
              <a:rPr lang="en-US" altLang="en-US">
                <a:solidFill>
                  <a:srgbClr val="FFFFFF"/>
                </a:solidFill>
              </a:rPr>
              <a:t>Threshold Value = 70</a:t>
            </a:r>
          </a:p>
          <a:p>
            <a:pPr algn="ctr" eaLnBrk="1"/>
            <a:r>
              <a:rPr lang="en-US" altLang="en-US">
                <a:solidFill>
                  <a:srgbClr val="FFFFFF"/>
                </a:solidFill>
              </a:rPr>
              <a:t>43.6% Wet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603250" y="6456363"/>
            <a:ext cx="2414588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marL="365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en-US" altLang="en-US">
                <a:solidFill>
                  <a:srgbClr val="FFFFFF"/>
                </a:solidFill>
              </a:rPr>
              <a:t>Feb. 23 2007</a:t>
            </a:r>
          </a:p>
          <a:p>
            <a:pPr algn="ctr" eaLnBrk="1"/>
            <a:r>
              <a:rPr lang="en-US" altLang="en-US">
                <a:solidFill>
                  <a:srgbClr val="FFFFFF"/>
                </a:solidFill>
              </a:rPr>
              <a:t>Threshold Value = 65</a:t>
            </a:r>
          </a:p>
          <a:p>
            <a:pPr algn="ctr" eaLnBrk="1"/>
            <a:r>
              <a:rPr lang="en-US" altLang="en-US">
                <a:solidFill>
                  <a:srgbClr val="FFFFFF"/>
                </a:solidFill>
              </a:rPr>
              <a:t>33.2% Wet</a:t>
            </a:r>
          </a:p>
        </p:txBody>
      </p:sp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7004050" y="6456363"/>
            <a:ext cx="2414588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marL="365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en-US" altLang="en-US">
                <a:solidFill>
                  <a:srgbClr val="FFFFFF"/>
                </a:solidFill>
              </a:rPr>
              <a:t>Feb. 23 2007</a:t>
            </a:r>
          </a:p>
          <a:p>
            <a:pPr algn="ctr" eaLnBrk="1"/>
            <a:r>
              <a:rPr lang="en-US" altLang="en-US">
                <a:solidFill>
                  <a:srgbClr val="FFFFFF"/>
                </a:solidFill>
              </a:rPr>
              <a:t>Threshold Value = 75</a:t>
            </a:r>
          </a:p>
          <a:p>
            <a:pPr algn="ctr" eaLnBrk="1"/>
            <a:r>
              <a:rPr lang="en-US" altLang="en-US">
                <a:solidFill>
                  <a:srgbClr val="FFFFFF"/>
                </a:solidFill>
              </a:rPr>
              <a:t>50.1% Wet</a:t>
            </a:r>
          </a:p>
        </p:txBody>
      </p:sp>
      <p:pic>
        <p:nvPicPr>
          <p:cNvPr id="2356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2063"/>
          </a:xfrm>
        </p:spPr>
        <p:txBody>
          <a:bodyPr tIns="2910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300" smtClean="0">
                <a:solidFill>
                  <a:srgbClr val="FFFFFF"/>
                </a:solidFill>
              </a:rPr>
              <a:t>Alternative Options/Future Work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4352925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646238" y="6669088"/>
            <a:ext cx="28543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/>
            <a:r>
              <a:rPr lang="en-US" altLang="en-US">
                <a:solidFill>
                  <a:srgbClr val="FFFFFF"/>
                </a:solidFill>
              </a:rPr>
              <a:t>May 4 1988 – Green Band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4352925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5865813" y="6675438"/>
            <a:ext cx="263683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/>
            <a:r>
              <a:rPr lang="en-US" altLang="en-US">
                <a:solidFill>
                  <a:srgbClr val="FFFFFF"/>
                </a:solidFill>
              </a:rPr>
              <a:t>May 4 1988 – Red Band</a:t>
            </a:r>
          </a:p>
        </p:txBody>
      </p:sp>
      <p:sp>
        <p:nvSpPr>
          <p:cNvPr id="2560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3238" y="1463675"/>
            <a:ext cx="9069387" cy="4991100"/>
          </a:xfrm>
        </p:spPr>
        <p:txBody>
          <a:bodyPr tIns="24695"/>
          <a:lstStyle/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Explore the other bands of data available</a:t>
            </a:r>
          </a:p>
          <a:p>
            <a:pPr marL="863600" lvl="1" indent="-323850" eaLnBrk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>
                <a:solidFill>
                  <a:srgbClr val="FFFFFF"/>
                </a:solidFill>
              </a:rPr>
              <a:t>Consider the red and blue visible bands</a:t>
            </a:r>
          </a:p>
          <a:p>
            <a:pPr marL="863600" lvl="1" indent="-323850" eaLnBrk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>
                <a:solidFill>
                  <a:srgbClr val="FFFFFF"/>
                </a:solidFill>
              </a:rPr>
              <a:t>Infrared bands</a:t>
            </a:r>
          </a:p>
          <a:p>
            <a:pPr marL="863600" lvl="1" indent="-323850" eaLnBrk="1">
              <a:buClr>
                <a:srgbClr val="FFFFFF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mtClean="0">
                <a:solidFill>
                  <a:srgbClr val="FFFFFF"/>
                </a:solidFill>
              </a:rPr>
              <a:t>NDWI – Normalized Difference Water Index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Expand analysis to other sections of the delta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2063"/>
          </a:xfrm>
        </p:spPr>
        <p:txBody>
          <a:bodyPr tIns="2910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300" smtClean="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265238"/>
            <a:ext cx="9069387" cy="6142037"/>
          </a:xfrm>
        </p:spPr>
        <p:txBody>
          <a:bodyPr tIns="8820"/>
          <a:lstStyle/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Galloway, W. E. (1975). Process Framework for Describing the Morphologic and Stratigraphic Evolution of Deltaic Depositional Systems, 87–98. Retrieved from https://www.researchgate.net/publication/287828682_Process_framework_for_describing_the_morphologic_and_stratigraphic_evolution_of_deltaic_depositional_system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Auerbach, L. W., Goodbred Jr, S. L., Mondal, D. R., Wilson, C. A., Ahmed, K. R., Roy, K., … Ackerly, B. A. (2015). Flood risk of natural and embanked landscapes on the Ganges–Brahmaputra tidal delta plain. Nature Climate Change, 5(2), 153–157. https://doi.org/10.1038/nclimate2472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Ayers, J. C., Goodbred, S., George, G., Fry, D., Benneyworth, L., Hornberger, G., … Akter, F. (2016). Sources of salinity and arsenic in groundwater in southwest Bangladesh. Geochemical Transactions, 17(1), 4. https://doi.org/10.1186/s12932-016-0036-6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Falcini, F., Piliouras, A., Garra, R., Guerin, A., Jerolmack, D. J., Rowland, J., &amp; Paola, C. (2014). Hydrodynamic and suspended sediment transport controls on river mouth morphology. Journal of Geophysical Research: Earth Surface, 119(1), 1–11. https://doi.org/10.1002/2013JF002831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Wilson, C. A., &amp; Goodbred, S. L. (2014). Construction and Maintenance of the Ganges-Brahmaputra- Meghna Delta: Linking Process, Morphology, and Stratigraphy. https://doi.org/10.1146/annurev-marine-010213-135032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Hoitink, A. J. F., Wang, Z. B., Vermeulen, B., Huismans, Y., &amp; Kästner, K. (2017). Tidal controls on river delta morphology. Nature Geoscience, 10(9), 637–645. https://doi.org/10.1038/ngeo3000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Passalacqua, P., Lanzoni, S., Paola, C., &amp; Rinaldo, A. (2013). Geomorphic signatures of deltaic processes and vegetation: The Ganges-Brahmaputra-Jamuna case study. Journal of Geophysical Research: Earth Surface, 118(3), 1838–1849. https://doi.org/10.1002/jgrf.20128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Edmonds, D. A., Hajek, E. A., Downton, N., &amp; Bryk, A. B. (n.d.). Avulsion flow-path selection on rivers in foreland basins. GEOLOGY, 44(9). https://doi.org/10.1130/G38082.1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Geleynse, N., Voller, V. R., Paola, C., &amp; Ganti, V. (2012). Characterization of river delta shorelines. Geophysical Research Letters, 39(17), n/a-n/a. https://doi.org/10.1029/2012GL052845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Geleynse, N., Hiatt, M., Sangireddy, H., &amp; Passalacqua, P. (2015). Identifying environmental controls on the shoreline of a natural river delta. Journal of Geophysical Research: Earth Surface, 120(5), 877–893. https://doi.org/10.1002/2014JF003408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Nienhuis, J. H., Ashton, A. D., &amp; Giosan, L. (n.d.). What makes a delta wave-dominated? GEOLOGY, 43(6). https://doi.org/10.1130/G36518.1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Syvitski, J. P. M., &amp; Saito, Y. (2007). Morphodynamics of deltas under the influence of humans. Global and Planetary Change, 57(3–4), 261–282. https://doi.org/10.1016/j.gloplacha.2006.12.001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https://www.nasa.gov/multimedia/imagegallery/image_feature_1923.html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https://www.google.com/maps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https://news.vanderbilt.edu/2015/01/05/flood-control-efforts-in-bangladesh-exacerbate-flooding-threaten-millions/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http://www.pnas.org/content/104/43/16804/F1.expansion.html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http://www.riledupjournal.com/RiledUp/Article/TabId/204/ArtMID/641/ArticleID/2146/River-Deltashere-there.aspx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1000" smtClean="0">
                <a:solidFill>
                  <a:srgbClr val="FFFFFF"/>
                </a:solidFill>
              </a:rPr>
              <a:t>Landsat images courtesy of the U.S. Geological Survey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2063"/>
          </a:xfrm>
        </p:spPr>
        <p:txBody>
          <a:bodyPr tIns="2910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300" smtClean="0">
                <a:solidFill>
                  <a:srgbClr val="FFFFFF"/>
                </a:solidFill>
              </a:rPr>
              <a:t>End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70063"/>
            <a:ext cx="9069387" cy="4991100"/>
          </a:xfrm>
        </p:spPr>
        <p:txBody>
          <a:bodyPr/>
          <a:lstStyle/>
          <a:p>
            <a:pPr eaLnBrk="1"/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2063"/>
          </a:xfrm>
        </p:spPr>
        <p:txBody>
          <a:bodyPr tIns="2910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300" smtClean="0">
                <a:solidFill>
                  <a:srgbClr val="FFFFFF"/>
                </a:solidFill>
              </a:rPr>
              <a:t>Study Area: Ganges-Brahmaputra-Meghna Delta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638" y="1682750"/>
            <a:ext cx="3840162" cy="5624513"/>
          </a:xfrm>
        </p:spPr>
        <p:txBody>
          <a:bodyPr tIns="24695"/>
          <a:lstStyle/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One of the largest river deltas in the world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Contains protected Sundarbans mangroves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Home to ~150 million people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Low lying coastal plains face flood risk and dangers of sea level rise 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943600" y="6126163"/>
            <a:ext cx="29083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Sections of the delta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2103438"/>
            <a:ext cx="5486400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4321175" y="6445250"/>
            <a:ext cx="53721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 sz="1000">
                <a:solidFill>
                  <a:srgbClr val="FFFFFF"/>
                </a:solidFill>
              </a:rPr>
              <a:t>https://news.vanderbilt.edu/2015/01/05/flood-control-efforts-in-bangladesh-exacerbate-flooding-threaten-millions/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2063"/>
          </a:xfrm>
        </p:spPr>
        <p:txBody>
          <a:bodyPr tIns="2910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300" smtClean="0">
                <a:solidFill>
                  <a:srgbClr val="FFFFFF"/>
                </a:solidFill>
              </a:rPr>
              <a:t>Types of Deltas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2560638"/>
            <a:ext cx="3429000" cy="3168650"/>
          </a:xfrm>
        </p:spPr>
        <p:txBody>
          <a:bodyPr tIns="24695"/>
          <a:lstStyle/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Galloway in 1975 developed delta classification triangle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The Ganges river delta is tide-dominated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1463675"/>
            <a:ext cx="5486400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5961063" y="6784975"/>
            <a:ext cx="29083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Galloway's Triangle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5167313" y="7132638"/>
            <a:ext cx="361156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 sz="1000">
                <a:solidFill>
                  <a:srgbClr val="FFFFFF"/>
                </a:solidFill>
              </a:rPr>
              <a:t>http://www.pnas.org/content/104/43/16804/F1.expansion.html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2063"/>
          </a:xfrm>
        </p:spPr>
        <p:txBody>
          <a:bodyPr tIns="2910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300" smtClean="0">
                <a:solidFill>
                  <a:srgbClr val="FFFFFF"/>
                </a:solidFill>
              </a:rPr>
              <a:t>Project Objectives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36725"/>
            <a:ext cx="4251325" cy="5099050"/>
          </a:xfrm>
        </p:spPr>
        <p:txBody>
          <a:bodyPr tIns="24695"/>
          <a:lstStyle/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Develop a rough method to measure temporal change to delta morphology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Compare changes in developed areas to natural areas</a:t>
            </a:r>
          </a:p>
          <a:p>
            <a:pPr marL="431800" indent="-323850"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en-US" sz="2800" smtClean="0">
                <a:solidFill>
                  <a:srgbClr val="FFFFFF"/>
                </a:solidFill>
              </a:rPr>
              <a:t>Assess whether or not any observed morphologic changes would be expected in a tidally dominated delta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075238" y="1684338"/>
            <a:ext cx="4525962" cy="49911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695" rIns="0" bIns="0"/>
          <a:lstStyle>
            <a:lvl1pPr marL="431800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725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5964238" y="6767513"/>
            <a:ext cx="29972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Portion of the Ganges Delta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303838" y="7127875"/>
            <a:ext cx="4114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 sz="1000">
                <a:solidFill>
                  <a:srgbClr val="FFFFFF"/>
                </a:solidFill>
              </a:rPr>
              <a:t>http://www.riledupjournal.com/RiledUp/Article/TabId/204/ArtMID/641/ArticleID/2146/River-Deltashere-there.aspx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2063"/>
          </a:xfrm>
        </p:spPr>
        <p:txBody>
          <a:bodyPr tIns="2910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300" smtClean="0">
                <a:solidFill>
                  <a:srgbClr val="FFFFFF"/>
                </a:solidFill>
              </a:rPr>
              <a:t>Landsat Imagery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371600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4708525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708525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371600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08525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914400" y="3694113"/>
            <a:ext cx="1398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en-US" altLang="en-US">
                <a:solidFill>
                  <a:srgbClr val="FFFFFF"/>
                </a:solidFill>
              </a:rPr>
              <a:t>Feb. 9 1977</a:t>
            </a:r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4391025" y="3694113"/>
            <a:ext cx="13700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May 4 1988</a:t>
            </a:r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7864475" y="3694113"/>
            <a:ext cx="13716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Jan. 5 1995</a:t>
            </a:r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7762875" y="7032625"/>
            <a:ext cx="1525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Feb. 18 2017</a:t>
            </a:r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4260850" y="7059613"/>
            <a:ext cx="1525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Feb. 23 2007</a:t>
            </a:r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914400" y="7032625"/>
            <a:ext cx="1398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Feb. 1 2002</a:t>
            </a:r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3382963" y="4159250"/>
            <a:ext cx="32734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 sz="1000">
                <a:solidFill>
                  <a:srgbClr val="FFFFFF"/>
                </a:solidFill>
              </a:rPr>
              <a:t>Landsat images courtesy of the U.S. Geological Survey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2063"/>
          </a:xfrm>
        </p:spPr>
        <p:txBody>
          <a:bodyPr tIns="2910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300" smtClean="0">
                <a:solidFill>
                  <a:srgbClr val="FFFFFF"/>
                </a:solidFill>
              </a:rPr>
              <a:t>Analysis in ArcGIS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365760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405063"/>
            <a:ext cx="1828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1371600"/>
            <a:ext cx="365760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6062663" y="4462463"/>
            <a:ext cx="3768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Green Band Isolated and Classified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822325" y="4462463"/>
            <a:ext cx="27701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Jan. 5 1995 - RGB Image</a:t>
            </a:r>
          </a:p>
        </p:txBody>
      </p:sp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274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3475038" y="5486400"/>
            <a:ext cx="612616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 marL="2159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>
                <a:solidFill>
                  <a:srgbClr val="FFFFFF"/>
                </a:solidFill>
              </a:rPr>
              <a:t>Cells with a value of 1 represent wet cells, and a value of 2 indicates a dry cell</a:t>
            </a:r>
          </a:p>
          <a:p>
            <a:pPr eaLnBrk="1"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>
                <a:solidFill>
                  <a:srgbClr val="FFFFFF"/>
                </a:solidFill>
              </a:rPr>
              <a:t>In this example, 23.5% of the image is wet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2063"/>
          </a:xfrm>
        </p:spPr>
        <p:txBody>
          <a:bodyPr tIns="2910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300" smtClean="0">
                <a:solidFill>
                  <a:srgbClr val="FFFFFF"/>
                </a:solidFill>
              </a:rPr>
              <a:t>Preliminary Analysis/Results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371600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4708525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708525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371600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08525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914400" y="3694113"/>
            <a:ext cx="1398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en-US" altLang="en-US">
                <a:solidFill>
                  <a:srgbClr val="FFFFFF"/>
                </a:solidFill>
              </a:rPr>
              <a:t>Feb. 9 1977</a:t>
            </a: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4391025" y="3694113"/>
            <a:ext cx="13700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May 4 1988</a:t>
            </a:r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7864475" y="3694113"/>
            <a:ext cx="13716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Jan. 5 1995</a:t>
            </a: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7762875" y="7032625"/>
            <a:ext cx="1525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Feb. 18 2017</a:t>
            </a:r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4260850" y="7059613"/>
            <a:ext cx="1525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Feb. 23 2007</a:t>
            </a:r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914400" y="7032625"/>
            <a:ext cx="1398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Feb. 1 2002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2063"/>
          </a:xfrm>
        </p:spPr>
        <p:txBody>
          <a:bodyPr tIns="2910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300" smtClean="0">
                <a:solidFill>
                  <a:srgbClr val="FFFFFF"/>
                </a:solidFill>
              </a:rPr>
              <a:t>Preliminary Analysis/Results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914400" y="3694113"/>
            <a:ext cx="1398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en-US" altLang="en-US">
                <a:solidFill>
                  <a:srgbClr val="FFFFFF"/>
                </a:solidFill>
              </a:rPr>
              <a:t>Feb. 9 1977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4391025" y="3694113"/>
            <a:ext cx="13700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May 4 1988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7864475" y="3694113"/>
            <a:ext cx="13716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Jan. 5 1995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7762875" y="7032625"/>
            <a:ext cx="1525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Feb. 18 2017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4260850" y="7059613"/>
            <a:ext cx="1525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Feb. 23 2007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914400" y="7032625"/>
            <a:ext cx="1398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Feb. 1 2002</a:t>
            </a:r>
          </a:p>
        </p:txBody>
      </p:sp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371600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371600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08525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1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4708525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2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708525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3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4708525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2063"/>
          </a:xfrm>
        </p:spPr>
        <p:txBody>
          <a:bodyPr tIns="29105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300" smtClean="0">
                <a:solidFill>
                  <a:srgbClr val="FFFFFF"/>
                </a:solidFill>
              </a:rPr>
              <a:t>Preliminary Analysis/Results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914400" y="3694113"/>
            <a:ext cx="1398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en-US" altLang="en-US">
                <a:solidFill>
                  <a:srgbClr val="FFFFFF"/>
                </a:solidFill>
              </a:rPr>
              <a:t>Feb. 9 1977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391025" y="3694113"/>
            <a:ext cx="13700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May 4 1988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7864475" y="3694113"/>
            <a:ext cx="13716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Jan. 5 1995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7762875" y="7032625"/>
            <a:ext cx="1525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Feb. 18 2017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4260850" y="7059613"/>
            <a:ext cx="1525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Feb. 23 2007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914400" y="7032625"/>
            <a:ext cx="1398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en-US">
                <a:solidFill>
                  <a:srgbClr val="FFFFFF"/>
                </a:solidFill>
              </a:rPr>
              <a:t>Feb. 1 2002</a:t>
            </a:r>
          </a:p>
        </p:txBody>
      </p:sp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371600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1371600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08525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4708525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0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708525"/>
            <a:ext cx="27432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71" name="AutoShape 14"/>
          <p:cNvSpPr>
            <a:spLocks noChangeArrowheads="1"/>
          </p:cNvSpPr>
          <p:nvPr/>
        </p:nvSpPr>
        <p:spPr bwMode="auto">
          <a:xfrm>
            <a:off x="731838" y="2011363"/>
            <a:ext cx="1736725" cy="1006475"/>
          </a:xfrm>
          <a:prstGeom prst="roundRect">
            <a:avLst>
              <a:gd name="adj" fmla="val 157"/>
            </a:avLst>
          </a:prstGeom>
          <a:solidFill>
            <a:srgbClr val="1C1C1C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04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en-US" altLang="en-US" sz="2200">
                <a:solidFill>
                  <a:srgbClr val="FFFFFF"/>
                </a:solidFill>
              </a:rPr>
              <a:t>18.9% Wet</a:t>
            </a:r>
          </a:p>
        </p:txBody>
      </p:sp>
      <p:sp>
        <p:nvSpPr>
          <p:cNvPr id="19472" name="AutoShape 15"/>
          <p:cNvSpPr>
            <a:spLocks noChangeArrowheads="1"/>
          </p:cNvSpPr>
          <p:nvPr/>
        </p:nvSpPr>
        <p:spPr bwMode="auto">
          <a:xfrm>
            <a:off x="4206875" y="2011363"/>
            <a:ext cx="1736725" cy="1006475"/>
          </a:xfrm>
          <a:prstGeom prst="roundRect">
            <a:avLst>
              <a:gd name="adj" fmla="val 157"/>
            </a:avLst>
          </a:prstGeom>
          <a:solidFill>
            <a:srgbClr val="1C1C1C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04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en-US" altLang="en-US" sz="2200">
                <a:solidFill>
                  <a:srgbClr val="FFFFFF"/>
                </a:solidFill>
              </a:rPr>
              <a:t>44.3% Wet</a:t>
            </a:r>
          </a:p>
        </p:txBody>
      </p:sp>
      <p:sp>
        <p:nvSpPr>
          <p:cNvPr id="19473" name="AutoShape 16"/>
          <p:cNvSpPr>
            <a:spLocks noChangeArrowheads="1"/>
          </p:cNvSpPr>
          <p:nvPr/>
        </p:nvSpPr>
        <p:spPr bwMode="auto">
          <a:xfrm>
            <a:off x="7680325" y="2011363"/>
            <a:ext cx="1736725" cy="1006475"/>
          </a:xfrm>
          <a:prstGeom prst="roundRect">
            <a:avLst>
              <a:gd name="adj" fmla="val 157"/>
            </a:avLst>
          </a:prstGeom>
          <a:solidFill>
            <a:srgbClr val="1C1C1C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04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en-US" altLang="en-US" sz="2200">
                <a:solidFill>
                  <a:srgbClr val="FFFFFF"/>
                </a:solidFill>
              </a:rPr>
              <a:t>23.5% Wet</a:t>
            </a:r>
          </a:p>
        </p:txBody>
      </p:sp>
      <p:sp>
        <p:nvSpPr>
          <p:cNvPr id="19474" name="AutoShape 17"/>
          <p:cNvSpPr>
            <a:spLocks noChangeArrowheads="1"/>
          </p:cNvSpPr>
          <p:nvPr/>
        </p:nvSpPr>
        <p:spPr bwMode="auto">
          <a:xfrm>
            <a:off x="639763" y="5303838"/>
            <a:ext cx="1736725" cy="1006475"/>
          </a:xfrm>
          <a:prstGeom prst="roundRect">
            <a:avLst>
              <a:gd name="adj" fmla="val 157"/>
            </a:avLst>
          </a:prstGeom>
          <a:solidFill>
            <a:srgbClr val="1C1C1C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04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en-US" altLang="en-US" sz="2200">
                <a:solidFill>
                  <a:srgbClr val="FFFFFF"/>
                </a:solidFill>
              </a:rPr>
              <a:t>29.8% Wet</a:t>
            </a:r>
          </a:p>
        </p:txBody>
      </p:sp>
      <p:sp>
        <p:nvSpPr>
          <p:cNvPr id="19475" name="AutoShape 18"/>
          <p:cNvSpPr>
            <a:spLocks noChangeArrowheads="1"/>
          </p:cNvSpPr>
          <p:nvPr/>
        </p:nvSpPr>
        <p:spPr bwMode="auto">
          <a:xfrm>
            <a:off x="4206875" y="5303838"/>
            <a:ext cx="1736725" cy="1006475"/>
          </a:xfrm>
          <a:prstGeom prst="roundRect">
            <a:avLst>
              <a:gd name="adj" fmla="val 157"/>
            </a:avLst>
          </a:prstGeom>
          <a:solidFill>
            <a:srgbClr val="1C1C1C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04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en-US" altLang="en-US" sz="2200">
                <a:solidFill>
                  <a:srgbClr val="FFFFFF"/>
                </a:solidFill>
              </a:rPr>
              <a:t>43.6% Wet</a:t>
            </a:r>
          </a:p>
        </p:txBody>
      </p:sp>
      <p:sp>
        <p:nvSpPr>
          <p:cNvPr id="19476" name="AutoShape 19"/>
          <p:cNvSpPr>
            <a:spLocks noChangeArrowheads="1"/>
          </p:cNvSpPr>
          <p:nvPr/>
        </p:nvSpPr>
        <p:spPr bwMode="auto">
          <a:xfrm>
            <a:off x="7680325" y="5303838"/>
            <a:ext cx="1736725" cy="1006475"/>
          </a:xfrm>
          <a:prstGeom prst="roundRect">
            <a:avLst>
              <a:gd name="adj" fmla="val 157"/>
            </a:avLst>
          </a:prstGeom>
          <a:solidFill>
            <a:srgbClr val="1C1C1C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04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en-US" altLang="en-US" sz="2200">
                <a:solidFill>
                  <a:srgbClr val="FFFFFF"/>
                </a:solidFill>
              </a:rPr>
              <a:t>28.9% Wet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1058</Words>
  <Application>Microsoft Office PowerPoint</Application>
  <PresentationFormat>Custom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Microsoft YaHei</vt:lpstr>
      <vt:lpstr>Times New Roman</vt:lpstr>
      <vt:lpstr>Lucida Sans Unicode</vt:lpstr>
      <vt:lpstr>Wingdings</vt:lpstr>
      <vt:lpstr>Symbol</vt:lpstr>
      <vt:lpstr>Office Theme</vt:lpstr>
      <vt:lpstr>Human Impacts to Delta Morphology</vt:lpstr>
      <vt:lpstr>Study Area: Ganges-Brahmaputra-Meghna Delta</vt:lpstr>
      <vt:lpstr>Types of Deltas</vt:lpstr>
      <vt:lpstr>Project Objectives</vt:lpstr>
      <vt:lpstr>Landsat Imagery</vt:lpstr>
      <vt:lpstr>Analysis in ArcGIS</vt:lpstr>
      <vt:lpstr>Preliminary Analysis/Results</vt:lpstr>
      <vt:lpstr>Preliminary Analysis/Results</vt:lpstr>
      <vt:lpstr>Preliminary Analysis/Results</vt:lpstr>
      <vt:lpstr>Initial Thoughts and Concerns</vt:lpstr>
      <vt:lpstr>Image Sensitivity/Tolerance</vt:lpstr>
      <vt:lpstr>Alternative Options/Future Work</vt:lpstr>
      <vt:lpstr>References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Impacts to Delta Morphology</dc:title>
  <dc:creator>Jayaram Hariharan</dc:creator>
  <cp:lastModifiedBy>Maidment, David R</cp:lastModifiedBy>
  <cp:revision>41</cp:revision>
  <cp:lastPrinted>1601-01-01T00:00:00Z</cp:lastPrinted>
  <dcterms:created xsi:type="dcterms:W3CDTF">2017-11-09T17:35:18Z</dcterms:created>
  <dcterms:modified xsi:type="dcterms:W3CDTF">2017-11-14T17:09:02Z</dcterms:modified>
</cp:coreProperties>
</file>