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73" r:id="rId4"/>
    <p:sldId id="269" r:id="rId5"/>
    <p:sldId id="279" r:id="rId6"/>
    <p:sldId id="258" r:id="rId7"/>
    <p:sldId id="266" r:id="rId8"/>
    <p:sldId id="276" r:id="rId9"/>
    <p:sldId id="275" r:id="rId10"/>
    <p:sldId id="274" r:id="rId11"/>
    <p:sldId id="270" r:id="rId12"/>
    <p:sldId id="271" r:id="rId13"/>
    <p:sldId id="267" r:id="rId14"/>
    <p:sldId id="272" r:id="rId15"/>
    <p:sldId id="282" r:id="rId16"/>
    <p:sldId id="281" r:id="rId17"/>
    <p:sldId id="268" r:id="rId18"/>
    <p:sldId id="261" r:id="rId19"/>
    <p:sldId id="278" r:id="rId20"/>
    <p:sldId id="264" r:id="rId21"/>
    <p:sldId id="277" r:id="rId22"/>
    <p:sldId id="26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araya, Indu Venu" initials="SIV" lastIdx="1" clrIdx="0">
    <p:extLst>
      <p:ext uri="{19B8F6BF-5375-455C-9EA6-DF929625EA0E}">
        <p15:presenceInfo xmlns:p15="http://schemas.microsoft.com/office/powerpoint/2012/main" userId="S-1-5-21-527237240-963894560-725345543-7778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73" autoAdjust="0"/>
  </p:normalViewPr>
  <p:slideViewPr>
    <p:cSldViewPr snapToGrid="0">
      <p:cViewPr varScale="1">
        <p:scale>
          <a:sx n="79" d="100"/>
          <a:sy n="79"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DF048-2A4D-4843-91A2-E8192256789F}" type="datetimeFigureOut">
              <a:rPr lang="en-US" smtClean="0"/>
              <a:t>11/21/2017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42F0E-BAAC-4E16-A1A6-754451FBAC77}" type="slidenum">
              <a:rPr lang="en-US" smtClean="0"/>
              <a:t>‹#›</a:t>
            </a:fld>
            <a:endParaRPr lang="en-US"/>
          </a:p>
        </p:txBody>
      </p:sp>
    </p:spTree>
    <p:extLst>
      <p:ext uri="{BB962C8B-B14F-4D97-AF65-F5344CB8AC3E}">
        <p14:creationId xmlns:p14="http://schemas.microsoft.com/office/powerpoint/2010/main" val="45848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42F0E-BAAC-4E16-A1A6-754451FBAC77}" type="slidenum">
              <a:rPr lang="en-US" smtClean="0"/>
              <a:t>1</a:t>
            </a:fld>
            <a:endParaRPr lang="en-US"/>
          </a:p>
        </p:txBody>
      </p:sp>
    </p:spTree>
    <p:extLst>
      <p:ext uri="{BB962C8B-B14F-4D97-AF65-F5344CB8AC3E}">
        <p14:creationId xmlns:p14="http://schemas.microsoft.com/office/powerpoint/2010/main" val="271464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some learning exercises from class, a watershed draining to a point was delineated and the DEM for this region was extracted in ArcGIS pro. This area is generally pretty flat. The soil type is predominantly clayey which makes for some risky flooding situations. Some details about the region are presented in the table on the left. </a:t>
            </a:r>
          </a:p>
          <a:p>
            <a:endParaRPr lang="en-US" dirty="0"/>
          </a:p>
          <a:p>
            <a:r>
              <a:rPr lang="en-US" dirty="0"/>
              <a:t>7437 without buffer</a:t>
            </a:r>
          </a:p>
        </p:txBody>
      </p:sp>
      <p:sp>
        <p:nvSpPr>
          <p:cNvPr id="4" name="Slide Number Placeholder 3"/>
          <p:cNvSpPr>
            <a:spLocks noGrp="1"/>
          </p:cNvSpPr>
          <p:nvPr>
            <p:ph type="sldNum" sz="quarter" idx="10"/>
          </p:nvPr>
        </p:nvSpPr>
        <p:spPr/>
        <p:txBody>
          <a:bodyPr/>
          <a:lstStyle/>
          <a:p>
            <a:fld id="{FC442F0E-BAAC-4E16-A1A6-754451FBAC77}" type="slidenum">
              <a:rPr lang="en-US" smtClean="0"/>
              <a:t>11</a:t>
            </a:fld>
            <a:endParaRPr lang="en-US"/>
          </a:p>
        </p:txBody>
      </p:sp>
    </p:spTree>
    <p:extLst>
      <p:ext uri="{BB962C8B-B14F-4D97-AF65-F5344CB8AC3E}">
        <p14:creationId xmlns:p14="http://schemas.microsoft.com/office/powerpoint/2010/main" val="821630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Precipitation data over 10 days was collected from NOAA and visualized with the software. A map with graduated symbols are shown on the map on the left. Spline interpolation was conducted to get a visual similar to the ones seen in the news. A caveat here was that some sites only collected data for 2-4 of the 10 days that I requested. So some of the lower precipitation regions actually could have a higher number and I need to adjust that later on. </a:t>
            </a:r>
          </a:p>
          <a:p>
            <a:endParaRPr lang="en-US" dirty="0"/>
          </a:p>
          <a:p>
            <a:r>
              <a:rPr lang="en-US" dirty="0"/>
              <a:t>I also tried to use the Thiessen method to obtain zonal statistics for the HUC10 </a:t>
            </a:r>
            <a:r>
              <a:rPr lang="en-US" dirty="0" err="1"/>
              <a:t>subwatersheds</a:t>
            </a:r>
            <a:r>
              <a:rPr lang="en-US" dirty="0"/>
              <a:t> in the region to see an area weighted precipitation. This included some regions outside my basin since I did not want my data to get skewed at the boundaries. At the end of the presentation I have the data for the Texas Gulf region as well.</a:t>
            </a:r>
          </a:p>
        </p:txBody>
      </p:sp>
      <p:sp>
        <p:nvSpPr>
          <p:cNvPr id="4" name="Slide Number Placeholder 3"/>
          <p:cNvSpPr>
            <a:spLocks noGrp="1"/>
          </p:cNvSpPr>
          <p:nvPr>
            <p:ph type="sldNum" sz="quarter" idx="10"/>
          </p:nvPr>
        </p:nvSpPr>
        <p:spPr/>
        <p:txBody>
          <a:bodyPr/>
          <a:lstStyle/>
          <a:p>
            <a:fld id="{FC442F0E-BAAC-4E16-A1A6-754451FBAC77}" type="slidenum">
              <a:rPr lang="en-US" smtClean="0"/>
              <a:t>12</a:t>
            </a:fld>
            <a:endParaRPr lang="en-US"/>
          </a:p>
        </p:txBody>
      </p:sp>
    </p:spTree>
    <p:extLst>
      <p:ext uri="{BB962C8B-B14F-4D97-AF65-F5344CB8AC3E}">
        <p14:creationId xmlns:p14="http://schemas.microsoft.com/office/powerpoint/2010/main" val="310536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how the problems can get compounded in a storm event, I looked at the land cover data using National Land Cover Dataset 2011. The different land uses are presented in the legends. The ones I find interesting are the red, brown and black legend keys – where low medium and high intensity developments have occurred. A lot of these are clustered around the streams, which makes </a:t>
            </a:r>
            <a:r>
              <a:rPr lang="en-US" dirty="0" smtClean="0"/>
              <a:t>sense.. </a:t>
            </a:r>
            <a:endParaRPr lang="en-US" dirty="0"/>
          </a:p>
          <a:p>
            <a:endParaRPr lang="en-US" dirty="0"/>
          </a:p>
          <a:p>
            <a:r>
              <a:rPr lang="en-US" dirty="0"/>
              <a:t>To see how much they contribute to the imperviousness of the surface – NLCD Impervious Surfaces Dataset 2011 was also used.. This very closely mirrors the development areas and the highway systems. </a:t>
            </a:r>
          </a:p>
          <a:p>
            <a:endParaRPr lang="en-US" dirty="0"/>
          </a:p>
          <a:p>
            <a:r>
              <a:rPr lang="en-US" dirty="0"/>
              <a:t>So during such a high impact event like Harvey, the water flowing downstream from mainly ranches and pastures and agricultural areas towards the city is largely facing more and more impervious areas. If the water quality during such an event is bad, then it may make the downstream areas vulnerable to harmful water, which is standing around now.</a:t>
            </a:r>
          </a:p>
        </p:txBody>
      </p:sp>
      <p:sp>
        <p:nvSpPr>
          <p:cNvPr id="4" name="Slide Number Placeholder 3"/>
          <p:cNvSpPr>
            <a:spLocks noGrp="1"/>
          </p:cNvSpPr>
          <p:nvPr>
            <p:ph type="sldNum" sz="quarter" idx="10"/>
          </p:nvPr>
        </p:nvSpPr>
        <p:spPr/>
        <p:txBody>
          <a:bodyPr/>
          <a:lstStyle/>
          <a:p>
            <a:fld id="{FC442F0E-BAAC-4E16-A1A6-754451FBAC77}" type="slidenum">
              <a:rPr lang="en-US" smtClean="0"/>
              <a:t>13</a:t>
            </a:fld>
            <a:endParaRPr lang="en-US"/>
          </a:p>
        </p:txBody>
      </p:sp>
    </p:spTree>
    <p:extLst>
      <p:ext uri="{BB962C8B-B14F-4D97-AF65-F5344CB8AC3E}">
        <p14:creationId xmlns:p14="http://schemas.microsoft.com/office/powerpoint/2010/main" val="335518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data could be more meaningful</a:t>
            </a:r>
            <a:r>
              <a:rPr lang="en-US" baseline="0" dirty="0" smtClean="0"/>
              <a:t> when put together with other data sets. </a:t>
            </a:r>
            <a:r>
              <a:rPr lang="en-US" dirty="0" smtClean="0"/>
              <a:t>When </a:t>
            </a:r>
            <a:r>
              <a:rPr lang="en-US" dirty="0"/>
              <a:t>we put together the rainfall, slopes and soil properties, we can use some methods to obtain the rainfall runoffs, which could be useful to pinpoint origins of runoff and have a good idea for a future storm event. I may attempt this if I can pick the brains of some hydrology folks first.</a:t>
            </a:r>
          </a:p>
        </p:txBody>
      </p:sp>
      <p:sp>
        <p:nvSpPr>
          <p:cNvPr id="4" name="Slide Number Placeholder 3"/>
          <p:cNvSpPr>
            <a:spLocks noGrp="1"/>
          </p:cNvSpPr>
          <p:nvPr>
            <p:ph type="sldNum" sz="quarter" idx="10"/>
          </p:nvPr>
        </p:nvSpPr>
        <p:spPr/>
        <p:txBody>
          <a:bodyPr/>
          <a:lstStyle/>
          <a:p>
            <a:fld id="{FC442F0E-BAAC-4E16-A1A6-754451FBAC77}" type="slidenum">
              <a:rPr lang="en-US" smtClean="0"/>
              <a:t>17</a:t>
            </a:fld>
            <a:endParaRPr lang="en-US"/>
          </a:p>
        </p:txBody>
      </p:sp>
    </p:spTree>
    <p:extLst>
      <p:ext uri="{BB962C8B-B14F-4D97-AF65-F5344CB8AC3E}">
        <p14:creationId xmlns:p14="http://schemas.microsoft.com/office/powerpoint/2010/main" val="348019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attempted to start the HAND mapping for this really large basin. I tried it with the 30 m NED the TAUDEM </a:t>
            </a:r>
            <a:r>
              <a:rPr lang="en-US" dirty="0" err="1"/>
              <a:t>CyberGIS</a:t>
            </a:r>
            <a:r>
              <a:rPr lang="en-US" dirty="0"/>
              <a:t> did not show anything. I made a </a:t>
            </a:r>
            <a:r>
              <a:rPr lang="en-US" dirty="0" err="1"/>
              <a:t>tif</a:t>
            </a:r>
            <a:r>
              <a:rPr lang="en-US" dirty="0"/>
              <a:t> from a mosaic of the </a:t>
            </a:r>
            <a:r>
              <a:rPr lang="en-US" dirty="0" smtClean="0"/>
              <a:t>1/3 arc sec NED </a:t>
            </a:r>
            <a:r>
              <a:rPr lang="en-US" dirty="0"/>
              <a:t>and tried to work through the HAND exercise but there are some grid errors that </a:t>
            </a:r>
            <a:r>
              <a:rPr lang="en-US" dirty="0" smtClean="0"/>
              <a:t>have </a:t>
            </a:r>
            <a:r>
              <a:rPr lang="en-US" dirty="0"/>
              <a:t>currently brought me to a standstill.</a:t>
            </a:r>
          </a:p>
          <a:p>
            <a:endParaRPr lang="en-US" dirty="0"/>
          </a:p>
          <a:p>
            <a:r>
              <a:rPr lang="en-US" dirty="0"/>
              <a:t>If the HAND mapping could be done and subsequent rating curve data can be compared to the </a:t>
            </a:r>
            <a:r>
              <a:rPr lang="en-US" dirty="0" err="1"/>
              <a:t>the</a:t>
            </a:r>
            <a:r>
              <a:rPr lang="en-US" dirty="0"/>
              <a:t> high water mark data obtained from USGS to validate the mapping.</a:t>
            </a:r>
          </a:p>
        </p:txBody>
      </p:sp>
      <p:sp>
        <p:nvSpPr>
          <p:cNvPr id="4" name="Slide Number Placeholder 3"/>
          <p:cNvSpPr>
            <a:spLocks noGrp="1"/>
          </p:cNvSpPr>
          <p:nvPr>
            <p:ph type="sldNum" sz="quarter" idx="10"/>
          </p:nvPr>
        </p:nvSpPr>
        <p:spPr/>
        <p:txBody>
          <a:bodyPr/>
          <a:lstStyle/>
          <a:p>
            <a:fld id="{FC442F0E-BAAC-4E16-A1A6-754451FBAC77}" type="slidenum">
              <a:rPr lang="en-US" smtClean="0"/>
              <a:t>18</a:t>
            </a:fld>
            <a:endParaRPr lang="en-US"/>
          </a:p>
        </p:txBody>
      </p:sp>
    </p:spTree>
    <p:extLst>
      <p:ext uri="{BB962C8B-B14F-4D97-AF65-F5344CB8AC3E}">
        <p14:creationId xmlns:p14="http://schemas.microsoft.com/office/powerpoint/2010/main" val="247290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42F0E-BAAC-4E16-A1A6-754451FBAC77}" type="slidenum">
              <a:rPr lang="en-US" smtClean="0"/>
              <a:t>19</a:t>
            </a:fld>
            <a:endParaRPr lang="en-US"/>
          </a:p>
        </p:txBody>
      </p:sp>
    </p:spTree>
    <p:extLst>
      <p:ext uri="{BB962C8B-B14F-4D97-AF65-F5344CB8AC3E}">
        <p14:creationId xmlns:p14="http://schemas.microsoft.com/office/powerpoint/2010/main" val="3552828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Fewer than a dozen storms in the past century have reached land in the region as a Category 4 hurricane or higher.</a:t>
            </a:r>
          </a:p>
          <a:p>
            <a:pPr marL="285750" indent="-285750">
              <a:buFont typeface="Arial" panose="020B0604020202020204" pitchFamily="34" charset="0"/>
              <a:buChar char="•"/>
            </a:pPr>
            <a:r>
              <a:rPr lang="en-US" sz="1200" dirty="0"/>
              <a:t>Houston area – 800 miles of bayous and creeks</a:t>
            </a:r>
          </a:p>
          <a:p>
            <a:pPr marL="285750" indent="-285750">
              <a:buFont typeface="Arial" panose="020B0604020202020204" pitchFamily="34" charset="0"/>
              <a:buChar char="•"/>
            </a:pPr>
            <a:r>
              <a:rPr lang="en-US" sz="1200" dirty="0"/>
              <a:t>Several bayous, flood channels and rivers around the city were well above the top of the water bank as of 4 p.m. CT Aug 28</a:t>
            </a:r>
          </a:p>
          <a:p>
            <a:r>
              <a:rPr lang="en-US" dirty="0"/>
              <a:t>In this slide, I have some information about Hurricane Harvey. The map in the center is the data from National Hurricane Center displayed on Google Earth. I also utilized the shapefiles from NHC to use in ArcGIS Pro to compare where my area of interest would be as compared to the hurricane path.</a:t>
            </a:r>
          </a:p>
          <a:p>
            <a:endParaRPr lang="en-US" dirty="0"/>
          </a:p>
          <a:p>
            <a:r>
              <a:rPr lang="en-US" dirty="0"/>
              <a:t>The next set of images are from NASA, where we can see the Gulf Coast area before and after the hurricane. Several blue-</a:t>
            </a:r>
            <a:r>
              <a:rPr lang="en-US" dirty="0" err="1"/>
              <a:t>er</a:t>
            </a:r>
            <a:r>
              <a:rPr lang="en-US" dirty="0"/>
              <a:t> regions have opened up in the second image showing areas that are inundated or expanded streams and channels.</a:t>
            </a:r>
          </a:p>
        </p:txBody>
      </p:sp>
      <p:sp>
        <p:nvSpPr>
          <p:cNvPr id="4" name="Slide Number Placeholder 3"/>
          <p:cNvSpPr>
            <a:spLocks noGrp="1"/>
          </p:cNvSpPr>
          <p:nvPr>
            <p:ph type="sldNum" sz="quarter" idx="10"/>
          </p:nvPr>
        </p:nvSpPr>
        <p:spPr/>
        <p:txBody>
          <a:bodyPr/>
          <a:lstStyle/>
          <a:p>
            <a:fld id="{FC442F0E-BAAC-4E16-A1A6-754451FBAC77}" type="slidenum">
              <a:rPr lang="en-US" smtClean="0"/>
              <a:t>2</a:t>
            </a:fld>
            <a:endParaRPr lang="en-US"/>
          </a:p>
        </p:txBody>
      </p:sp>
    </p:spTree>
    <p:extLst>
      <p:ext uri="{BB962C8B-B14F-4D97-AF65-F5344CB8AC3E}">
        <p14:creationId xmlns:p14="http://schemas.microsoft.com/office/powerpoint/2010/main" val="429067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notable issues in the Houston Metropolitan region included overflowing water channels. This map from NYT shows several locations where water channels overflowed (in red)</a:t>
            </a:r>
          </a:p>
        </p:txBody>
      </p:sp>
      <p:sp>
        <p:nvSpPr>
          <p:cNvPr id="4" name="Slide Number Placeholder 3"/>
          <p:cNvSpPr>
            <a:spLocks noGrp="1"/>
          </p:cNvSpPr>
          <p:nvPr>
            <p:ph type="sldNum" sz="quarter" idx="10"/>
          </p:nvPr>
        </p:nvSpPr>
        <p:spPr/>
        <p:txBody>
          <a:bodyPr/>
          <a:lstStyle/>
          <a:p>
            <a:fld id="{FC442F0E-BAAC-4E16-A1A6-754451FBAC77}" type="slidenum">
              <a:rPr lang="en-US" smtClean="0"/>
              <a:t>3</a:t>
            </a:fld>
            <a:endParaRPr lang="en-US"/>
          </a:p>
        </p:txBody>
      </p:sp>
    </p:spTree>
    <p:extLst>
      <p:ext uri="{BB962C8B-B14F-4D97-AF65-F5344CB8AC3E}">
        <p14:creationId xmlns:p14="http://schemas.microsoft.com/office/powerpoint/2010/main" val="270763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333333"/>
                </a:solidFill>
                <a:latin typeface="nyt-franklin"/>
              </a:rPr>
              <a:t>Other notable issues included infrastructure shutdowns. The map from NYT here shows locations where infrastructure shutdowns occurred. The Northeast Water </a:t>
            </a:r>
            <a:r>
              <a:rPr lang="en-US" b="0" dirty="0" err="1">
                <a:solidFill>
                  <a:srgbClr val="333333"/>
                </a:solidFill>
                <a:latin typeface="nyt-franklin"/>
              </a:rPr>
              <a:t>Puridication</a:t>
            </a:r>
            <a:r>
              <a:rPr lang="en-US" b="0" dirty="0">
                <a:solidFill>
                  <a:srgbClr val="333333"/>
                </a:solidFill>
                <a:latin typeface="nyt-franklin"/>
              </a:rPr>
              <a:t> plant (shown in box) had completely submerged by Aug 27 evening. </a:t>
            </a:r>
          </a:p>
          <a:p>
            <a:endParaRPr lang="en-US" b="0" dirty="0">
              <a:solidFill>
                <a:srgbClr val="333333"/>
              </a:solidFill>
              <a:latin typeface="nyt-franklin"/>
            </a:endParaRPr>
          </a:p>
          <a:p>
            <a:r>
              <a:rPr lang="en-US" b="0" dirty="0">
                <a:solidFill>
                  <a:srgbClr val="333333"/>
                </a:solidFill>
                <a:latin typeface="nyt-franklin"/>
              </a:rPr>
              <a:t>Water plants not functioning</a:t>
            </a:r>
          </a:p>
          <a:p>
            <a:r>
              <a:rPr lang="en-US" b="0" dirty="0">
                <a:solidFill>
                  <a:srgbClr val="333333"/>
                </a:solidFill>
                <a:latin typeface="georgia" panose="02040502050405020303" pitchFamily="18" charset="0"/>
              </a:rPr>
              <a:t>Mayor Sylvester Turner said that Houston’s Northeast Water Purification Plant was completely submerged as of 6 p.m. Sunday and that the Southeast Water Purification Plant was operating at 5 percent production.</a:t>
            </a:r>
            <a:endParaRPr lang="en-US" b="0" i="0" dirty="0">
              <a:solidFill>
                <a:srgbClr val="333333"/>
              </a:solidFill>
              <a:effectLst/>
              <a:latin typeface="georgia" panose="02040502050405020303" pitchFamily="18" charset="0"/>
            </a:endParaRPr>
          </a:p>
          <a:p>
            <a:endParaRPr lang="en-US" b="0" dirty="0"/>
          </a:p>
        </p:txBody>
      </p:sp>
      <p:sp>
        <p:nvSpPr>
          <p:cNvPr id="4" name="Slide Number Placeholder 3"/>
          <p:cNvSpPr>
            <a:spLocks noGrp="1"/>
          </p:cNvSpPr>
          <p:nvPr>
            <p:ph type="sldNum" sz="quarter" idx="10"/>
          </p:nvPr>
        </p:nvSpPr>
        <p:spPr/>
        <p:txBody>
          <a:bodyPr/>
          <a:lstStyle/>
          <a:p>
            <a:fld id="{FC442F0E-BAAC-4E16-A1A6-754451FBAC77}" type="slidenum">
              <a:rPr lang="en-US" smtClean="0"/>
              <a:t>4</a:t>
            </a:fld>
            <a:endParaRPr lang="en-US"/>
          </a:p>
        </p:txBody>
      </p:sp>
    </p:spTree>
    <p:extLst>
      <p:ext uri="{BB962C8B-B14F-4D97-AF65-F5344CB8AC3E}">
        <p14:creationId xmlns:p14="http://schemas.microsoft.com/office/powerpoint/2010/main" val="337829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briefly explain why I chose this region. An article from NYT looked at water levels above sea levels for several of the water networks in the path of Hurricane Harvey. One of them stands out poignantly. </a:t>
            </a:r>
            <a:r>
              <a:rPr lang="en-US" dirty="0" err="1"/>
              <a:t>WestFork</a:t>
            </a:r>
            <a:r>
              <a:rPr lang="en-US" dirty="0"/>
              <a:t> San </a:t>
            </a:r>
            <a:r>
              <a:rPr lang="en-US" dirty="0" err="1"/>
              <a:t>Jac</a:t>
            </a:r>
            <a:r>
              <a:rPr lang="en-US" dirty="0"/>
              <a:t> river levels rose very sharply between 25</a:t>
            </a:r>
            <a:r>
              <a:rPr lang="en-US" baseline="30000" dirty="0"/>
              <a:t>th</a:t>
            </a:r>
            <a:r>
              <a:rPr lang="en-US" dirty="0"/>
              <a:t> and 28</a:t>
            </a:r>
            <a:r>
              <a:rPr lang="en-US" baseline="30000" dirty="0"/>
              <a:t>th</a:t>
            </a:r>
            <a:r>
              <a:rPr lang="en-US" dirty="0"/>
              <a:t> of August. </a:t>
            </a:r>
          </a:p>
          <a:p>
            <a:endParaRPr lang="en-US" dirty="0"/>
          </a:p>
          <a:p>
            <a:r>
              <a:rPr lang="en-US" dirty="0"/>
              <a:t>To look at the data more in detail, I downloaded USGS stream gages for the region and looked at a Stream Site downstream of Lake Houston and obtained the gage height data during the hurricane event. The graph here shows the changes in the gage height over Aug 25 to Sep 08. At the peak flow, it even exceeded the operational limit, where the sensors cannot make data available or reliable.</a:t>
            </a:r>
          </a:p>
          <a:p>
            <a:endParaRPr lang="en-US" dirty="0"/>
          </a:p>
          <a:p>
            <a:r>
              <a:rPr lang="en-US" dirty="0"/>
              <a:t>Counties: Liberty grimes </a:t>
            </a:r>
            <a:r>
              <a:rPr lang="en-US" dirty="0" err="1"/>
              <a:t>harris</a:t>
            </a:r>
            <a:r>
              <a:rPr lang="en-US" dirty="0"/>
              <a:t> </a:t>
            </a:r>
            <a:r>
              <a:rPr lang="en-US" dirty="0" err="1"/>
              <a:t>waller</a:t>
            </a:r>
            <a:r>
              <a:rPr lang="en-US" baseline="0" dirty="0"/>
              <a:t> walker Montgomery </a:t>
            </a:r>
            <a:r>
              <a:rPr lang="en-US" baseline="0" dirty="0" err="1"/>
              <a:t>sanjac</a:t>
            </a:r>
            <a:endParaRPr lang="en-US" baseline="0" dirty="0"/>
          </a:p>
          <a:p>
            <a:endParaRPr lang="en-US" baseline="0" dirty="0"/>
          </a:p>
          <a:p>
            <a:r>
              <a:rPr lang="en-US" dirty="0"/>
              <a:t>In particular, it is important for forecasters and emergency and water managers to know the approximate stage where streamflow and water-level data will no longer be valid or available as a result of the stage sensing system reaching its minimum or maximum operational limit.</a:t>
            </a:r>
          </a:p>
        </p:txBody>
      </p:sp>
      <p:sp>
        <p:nvSpPr>
          <p:cNvPr id="4" name="Slide Number Placeholder 3"/>
          <p:cNvSpPr>
            <a:spLocks noGrp="1"/>
          </p:cNvSpPr>
          <p:nvPr>
            <p:ph type="sldNum" sz="quarter" idx="10"/>
          </p:nvPr>
        </p:nvSpPr>
        <p:spPr/>
        <p:txBody>
          <a:bodyPr/>
          <a:lstStyle/>
          <a:p>
            <a:fld id="{FC442F0E-BAAC-4E16-A1A6-754451FBAC77}" type="slidenum">
              <a:rPr lang="en-US" smtClean="0"/>
              <a:t>6</a:t>
            </a:fld>
            <a:endParaRPr lang="en-US"/>
          </a:p>
        </p:txBody>
      </p:sp>
    </p:spTree>
    <p:extLst>
      <p:ext uri="{BB962C8B-B14F-4D97-AF65-F5344CB8AC3E}">
        <p14:creationId xmlns:p14="http://schemas.microsoft.com/office/powerpoint/2010/main" val="158148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also looked at some aerial differences in the region. Lake Houston areas do not show a huge difference. I thought I could attribute this to the equalization by the lake.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http://disasterresponse.maps.arcgis.com/apps/StorytellingSwipe/index.html?appid=c62112f6ba834227978d8f1cf2b6f5af</a:t>
            </a:r>
          </a:p>
          <a:p>
            <a:endParaRPr lang="en-US" dirty="0"/>
          </a:p>
        </p:txBody>
      </p:sp>
      <p:sp>
        <p:nvSpPr>
          <p:cNvPr id="4" name="Slide Number Placeholder 3"/>
          <p:cNvSpPr>
            <a:spLocks noGrp="1"/>
          </p:cNvSpPr>
          <p:nvPr>
            <p:ph type="sldNum" sz="quarter" idx="10"/>
          </p:nvPr>
        </p:nvSpPr>
        <p:spPr/>
        <p:txBody>
          <a:bodyPr/>
          <a:lstStyle/>
          <a:p>
            <a:fld id="{FC442F0E-BAAC-4E16-A1A6-754451FBAC77}" type="slidenum">
              <a:rPr lang="en-US" smtClean="0"/>
              <a:t>7</a:t>
            </a:fld>
            <a:endParaRPr lang="en-US"/>
          </a:p>
        </p:txBody>
      </p:sp>
    </p:spTree>
    <p:extLst>
      <p:ext uri="{BB962C8B-B14F-4D97-AF65-F5344CB8AC3E}">
        <p14:creationId xmlns:p14="http://schemas.microsoft.com/office/powerpoint/2010/main" val="1289436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http://disasterresponse.maps.arcgis.com/apps/StorytellingSwipe/index.html?appid=c62112f6ba834227978d8f1cf2b6f5af</a:t>
            </a:r>
          </a:p>
          <a:p>
            <a:endParaRPr lang="en-US" dirty="0"/>
          </a:p>
        </p:txBody>
      </p:sp>
      <p:sp>
        <p:nvSpPr>
          <p:cNvPr id="4" name="Slide Number Placeholder 3"/>
          <p:cNvSpPr>
            <a:spLocks noGrp="1"/>
          </p:cNvSpPr>
          <p:nvPr>
            <p:ph type="sldNum" sz="quarter" idx="10"/>
          </p:nvPr>
        </p:nvSpPr>
        <p:spPr/>
        <p:txBody>
          <a:bodyPr/>
          <a:lstStyle/>
          <a:p>
            <a:fld id="{FC442F0E-BAAC-4E16-A1A6-754451FBAC77}" type="slidenum">
              <a:rPr lang="en-US" smtClean="0"/>
              <a:t>8</a:t>
            </a:fld>
            <a:endParaRPr lang="en-US"/>
          </a:p>
        </p:txBody>
      </p:sp>
    </p:spTree>
    <p:extLst>
      <p:ext uri="{BB962C8B-B14F-4D97-AF65-F5344CB8AC3E}">
        <p14:creationId xmlns:p14="http://schemas.microsoft.com/office/powerpoint/2010/main" val="171023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http://disasterresponse.maps.arcgis.com/apps/StorytellingSwipe/index.html?appid=c62112f6ba834227978d8f1cf2b6f5af</a:t>
            </a:r>
          </a:p>
          <a:p>
            <a:endParaRPr lang="en-US" dirty="0"/>
          </a:p>
        </p:txBody>
      </p:sp>
      <p:sp>
        <p:nvSpPr>
          <p:cNvPr id="4" name="Slide Number Placeholder 3"/>
          <p:cNvSpPr>
            <a:spLocks noGrp="1"/>
          </p:cNvSpPr>
          <p:nvPr>
            <p:ph type="sldNum" sz="quarter" idx="10"/>
          </p:nvPr>
        </p:nvSpPr>
        <p:spPr/>
        <p:txBody>
          <a:bodyPr/>
          <a:lstStyle/>
          <a:p>
            <a:fld id="{FC442F0E-BAAC-4E16-A1A6-754451FBAC77}" type="slidenum">
              <a:rPr lang="en-US" smtClean="0"/>
              <a:t>9</a:t>
            </a:fld>
            <a:endParaRPr lang="en-US"/>
          </a:p>
        </p:txBody>
      </p:sp>
    </p:spTree>
    <p:extLst>
      <p:ext uri="{BB962C8B-B14F-4D97-AF65-F5344CB8AC3E}">
        <p14:creationId xmlns:p14="http://schemas.microsoft.com/office/powerpoint/2010/main" val="364979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overall objective for the term project, as a complete outsider to hydrology or GIS, was to be able to learn about visualization of real world data.</a:t>
            </a:r>
          </a:p>
          <a:p>
            <a:endParaRPr lang="en-US" dirty="0"/>
          </a:p>
          <a:p>
            <a:r>
              <a:rPr lang="en-US" dirty="0"/>
              <a:t>The specific objectives were to create a basin based on the real world characteristics.</a:t>
            </a:r>
          </a:p>
          <a:p>
            <a:r>
              <a:rPr lang="en-US" dirty="0" err="1"/>
              <a:t>Map,visualize</a:t>
            </a:r>
            <a:r>
              <a:rPr lang="en-US" dirty="0"/>
              <a:t> and take a quantitative look at the rainfall from hurricane over the delineated region.</a:t>
            </a:r>
          </a:p>
          <a:p>
            <a:r>
              <a:rPr lang="en-US" dirty="0"/>
              <a:t>Assess water quality changes in this region.</a:t>
            </a:r>
          </a:p>
          <a:p>
            <a:r>
              <a:rPr lang="en-US" dirty="0"/>
              <a:t>And if time and skills permit, attempt to map the flood inundation in the basin.</a:t>
            </a:r>
          </a:p>
        </p:txBody>
      </p:sp>
      <p:sp>
        <p:nvSpPr>
          <p:cNvPr id="4" name="Slide Number Placeholder 3"/>
          <p:cNvSpPr>
            <a:spLocks noGrp="1"/>
          </p:cNvSpPr>
          <p:nvPr>
            <p:ph type="sldNum" sz="quarter" idx="10"/>
          </p:nvPr>
        </p:nvSpPr>
        <p:spPr/>
        <p:txBody>
          <a:bodyPr/>
          <a:lstStyle/>
          <a:p>
            <a:fld id="{FC442F0E-BAAC-4E16-A1A6-754451FBAC77}" type="slidenum">
              <a:rPr lang="en-US" smtClean="0"/>
              <a:t>10</a:t>
            </a:fld>
            <a:endParaRPr lang="en-US"/>
          </a:p>
        </p:txBody>
      </p:sp>
    </p:spTree>
    <p:extLst>
      <p:ext uri="{BB962C8B-B14F-4D97-AF65-F5344CB8AC3E}">
        <p14:creationId xmlns:p14="http://schemas.microsoft.com/office/powerpoint/2010/main" val="167745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5291D8-F040-44DE-A912-2F74B541239F}"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28701-3231-48B0-ABFF-04F5ED3658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834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291D8-F040-44DE-A912-2F74B541239F}"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133393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291D8-F040-44DE-A912-2F74B541239F}"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191071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291D8-F040-44DE-A912-2F74B541239F}"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146762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5291D8-F040-44DE-A912-2F74B541239F}"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28701-3231-48B0-ABFF-04F5ED3658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04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5291D8-F040-44DE-A912-2F74B541239F}"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391556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5291D8-F040-44DE-A912-2F74B541239F}" type="datetimeFigureOut">
              <a:rPr lang="en-US" smtClean="0"/>
              <a:t>11/21/2017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60065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5291D8-F040-44DE-A912-2F74B541239F}" type="datetimeFigureOut">
              <a:rPr lang="en-US" smtClean="0"/>
              <a:t>11/21/2017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409862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A5291D8-F040-44DE-A912-2F74B541239F}" type="datetimeFigureOut">
              <a:rPr lang="en-US" smtClean="0"/>
              <a:t>11/21/2017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29442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A5291D8-F040-44DE-A912-2F74B541239F}" type="datetimeFigureOut">
              <a:rPr lang="en-US" smtClean="0"/>
              <a:t>11/21/2017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E28701-3231-48B0-ABFF-04F5ED365871}" type="slidenum">
              <a:rPr lang="en-US" smtClean="0"/>
              <a:t>‹#›</a:t>
            </a:fld>
            <a:endParaRPr lang="en-US"/>
          </a:p>
        </p:txBody>
      </p:sp>
    </p:spTree>
    <p:extLst>
      <p:ext uri="{BB962C8B-B14F-4D97-AF65-F5344CB8AC3E}">
        <p14:creationId xmlns:p14="http://schemas.microsoft.com/office/powerpoint/2010/main" val="97274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5291D8-F040-44DE-A912-2F74B541239F}"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28701-3231-48B0-ABFF-04F5ED365871}" type="slidenum">
              <a:rPr lang="en-US" smtClean="0"/>
              <a:t>‹#›</a:t>
            </a:fld>
            <a:endParaRPr lang="en-US"/>
          </a:p>
        </p:txBody>
      </p:sp>
    </p:spTree>
    <p:extLst>
      <p:ext uri="{BB962C8B-B14F-4D97-AF65-F5344CB8AC3E}">
        <p14:creationId xmlns:p14="http://schemas.microsoft.com/office/powerpoint/2010/main" val="2287668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A5291D8-F040-44DE-A912-2F74B541239F}" type="datetimeFigureOut">
              <a:rPr lang="en-US" smtClean="0"/>
              <a:t>11/21/2017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3E28701-3231-48B0-ABFF-04F5ED36587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762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0015" y="746426"/>
            <a:ext cx="5178260" cy="3566160"/>
          </a:xfrm>
        </p:spPr>
        <p:txBody>
          <a:bodyPr>
            <a:normAutofit/>
          </a:bodyPr>
          <a:lstStyle/>
          <a:p>
            <a:pPr algn="ctr"/>
            <a:r>
              <a:rPr lang="en-US" sz="4800" dirty="0"/>
              <a:t>Hurricane Harvey: </a:t>
            </a:r>
            <a:br>
              <a:rPr lang="en-US" sz="4800" dirty="0"/>
            </a:br>
            <a:r>
              <a:rPr lang="en-US" sz="4800" dirty="0"/>
              <a:t>Precipitation and Flood Analysis in the Lake Houston Area</a:t>
            </a:r>
          </a:p>
        </p:txBody>
      </p:sp>
      <p:sp>
        <p:nvSpPr>
          <p:cNvPr id="3" name="Subtitle 2"/>
          <p:cNvSpPr>
            <a:spLocks noGrp="1"/>
          </p:cNvSpPr>
          <p:nvPr>
            <p:ph type="subTitle" idx="1"/>
          </p:nvPr>
        </p:nvSpPr>
        <p:spPr>
          <a:xfrm>
            <a:off x="1097280" y="4530776"/>
            <a:ext cx="5290995" cy="1143000"/>
          </a:xfrm>
        </p:spPr>
        <p:txBody>
          <a:bodyPr>
            <a:normAutofit/>
          </a:bodyPr>
          <a:lstStyle/>
          <a:p>
            <a:pPr algn="ctr"/>
            <a:r>
              <a:rPr lang="en-US" dirty="0"/>
              <a:t>Indu Venu Sabaraya</a:t>
            </a:r>
          </a:p>
        </p:txBody>
      </p:sp>
      <p:pic>
        <p:nvPicPr>
          <p:cNvPr id="1026" name="Picture 2" descr="https://pbs.twimg.com/media/DIHMh2PUAAAes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35" y="1678463"/>
            <a:ext cx="5327083" cy="39953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205007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700F-0D20-495D-8B74-B0DFAFCAD35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60B375F5-5CE6-4398-A36D-0E43C38F3A19}"/>
              </a:ext>
            </a:extLst>
          </p:cNvPr>
          <p:cNvSpPr>
            <a:spLocks noGrp="1"/>
          </p:cNvSpPr>
          <p:nvPr>
            <p:ph idx="1"/>
          </p:nvPr>
        </p:nvSpPr>
        <p:spPr>
          <a:xfrm>
            <a:off x="1097280" y="2012999"/>
            <a:ext cx="10058400" cy="4023360"/>
          </a:xfrm>
        </p:spPr>
        <p:txBody>
          <a:bodyPr>
            <a:normAutofit/>
          </a:bodyPr>
          <a:lstStyle/>
          <a:p>
            <a:pPr marL="457200" indent="-457200">
              <a:buFont typeface="+mj-lt"/>
              <a:buAutoNum type="arabicPeriod"/>
            </a:pPr>
            <a:r>
              <a:rPr lang="en-US" sz="3600" dirty="0"/>
              <a:t>Delineate a basin with interesting characteristics to study and describe its features</a:t>
            </a:r>
          </a:p>
          <a:p>
            <a:pPr marL="457200" indent="-457200">
              <a:buFont typeface="+mj-lt"/>
              <a:buAutoNum type="arabicPeriod"/>
            </a:pPr>
            <a:r>
              <a:rPr lang="en-US" sz="3600" dirty="0"/>
              <a:t>Map the rainfall occurred during the hurricane event</a:t>
            </a:r>
          </a:p>
          <a:p>
            <a:pPr marL="457200" indent="-457200">
              <a:buFont typeface="+mj-lt"/>
              <a:buAutoNum type="arabicPeriod"/>
            </a:pPr>
            <a:r>
              <a:rPr lang="en-US" sz="3600" dirty="0"/>
              <a:t>Assess water quality changes in the area </a:t>
            </a:r>
            <a:endParaRPr lang="en-US" sz="3600" dirty="0" smtClean="0"/>
          </a:p>
          <a:p>
            <a:pPr marL="457200" indent="-457200">
              <a:buFont typeface="+mj-lt"/>
              <a:buAutoNum type="arabicPeriod"/>
            </a:pPr>
            <a:r>
              <a:rPr lang="en-US" sz="3600" dirty="0" smtClean="0"/>
              <a:t>Attempt </a:t>
            </a:r>
            <a:r>
              <a:rPr lang="en-US" sz="3600" dirty="0"/>
              <a:t>to map the flood inundation in the basin</a:t>
            </a:r>
          </a:p>
        </p:txBody>
      </p:sp>
    </p:spTree>
    <p:extLst>
      <p:ext uri="{BB962C8B-B14F-4D97-AF65-F5344CB8AC3E}">
        <p14:creationId xmlns:p14="http://schemas.microsoft.com/office/powerpoint/2010/main" val="2787297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Watershed Draining to Stream Gage &amp; Extracting DEM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3458007"/>
              </p:ext>
            </p:extLst>
          </p:nvPr>
        </p:nvGraphicFramePr>
        <p:xfrm>
          <a:off x="472232" y="3049166"/>
          <a:ext cx="5654248" cy="1483360"/>
        </p:xfrm>
        <a:graphic>
          <a:graphicData uri="http://schemas.openxmlformats.org/drawingml/2006/table">
            <a:tbl>
              <a:tblPr firstRow="1" bandRow="1">
                <a:tableStyleId>{21E4AEA4-8DFA-4A89-87EB-49C32662AFE0}</a:tableStyleId>
              </a:tblPr>
              <a:tblGrid>
                <a:gridCol w="2827124">
                  <a:extLst>
                    <a:ext uri="{9D8B030D-6E8A-4147-A177-3AD203B41FA5}">
                      <a16:colId xmlns:a16="http://schemas.microsoft.com/office/drawing/2014/main" val="1276734977"/>
                    </a:ext>
                  </a:extLst>
                </a:gridCol>
                <a:gridCol w="2827124">
                  <a:extLst>
                    <a:ext uri="{9D8B030D-6E8A-4147-A177-3AD203B41FA5}">
                      <a16:colId xmlns:a16="http://schemas.microsoft.com/office/drawing/2014/main" val="1067653422"/>
                    </a:ext>
                  </a:extLst>
                </a:gridCol>
              </a:tblGrid>
              <a:tr h="370840">
                <a:tc>
                  <a:txBody>
                    <a:bodyPr/>
                    <a:lstStyle/>
                    <a:p>
                      <a:pPr algn="ctr"/>
                      <a:r>
                        <a:rPr lang="en-US" dirty="0"/>
                        <a:t>Parameter</a:t>
                      </a:r>
                    </a:p>
                  </a:txBody>
                  <a:tcPr anchor="ctr"/>
                </a:tc>
                <a:tc>
                  <a:txBody>
                    <a:bodyPr/>
                    <a:lstStyle/>
                    <a:p>
                      <a:pPr algn="ctr"/>
                      <a:r>
                        <a:rPr lang="en-US" dirty="0"/>
                        <a:t>Value</a:t>
                      </a:r>
                    </a:p>
                  </a:txBody>
                  <a:tcPr anchor="ctr"/>
                </a:tc>
                <a:extLst>
                  <a:ext uri="{0D108BD9-81ED-4DB2-BD59-A6C34878D82A}">
                    <a16:rowId xmlns:a16="http://schemas.microsoft.com/office/drawing/2014/main" val="2299801048"/>
                  </a:ext>
                </a:extLst>
              </a:tr>
              <a:tr h="370840">
                <a:tc>
                  <a:txBody>
                    <a:bodyPr/>
                    <a:lstStyle/>
                    <a:p>
                      <a:pPr algn="ctr"/>
                      <a:r>
                        <a:rPr lang="en-US" dirty="0"/>
                        <a:t>Basin Area (km</a:t>
                      </a:r>
                      <a:r>
                        <a:rPr lang="en-US" baseline="30000" dirty="0"/>
                        <a:t>2</a:t>
                      </a:r>
                      <a:r>
                        <a:rPr lang="en-US" baseline="0" dirty="0"/>
                        <a:t>)</a:t>
                      </a:r>
                    </a:p>
                  </a:txBody>
                  <a:tcPr anchor="ctr"/>
                </a:tc>
                <a:tc>
                  <a:txBody>
                    <a:bodyPr/>
                    <a:lstStyle/>
                    <a:p>
                      <a:pPr algn="ctr"/>
                      <a:r>
                        <a:rPr lang="en-US" dirty="0"/>
                        <a:t>7911.52</a:t>
                      </a:r>
                    </a:p>
                  </a:txBody>
                  <a:tcPr anchor="ctr"/>
                </a:tc>
                <a:extLst>
                  <a:ext uri="{0D108BD9-81ED-4DB2-BD59-A6C34878D82A}">
                    <a16:rowId xmlns:a16="http://schemas.microsoft.com/office/drawing/2014/main" val="2744604338"/>
                  </a:ext>
                </a:extLst>
              </a:tr>
              <a:tr h="370840">
                <a:tc>
                  <a:txBody>
                    <a:bodyPr/>
                    <a:lstStyle/>
                    <a:p>
                      <a:pPr algn="ctr"/>
                      <a:r>
                        <a:rPr lang="en-US" dirty="0"/>
                        <a:t>Date</a:t>
                      </a:r>
                    </a:p>
                  </a:txBody>
                  <a:tcPr anchor="ctr"/>
                </a:tc>
                <a:tc>
                  <a:txBody>
                    <a:bodyPr/>
                    <a:lstStyle/>
                    <a:p>
                      <a:pPr algn="ctr"/>
                      <a:r>
                        <a:rPr lang="en-US" dirty="0"/>
                        <a:t>24 Aug – 02</a:t>
                      </a:r>
                      <a:r>
                        <a:rPr lang="en-US" baseline="0" dirty="0"/>
                        <a:t> Sept, 2017</a:t>
                      </a:r>
                      <a:endParaRPr lang="en-US" dirty="0"/>
                    </a:p>
                  </a:txBody>
                  <a:tcPr anchor="ctr"/>
                </a:tc>
                <a:extLst>
                  <a:ext uri="{0D108BD9-81ED-4DB2-BD59-A6C34878D82A}">
                    <a16:rowId xmlns:a16="http://schemas.microsoft.com/office/drawing/2014/main" val="4006005692"/>
                  </a:ext>
                </a:extLst>
              </a:tr>
              <a:tr h="370840">
                <a:tc>
                  <a:txBody>
                    <a:bodyPr/>
                    <a:lstStyle/>
                    <a:p>
                      <a:pPr algn="ctr"/>
                      <a:r>
                        <a:rPr lang="en-US" dirty="0"/>
                        <a:t>Counties within basin</a:t>
                      </a:r>
                    </a:p>
                  </a:txBody>
                  <a:tcPr anchor="ctr"/>
                </a:tc>
                <a:tc>
                  <a:txBody>
                    <a:bodyPr/>
                    <a:lstStyle/>
                    <a:p>
                      <a:pPr algn="ctr"/>
                      <a:r>
                        <a:rPr lang="en-US" dirty="0"/>
                        <a:t>7</a:t>
                      </a:r>
                    </a:p>
                  </a:txBody>
                  <a:tcPr anchor="ctr"/>
                </a:tc>
                <a:extLst>
                  <a:ext uri="{0D108BD9-81ED-4DB2-BD59-A6C34878D82A}">
                    <a16:rowId xmlns:a16="http://schemas.microsoft.com/office/drawing/2014/main" val="99613023"/>
                  </a:ext>
                </a:extLst>
              </a:tr>
            </a:tbl>
          </a:graphicData>
        </a:graphic>
      </p:graphicFrame>
      <p:grpSp>
        <p:nvGrpSpPr>
          <p:cNvPr id="5" name="Group 4"/>
          <p:cNvGrpSpPr/>
          <p:nvPr/>
        </p:nvGrpSpPr>
        <p:grpSpPr>
          <a:xfrm>
            <a:off x="6413327" y="2272002"/>
            <a:ext cx="5644229" cy="3677768"/>
            <a:chOff x="7786538" y="2819498"/>
            <a:chExt cx="4311417" cy="3140644"/>
          </a:xfrm>
        </p:grpSpPr>
        <p:pic>
          <p:nvPicPr>
            <p:cNvPr id="6" name="Picture 5"/>
            <p:cNvPicPr>
              <a:picLocks noChangeAspect="1"/>
            </p:cNvPicPr>
            <p:nvPr/>
          </p:nvPicPr>
          <p:blipFill>
            <a:blip r:embed="rId3"/>
            <a:stretch>
              <a:fillRect/>
            </a:stretch>
          </p:blipFill>
          <p:spPr>
            <a:xfrm>
              <a:off x="7786538" y="2819498"/>
              <a:ext cx="4311417" cy="3140644"/>
            </a:xfrm>
            <a:prstGeom prst="rect">
              <a:avLst/>
            </a:prstGeom>
          </p:spPr>
        </p:pic>
        <p:sp>
          <p:nvSpPr>
            <p:cNvPr id="7" name="Oval 6"/>
            <p:cNvSpPr>
              <a:spLocks noChangeAspect="1"/>
            </p:cNvSpPr>
            <p:nvPr/>
          </p:nvSpPr>
          <p:spPr>
            <a:xfrm>
              <a:off x="10694844" y="533053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11204311" y="290419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8992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Rainfall During Harvey: Spline and Thiessen</a:t>
            </a:r>
          </a:p>
        </p:txBody>
      </p:sp>
      <p:pic>
        <p:nvPicPr>
          <p:cNvPr id="4" name="Content Placeholder 3"/>
          <p:cNvPicPr>
            <a:picLocks noGrp="1" noChangeAspect="1"/>
          </p:cNvPicPr>
          <p:nvPr>
            <p:ph idx="1"/>
          </p:nvPr>
        </p:nvPicPr>
        <p:blipFill>
          <a:blip r:embed="rId3"/>
          <a:stretch>
            <a:fillRect/>
          </a:stretch>
        </p:blipFill>
        <p:spPr>
          <a:xfrm>
            <a:off x="170903" y="1979428"/>
            <a:ext cx="4304906" cy="4022725"/>
          </a:xfrm>
          <a:prstGeom prst="rect">
            <a:avLst/>
          </a:prstGeom>
        </p:spPr>
      </p:pic>
      <p:sp>
        <p:nvSpPr>
          <p:cNvPr id="5" name="TextBox 4"/>
          <p:cNvSpPr txBox="1"/>
          <p:nvPr/>
        </p:nvSpPr>
        <p:spPr>
          <a:xfrm>
            <a:off x="170903" y="5967222"/>
            <a:ext cx="4304906" cy="276999"/>
          </a:xfrm>
          <a:prstGeom prst="rect">
            <a:avLst/>
          </a:prstGeom>
          <a:noFill/>
        </p:spPr>
        <p:txBody>
          <a:bodyPr wrap="square" rtlCol="0">
            <a:spAutoFit/>
          </a:bodyPr>
          <a:lstStyle/>
          <a:p>
            <a:pPr algn="ctr"/>
            <a:r>
              <a:rPr lang="en-US" sz="1200" dirty="0"/>
              <a:t>Up to 10-day cumulative precipitation data, GHCN-Daily, NOAA</a:t>
            </a:r>
          </a:p>
        </p:txBody>
      </p:sp>
      <p:graphicFrame>
        <p:nvGraphicFramePr>
          <p:cNvPr id="7" name="Table 6"/>
          <p:cNvGraphicFramePr>
            <a:graphicFrameLocks noGrp="1"/>
          </p:cNvGraphicFramePr>
          <p:nvPr>
            <p:extLst>
              <p:ext uri="{D42A27DB-BD31-4B8C-83A1-F6EECF244321}">
                <p14:modId xmlns:p14="http://schemas.microsoft.com/office/powerpoint/2010/main" val="2641066168"/>
              </p:ext>
            </p:extLst>
          </p:nvPr>
        </p:nvGraphicFramePr>
        <p:xfrm>
          <a:off x="8520177" y="1979428"/>
          <a:ext cx="3378200" cy="4266248"/>
        </p:xfrm>
        <a:graphic>
          <a:graphicData uri="http://schemas.openxmlformats.org/drawingml/2006/table">
            <a:tbl>
              <a:tblPr>
                <a:tableStyleId>{C083E6E3-FA7D-4D7B-A595-EF9225AFEA82}</a:tableStyleId>
              </a:tblPr>
              <a:tblGrid>
                <a:gridCol w="1828800">
                  <a:extLst>
                    <a:ext uri="{9D8B030D-6E8A-4147-A177-3AD203B41FA5}">
                      <a16:colId xmlns:a16="http://schemas.microsoft.com/office/drawing/2014/main" val="616044437"/>
                    </a:ext>
                  </a:extLst>
                </a:gridCol>
                <a:gridCol w="1549400">
                  <a:extLst>
                    <a:ext uri="{9D8B030D-6E8A-4147-A177-3AD203B41FA5}">
                      <a16:colId xmlns:a16="http://schemas.microsoft.com/office/drawing/2014/main" val="1553629800"/>
                    </a:ext>
                  </a:extLst>
                </a:gridCol>
              </a:tblGrid>
              <a:tr h="332740">
                <a:tc>
                  <a:txBody>
                    <a:bodyPr/>
                    <a:lstStyle/>
                    <a:p>
                      <a:pPr marL="0" marR="0" algn="ctr">
                        <a:lnSpc>
                          <a:spcPct val="107000"/>
                        </a:lnSpc>
                        <a:spcBef>
                          <a:spcPts val="0"/>
                        </a:spcBef>
                        <a:spcAft>
                          <a:spcPts val="800"/>
                        </a:spcAft>
                      </a:pPr>
                      <a:r>
                        <a:rPr lang="en-US" sz="1400" i="0" dirty="0">
                          <a:effectLst/>
                          <a:latin typeface="Segoe UI Light" panose="020B0502040204020203" pitchFamily="34" charset="0"/>
                        </a:rPr>
                        <a:t>HUC 10 Name</a:t>
                      </a:r>
                      <a:endParaRPr lang="en-US" sz="1400" b="1" i="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algn="ctr">
                        <a:lnSpc>
                          <a:spcPct val="107000"/>
                        </a:lnSpc>
                        <a:spcBef>
                          <a:spcPts val="0"/>
                        </a:spcBef>
                        <a:spcAft>
                          <a:spcPts val="800"/>
                        </a:spcAft>
                      </a:pPr>
                      <a:r>
                        <a:rPr lang="en-US" sz="1400" i="0" dirty="0">
                          <a:effectLst/>
                          <a:latin typeface="Segoe UI Light" panose="020B0502040204020203" pitchFamily="34" charset="0"/>
                        </a:rPr>
                        <a:t>10-Day Area Weighted Precipitation (in)</a:t>
                      </a:r>
                      <a:endParaRPr lang="en-US" sz="1400" b="1" i="0" dirty="0">
                        <a:effectLst/>
                        <a:latin typeface="Segoe UI Light" panose="020B0502040204020203"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2785446835"/>
                  </a:ext>
                </a:extLst>
              </a:tr>
              <a:tr h="238125">
                <a:tc>
                  <a:txBody>
                    <a:bodyPr/>
                    <a:lstStyle/>
                    <a:p>
                      <a:pPr marL="0" marR="0" algn="ctr">
                        <a:lnSpc>
                          <a:spcPct val="107000"/>
                        </a:lnSpc>
                        <a:spcBef>
                          <a:spcPts val="0"/>
                        </a:spcBef>
                        <a:spcAft>
                          <a:spcPts val="800"/>
                        </a:spcAft>
                      </a:pPr>
                      <a:r>
                        <a:rPr lang="en-US" sz="1100" dirty="0">
                          <a:effectLst/>
                        </a:rPr>
                        <a:t>West Fork San Jacinto River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25.30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856787"/>
                  </a:ext>
                </a:extLst>
              </a:tr>
              <a:tr h="332740">
                <a:tc>
                  <a:txBody>
                    <a:bodyPr/>
                    <a:lstStyle/>
                    <a:p>
                      <a:pPr marL="0" marR="0" algn="ctr">
                        <a:lnSpc>
                          <a:spcPct val="107000"/>
                        </a:lnSpc>
                        <a:spcBef>
                          <a:spcPts val="0"/>
                        </a:spcBef>
                        <a:spcAft>
                          <a:spcPts val="800"/>
                        </a:spcAft>
                      </a:pPr>
                      <a:r>
                        <a:rPr lang="en-US" sz="1100" dirty="0">
                          <a:effectLst/>
                        </a:rPr>
                        <a:t>West Fork San Jacinto River-Conroe Lake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19.33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6894490"/>
                  </a:ext>
                </a:extLst>
              </a:tr>
              <a:tr h="238125">
                <a:tc>
                  <a:txBody>
                    <a:bodyPr/>
                    <a:lstStyle/>
                    <a:p>
                      <a:pPr marL="0" marR="0" algn="ctr">
                        <a:lnSpc>
                          <a:spcPct val="107000"/>
                        </a:lnSpc>
                        <a:spcBef>
                          <a:spcPts val="0"/>
                        </a:spcBef>
                        <a:spcAft>
                          <a:spcPts val="800"/>
                        </a:spcAft>
                      </a:pPr>
                      <a:r>
                        <a:rPr lang="en-US" sz="1100" dirty="0">
                          <a:effectLst/>
                        </a:rPr>
                        <a:t>Caney Creek-Lake Creek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18.58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4854808"/>
                  </a:ext>
                </a:extLst>
              </a:tr>
              <a:tr h="332740">
                <a:tc>
                  <a:txBody>
                    <a:bodyPr/>
                    <a:lstStyle/>
                    <a:p>
                      <a:pPr marL="0" marR="0" algn="ctr">
                        <a:lnSpc>
                          <a:spcPct val="107000"/>
                        </a:lnSpc>
                        <a:spcBef>
                          <a:spcPts val="0"/>
                        </a:spcBef>
                        <a:spcAft>
                          <a:spcPts val="800"/>
                        </a:spcAft>
                      </a:pPr>
                      <a:r>
                        <a:rPr lang="en-US" sz="1100" dirty="0">
                          <a:effectLst/>
                        </a:rPr>
                        <a:t>Crystal Creek-West Fork San Jacinto River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22.83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0999114"/>
                  </a:ext>
                </a:extLst>
              </a:tr>
              <a:tr h="238125">
                <a:tc>
                  <a:txBody>
                    <a:bodyPr/>
                    <a:lstStyle/>
                    <a:p>
                      <a:pPr marL="0" marR="0" algn="ctr">
                        <a:lnSpc>
                          <a:spcPct val="107000"/>
                        </a:lnSpc>
                        <a:spcBef>
                          <a:spcPts val="0"/>
                        </a:spcBef>
                        <a:spcAft>
                          <a:spcPts val="800"/>
                        </a:spcAft>
                      </a:pPr>
                      <a:r>
                        <a:rPr lang="en-US" sz="1100" dirty="0">
                          <a:effectLst/>
                        </a:rPr>
                        <a:t>Frontal Lake Houston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a:effectLst/>
                        </a:rPr>
                        <a:t>30.55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5222357"/>
                  </a:ext>
                </a:extLst>
              </a:tr>
              <a:tr h="332740">
                <a:tc>
                  <a:txBody>
                    <a:bodyPr/>
                    <a:lstStyle/>
                    <a:p>
                      <a:pPr marL="0" marR="0" algn="ctr">
                        <a:lnSpc>
                          <a:spcPct val="107000"/>
                        </a:lnSpc>
                        <a:spcBef>
                          <a:spcPts val="0"/>
                        </a:spcBef>
                        <a:spcAft>
                          <a:spcPts val="800"/>
                        </a:spcAft>
                      </a:pPr>
                      <a:r>
                        <a:rPr lang="en-US" sz="1100" dirty="0">
                          <a:effectLst/>
                        </a:rPr>
                        <a:t>Little Cypress Creek-Cypress Creek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28.42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7129006"/>
                  </a:ext>
                </a:extLst>
              </a:tr>
              <a:tr h="238125">
                <a:tc>
                  <a:txBody>
                    <a:bodyPr/>
                    <a:lstStyle/>
                    <a:p>
                      <a:pPr marL="0" marR="0" algn="ctr">
                        <a:lnSpc>
                          <a:spcPct val="107000"/>
                        </a:lnSpc>
                        <a:spcBef>
                          <a:spcPts val="0"/>
                        </a:spcBef>
                        <a:spcAft>
                          <a:spcPts val="800"/>
                        </a:spcAft>
                      </a:pPr>
                      <a:r>
                        <a:rPr lang="en-US" sz="1100">
                          <a:effectLst/>
                        </a:rPr>
                        <a:t>Walnut Creek-Spring Creek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24.84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5567448"/>
                  </a:ext>
                </a:extLst>
              </a:tr>
              <a:tr h="238125">
                <a:tc>
                  <a:txBody>
                    <a:bodyPr/>
                    <a:lstStyle/>
                    <a:p>
                      <a:pPr marL="0" marR="0" algn="ctr">
                        <a:lnSpc>
                          <a:spcPct val="107000"/>
                        </a:lnSpc>
                        <a:spcBef>
                          <a:spcPts val="0"/>
                        </a:spcBef>
                        <a:spcAft>
                          <a:spcPts val="800"/>
                        </a:spcAft>
                      </a:pPr>
                      <a:r>
                        <a:rPr lang="en-US" sz="1100">
                          <a:effectLst/>
                        </a:rPr>
                        <a:t>Peach Creek-Caney Creek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22.06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4847094"/>
                  </a:ext>
                </a:extLst>
              </a:tr>
              <a:tr h="238125">
                <a:tc>
                  <a:txBody>
                    <a:bodyPr/>
                    <a:lstStyle/>
                    <a:p>
                      <a:pPr marL="0" marR="0" algn="ctr">
                        <a:lnSpc>
                          <a:spcPct val="107000"/>
                        </a:lnSpc>
                        <a:spcBef>
                          <a:spcPts val="0"/>
                        </a:spcBef>
                        <a:spcAft>
                          <a:spcPts val="800"/>
                        </a:spcAft>
                      </a:pPr>
                      <a:r>
                        <a:rPr lang="en-US" sz="1100">
                          <a:effectLst/>
                        </a:rPr>
                        <a:t>Tarkington Bayou-Luce Bayou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31.96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0812533"/>
                  </a:ext>
                </a:extLst>
              </a:tr>
              <a:tr h="332740">
                <a:tc>
                  <a:txBody>
                    <a:bodyPr/>
                    <a:lstStyle/>
                    <a:p>
                      <a:pPr marL="0" marR="0" algn="ctr">
                        <a:lnSpc>
                          <a:spcPct val="107000"/>
                        </a:lnSpc>
                        <a:spcBef>
                          <a:spcPts val="0"/>
                        </a:spcBef>
                        <a:spcAft>
                          <a:spcPts val="800"/>
                        </a:spcAft>
                      </a:pPr>
                      <a:r>
                        <a:rPr lang="en-US" sz="1100">
                          <a:effectLst/>
                        </a:rPr>
                        <a:t>Winters Bayou-East Fork San Jacinto River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24.37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9663886"/>
                  </a:ext>
                </a:extLst>
              </a:tr>
              <a:tr h="332740">
                <a:tc>
                  <a:txBody>
                    <a:bodyPr/>
                    <a:lstStyle/>
                    <a:p>
                      <a:pPr marL="0" marR="0" algn="ctr">
                        <a:lnSpc>
                          <a:spcPct val="107000"/>
                        </a:lnSpc>
                        <a:spcBef>
                          <a:spcPts val="0"/>
                        </a:spcBef>
                        <a:spcAft>
                          <a:spcPts val="800"/>
                        </a:spcAft>
                      </a:pPr>
                      <a:r>
                        <a:rPr lang="en-US" sz="1100">
                          <a:effectLst/>
                        </a:rPr>
                        <a:t>East Fork San Jacinto River-Frontal Lake Houston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dirty="0">
                          <a:effectLst/>
                        </a:rPr>
                        <a:t>27.23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4561888"/>
                  </a:ext>
                </a:extLst>
              </a:tr>
              <a:tr h="238125">
                <a:tc>
                  <a:txBody>
                    <a:bodyPr/>
                    <a:lstStyle/>
                    <a:p>
                      <a:pPr marL="0" marR="0" algn="ctr">
                        <a:lnSpc>
                          <a:spcPct val="107000"/>
                        </a:lnSpc>
                        <a:spcBef>
                          <a:spcPts val="0"/>
                        </a:spcBef>
                        <a:spcAft>
                          <a:spcPts val="800"/>
                        </a:spcAft>
                      </a:pPr>
                      <a:r>
                        <a:rPr lang="en-US" sz="1100">
                          <a:effectLst/>
                        </a:rPr>
                        <a:t>Buffalo Bayou-San Jacinto River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100" b="1" dirty="0">
                          <a:solidFill>
                            <a:srgbClr val="FF0000"/>
                          </a:solidFill>
                          <a:effectLst/>
                        </a:rPr>
                        <a:t>40.23</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507015"/>
                  </a:ext>
                </a:extLst>
              </a:tr>
            </a:tbl>
          </a:graphicData>
        </a:graphic>
      </p:graphicFrame>
      <p:pic>
        <p:nvPicPr>
          <p:cNvPr id="8" name="Picture 7"/>
          <p:cNvPicPr>
            <a:picLocks noChangeAspect="1"/>
          </p:cNvPicPr>
          <p:nvPr/>
        </p:nvPicPr>
        <p:blipFill>
          <a:blip r:embed="rId4"/>
          <a:stretch>
            <a:fillRect/>
          </a:stretch>
        </p:blipFill>
        <p:spPr>
          <a:xfrm>
            <a:off x="4522935" y="2308020"/>
            <a:ext cx="3913903" cy="3538168"/>
          </a:xfrm>
          <a:prstGeom prst="rect">
            <a:avLst/>
          </a:prstGeom>
        </p:spPr>
      </p:pic>
    </p:spTree>
    <p:extLst>
      <p:ext uri="{BB962C8B-B14F-4D97-AF65-F5344CB8AC3E}">
        <p14:creationId xmlns:p14="http://schemas.microsoft.com/office/powerpoint/2010/main" val="4028001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t>Effects of development: </a:t>
            </a:r>
            <a:br>
              <a:rPr lang="en-US" sz="3600" dirty="0"/>
            </a:br>
            <a:r>
              <a:rPr lang="en-US" sz="3600" dirty="0"/>
              <a:t>Development and Impervious Surfaces near Water Bodies</a:t>
            </a:r>
          </a:p>
        </p:txBody>
      </p:sp>
      <p:pic>
        <p:nvPicPr>
          <p:cNvPr id="5" name="Picture 4"/>
          <p:cNvPicPr>
            <a:picLocks noChangeAspect="1"/>
          </p:cNvPicPr>
          <p:nvPr/>
        </p:nvPicPr>
        <p:blipFill>
          <a:blip r:embed="rId3"/>
          <a:stretch>
            <a:fillRect/>
          </a:stretch>
        </p:blipFill>
        <p:spPr>
          <a:xfrm>
            <a:off x="1194020" y="1845734"/>
            <a:ext cx="5552949" cy="4018184"/>
          </a:xfrm>
          <a:prstGeom prst="rect">
            <a:avLst/>
          </a:prstGeom>
        </p:spPr>
      </p:pic>
      <p:pic>
        <p:nvPicPr>
          <p:cNvPr id="4" name="Picture 3"/>
          <p:cNvPicPr>
            <a:picLocks noChangeAspect="1"/>
          </p:cNvPicPr>
          <p:nvPr/>
        </p:nvPicPr>
        <p:blipFill>
          <a:blip r:embed="rId4"/>
          <a:stretch>
            <a:fillRect/>
          </a:stretch>
        </p:blipFill>
        <p:spPr>
          <a:xfrm>
            <a:off x="6871353" y="1845734"/>
            <a:ext cx="4266039" cy="3889719"/>
          </a:xfrm>
          <a:prstGeom prst="rect">
            <a:avLst/>
          </a:prstGeom>
        </p:spPr>
      </p:pic>
      <p:sp>
        <p:nvSpPr>
          <p:cNvPr id="6" name="TextBox 5"/>
          <p:cNvSpPr txBox="1"/>
          <p:nvPr/>
        </p:nvSpPr>
        <p:spPr>
          <a:xfrm>
            <a:off x="7245579" y="5843827"/>
            <a:ext cx="3517586" cy="369332"/>
          </a:xfrm>
          <a:prstGeom prst="rect">
            <a:avLst/>
          </a:prstGeom>
          <a:noFill/>
        </p:spPr>
        <p:txBody>
          <a:bodyPr wrap="square" rtlCol="0">
            <a:spAutoFit/>
          </a:bodyPr>
          <a:lstStyle/>
          <a:p>
            <a:pPr algn="ctr"/>
            <a:r>
              <a:rPr lang="en-US" dirty="0"/>
              <a:t>USA NLCD Impervious Surface 2011</a:t>
            </a:r>
          </a:p>
        </p:txBody>
      </p:sp>
      <p:sp>
        <p:nvSpPr>
          <p:cNvPr id="7" name="TextBox 6"/>
          <p:cNvSpPr txBox="1"/>
          <p:nvPr/>
        </p:nvSpPr>
        <p:spPr>
          <a:xfrm>
            <a:off x="2211701" y="5863918"/>
            <a:ext cx="3517586" cy="369332"/>
          </a:xfrm>
          <a:prstGeom prst="rect">
            <a:avLst/>
          </a:prstGeom>
          <a:noFill/>
        </p:spPr>
        <p:txBody>
          <a:bodyPr wrap="square" rtlCol="0">
            <a:spAutoFit/>
          </a:bodyPr>
          <a:lstStyle/>
          <a:p>
            <a:pPr algn="ctr"/>
            <a:r>
              <a:rPr lang="en-US" dirty="0"/>
              <a:t>USA NLCD Land Cover 2011</a:t>
            </a:r>
          </a:p>
        </p:txBody>
      </p:sp>
    </p:spTree>
    <p:extLst>
      <p:ext uri="{BB962C8B-B14F-4D97-AF65-F5344CB8AC3E}">
        <p14:creationId xmlns:p14="http://schemas.microsoft.com/office/powerpoint/2010/main" val="2239440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76336" y="6038290"/>
            <a:ext cx="6779420" cy="253916"/>
          </a:xfrm>
          <a:prstGeom prst="rect">
            <a:avLst/>
          </a:prstGeom>
        </p:spPr>
        <p:txBody>
          <a:bodyPr wrap="none">
            <a:spAutoFit/>
          </a:bodyPr>
          <a:lstStyle/>
          <a:p>
            <a:r>
              <a:rPr lang="en-US" sz="1050" dirty="0"/>
              <a:t>https://nrtwq.usgs.gov/explore/dyplot?site_no=08070200&amp;pcode=00665&amp;period=ytd_q3&amp;timestep=dv&amp;modelhistory=</a:t>
            </a:r>
          </a:p>
        </p:txBody>
      </p:sp>
      <p:sp>
        <p:nvSpPr>
          <p:cNvPr id="2" name="Title 1"/>
          <p:cNvSpPr>
            <a:spLocks noGrp="1"/>
          </p:cNvSpPr>
          <p:nvPr>
            <p:ph type="title"/>
          </p:nvPr>
        </p:nvSpPr>
        <p:spPr/>
        <p:txBody>
          <a:bodyPr/>
          <a:lstStyle/>
          <a:p>
            <a:r>
              <a:rPr lang="en-US" dirty="0"/>
              <a:t>Water Quality Indices</a:t>
            </a:r>
            <a:r>
              <a:rPr lang="en-US" dirty="0" smtClean="0"/>
              <a:t>: USGS</a:t>
            </a:r>
            <a:endParaRPr lang="en-US" dirty="0"/>
          </a:p>
        </p:txBody>
      </p:sp>
      <p:pic>
        <p:nvPicPr>
          <p:cNvPr id="12" name="Picture 11"/>
          <p:cNvPicPr>
            <a:picLocks noChangeAspect="1"/>
          </p:cNvPicPr>
          <p:nvPr/>
        </p:nvPicPr>
        <p:blipFill>
          <a:blip r:embed="rId2"/>
          <a:stretch>
            <a:fillRect/>
          </a:stretch>
        </p:blipFill>
        <p:spPr>
          <a:xfrm>
            <a:off x="343325" y="2131808"/>
            <a:ext cx="11566310" cy="3737286"/>
          </a:xfrm>
          <a:prstGeom prst="rect">
            <a:avLst/>
          </a:prstGeom>
        </p:spPr>
      </p:pic>
      <p:pic>
        <p:nvPicPr>
          <p:cNvPr id="15" name="Picture 14"/>
          <p:cNvPicPr>
            <a:picLocks noChangeAspect="1"/>
          </p:cNvPicPr>
          <p:nvPr/>
        </p:nvPicPr>
        <p:blipFill>
          <a:blip r:embed="rId3"/>
          <a:stretch>
            <a:fillRect/>
          </a:stretch>
        </p:blipFill>
        <p:spPr>
          <a:xfrm>
            <a:off x="8982997" y="558283"/>
            <a:ext cx="2926638" cy="1179077"/>
          </a:xfrm>
          <a:prstGeom prst="rect">
            <a:avLst/>
          </a:prstGeom>
        </p:spPr>
      </p:pic>
    </p:spTree>
    <p:extLst>
      <p:ext uri="{BB962C8B-B14F-4D97-AF65-F5344CB8AC3E}">
        <p14:creationId xmlns:p14="http://schemas.microsoft.com/office/powerpoint/2010/main" val="295594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Indices - USGS</a:t>
            </a:r>
            <a:endParaRPr lang="en-US" dirty="0"/>
          </a:p>
        </p:txBody>
      </p:sp>
      <p:sp>
        <p:nvSpPr>
          <p:cNvPr id="7" name="Rectangle 6"/>
          <p:cNvSpPr/>
          <p:nvPr/>
        </p:nvSpPr>
        <p:spPr>
          <a:xfrm>
            <a:off x="6372" y="5877933"/>
            <a:ext cx="2380331" cy="461665"/>
          </a:xfrm>
          <a:prstGeom prst="rect">
            <a:avLst/>
          </a:prstGeom>
        </p:spPr>
        <p:txBody>
          <a:bodyPr wrap="square">
            <a:spAutoFit/>
          </a:bodyPr>
          <a:lstStyle/>
          <a:p>
            <a:r>
              <a:rPr lang="en-US" sz="800" dirty="0"/>
              <a:t>https://nrtwq.usgs.gov/explore/plot?site_no=08070200&amp;pcode=00631&amp;period=ytd_q3&amp;timestep=uv&amp;modelhistory=</a:t>
            </a:r>
          </a:p>
        </p:txBody>
      </p:sp>
      <p:pic>
        <p:nvPicPr>
          <p:cNvPr id="8" name="Content Placeholder 7"/>
          <p:cNvPicPr>
            <a:picLocks noGrp="1" noChangeAspect="1"/>
          </p:cNvPicPr>
          <p:nvPr>
            <p:ph idx="1"/>
          </p:nvPr>
        </p:nvPicPr>
        <p:blipFill>
          <a:blip r:embed="rId2"/>
          <a:stretch>
            <a:fillRect/>
          </a:stretch>
        </p:blipFill>
        <p:spPr>
          <a:xfrm>
            <a:off x="180153" y="2412180"/>
            <a:ext cx="11796650" cy="2451482"/>
          </a:xfrm>
          <a:prstGeom prst="rect">
            <a:avLst/>
          </a:prstGeom>
        </p:spPr>
      </p:pic>
      <p:pic>
        <p:nvPicPr>
          <p:cNvPr id="9" name="Picture 8"/>
          <p:cNvPicPr>
            <a:picLocks noChangeAspect="1"/>
          </p:cNvPicPr>
          <p:nvPr/>
        </p:nvPicPr>
        <p:blipFill>
          <a:blip r:embed="rId3"/>
          <a:stretch>
            <a:fillRect/>
          </a:stretch>
        </p:blipFill>
        <p:spPr>
          <a:xfrm>
            <a:off x="9050165" y="5125090"/>
            <a:ext cx="2926638" cy="1179077"/>
          </a:xfrm>
          <a:prstGeom prst="rect">
            <a:avLst/>
          </a:prstGeom>
        </p:spPr>
      </p:pic>
    </p:spTree>
    <p:extLst>
      <p:ext uri="{BB962C8B-B14F-4D97-AF65-F5344CB8AC3E}">
        <p14:creationId xmlns:p14="http://schemas.microsoft.com/office/powerpoint/2010/main" val="706952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Indices - USGS</a:t>
            </a:r>
            <a:endParaRPr lang="en-US" dirty="0"/>
          </a:p>
        </p:txBody>
      </p:sp>
      <p:pic>
        <p:nvPicPr>
          <p:cNvPr id="4" name="Content Placeholder 3"/>
          <p:cNvPicPr>
            <a:picLocks noGrp="1" noChangeAspect="1"/>
          </p:cNvPicPr>
          <p:nvPr>
            <p:ph idx="1"/>
          </p:nvPr>
        </p:nvPicPr>
        <p:blipFill rotWithShape="1">
          <a:blip r:embed="rId2"/>
          <a:srcRect b="30155"/>
          <a:stretch/>
        </p:blipFill>
        <p:spPr>
          <a:xfrm>
            <a:off x="2386703" y="1861657"/>
            <a:ext cx="7101182" cy="4247109"/>
          </a:xfrm>
          <a:prstGeom prst="rect">
            <a:avLst/>
          </a:prstGeom>
        </p:spPr>
      </p:pic>
      <p:sp>
        <p:nvSpPr>
          <p:cNvPr id="5" name="Rectangle 4"/>
          <p:cNvSpPr/>
          <p:nvPr/>
        </p:nvSpPr>
        <p:spPr>
          <a:xfrm>
            <a:off x="3129455" y="5714629"/>
            <a:ext cx="5525814" cy="542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39662" y="5937316"/>
            <a:ext cx="5105400" cy="342900"/>
          </a:xfrm>
          <a:prstGeom prst="rect">
            <a:avLst/>
          </a:prstGeom>
        </p:spPr>
      </p:pic>
      <p:sp>
        <p:nvSpPr>
          <p:cNvPr id="7" name="Rectangle 6"/>
          <p:cNvSpPr/>
          <p:nvPr/>
        </p:nvSpPr>
        <p:spPr>
          <a:xfrm>
            <a:off x="6372" y="5877933"/>
            <a:ext cx="2380331" cy="461665"/>
          </a:xfrm>
          <a:prstGeom prst="rect">
            <a:avLst/>
          </a:prstGeom>
        </p:spPr>
        <p:txBody>
          <a:bodyPr wrap="square">
            <a:spAutoFit/>
          </a:bodyPr>
          <a:lstStyle/>
          <a:p>
            <a:r>
              <a:rPr lang="en-US" sz="800" dirty="0"/>
              <a:t>https://nrtwq.usgs.gov/explore/plot?site_no=08070200&amp;pcode=00631&amp;period=ytd_q3&amp;timestep=uv&amp;modelhistory=</a:t>
            </a:r>
          </a:p>
        </p:txBody>
      </p:sp>
      <p:pic>
        <p:nvPicPr>
          <p:cNvPr id="8" name="Picture 7"/>
          <p:cNvPicPr>
            <a:picLocks noChangeAspect="1"/>
          </p:cNvPicPr>
          <p:nvPr/>
        </p:nvPicPr>
        <p:blipFill>
          <a:blip r:embed="rId4"/>
          <a:stretch>
            <a:fillRect/>
          </a:stretch>
        </p:blipFill>
        <p:spPr>
          <a:xfrm>
            <a:off x="9093356" y="3395672"/>
            <a:ext cx="2926638" cy="1179077"/>
          </a:xfrm>
          <a:prstGeom prst="rect">
            <a:avLst/>
          </a:prstGeom>
        </p:spPr>
      </p:pic>
    </p:spTree>
    <p:extLst>
      <p:ext uri="{BB962C8B-B14F-4D97-AF65-F5344CB8AC3E}">
        <p14:creationId xmlns:p14="http://schemas.microsoft.com/office/powerpoint/2010/main" val="4276858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From </a:t>
            </a:r>
            <a:r>
              <a:rPr lang="en-US" sz="4400" dirty="0" smtClean="0"/>
              <a:t>Rainfall, Slopes and </a:t>
            </a:r>
            <a:r>
              <a:rPr lang="en-US" sz="4400" dirty="0"/>
              <a:t>Available Water Capacity: Runoff</a:t>
            </a:r>
          </a:p>
        </p:txBody>
      </p:sp>
      <p:pic>
        <p:nvPicPr>
          <p:cNvPr id="4" name="Picture 3"/>
          <p:cNvPicPr>
            <a:picLocks noChangeAspect="1"/>
          </p:cNvPicPr>
          <p:nvPr/>
        </p:nvPicPr>
        <p:blipFill>
          <a:blip r:embed="rId3"/>
          <a:stretch>
            <a:fillRect/>
          </a:stretch>
        </p:blipFill>
        <p:spPr>
          <a:xfrm>
            <a:off x="7629818" y="2124898"/>
            <a:ext cx="4273874" cy="3120343"/>
          </a:xfrm>
          <a:prstGeom prst="rect">
            <a:avLst/>
          </a:prstGeom>
        </p:spPr>
      </p:pic>
      <p:pic>
        <p:nvPicPr>
          <p:cNvPr id="5" name="Picture 4"/>
          <p:cNvPicPr>
            <a:picLocks noChangeAspect="1"/>
          </p:cNvPicPr>
          <p:nvPr/>
        </p:nvPicPr>
        <p:blipFill>
          <a:blip r:embed="rId4"/>
          <a:stretch>
            <a:fillRect/>
          </a:stretch>
        </p:blipFill>
        <p:spPr>
          <a:xfrm>
            <a:off x="3976979" y="1992381"/>
            <a:ext cx="3567755" cy="3385378"/>
          </a:xfrm>
          <a:prstGeom prst="rect">
            <a:avLst/>
          </a:prstGeom>
        </p:spPr>
      </p:pic>
      <p:sp>
        <p:nvSpPr>
          <p:cNvPr id="7" name="TextBox 6"/>
          <p:cNvSpPr txBox="1"/>
          <p:nvPr/>
        </p:nvSpPr>
        <p:spPr>
          <a:xfrm>
            <a:off x="8054835" y="5379845"/>
            <a:ext cx="4353980" cy="307777"/>
          </a:xfrm>
          <a:prstGeom prst="rect">
            <a:avLst/>
          </a:prstGeom>
          <a:noFill/>
        </p:spPr>
        <p:txBody>
          <a:bodyPr wrap="square" rtlCol="0">
            <a:spAutoFit/>
          </a:bodyPr>
          <a:lstStyle/>
          <a:p>
            <a:r>
              <a:rPr lang="en-US" sz="1400" dirty="0"/>
              <a:t>STATSGO</a:t>
            </a:r>
          </a:p>
        </p:txBody>
      </p:sp>
      <p:sp>
        <p:nvSpPr>
          <p:cNvPr id="6" name="TextBox 5"/>
          <p:cNvSpPr txBox="1"/>
          <p:nvPr/>
        </p:nvSpPr>
        <p:spPr>
          <a:xfrm>
            <a:off x="4165102" y="5379845"/>
            <a:ext cx="4353980" cy="307777"/>
          </a:xfrm>
          <a:prstGeom prst="rect">
            <a:avLst/>
          </a:prstGeom>
          <a:noFill/>
        </p:spPr>
        <p:txBody>
          <a:bodyPr wrap="square" rtlCol="0">
            <a:spAutoFit/>
          </a:bodyPr>
          <a:lstStyle/>
          <a:p>
            <a:r>
              <a:rPr lang="en-US" sz="1400" dirty="0"/>
              <a:t>Flow Direction</a:t>
            </a:r>
          </a:p>
        </p:txBody>
      </p:sp>
      <p:pic>
        <p:nvPicPr>
          <p:cNvPr id="3" name="Picture 2"/>
          <p:cNvPicPr>
            <a:picLocks noChangeAspect="1"/>
          </p:cNvPicPr>
          <p:nvPr/>
        </p:nvPicPr>
        <p:blipFill>
          <a:blip r:embed="rId5"/>
          <a:stretch>
            <a:fillRect/>
          </a:stretch>
        </p:blipFill>
        <p:spPr>
          <a:xfrm>
            <a:off x="72941" y="1992381"/>
            <a:ext cx="3729147" cy="3385378"/>
          </a:xfrm>
          <a:prstGeom prst="rect">
            <a:avLst/>
          </a:prstGeom>
        </p:spPr>
      </p:pic>
      <p:sp>
        <p:nvSpPr>
          <p:cNvPr id="8" name="TextBox 7"/>
          <p:cNvSpPr txBox="1"/>
          <p:nvPr/>
        </p:nvSpPr>
        <p:spPr>
          <a:xfrm>
            <a:off x="275369" y="5377759"/>
            <a:ext cx="2155372" cy="307777"/>
          </a:xfrm>
          <a:prstGeom prst="rect">
            <a:avLst/>
          </a:prstGeom>
          <a:noFill/>
        </p:spPr>
        <p:txBody>
          <a:bodyPr wrap="square" rtlCol="0">
            <a:spAutoFit/>
          </a:bodyPr>
          <a:lstStyle/>
          <a:p>
            <a:r>
              <a:rPr lang="en-US" sz="1400" dirty="0"/>
              <a:t>Rainfall</a:t>
            </a:r>
          </a:p>
        </p:txBody>
      </p:sp>
    </p:spTree>
    <p:extLst>
      <p:ext uri="{BB962C8B-B14F-4D97-AF65-F5344CB8AC3E}">
        <p14:creationId xmlns:p14="http://schemas.microsoft.com/office/powerpoint/2010/main" val="3286089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8759" y="-324569"/>
            <a:ext cx="10058400" cy="1449387"/>
          </a:xfrm>
        </p:spPr>
        <p:txBody>
          <a:bodyPr/>
          <a:lstStyle/>
          <a:p>
            <a:r>
              <a:rPr lang="en-US" dirty="0"/>
              <a:t>HAND Analysis: Current work</a:t>
            </a:r>
          </a:p>
        </p:txBody>
      </p:sp>
      <p:pic>
        <p:nvPicPr>
          <p:cNvPr id="4" name="Picture 3"/>
          <p:cNvPicPr>
            <a:picLocks noChangeAspect="1"/>
          </p:cNvPicPr>
          <p:nvPr/>
        </p:nvPicPr>
        <p:blipFill>
          <a:blip r:embed="rId3"/>
          <a:stretch>
            <a:fillRect/>
          </a:stretch>
        </p:blipFill>
        <p:spPr>
          <a:xfrm>
            <a:off x="180205" y="1234407"/>
            <a:ext cx="3476666" cy="3311634"/>
          </a:xfrm>
          <a:prstGeom prst="rect">
            <a:avLst/>
          </a:prstGeom>
        </p:spPr>
      </p:pic>
      <p:pic>
        <p:nvPicPr>
          <p:cNvPr id="5" name="Picture 4"/>
          <p:cNvPicPr>
            <a:picLocks noChangeAspect="1"/>
          </p:cNvPicPr>
          <p:nvPr/>
        </p:nvPicPr>
        <p:blipFill>
          <a:blip r:embed="rId4"/>
          <a:stretch>
            <a:fillRect/>
          </a:stretch>
        </p:blipFill>
        <p:spPr>
          <a:xfrm>
            <a:off x="4511019" y="1261820"/>
            <a:ext cx="3548502" cy="3348898"/>
          </a:xfrm>
          <a:prstGeom prst="rect">
            <a:avLst/>
          </a:prstGeom>
        </p:spPr>
      </p:pic>
      <p:cxnSp>
        <p:nvCxnSpPr>
          <p:cNvPr id="7" name="Straight Arrow Connector 6"/>
          <p:cNvCxnSpPr>
            <a:cxnSpLocks/>
          </p:cNvCxnSpPr>
          <p:nvPr/>
        </p:nvCxnSpPr>
        <p:spPr>
          <a:xfrm>
            <a:off x="3656871" y="3041340"/>
            <a:ext cx="925984"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8" name="TextBox 7"/>
          <p:cNvSpPr txBox="1"/>
          <p:nvPr/>
        </p:nvSpPr>
        <p:spPr>
          <a:xfrm>
            <a:off x="3699824" y="2197605"/>
            <a:ext cx="993413" cy="738664"/>
          </a:xfrm>
          <a:prstGeom prst="rect">
            <a:avLst/>
          </a:prstGeom>
          <a:noFill/>
        </p:spPr>
        <p:txBody>
          <a:bodyPr wrap="square" rtlCol="0">
            <a:spAutoFit/>
          </a:bodyPr>
          <a:lstStyle/>
          <a:p>
            <a:r>
              <a:rPr lang="en-US" sz="1400" dirty="0"/>
              <a:t>Mosaic to New Raster</a:t>
            </a:r>
          </a:p>
        </p:txBody>
      </p:sp>
      <p:cxnSp>
        <p:nvCxnSpPr>
          <p:cNvPr id="9" name="Straight Arrow Connector 8"/>
          <p:cNvCxnSpPr>
            <a:cxnSpLocks/>
          </p:cNvCxnSpPr>
          <p:nvPr/>
        </p:nvCxnSpPr>
        <p:spPr>
          <a:xfrm>
            <a:off x="8077270" y="3030907"/>
            <a:ext cx="828401" cy="0"/>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2" name="TextBox 11"/>
          <p:cNvSpPr txBox="1"/>
          <p:nvPr/>
        </p:nvSpPr>
        <p:spPr>
          <a:xfrm>
            <a:off x="9198916" y="2613103"/>
            <a:ext cx="2601094" cy="646331"/>
          </a:xfrm>
          <a:prstGeom prst="rect">
            <a:avLst/>
          </a:prstGeom>
          <a:noFill/>
        </p:spPr>
        <p:txBody>
          <a:bodyPr wrap="square" rtlCol="0">
            <a:spAutoFit/>
          </a:bodyPr>
          <a:lstStyle/>
          <a:p>
            <a:pPr algn="ctr"/>
            <a:r>
              <a:rPr lang="en-US" dirty="0"/>
              <a:t>Error in moving from </a:t>
            </a:r>
          </a:p>
          <a:p>
            <a:pPr algn="ctr"/>
            <a:r>
              <a:rPr lang="en-US" dirty="0"/>
              <a:t>Feature to Raster</a:t>
            </a:r>
          </a:p>
        </p:txBody>
      </p:sp>
      <p:pic>
        <p:nvPicPr>
          <p:cNvPr id="11" name="Picture 10"/>
          <p:cNvPicPr>
            <a:picLocks noChangeAspect="1"/>
          </p:cNvPicPr>
          <p:nvPr/>
        </p:nvPicPr>
        <p:blipFill>
          <a:blip r:embed="rId5"/>
          <a:stretch>
            <a:fillRect/>
          </a:stretch>
        </p:blipFill>
        <p:spPr>
          <a:xfrm>
            <a:off x="6496734" y="4610718"/>
            <a:ext cx="2322422" cy="2089377"/>
          </a:xfrm>
          <a:prstGeom prst="rect">
            <a:avLst/>
          </a:prstGeom>
        </p:spPr>
      </p:pic>
      <p:sp>
        <p:nvSpPr>
          <p:cNvPr id="13" name="Rectangle 12"/>
          <p:cNvSpPr/>
          <p:nvPr/>
        </p:nvSpPr>
        <p:spPr>
          <a:xfrm>
            <a:off x="8987131" y="1374616"/>
            <a:ext cx="3024664" cy="3171395"/>
          </a:xfrm>
          <a:prstGeom prst="rect">
            <a:avLst/>
          </a:prstGeom>
          <a:no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cxnSpLocks/>
            <a:stCxn id="13" idx="2"/>
            <a:endCxn id="11" idx="3"/>
          </p:cNvCxnSpPr>
          <p:nvPr/>
        </p:nvCxnSpPr>
        <p:spPr>
          <a:xfrm flipH="1">
            <a:off x="8819156" y="4546011"/>
            <a:ext cx="1680307" cy="1109396"/>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sp>
        <p:nvSpPr>
          <p:cNvPr id="16" name="TextBox 15"/>
          <p:cNvSpPr txBox="1"/>
          <p:nvPr/>
        </p:nvSpPr>
        <p:spPr>
          <a:xfrm>
            <a:off x="10444843" y="4646421"/>
            <a:ext cx="1747157" cy="369332"/>
          </a:xfrm>
          <a:prstGeom prst="rect">
            <a:avLst/>
          </a:prstGeom>
          <a:noFill/>
        </p:spPr>
        <p:txBody>
          <a:bodyPr wrap="square" rtlCol="0">
            <a:spAutoFit/>
          </a:bodyPr>
          <a:lstStyle/>
          <a:p>
            <a:r>
              <a:rPr lang="en-US" dirty="0"/>
              <a:t>Validation</a:t>
            </a:r>
          </a:p>
        </p:txBody>
      </p:sp>
      <p:sp>
        <p:nvSpPr>
          <p:cNvPr id="17" name="TextBox 16"/>
          <p:cNvSpPr txBox="1"/>
          <p:nvPr/>
        </p:nvSpPr>
        <p:spPr>
          <a:xfrm>
            <a:off x="4725603" y="5795170"/>
            <a:ext cx="1939328" cy="523220"/>
          </a:xfrm>
          <a:prstGeom prst="rect">
            <a:avLst/>
          </a:prstGeom>
          <a:noFill/>
        </p:spPr>
        <p:txBody>
          <a:bodyPr wrap="square" rtlCol="0">
            <a:spAutoFit/>
          </a:bodyPr>
          <a:lstStyle/>
          <a:p>
            <a:r>
              <a:rPr lang="en-US" sz="1400" dirty="0"/>
              <a:t>USGS</a:t>
            </a:r>
          </a:p>
          <a:p>
            <a:r>
              <a:rPr lang="en-US" sz="1400" dirty="0"/>
              <a:t>High-Water Mark Data</a:t>
            </a:r>
          </a:p>
        </p:txBody>
      </p:sp>
      <p:sp>
        <p:nvSpPr>
          <p:cNvPr id="3" name="TextBox 2"/>
          <p:cNvSpPr txBox="1"/>
          <p:nvPr/>
        </p:nvSpPr>
        <p:spPr>
          <a:xfrm>
            <a:off x="795794" y="4546011"/>
            <a:ext cx="2554014" cy="369332"/>
          </a:xfrm>
          <a:prstGeom prst="rect">
            <a:avLst/>
          </a:prstGeom>
          <a:noFill/>
        </p:spPr>
        <p:txBody>
          <a:bodyPr wrap="square" rtlCol="0">
            <a:spAutoFit/>
          </a:bodyPr>
          <a:lstStyle/>
          <a:p>
            <a:r>
              <a:rPr lang="en-US" dirty="0" smtClean="0"/>
              <a:t>NED 1/3 arc second</a:t>
            </a:r>
            <a:endParaRPr lang="en-US" dirty="0"/>
          </a:p>
        </p:txBody>
      </p:sp>
    </p:spTree>
    <p:extLst>
      <p:ext uri="{BB962C8B-B14F-4D97-AF65-F5344CB8AC3E}">
        <p14:creationId xmlns:p14="http://schemas.microsoft.com/office/powerpoint/2010/main" val="184684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700F-0D20-495D-8B74-B0DFAFCAD356}"/>
              </a:ext>
            </a:extLst>
          </p:cNvPr>
          <p:cNvSpPr>
            <a:spLocks noGrp="1"/>
          </p:cNvSpPr>
          <p:nvPr>
            <p:ph type="title"/>
          </p:nvPr>
        </p:nvSpPr>
        <p:spPr/>
        <p:txBody>
          <a:bodyPr/>
          <a:lstStyle/>
          <a:p>
            <a:r>
              <a:rPr lang="en-US" dirty="0"/>
              <a:t>Progress and Future Work</a:t>
            </a:r>
          </a:p>
        </p:txBody>
      </p:sp>
      <p:sp>
        <p:nvSpPr>
          <p:cNvPr id="3" name="Content Placeholder 2">
            <a:extLst>
              <a:ext uri="{FF2B5EF4-FFF2-40B4-BE49-F238E27FC236}">
                <a16:creationId xmlns:a16="http://schemas.microsoft.com/office/drawing/2014/main" id="{60B375F5-5CE6-4398-A36D-0E43C38F3A19}"/>
              </a:ext>
            </a:extLst>
          </p:cNvPr>
          <p:cNvSpPr>
            <a:spLocks noGrp="1"/>
          </p:cNvSpPr>
          <p:nvPr>
            <p:ph idx="1"/>
          </p:nvPr>
        </p:nvSpPr>
        <p:spPr>
          <a:xfrm>
            <a:off x="1097280" y="2012999"/>
            <a:ext cx="10058400" cy="4023360"/>
          </a:xfrm>
        </p:spPr>
        <p:txBody>
          <a:bodyPr>
            <a:normAutofit/>
          </a:bodyPr>
          <a:lstStyle/>
          <a:p>
            <a:pPr>
              <a:buFont typeface="Wingdings" panose="05000000000000000000" pitchFamily="2" charset="2"/>
              <a:buChar char="ü"/>
            </a:pPr>
            <a:r>
              <a:rPr lang="en-US" sz="3600" dirty="0"/>
              <a:t>Delineate a basin with interesting characteristics to study and describe its features</a:t>
            </a:r>
          </a:p>
          <a:p>
            <a:pPr>
              <a:buFont typeface="Wingdings" panose="05000000000000000000" pitchFamily="2" charset="2"/>
              <a:buChar char="ü"/>
            </a:pPr>
            <a:r>
              <a:rPr lang="en-US" sz="3600" dirty="0"/>
              <a:t>Map the rainfall occurred during the hurricane event</a:t>
            </a:r>
          </a:p>
          <a:p>
            <a:pPr>
              <a:buFont typeface="Wingdings" panose="05000000000000000000" pitchFamily="2" charset="2"/>
              <a:buChar char="Ø"/>
            </a:pPr>
            <a:r>
              <a:rPr lang="en-US" sz="3600" dirty="0"/>
              <a:t>Assess water quality changes in the area </a:t>
            </a:r>
            <a:endParaRPr lang="en-US" sz="3600" dirty="0" smtClean="0"/>
          </a:p>
          <a:p>
            <a:pPr>
              <a:buFont typeface="Wingdings" panose="05000000000000000000" pitchFamily="2" charset="2"/>
              <a:buChar char="q"/>
            </a:pPr>
            <a:r>
              <a:rPr lang="en-US" sz="3600" dirty="0" smtClean="0"/>
              <a:t>Attempt </a:t>
            </a:r>
            <a:r>
              <a:rPr lang="en-US" sz="3600" dirty="0"/>
              <a:t>to map the flood inundation in the basin</a:t>
            </a:r>
          </a:p>
        </p:txBody>
      </p:sp>
    </p:spTree>
    <p:extLst>
      <p:ext uri="{BB962C8B-B14F-4D97-AF65-F5344CB8AC3E}">
        <p14:creationId xmlns:p14="http://schemas.microsoft.com/office/powerpoint/2010/main" val="3250935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058400" cy="1449387"/>
          </a:xfrm>
        </p:spPr>
        <p:txBody>
          <a:bodyPr/>
          <a:lstStyle/>
          <a:p>
            <a:r>
              <a:rPr lang="en-US" dirty="0"/>
              <a:t>Hurricane Harvey: Quick Facts</a:t>
            </a:r>
          </a:p>
        </p:txBody>
      </p:sp>
      <p:grpSp>
        <p:nvGrpSpPr>
          <p:cNvPr id="9" name="Group 8"/>
          <p:cNvGrpSpPr/>
          <p:nvPr/>
        </p:nvGrpSpPr>
        <p:grpSpPr>
          <a:xfrm>
            <a:off x="323827" y="2683624"/>
            <a:ext cx="4705373" cy="3994827"/>
            <a:chOff x="70485" y="2783163"/>
            <a:chExt cx="4705373" cy="3994827"/>
          </a:xfrm>
        </p:grpSpPr>
        <p:pic>
          <p:nvPicPr>
            <p:cNvPr id="6" name="Picture 5"/>
            <p:cNvPicPr>
              <a:picLocks noChangeAspect="1"/>
            </p:cNvPicPr>
            <p:nvPr/>
          </p:nvPicPr>
          <p:blipFill>
            <a:blip r:embed="rId3"/>
            <a:stretch>
              <a:fillRect/>
            </a:stretch>
          </p:blipFill>
          <p:spPr>
            <a:xfrm>
              <a:off x="70485" y="3003527"/>
              <a:ext cx="4478655" cy="3774463"/>
            </a:xfrm>
            <a:prstGeom prst="rect">
              <a:avLst/>
            </a:prstGeom>
          </p:spPr>
        </p:pic>
        <p:sp>
          <p:nvSpPr>
            <p:cNvPr id="7" name="TextBox 6"/>
            <p:cNvSpPr txBox="1"/>
            <p:nvPr/>
          </p:nvSpPr>
          <p:spPr>
            <a:xfrm>
              <a:off x="3335678" y="2783163"/>
              <a:ext cx="1440180" cy="276999"/>
            </a:xfrm>
            <a:prstGeom prst="rect">
              <a:avLst/>
            </a:prstGeom>
            <a:noFill/>
          </p:spPr>
          <p:txBody>
            <a:bodyPr wrap="square" rtlCol="0">
              <a:spAutoFit/>
            </a:bodyPr>
            <a:lstStyle/>
            <a:p>
              <a:r>
                <a:rPr lang="en-US" sz="1200" dirty="0"/>
                <a:t>NHC, Google Earth</a:t>
              </a:r>
            </a:p>
          </p:txBody>
        </p:sp>
      </p:grpSp>
      <p:grpSp>
        <p:nvGrpSpPr>
          <p:cNvPr id="10" name="Group 9"/>
          <p:cNvGrpSpPr/>
          <p:nvPr/>
        </p:nvGrpSpPr>
        <p:grpSpPr>
          <a:xfrm>
            <a:off x="3296493" y="1505621"/>
            <a:ext cx="3859679" cy="2576370"/>
            <a:chOff x="70485" y="1737360"/>
            <a:chExt cx="3134478" cy="2091606"/>
          </a:xfrm>
        </p:grpSpPr>
        <p:pic>
          <p:nvPicPr>
            <p:cNvPr id="4" name="Picture 3"/>
            <p:cNvPicPr>
              <a:picLocks noChangeAspect="1"/>
            </p:cNvPicPr>
            <p:nvPr/>
          </p:nvPicPr>
          <p:blipFill rotWithShape="1">
            <a:blip r:embed="rId4"/>
            <a:srcRect l="984" t="387"/>
            <a:stretch/>
          </p:blipFill>
          <p:spPr>
            <a:xfrm>
              <a:off x="70485" y="1737360"/>
              <a:ext cx="2879188" cy="2091606"/>
            </a:xfrm>
            <a:prstGeom prst="rect">
              <a:avLst/>
            </a:prstGeom>
          </p:spPr>
        </p:pic>
        <p:sp>
          <p:nvSpPr>
            <p:cNvPr id="8" name="TextBox 7"/>
            <p:cNvSpPr txBox="1"/>
            <p:nvPr/>
          </p:nvSpPr>
          <p:spPr>
            <a:xfrm rot="5400000">
              <a:off x="2060624" y="2604701"/>
              <a:ext cx="2011680" cy="276999"/>
            </a:xfrm>
            <a:prstGeom prst="rect">
              <a:avLst/>
            </a:prstGeom>
            <a:noFill/>
          </p:spPr>
          <p:txBody>
            <a:bodyPr wrap="square" rtlCol="0">
              <a:spAutoFit/>
            </a:bodyPr>
            <a:lstStyle/>
            <a:p>
              <a:r>
                <a:rPr lang="en-US" sz="1200" dirty="0"/>
                <a:t>NHC, ArcGIS Pro</a:t>
              </a:r>
            </a:p>
          </p:txBody>
        </p:sp>
      </p:grpSp>
      <p:pic>
        <p:nvPicPr>
          <p:cNvPr id="3" name="Picture 2"/>
          <p:cNvPicPr>
            <a:picLocks noChangeAspect="1"/>
          </p:cNvPicPr>
          <p:nvPr/>
        </p:nvPicPr>
        <p:blipFill>
          <a:blip r:embed="rId5"/>
          <a:stretch>
            <a:fillRect/>
          </a:stretch>
        </p:blipFill>
        <p:spPr>
          <a:xfrm>
            <a:off x="7488121" y="463826"/>
            <a:ext cx="4386794" cy="6214625"/>
          </a:xfrm>
          <a:prstGeom prst="rect">
            <a:avLst/>
          </a:prstGeom>
        </p:spPr>
      </p:pic>
    </p:spTree>
    <p:extLst>
      <p:ext uri="{BB962C8B-B14F-4D97-AF65-F5344CB8AC3E}">
        <p14:creationId xmlns:p14="http://schemas.microsoft.com/office/powerpoint/2010/main" val="128616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of Work</a:t>
            </a:r>
          </a:p>
        </p:txBody>
      </p:sp>
      <p:sp>
        <p:nvSpPr>
          <p:cNvPr id="3" name="Content Placeholder 2"/>
          <p:cNvSpPr>
            <a:spLocks noGrp="1"/>
          </p:cNvSpPr>
          <p:nvPr>
            <p:ph idx="1"/>
          </p:nvPr>
        </p:nvSpPr>
        <p:spPr>
          <a:xfrm>
            <a:off x="1097280" y="2894141"/>
            <a:ext cx="10058400" cy="1386197"/>
          </a:xfrm>
        </p:spPr>
        <p:txBody>
          <a:bodyPr/>
          <a:lstStyle/>
          <a:p>
            <a:r>
              <a:rPr lang="en-US" dirty="0" smtClean="0"/>
              <a:t>1. Work towards a better visualization of the water quality data</a:t>
            </a:r>
          </a:p>
          <a:p>
            <a:r>
              <a:rPr lang="en-US" dirty="0" smtClean="0"/>
              <a:t>2. Work towards the inundation mapping to find out regions that would be affected by bad water quality</a:t>
            </a:r>
            <a:endParaRPr lang="en-US" dirty="0"/>
          </a:p>
        </p:txBody>
      </p:sp>
    </p:spTree>
    <p:extLst>
      <p:ext uri="{BB962C8B-B14F-4D97-AF65-F5344CB8AC3E}">
        <p14:creationId xmlns:p14="http://schemas.microsoft.com/office/powerpoint/2010/main" val="3499945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87D2-14CB-40D4-B044-B5540D8E82F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918F1583-3004-4BB8-9080-F6017982CB71}"/>
              </a:ext>
            </a:extLst>
          </p:cNvPr>
          <p:cNvSpPr>
            <a:spLocks noGrp="1"/>
          </p:cNvSpPr>
          <p:nvPr>
            <p:ph idx="1"/>
          </p:nvPr>
        </p:nvSpPr>
        <p:spPr/>
        <p:txBody>
          <a:bodyPr/>
          <a:lstStyle/>
          <a:p>
            <a:pPr marL="457200" lvl="0" indent="-457200">
              <a:buFont typeface="+mj-lt"/>
              <a:buAutoNum type="arabicPeriod"/>
            </a:pPr>
            <a:r>
              <a:rPr lang="en-US" dirty="0"/>
              <a:t>US Department of Commerce; NOAA; National Weather Service. Major Hurricane Harvey - August 25-29, 2017 http://www.weather.gov/crp/hurricane_harvey (accessed Sep 21, 2017).</a:t>
            </a:r>
          </a:p>
          <a:p>
            <a:pPr marL="457200" lvl="0" indent="-457200">
              <a:buFont typeface="+mj-lt"/>
              <a:buAutoNum type="arabicPeriod"/>
            </a:pPr>
            <a:r>
              <a:rPr lang="en-US" dirty="0"/>
              <a:t>Weather Prediction Center. Storm Summary Method http://www.wpc.ncep.noaa.gov/discussions/nfdscc1.html (accessed Sep 19, 2017).</a:t>
            </a:r>
          </a:p>
          <a:p>
            <a:pPr marL="457200" lvl="0" indent="-457200">
              <a:buFont typeface="+mj-lt"/>
              <a:buAutoNum type="arabicPeriod"/>
            </a:pPr>
            <a:r>
              <a:rPr lang="en-US" dirty="0" err="1"/>
              <a:t>Almukhtar</a:t>
            </a:r>
            <a:r>
              <a:rPr lang="en-US" dirty="0"/>
              <a:t>, S.; Bloch, M.; </a:t>
            </a:r>
            <a:r>
              <a:rPr lang="en-US" dirty="0" err="1"/>
              <a:t>Carlsen</a:t>
            </a:r>
            <a:r>
              <a:rPr lang="en-US" dirty="0"/>
              <a:t>, A.; Fessenden, F.; Griggs, T.; Lai, K. K. R.; Park, H.; Pearce, A.; White, J.; </a:t>
            </a:r>
            <a:r>
              <a:rPr lang="en-US" dirty="0" err="1"/>
              <a:t>Yourish</a:t>
            </a:r>
            <a:r>
              <a:rPr lang="en-US" dirty="0"/>
              <a:t>, K. Mapping the Devastation of Harvey in Houston https://www.nytimes.com/interactive/2017/08/28/us/houston-maps-hurricane-harvey.html?_r=0 (accessed Sep 19, 2017).</a:t>
            </a:r>
          </a:p>
          <a:p>
            <a:pPr marL="457200" lvl="0" indent="-457200">
              <a:buFont typeface="+mj-lt"/>
              <a:buAutoNum type="arabicPeriod"/>
            </a:pPr>
            <a:r>
              <a:rPr lang="en-US" dirty="0"/>
              <a:t>Stuckey, A. Raw sewage spilled in Houston area after wastewater plants damaged by Harvey http://www.chron.com/news/houston-texas/article/Nearly-a-dozen-wastewater-treatment-facilities-12209605.php (accessed Sep 21, 2017</a:t>
            </a:r>
            <a:r>
              <a:rPr lang="en-US" dirty="0" smtClean="0"/>
              <a:t>).</a:t>
            </a:r>
          </a:p>
          <a:p>
            <a:pPr marL="0" lvl="0" indent="0">
              <a:buNone/>
            </a:pPr>
            <a:endParaRPr lang="en-US" dirty="0"/>
          </a:p>
          <a:p>
            <a:endParaRPr lang="en-US" dirty="0"/>
          </a:p>
        </p:txBody>
      </p:sp>
    </p:spTree>
    <p:extLst>
      <p:ext uri="{BB962C8B-B14F-4D97-AF65-F5344CB8AC3E}">
        <p14:creationId xmlns:p14="http://schemas.microsoft.com/office/powerpoint/2010/main" val="2268037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b="1" dirty="0"/>
              <a:t>Thank You</a:t>
            </a:r>
          </a:p>
        </p:txBody>
      </p:sp>
      <p:pic>
        <p:nvPicPr>
          <p:cNvPr id="2" name="Picture 1">
            <a:extLst>
              <a:ext uri="{FF2B5EF4-FFF2-40B4-BE49-F238E27FC236}">
                <a16:creationId xmlns:a16="http://schemas.microsoft.com/office/drawing/2014/main" id="{3CCED9BD-C9D2-4E66-8C7A-A45420C36009}"/>
              </a:ext>
            </a:extLst>
          </p:cNvPr>
          <p:cNvPicPr>
            <a:picLocks noChangeAspect="1"/>
          </p:cNvPicPr>
          <p:nvPr/>
        </p:nvPicPr>
        <p:blipFill>
          <a:blip r:embed="rId2"/>
          <a:stretch>
            <a:fillRect/>
          </a:stretch>
        </p:blipFill>
        <p:spPr>
          <a:xfrm>
            <a:off x="6505575" y="0"/>
            <a:ext cx="5686425" cy="3762375"/>
          </a:xfrm>
          <a:prstGeom prst="rect">
            <a:avLst/>
          </a:prstGeom>
        </p:spPr>
      </p:pic>
      <p:pic>
        <p:nvPicPr>
          <p:cNvPr id="5" name="Picture 4">
            <a:extLst>
              <a:ext uri="{FF2B5EF4-FFF2-40B4-BE49-F238E27FC236}">
                <a16:creationId xmlns:a16="http://schemas.microsoft.com/office/drawing/2014/main" id="{98A3D194-EE9C-45A4-B97E-41D36AD48F10}"/>
              </a:ext>
            </a:extLst>
          </p:cNvPr>
          <p:cNvPicPr>
            <a:picLocks noChangeAspect="1"/>
          </p:cNvPicPr>
          <p:nvPr/>
        </p:nvPicPr>
        <p:blipFill rotWithShape="1">
          <a:blip r:embed="rId3">
            <a:extLst>
              <a:ext uri="{28A0092B-C50C-407E-A947-70E740481C1C}">
                <a14:useLocalDpi xmlns:a14="http://schemas.microsoft.com/office/drawing/2010/main" val="0"/>
              </a:ext>
            </a:extLst>
          </a:blip>
          <a:srcRect l="8744" t="11395" r="8491" b="10921"/>
          <a:stretch/>
        </p:blipFill>
        <p:spPr>
          <a:xfrm>
            <a:off x="4392385" y="3004457"/>
            <a:ext cx="4874079" cy="3535136"/>
          </a:xfrm>
          <a:prstGeom prst="rect">
            <a:avLst/>
          </a:prstGeom>
        </p:spPr>
      </p:pic>
      <p:sp>
        <p:nvSpPr>
          <p:cNvPr id="3" name="TextBox 2">
            <a:extLst>
              <a:ext uri="{FF2B5EF4-FFF2-40B4-BE49-F238E27FC236}">
                <a16:creationId xmlns:a16="http://schemas.microsoft.com/office/drawing/2014/main" id="{A305E434-CBBB-4B07-828A-313509F04D98}"/>
              </a:ext>
            </a:extLst>
          </p:cNvPr>
          <p:cNvSpPr txBox="1"/>
          <p:nvPr/>
        </p:nvSpPr>
        <p:spPr>
          <a:xfrm>
            <a:off x="596348" y="3429000"/>
            <a:ext cx="2782956" cy="954107"/>
          </a:xfrm>
          <a:prstGeom prst="rect">
            <a:avLst/>
          </a:prstGeom>
          <a:noFill/>
        </p:spPr>
        <p:txBody>
          <a:bodyPr wrap="square" rtlCol="0">
            <a:spAutoFit/>
          </a:bodyPr>
          <a:lstStyle/>
          <a:p>
            <a:r>
              <a:rPr lang="en-US" sz="2800" dirty="0">
                <a:solidFill>
                  <a:schemeClr val="bg1"/>
                </a:solidFill>
              </a:rPr>
              <a:t>Questions?</a:t>
            </a:r>
          </a:p>
          <a:p>
            <a:r>
              <a:rPr lang="en-US" sz="2800" dirty="0">
                <a:solidFill>
                  <a:schemeClr val="bg1"/>
                </a:solidFill>
              </a:rPr>
              <a:t>Comments?</a:t>
            </a:r>
          </a:p>
        </p:txBody>
      </p:sp>
    </p:spTree>
    <p:extLst>
      <p:ext uri="{BB962C8B-B14F-4D97-AF65-F5344CB8AC3E}">
        <p14:creationId xmlns:p14="http://schemas.microsoft.com/office/powerpoint/2010/main" val="2702030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962400" cy="1449387"/>
          </a:xfrm>
        </p:spPr>
        <p:txBody>
          <a:bodyPr/>
          <a:lstStyle/>
          <a:p>
            <a:r>
              <a:rPr lang="en-US" dirty="0"/>
              <a:t>Notable Issues</a:t>
            </a:r>
          </a:p>
        </p:txBody>
      </p:sp>
      <p:pic>
        <p:nvPicPr>
          <p:cNvPr id="4" name="Picture 3"/>
          <p:cNvPicPr>
            <a:picLocks noChangeAspect="1"/>
          </p:cNvPicPr>
          <p:nvPr/>
        </p:nvPicPr>
        <p:blipFill>
          <a:blip r:embed="rId3"/>
          <a:stretch>
            <a:fillRect/>
          </a:stretch>
        </p:blipFill>
        <p:spPr>
          <a:xfrm>
            <a:off x="4866902" y="941239"/>
            <a:ext cx="7152557" cy="4835911"/>
          </a:xfrm>
          <a:prstGeom prst="rect">
            <a:avLst/>
          </a:prstGeom>
        </p:spPr>
      </p:pic>
      <p:sp>
        <p:nvSpPr>
          <p:cNvPr id="10" name="TextBox 9"/>
          <p:cNvSpPr txBox="1"/>
          <p:nvPr/>
        </p:nvSpPr>
        <p:spPr>
          <a:xfrm>
            <a:off x="2500195" y="6056048"/>
            <a:ext cx="7252570" cy="276999"/>
          </a:xfrm>
          <a:prstGeom prst="rect">
            <a:avLst/>
          </a:prstGeom>
          <a:noFill/>
        </p:spPr>
        <p:txBody>
          <a:bodyPr wrap="square" rtlCol="0">
            <a:spAutoFit/>
          </a:bodyPr>
          <a:lstStyle/>
          <a:p>
            <a:r>
              <a:rPr lang="en-US" sz="1200" dirty="0"/>
              <a:t>NY Times: https://www.nytimes.com/interactive/2017/08/28/us/houston-maps-hurricane-harvey.html</a:t>
            </a:r>
          </a:p>
        </p:txBody>
      </p:sp>
      <p:sp>
        <p:nvSpPr>
          <p:cNvPr id="3" name="TextBox 2"/>
          <p:cNvSpPr txBox="1"/>
          <p:nvPr/>
        </p:nvSpPr>
        <p:spPr>
          <a:xfrm>
            <a:off x="4866901" y="5717494"/>
            <a:ext cx="3150825" cy="338554"/>
          </a:xfrm>
          <a:prstGeom prst="rect">
            <a:avLst/>
          </a:prstGeom>
          <a:noFill/>
        </p:spPr>
        <p:txBody>
          <a:bodyPr wrap="square" rtlCol="0">
            <a:spAutoFit/>
          </a:bodyPr>
          <a:lstStyle/>
          <a:p>
            <a:pPr algn="ctr"/>
            <a:r>
              <a:rPr lang="en-US" sz="1600" dirty="0"/>
              <a:t>Overflows from water channels</a:t>
            </a:r>
          </a:p>
        </p:txBody>
      </p:sp>
      <p:pic>
        <p:nvPicPr>
          <p:cNvPr id="6" name="Picture 5">
            <a:extLst>
              <a:ext uri="{FF2B5EF4-FFF2-40B4-BE49-F238E27FC236}">
                <a16:creationId xmlns:a16="http://schemas.microsoft.com/office/drawing/2014/main" id="{A2F75FB5-ACB0-413E-B739-A9372246F673}"/>
              </a:ext>
            </a:extLst>
          </p:cNvPr>
          <p:cNvPicPr>
            <a:picLocks noChangeAspect="1"/>
          </p:cNvPicPr>
          <p:nvPr/>
        </p:nvPicPr>
        <p:blipFill rotWithShape="1">
          <a:blip r:embed="rId3"/>
          <a:srcRect l="32111" r="33270" b="94663"/>
          <a:stretch/>
        </p:blipFill>
        <p:spPr>
          <a:xfrm>
            <a:off x="6448095" y="802138"/>
            <a:ext cx="3980795" cy="414891"/>
          </a:xfrm>
          <a:prstGeom prst="rect">
            <a:avLst/>
          </a:prstGeom>
        </p:spPr>
      </p:pic>
    </p:spTree>
    <p:extLst>
      <p:ext uri="{BB962C8B-B14F-4D97-AF65-F5344CB8AC3E}">
        <p14:creationId xmlns:p14="http://schemas.microsoft.com/office/powerpoint/2010/main" val="2279796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058400" cy="1449387"/>
          </a:xfrm>
        </p:spPr>
        <p:txBody>
          <a:bodyPr/>
          <a:lstStyle/>
          <a:p>
            <a:r>
              <a:rPr lang="en-US" dirty="0"/>
              <a:t>Notable Issues</a:t>
            </a:r>
          </a:p>
        </p:txBody>
      </p:sp>
      <p:pic>
        <p:nvPicPr>
          <p:cNvPr id="6" name="Picture 5"/>
          <p:cNvPicPr>
            <a:picLocks noChangeAspect="1"/>
          </p:cNvPicPr>
          <p:nvPr/>
        </p:nvPicPr>
        <p:blipFill>
          <a:blip r:embed="rId3"/>
          <a:stretch>
            <a:fillRect/>
          </a:stretch>
        </p:blipFill>
        <p:spPr>
          <a:xfrm>
            <a:off x="3615343" y="524953"/>
            <a:ext cx="8576657" cy="5254097"/>
          </a:xfrm>
          <a:prstGeom prst="rect">
            <a:avLst/>
          </a:prstGeom>
        </p:spPr>
      </p:pic>
      <p:sp>
        <p:nvSpPr>
          <p:cNvPr id="10" name="TextBox 9"/>
          <p:cNvSpPr txBox="1"/>
          <p:nvPr/>
        </p:nvSpPr>
        <p:spPr>
          <a:xfrm>
            <a:off x="2500195" y="6056048"/>
            <a:ext cx="7252570" cy="276999"/>
          </a:xfrm>
          <a:prstGeom prst="rect">
            <a:avLst/>
          </a:prstGeom>
          <a:noFill/>
        </p:spPr>
        <p:txBody>
          <a:bodyPr wrap="square" rtlCol="0">
            <a:spAutoFit/>
          </a:bodyPr>
          <a:lstStyle/>
          <a:p>
            <a:r>
              <a:rPr lang="en-US" sz="1200" dirty="0"/>
              <a:t>NY Times: https://www.nytimes.com/interactive/2017/08/28/us/houston-maps-hurricane-harvey.html</a:t>
            </a:r>
          </a:p>
        </p:txBody>
      </p:sp>
      <p:sp>
        <p:nvSpPr>
          <p:cNvPr id="7" name="TextBox 6"/>
          <p:cNvSpPr txBox="1"/>
          <p:nvPr/>
        </p:nvSpPr>
        <p:spPr>
          <a:xfrm>
            <a:off x="3615343" y="5665528"/>
            <a:ext cx="2796466" cy="338554"/>
          </a:xfrm>
          <a:prstGeom prst="rect">
            <a:avLst/>
          </a:prstGeom>
          <a:noFill/>
        </p:spPr>
        <p:txBody>
          <a:bodyPr wrap="square" rtlCol="0">
            <a:spAutoFit/>
          </a:bodyPr>
          <a:lstStyle/>
          <a:p>
            <a:pPr algn="ctr"/>
            <a:r>
              <a:rPr lang="en-US" sz="1600" dirty="0"/>
              <a:t>Infrastructure shutdowns</a:t>
            </a:r>
          </a:p>
        </p:txBody>
      </p:sp>
      <p:grpSp>
        <p:nvGrpSpPr>
          <p:cNvPr id="9" name="Group 8"/>
          <p:cNvGrpSpPr/>
          <p:nvPr/>
        </p:nvGrpSpPr>
        <p:grpSpPr>
          <a:xfrm>
            <a:off x="5843238" y="1307605"/>
            <a:ext cx="4573931" cy="954107"/>
            <a:chOff x="6586544" y="2398298"/>
            <a:chExt cx="4279724" cy="954107"/>
          </a:xfrm>
        </p:grpSpPr>
        <p:sp>
          <p:nvSpPr>
            <p:cNvPr id="5" name="Rectangle 4"/>
            <p:cNvSpPr/>
            <p:nvPr/>
          </p:nvSpPr>
          <p:spPr>
            <a:xfrm>
              <a:off x="9841936" y="2476870"/>
              <a:ext cx="1024332" cy="476077"/>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86544" y="2398298"/>
              <a:ext cx="3166221" cy="954107"/>
            </a:xfrm>
            <a:prstGeom prst="rect">
              <a:avLst/>
            </a:prstGeom>
          </p:spPr>
          <p:txBody>
            <a:bodyPr wrap="square">
              <a:spAutoFit/>
            </a:bodyPr>
            <a:lstStyle/>
            <a:p>
              <a:pPr algn="just"/>
              <a:r>
                <a:rPr lang="en-US" sz="1400" b="1" dirty="0">
                  <a:solidFill>
                    <a:srgbClr val="333333"/>
                  </a:solidFill>
                  <a:latin typeface="georgia" panose="02040502050405020303" pitchFamily="18" charset="0"/>
                </a:rPr>
                <a:t>NYT: Mayor Sylvester Turner said that Houston’s Northeast Water Purification Plant was completely submerged as of 6 p.m. Sunday </a:t>
              </a:r>
              <a:endParaRPr lang="en-US" sz="1400" b="1" dirty="0"/>
            </a:p>
          </p:txBody>
        </p:sp>
      </p:grpSp>
    </p:spTree>
    <p:extLst>
      <p:ext uri="{BB962C8B-B14F-4D97-AF65-F5344CB8AC3E}">
        <p14:creationId xmlns:p14="http://schemas.microsoft.com/office/powerpoint/2010/main" val="150663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of Interest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7662" y="1925091"/>
            <a:ext cx="7268812" cy="4660592"/>
          </a:xfrm>
        </p:spPr>
      </p:pic>
    </p:spTree>
    <p:extLst>
      <p:ext uri="{BB962C8B-B14F-4D97-AF65-F5344CB8AC3E}">
        <p14:creationId xmlns:p14="http://schemas.microsoft.com/office/powerpoint/2010/main" val="837500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0"/>
            <a:ext cx="7270595" cy="885899"/>
          </a:xfrm>
        </p:spPr>
        <p:txBody>
          <a:bodyPr>
            <a:normAutofit/>
          </a:bodyPr>
          <a:lstStyle/>
          <a:p>
            <a:pPr algn="ctr"/>
            <a:r>
              <a:rPr lang="en-US" sz="3600" dirty="0"/>
              <a:t>Area of Interest: Lake Houston Area</a:t>
            </a:r>
          </a:p>
        </p:txBody>
      </p:sp>
      <p:pic>
        <p:nvPicPr>
          <p:cNvPr id="10" name="Picture 9"/>
          <p:cNvPicPr>
            <a:picLocks noChangeAspect="1"/>
          </p:cNvPicPr>
          <p:nvPr/>
        </p:nvPicPr>
        <p:blipFill>
          <a:blip r:embed="rId3"/>
          <a:stretch>
            <a:fillRect/>
          </a:stretch>
        </p:blipFill>
        <p:spPr>
          <a:xfrm>
            <a:off x="203160" y="884105"/>
            <a:ext cx="5321911" cy="5690557"/>
          </a:xfrm>
          <a:prstGeom prst="rect">
            <a:avLst/>
          </a:prstGeom>
        </p:spPr>
      </p:pic>
      <p:sp>
        <p:nvSpPr>
          <p:cNvPr id="11" name="TextBox 10"/>
          <p:cNvSpPr txBox="1"/>
          <p:nvPr/>
        </p:nvSpPr>
        <p:spPr>
          <a:xfrm rot="16200000">
            <a:off x="-101290" y="2862401"/>
            <a:ext cx="885899" cy="276999"/>
          </a:xfrm>
          <a:prstGeom prst="rect">
            <a:avLst/>
          </a:prstGeom>
          <a:noFill/>
        </p:spPr>
        <p:txBody>
          <a:bodyPr wrap="square" rtlCol="0">
            <a:spAutoFit/>
          </a:bodyPr>
          <a:lstStyle/>
          <a:p>
            <a:r>
              <a:rPr lang="en-US" sz="1200" dirty="0"/>
              <a:t>NY Times</a:t>
            </a:r>
          </a:p>
        </p:txBody>
      </p:sp>
      <p:sp>
        <p:nvSpPr>
          <p:cNvPr id="15" name="Rectangle 14"/>
          <p:cNvSpPr/>
          <p:nvPr/>
        </p:nvSpPr>
        <p:spPr>
          <a:xfrm>
            <a:off x="3434576" y="4473140"/>
            <a:ext cx="680224" cy="1916509"/>
          </a:xfrm>
          <a:prstGeom prst="rect">
            <a:avLst/>
          </a:prstGeom>
          <a:noFill/>
          <a:ln w="28575">
            <a:solidFill>
              <a:srgbClr val="FF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297708" y="1882474"/>
            <a:ext cx="4861414" cy="4692188"/>
            <a:chOff x="4595181" y="2042556"/>
            <a:chExt cx="4861414" cy="4692188"/>
          </a:xfrm>
        </p:grpSpPr>
        <p:pic>
          <p:nvPicPr>
            <p:cNvPr id="16" name="Picture 15"/>
            <p:cNvPicPr>
              <a:picLocks noChangeAspect="1"/>
            </p:cNvPicPr>
            <p:nvPr/>
          </p:nvPicPr>
          <p:blipFill>
            <a:blip r:embed="rId4"/>
            <a:stretch>
              <a:fillRect/>
            </a:stretch>
          </p:blipFill>
          <p:spPr>
            <a:xfrm>
              <a:off x="4665520" y="2200844"/>
              <a:ext cx="4791075" cy="4533900"/>
            </a:xfrm>
            <a:prstGeom prst="rect">
              <a:avLst/>
            </a:prstGeom>
          </p:spPr>
        </p:pic>
        <p:sp>
          <p:nvSpPr>
            <p:cNvPr id="3" name="TextBox 2"/>
            <p:cNvSpPr txBox="1"/>
            <p:nvPr/>
          </p:nvSpPr>
          <p:spPr>
            <a:xfrm>
              <a:off x="4595181" y="2042556"/>
              <a:ext cx="1852511" cy="276999"/>
            </a:xfrm>
            <a:prstGeom prst="rect">
              <a:avLst/>
            </a:prstGeom>
            <a:noFill/>
          </p:spPr>
          <p:txBody>
            <a:bodyPr wrap="square" rtlCol="0">
              <a:spAutoFit/>
            </a:bodyPr>
            <a:lstStyle/>
            <a:p>
              <a:r>
                <a:rPr lang="en-US" sz="1200" dirty="0"/>
                <a:t>USGS Stream Gages</a:t>
              </a:r>
            </a:p>
          </p:txBody>
        </p:sp>
      </p:grpSp>
      <p:grpSp>
        <p:nvGrpSpPr>
          <p:cNvPr id="29" name="Group 28"/>
          <p:cNvGrpSpPr/>
          <p:nvPr/>
        </p:nvGrpSpPr>
        <p:grpSpPr>
          <a:xfrm>
            <a:off x="7726690" y="158790"/>
            <a:ext cx="4311417" cy="5850640"/>
            <a:chOff x="7024163" y="318872"/>
            <a:chExt cx="4311417" cy="5850640"/>
          </a:xfrm>
        </p:grpSpPr>
        <p:pic>
          <p:nvPicPr>
            <p:cNvPr id="8" name="Picture 7"/>
            <p:cNvPicPr>
              <a:picLocks noChangeAspect="1"/>
            </p:cNvPicPr>
            <p:nvPr/>
          </p:nvPicPr>
          <p:blipFill>
            <a:blip r:embed="rId5"/>
            <a:stretch>
              <a:fillRect/>
            </a:stretch>
          </p:blipFill>
          <p:spPr>
            <a:xfrm>
              <a:off x="7024163" y="318872"/>
              <a:ext cx="4311417" cy="3149209"/>
            </a:xfrm>
            <a:prstGeom prst="rect">
              <a:avLst/>
            </a:prstGeom>
            <a:ln>
              <a:noFill/>
            </a:ln>
            <a:effectLst>
              <a:outerShdw blurRad="190500" algn="tl" rotWithShape="0">
                <a:srgbClr val="000000">
                  <a:alpha val="70000"/>
                </a:srgbClr>
              </a:outerShdw>
            </a:effectLst>
          </p:spPr>
        </p:pic>
        <p:cxnSp>
          <p:nvCxnSpPr>
            <p:cNvPr id="18" name="Straight Connector 17"/>
            <p:cNvCxnSpPr>
              <a:cxnSpLocks/>
            </p:cNvCxnSpPr>
            <p:nvPr/>
          </p:nvCxnSpPr>
          <p:spPr>
            <a:xfrm flipH="1" flipV="1">
              <a:off x="7024163" y="3468081"/>
              <a:ext cx="871950" cy="2653021"/>
            </a:xfrm>
            <a:prstGeom prst="line">
              <a:avLst/>
            </a:prstGeom>
            <a:ln>
              <a:solidFill>
                <a:schemeClr val="bg2">
                  <a:lumMod val="2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a:cxnSpLocks/>
            </p:cNvCxnSpPr>
            <p:nvPr/>
          </p:nvCxnSpPr>
          <p:spPr>
            <a:xfrm flipV="1">
              <a:off x="7955280" y="3468081"/>
              <a:ext cx="3380300" cy="2701431"/>
            </a:xfrm>
            <a:prstGeom prst="line">
              <a:avLst/>
            </a:prstGeom>
            <a:ln>
              <a:solidFill>
                <a:schemeClr val="bg2">
                  <a:lumMod val="25000"/>
                </a:schemeClr>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27514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56117" y="3473603"/>
            <a:ext cx="5694741" cy="3232639"/>
          </a:xfrm>
          <a:prstGeom prst="rect">
            <a:avLst/>
          </a:prstGeom>
        </p:spPr>
      </p:pic>
      <p:sp>
        <p:nvSpPr>
          <p:cNvPr id="7" name="TextBox 6"/>
          <p:cNvSpPr txBox="1"/>
          <p:nvPr/>
        </p:nvSpPr>
        <p:spPr>
          <a:xfrm>
            <a:off x="346268" y="340317"/>
            <a:ext cx="3663023" cy="646331"/>
          </a:xfrm>
          <a:prstGeom prst="rect">
            <a:avLst/>
          </a:prstGeom>
          <a:noFill/>
        </p:spPr>
        <p:txBody>
          <a:bodyPr wrap="square" rtlCol="0">
            <a:spAutoFit/>
          </a:bodyPr>
          <a:lstStyle/>
          <a:p>
            <a:r>
              <a:rPr lang="en-US" sz="3600" b="1" dirty="0"/>
              <a:t>Lake Houston</a:t>
            </a:r>
          </a:p>
        </p:txBody>
      </p:sp>
      <p:pic>
        <p:nvPicPr>
          <p:cNvPr id="10" name="Picture 9">
            <a:extLst>
              <a:ext uri="{FF2B5EF4-FFF2-40B4-BE49-F238E27FC236}">
                <a16:creationId xmlns:a16="http://schemas.microsoft.com/office/drawing/2014/main" id="{B4B62571-9834-434E-8482-33050D6383FA}"/>
              </a:ext>
            </a:extLst>
          </p:cNvPr>
          <p:cNvPicPr>
            <a:picLocks noChangeAspect="1"/>
          </p:cNvPicPr>
          <p:nvPr/>
        </p:nvPicPr>
        <p:blipFill>
          <a:blip r:embed="rId4"/>
          <a:stretch>
            <a:fillRect/>
          </a:stretch>
        </p:blipFill>
        <p:spPr>
          <a:xfrm>
            <a:off x="4556117" y="111264"/>
            <a:ext cx="5694741" cy="3210417"/>
          </a:xfrm>
          <a:prstGeom prst="rect">
            <a:avLst/>
          </a:prstGeom>
        </p:spPr>
      </p:pic>
      <p:graphicFrame>
        <p:nvGraphicFramePr>
          <p:cNvPr id="11" name="Table 10">
            <a:extLst>
              <a:ext uri="{FF2B5EF4-FFF2-40B4-BE49-F238E27FC236}">
                <a16:creationId xmlns:a16="http://schemas.microsoft.com/office/drawing/2014/main" id="{664B877A-E572-4298-BABC-00A93EAB92CE}"/>
              </a:ext>
            </a:extLst>
          </p:cNvPr>
          <p:cNvGraphicFramePr>
            <a:graphicFrameLocks noGrp="1"/>
          </p:cNvGraphicFramePr>
          <p:nvPr>
            <p:extLst>
              <p:ext uri="{D42A27DB-BD31-4B8C-83A1-F6EECF244321}">
                <p14:modId xmlns:p14="http://schemas.microsoft.com/office/powerpoint/2010/main" val="2074784228"/>
              </p:ext>
            </p:extLst>
          </p:nvPr>
        </p:nvGraphicFramePr>
        <p:xfrm>
          <a:off x="3244623" y="111264"/>
          <a:ext cx="1395141" cy="6746736"/>
        </p:xfrm>
        <a:graphic>
          <a:graphicData uri="http://schemas.openxmlformats.org/drawingml/2006/table">
            <a:tbl>
              <a:tblPr firstRow="1" bandRow="1">
                <a:tableStyleId>{2D5ABB26-0587-4C30-8999-92F81FD0307C}</a:tableStyleId>
              </a:tblPr>
              <a:tblGrid>
                <a:gridCol w="1395141">
                  <a:extLst>
                    <a:ext uri="{9D8B030D-6E8A-4147-A177-3AD203B41FA5}">
                      <a16:colId xmlns:a16="http://schemas.microsoft.com/office/drawing/2014/main" val="281621798"/>
                    </a:ext>
                  </a:extLst>
                </a:gridCol>
              </a:tblGrid>
              <a:tr h="3373368">
                <a:tc>
                  <a:txBody>
                    <a:bodyPr/>
                    <a:lstStyle/>
                    <a:p>
                      <a:pPr algn="ctr"/>
                      <a:r>
                        <a:rPr lang="en-US" sz="3200" dirty="0"/>
                        <a:t>Before</a:t>
                      </a:r>
                    </a:p>
                  </a:txBody>
                  <a:tcPr vert="vert270" anchor="ctr"/>
                </a:tc>
                <a:extLst>
                  <a:ext uri="{0D108BD9-81ED-4DB2-BD59-A6C34878D82A}">
                    <a16:rowId xmlns:a16="http://schemas.microsoft.com/office/drawing/2014/main" val="2586408689"/>
                  </a:ext>
                </a:extLst>
              </a:tr>
              <a:tr h="3373368">
                <a:tc>
                  <a:txBody>
                    <a:bodyPr/>
                    <a:lstStyle/>
                    <a:p>
                      <a:pPr algn="ctr"/>
                      <a:r>
                        <a:rPr lang="en-US" sz="3200" dirty="0"/>
                        <a:t>After</a:t>
                      </a:r>
                    </a:p>
                  </a:txBody>
                  <a:tcPr vert="vert270" anchor="ctr"/>
                </a:tc>
                <a:extLst>
                  <a:ext uri="{0D108BD9-81ED-4DB2-BD59-A6C34878D82A}">
                    <a16:rowId xmlns:a16="http://schemas.microsoft.com/office/drawing/2014/main" val="3779537123"/>
                  </a:ext>
                </a:extLst>
              </a:tr>
            </a:tbl>
          </a:graphicData>
        </a:graphic>
      </p:graphicFrame>
      <p:sp>
        <p:nvSpPr>
          <p:cNvPr id="2" name="Rectangle 1"/>
          <p:cNvSpPr/>
          <p:nvPr/>
        </p:nvSpPr>
        <p:spPr>
          <a:xfrm>
            <a:off x="0" y="6157329"/>
            <a:ext cx="6096000" cy="200055"/>
          </a:xfrm>
          <a:prstGeom prst="rect">
            <a:avLst/>
          </a:prstGeom>
        </p:spPr>
        <p:txBody>
          <a:bodyPr>
            <a:spAutoFit/>
          </a:bodyPr>
          <a:lstStyle/>
          <a:p>
            <a:r>
              <a:rPr lang="en-US" sz="700" dirty="0"/>
              <a:t>https://qz.com/1068571/incredible-before-and-after-images-of-houston-neighborhoods-hit-by-hurricane-harvey/</a:t>
            </a:r>
          </a:p>
        </p:txBody>
      </p:sp>
    </p:spTree>
    <p:extLst>
      <p:ext uri="{BB962C8B-B14F-4D97-AF65-F5344CB8AC3E}">
        <p14:creationId xmlns:p14="http://schemas.microsoft.com/office/powerpoint/2010/main" val="704519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423" y="269979"/>
            <a:ext cx="2452878" cy="646331"/>
          </a:xfrm>
          <a:prstGeom prst="rect">
            <a:avLst/>
          </a:prstGeom>
          <a:noFill/>
        </p:spPr>
        <p:txBody>
          <a:bodyPr wrap="square" rtlCol="0">
            <a:spAutoFit/>
          </a:bodyPr>
          <a:lstStyle/>
          <a:p>
            <a:r>
              <a:rPr lang="en-US" sz="3600" b="1" dirty="0"/>
              <a:t>Kingwood</a:t>
            </a:r>
          </a:p>
        </p:txBody>
      </p:sp>
      <p:graphicFrame>
        <p:nvGraphicFramePr>
          <p:cNvPr id="11" name="Table 10">
            <a:extLst>
              <a:ext uri="{FF2B5EF4-FFF2-40B4-BE49-F238E27FC236}">
                <a16:creationId xmlns:a16="http://schemas.microsoft.com/office/drawing/2014/main" id="{664B877A-E572-4298-BABC-00A93EAB92CE}"/>
              </a:ext>
            </a:extLst>
          </p:cNvPr>
          <p:cNvGraphicFramePr>
            <a:graphicFrameLocks noGrp="1"/>
          </p:cNvGraphicFramePr>
          <p:nvPr>
            <p:extLst>
              <p:ext uri="{D42A27DB-BD31-4B8C-83A1-F6EECF244321}">
                <p14:modId xmlns:p14="http://schemas.microsoft.com/office/powerpoint/2010/main" val="3542183830"/>
              </p:ext>
            </p:extLst>
          </p:nvPr>
        </p:nvGraphicFramePr>
        <p:xfrm>
          <a:off x="3224846" y="89207"/>
          <a:ext cx="1395141" cy="6746736"/>
        </p:xfrm>
        <a:graphic>
          <a:graphicData uri="http://schemas.openxmlformats.org/drawingml/2006/table">
            <a:tbl>
              <a:tblPr firstRow="1" bandRow="1">
                <a:tableStyleId>{2D5ABB26-0587-4C30-8999-92F81FD0307C}</a:tableStyleId>
              </a:tblPr>
              <a:tblGrid>
                <a:gridCol w="1395141">
                  <a:extLst>
                    <a:ext uri="{9D8B030D-6E8A-4147-A177-3AD203B41FA5}">
                      <a16:colId xmlns:a16="http://schemas.microsoft.com/office/drawing/2014/main" val="281621798"/>
                    </a:ext>
                  </a:extLst>
                </a:gridCol>
              </a:tblGrid>
              <a:tr h="3373368">
                <a:tc>
                  <a:txBody>
                    <a:bodyPr/>
                    <a:lstStyle/>
                    <a:p>
                      <a:pPr algn="ctr"/>
                      <a:r>
                        <a:rPr lang="en-US" sz="3200" dirty="0"/>
                        <a:t>Before</a:t>
                      </a:r>
                    </a:p>
                  </a:txBody>
                  <a:tcPr vert="vert270" anchor="ctr"/>
                </a:tc>
                <a:extLst>
                  <a:ext uri="{0D108BD9-81ED-4DB2-BD59-A6C34878D82A}">
                    <a16:rowId xmlns:a16="http://schemas.microsoft.com/office/drawing/2014/main" val="2586408689"/>
                  </a:ext>
                </a:extLst>
              </a:tr>
              <a:tr h="3373368">
                <a:tc>
                  <a:txBody>
                    <a:bodyPr/>
                    <a:lstStyle/>
                    <a:p>
                      <a:pPr algn="ctr"/>
                      <a:r>
                        <a:rPr lang="en-US" sz="3200" dirty="0"/>
                        <a:t>After</a:t>
                      </a:r>
                    </a:p>
                  </a:txBody>
                  <a:tcPr vert="vert270" anchor="ctr"/>
                </a:tc>
                <a:extLst>
                  <a:ext uri="{0D108BD9-81ED-4DB2-BD59-A6C34878D82A}">
                    <a16:rowId xmlns:a16="http://schemas.microsoft.com/office/drawing/2014/main" val="3779537123"/>
                  </a:ext>
                </a:extLst>
              </a:tr>
            </a:tbl>
          </a:graphicData>
        </a:graphic>
      </p:graphicFrame>
      <p:pic>
        <p:nvPicPr>
          <p:cNvPr id="3" name="Picture 2"/>
          <p:cNvPicPr>
            <a:picLocks noChangeAspect="1"/>
          </p:cNvPicPr>
          <p:nvPr/>
        </p:nvPicPr>
        <p:blipFill>
          <a:blip r:embed="rId3"/>
          <a:stretch>
            <a:fillRect/>
          </a:stretch>
        </p:blipFill>
        <p:spPr>
          <a:xfrm>
            <a:off x="4619986" y="89207"/>
            <a:ext cx="5723059" cy="3232639"/>
          </a:xfrm>
          <a:prstGeom prst="rect">
            <a:avLst/>
          </a:prstGeom>
        </p:spPr>
      </p:pic>
      <p:pic>
        <p:nvPicPr>
          <p:cNvPr id="4" name="Picture 3"/>
          <p:cNvPicPr>
            <a:picLocks noChangeAspect="1"/>
          </p:cNvPicPr>
          <p:nvPr/>
        </p:nvPicPr>
        <p:blipFill>
          <a:blip r:embed="rId4"/>
          <a:stretch>
            <a:fillRect/>
          </a:stretch>
        </p:blipFill>
        <p:spPr>
          <a:xfrm>
            <a:off x="4619986" y="3426361"/>
            <a:ext cx="5723059" cy="3216164"/>
          </a:xfrm>
          <a:prstGeom prst="rect">
            <a:avLst/>
          </a:prstGeom>
        </p:spPr>
      </p:pic>
      <p:sp>
        <p:nvSpPr>
          <p:cNvPr id="13" name="Rectangle 12"/>
          <p:cNvSpPr/>
          <p:nvPr/>
        </p:nvSpPr>
        <p:spPr>
          <a:xfrm>
            <a:off x="0" y="6157329"/>
            <a:ext cx="6096000" cy="200055"/>
          </a:xfrm>
          <a:prstGeom prst="rect">
            <a:avLst/>
          </a:prstGeom>
        </p:spPr>
        <p:txBody>
          <a:bodyPr>
            <a:spAutoFit/>
          </a:bodyPr>
          <a:lstStyle/>
          <a:p>
            <a:r>
              <a:rPr lang="en-US" sz="700" dirty="0"/>
              <a:t>https://qz.com/1068571/incredible-before-and-after-images-of-houston-neighborhoods-hit-by-hurricane-harvey/</a:t>
            </a:r>
          </a:p>
        </p:txBody>
      </p:sp>
    </p:spTree>
    <p:extLst>
      <p:ext uri="{BB962C8B-B14F-4D97-AF65-F5344CB8AC3E}">
        <p14:creationId xmlns:p14="http://schemas.microsoft.com/office/powerpoint/2010/main" val="2031049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7283" y="465365"/>
            <a:ext cx="3607817" cy="646331"/>
          </a:xfrm>
          <a:prstGeom prst="rect">
            <a:avLst/>
          </a:prstGeom>
          <a:noFill/>
        </p:spPr>
        <p:txBody>
          <a:bodyPr wrap="square" rtlCol="0">
            <a:spAutoFit/>
          </a:bodyPr>
          <a:lstStyle/>
          <a:p>
            <a:r>
              <a:rPr lang="en-US" sz="3600" b="1" dirty="0" smtClean="0"/>
              <a:t>Cypress Creek</a:t>
            </a:r>
            <a:endParaRPr lang="en-US" sz="3600" b="1" dirty="0"/>
          </a:p>
        </p:txBody>
      </p:sp>
      <p:graphicFrame>
        <p:nvGraphicFramePr>
          <p:cNvPr id="11" name="Table 10">
            <a:extLst>
              <a:ext uri="{FF2B5EF4-FFF2-40B4-BE49-F238E27FC236}">
                <a16:creationId xmlns:a16="http://schemas.microsoft.com/office/drawing/2014/main" id="{664B877A-E572-4298-BABC-00A93EAB92CE}"/>
              </a:ext>
            </a:extLst>
          </p:cNvPr>
          <p:cNvGraphicFramePr>
            <a:graphicFrameLocks noGrp="1"/>
          </p:cNvGraphicFramePr>
          <p:nvPr>
            <p:extLst>
              <p:ext uri="{D42A27DB-BD31-4B8C-83A1-F6EECF244321}">
                <p14:modId xmlns:p14="http://schemas.microsoft.com/office/powerpoint/2010/main" val="2113076839"/>
              </p:ext>
            </p:extLst>
          </p:nvPr>
        </p:nvGraphicFramePr>
        <p:xfrm>
          <a:off x="3182667" y="111264"/>
          <a:ext cx="1395141" cy="6746736"/>
        </p:xfrm>
        <a:graphic>
          <a:graphicData uri="http://schemas.openxmlformats.org/drawingml/2006/table">
            <a:tbl>
              <a:tblPr firstRow="1" bandRow="1">
                <a:tableStyleId>{2D5ABB26-0587-4C30-8999-92F81FD0307C}</a:tableStyleId>
              </a:tblPr>
              <a:tblGrid>
                <a:gridCol w="1395141">
                  <a:extLst>
                    <a:ext uri="{9D8B030D-6E8A-4147-A177-3AD203B41FA5}">
                      <a16:colId xmlns:a16="http://schemas.microsoft.com/office/drawing/2014/main" val="281621798"/>
                    </a:ext>
                  </a:extLst>
                </a:gridCol>
              </a:tblGrid>
              <a:tr h="3373368">
                <a:tc>
                  <a:txBody>
                    <a:bodyPr/>
                    <a:lstStyle/>
                    <a:p>
                      <a:pPr algn="ctr"/>
                      <a:r>
                        <a:rPr lang="en-US" sz="3200" dirty="0"/>
                        <a:t>Before</a:t>
                      </a:r>
                    </a:p>
                  </a:txBody>
                  <a:tcPr vert="vert270" anchor="ctr"/>
                </a:tc>
                <a:extLst>
                  <a:ext uri="{0D108BD9-81ED-4DB2-BD59-A6C34878D82A}">
                    <a16:rowId xmlns:a16="http://schemas.microsoft.com/office/drawing/2014/main" val="2586408689"/>
                  </a:ext>
                </a:extLst>
              </a:tr>
              <a:tr h="3373368">
                <a:tc>
                  <a:txBody>
                    <a:bodyPr/>
                    <a:lstStyle/>
                    <a:p>
                      <a:pPr algn="ctr"/>
                      <a:r>
                        <a:rPr lang="en-US" sz="3200" dirty="0"/>
                        <a:t>After</a:t>
                      </a:r>
                    </a:p>
                  </a:txBody>
                  <a:tcPr vert="vert270" anchor="ctr"/>
                </a:tc>
                <a:extLst>
                  <a:ext uri="{0D108BD9-81ED-4DB2-BD59-A6C34878D82A}">
                    <a16:rowId xmlns:a16="http://schemas.microsoft.com/office/drawing/2014/main" val="3779537123"/>
                  </a:ext>
                </a:extLst>
              </a:tr>
            </a:tbl>
          </a:graphicData>
        </a:graphic>
      </p:graphicFrame>
      <p:pic>
        <p:nvPicPr>
          <p:cNvPr id="2" name="Picture 1"/>
          <p:cNvPicPr>
            <a:picLocks noChangeAspect="1"/>
          </p:cNvPicPr>
          <p:nvPr/>
        </p:nvPicPr>
        <p:blipFill>
          <a:blip r:embed="rId3"/>
          <a:stretch>
            <a:fillRect/>
          </a:stretch>
        </p:blipFill>
        <p:spPr>
          <a:xfrm>
            <a:off x="4577808" y="111264"/>
            <a:ext cx="5694741" cy="3196834"/>
          </a:xfrm>
          <a:prstGeom prst="rect">
            <a:avLst/>
          </a:prstGeom>
        </p:spPr>
      </p:pic>
      <p:pic>
        <p:nvPicPr>
          <p:cNvPr id="3" name="Picture 2"/>
          <p:cNvPicPr>
            <a:picLocks noChangeAspect="1"/>
          </p:cNvPicPr>
          <p:nvPr/>
        </p:nvPicPr>
        <p:blipFill>
          <a:blip r:embed="rId4"/>
          <a:stretch>
            <a:fillRect/>
          </a:stretch>
        </p:blipFill>
        <p:spPr>
          <a:xfrm>
            <a:off x="4577808" y="3484632"/>
            <a:ext cx="5694741" cy="3222747"/>
          </a:xfrm>
          <a:prstGeom prst="rect">
            <a:avLst/>
          </a:prstGeom>
        </p:spPr>
      </p:pic>
      <p:sp>
        <p:nvSpPr>
          <p:cNvPr id="9" name="Rectangle 8"/>
          <p:cNvSpPr/>
          <p:nvPr/>
        </p:nvSpPr>
        <p:spPr>
          <a:xfrm>
            <a:off x="0" y="6157329"/>
            <a:ext cx="6096000" cy="200055"/>
          </a:xfrm>
          <a:prstGeom prst="rect">
            <a:avLst/>
          </a:prstGeom>
        </p:spPr>
        <p:txBody>
          <a:bodyPr>
            <a:spAutoFit/>
          </a:bodyPr>
          <a:lstStyle/>
          <a:p>
            <a:r>
              <a:rPr lang="en-US" sz="700" dirty="0"/>
              <a:t>https://qz.com/1068571/incredible-before-and-after-images-of-houston-neighborhoods-hit-by-hurricane-harvey/</a:t>
            </a:r>
          </a:p>
        </p:txBody>
      </p:sp>
    </p:spTree>
    <p:extLst>
      <p:ext uri="{BB962C8B-B14F-4D97-AF65-F5344CB8AC3E}">
        <p14:creationId xmlns:p14="http://schemas.microsoft.com/office/powerpoint/2010/main" val="2344257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1511</TotalTime>
  <Words>1707</Words>
  <Application>Microsoft Office PowerPoint</Application>
  <PresentationFormat>Widescreen</PresentationFormat>
  <Paragraphs>168</Paragraphs>
  <Slides>22</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georgia</vt:lpstr>
      <vt:lpstr>nyt-franklin</vt:lpstr>
      <vt:lpstr>Segoe UI Light</vt:lpstr>
      <vt:lpstr>Times New Roman</vt:lpstr>
      <vt:lpstr>Wingdings</vt:lpstr>
      <vt:lpstr>Retrospect</vt:lpstr>
      <vt:lpstr>Hurricane Harvey:  Precipitation and Flood Analysis in the Lake Houston Area</vt:lpstr>
      <vt:lpstr>Hurricane Harvey: Quick Facts</vt:lpstr>
      <vt:lpstr>Notable Issues</vt:lpstr>
      <vt:lpstr>Notable Issues</vt:lpstr>
      <vt:lpstr>Area of Interest</vt:lpstr>
      <vt:lpstr>Area of Interest: Lake Houston Area</vt:lpstr>
      <vt:lpstr>PowerPoint Presentation</vt:lpstr>
      <vt:lpstr>PowerPoint Presentation</vt:lpstr>
      <vt:lpstr>PowerPoint Presentation</vt:lpstr>
      <vt:lpstr>Objectives</vt:lpstr>
      <vt:lpstr>Watershed Draining to Stream Gage &amp; Extracting DEM</vt:lpstr>
      <vt:lpstr>Rainfall During Harvey: Spline and Thiessen</vt:lpstr>
      <vt:lpstr>Effects of development:  Development and Impervious Surfaces near Water Bodies</vt:lpstr>
      <vt:lpstr>Water Quality Indices: USGS</vt:lpstr>
      <vt:lpstr>Water Quality Indices - USGS</vt:lpstr>
      <vt:lpstr>Water Quality Indices - USGS</vt:lpstr>
      <vt:lpstr>From Rainfall, Slopes and Available Water Capacity: Runoff</vt:lpstr>
      <vt:lpstr>HAND Analysis: Current work</vt:lpstr>
      <vt:lpstr>Progress and Future Work</vt:lpstr>
      <vt:lpstr>Plan of Work</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Harvey:  Precipitation and Flood Analysis in the Lake Houston Area</dc:title>
  <dc:creator>Sabaraya, Indu Venu</dc:creator>
  <cp:lastModifiedBy>Maidment, David R</cp:lastModifiedBy>
  <cp:revision>72</cp:revision>
  <dcterms:created xsi:type="dcterms:W3CDTF">2017-11-04T21:11:08Z</dcterms:created>
  <dcterms:modified xsi:type="dcterms:W3CDTF">2017-11-21T17:37:56Z</dcterms:modified>
</cp:coreProperties>
</file>