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4"/>
  </p:notesMasterIdLst>
  <p:sldIdLst>
    <p:sldId id="256" r:id="rId2"/>
    <p:sldId id="257" r:id="rId3"/>
    <p:sldId id="258" r:id="rId4"/>
    <p:sldId id="259" r:id="rId5"/>
    <p:sldId id="262" r:id="rId6"/>
    <p:sldId id="268" r:id="rId7"/>
    <p:sldId id="269" r:id="rId8"/>
    <p:sldId id="260" r:id="rId9"/>
    <p:sldId id="261" r:id="rId10"/>
    <p:sldId id="266" r:id="rId11"/>
    <p:sldId id="278" r:id="rId12"/>
    <p:sldId id="273" r:id="rId13"/>
    <p:sldId id="276" r:id="rId14"/>
    <p:sldId id="274" r:id="rId15"/>
    <p:sldId id="275" r:id="rId16"/>
    <p:sldId id="264" r:id="rId17"/>
    <p:sldId id="263" r:id="rId18"/>
    <p:sldId id="265" r:id="rId19"/>
    <p:sldId id="270" r:id="rId20"/>
    <p:sldId id="277" r:id="rId21"/>
    <p:sldId id="271" r:id="rId22"/>
    <p:sldId id="272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/>
    <p:restoredTop sz="94624"/>
  </p:normalViewPr>
  <p:slideViewPr>
    <p:cSldViewPr snapToGrid="0" snapToObjects="1">
      <p:cViewPr varScale="1">
        <p:scale>
          <a:sx n="84" d="100"/>
          <a:sy n="84" d="100"/>
        </p:scale>
        <p:origin x="37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0B2666-CBEA-4C40-994B-9869BA0F7099}" type="datetimeFigureOut">
              <a:rPr lang="en-US" smtClean="0"/>
              <a:t>11/9/2017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EB6CDA-E235-F84C-8AC2-84F27B07CB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9593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EB6CDA-E235-F84C-8AC2-84F27B07CBE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123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1302B-D37D-1C4D-BDB7-699C2E01C3D8}" type="datetimeFigureOut">
              <a:rPr lang="en-US" smtClean="0"/>
              <a:t>11/9/2017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60AD52-2287-3F41-9D42-31337D649E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1302B-D37D-1C4D-BDB7-699C2E01C3D8}" type="datetimeFigureOut">
              <a:rPr lang="en-US" smtClean="0"/>
              <a:t>11/9/2017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60AD52-2287-3F41-9D42-31337D649E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1302B-D37D-1C4D-BDB7-699C2E01C3D8}" type="datetimeFigureOut">
              <a:rPr lang="en-US" smtClean="0"/>
              <a:t>11/9/2017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60AD52-2287-3F41-9D42-31337D649E02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1302B-D37D-1C4D-BDB7-699C2E01C3D8}" type="datetimeFigureOut">
              <a:rPr lang="en-US" smtClean="0"/>
              <a:t>11/9/2017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60AD52-2287-3F41-9D42-31337D649E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1302B-D37D-1C4D-BDB7-699C2E01C3D8}" type="datetimeFigureOut">
              <a:rPr lang="en-US" smtClean="0"/>
              <a:t>11/9/2017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60AD52-2287-3F41-9D42-31337D649E02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1302B-D37D-1C4D-BDB7-699C2E01C3D8}" type="datetimeFigureOut">
              <a:rPr lang="en-US" smtClean="0"/>
              <a:t>11/9/2017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60AD52-2287-3F41-9D42-31337D649E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1302B-D37D-1C4D-BDB7-699C2E01C3D8}" type="datetimeFigureOut">
              <a:rPr lang="en-US" smtClean="0"/>
              <a:t>11/9/2017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60AD52-2287-3F41-9D42-31337D649E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1302B-D37D-1C4D-BDB7-699C2E01C3D8}" type="datetimeFigureOut">
              <a:rPr lang="en-US" smtClean="0"/>
              <a:t>11/9/2017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60AD52-2287-3F41-9D42-31337D649E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1302B-D37D-1C4D-BDB7-699C2E01C3D8}" type="datetimeFigureOut">
              <a:rPr lang="en-US" smtClean="0"/>
              <a:t>11/9/2017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60AD52-2287-3F41-9D42-31337D649E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1302B-D37D-1C4D-BDB7-699C2E01C3D8}" type="datetimeFigureOut">
              <a:rPr lang="en-US" smtClean="0"/>
              <a:t>11/9/2017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60AD52-2287-3F41-9D42-31337D649E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1302B-D37D-1C4D-BDB7-699C2E01C3D8}" type="datetimeFigureOut">
              <a:rPr lang="en-US" smtClean="0"/>
              <a:t>11/9/2017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60AD52-2287-3F41-9D42-31337D649E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1302B-D37D-1C4D-BDB7-699C2E01C3D8}" type="datetimeFigureOut">
              <a:rPr lang="en-US" smtClean="0"/>
              <a:t>11/9/2017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60AD52-2287-3F41-9D42-31337D649E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1302B-D37D-1C4D-BDB7-699C2E01C3D8}" type="datetimeFigureOut">
              <a:rPr lang="en-US" smtClean="0"/>
              <a:t>11/9/2017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60AD52-2287-3F41-9D42-31337D649E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1302B-D37D-1C4D-BDB7-699C2E01C3D8}" type="datetimeFigureOut">
              <a:rPr lang="en-US" smtClean="0"/>
              <a:t>11/9/2017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60AD52-2287-3F41-9D42-31337D649E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1302B-D37D-1C4D-BDB7-699C2E01C3D8}" type="datetimeFigureOut">
              <a:rPr lang="en-US" smtClean="0"/>
              <a:t>11/9/2017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60AD52-2287-3F41-9D42-31337D649E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1302B-D37D-1C4D-BDB7-699C2E01C3D8}" type="datetimeFigureOut">
              <a:rPr lang="en-US" smtClean="0"/>
              <a:t>11/9/2017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60AD52-2287-3F41-9D42-31337D649E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21302B-D37D-1C4D-BDB7-699C2E01C3D8}" type="datetimeFigureOut">
              <a:rPr lang="en-US" smtClean="0"/>
              <a:t>11/9/2017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8060AD52-2287-3F41-9D42-31337D649E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2805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tif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30511" y="2080784"/>
            <a:ext cx="7930978" cy="23876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Impact of Wildfires on Northern California Water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Quality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615292"/>
            <a:ext cx="9144000" cy="1655762"/>
          </a:xfrm>
        </p:spPr>
        <p:txBody>
          <a:bodyPr/>
          <a:lstStyle/>
          <a:p>
            <a:pPr algn="ctr"/>
            <a:endParaRPr lang="en-US" dirty="0" smtClean="0">
              <a:solidFill>
                <a:schemeClr val="bg1"/>
              </a:solidFill>
            </a:endParaRP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By Rahul Naik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983363" y="6187129"/>
            <a:ext cx="2743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https://</a:t>
            </a:r>
            <a:r>
              <a:rPr lang="en-US" sz="1200" dirty="0" err="1" smtClean="0">
                <a:solidFill>
                  <a:schemeClr val="bg1"/>
                </a:solidFill>
              </a:rPr>
              <a:t>commons.wikimedia.org</a:t>
            </a:r>
            <a:r>
              <a:rPr lang="en-US" sz="1200" dirty="0" smtClean="0">
                <a:solidFill>
                  <a:schemeClr val="bg1"/>
                </a:solidFill>
              </a:rPr>
              <a:t>/wiki/</a:t>
            </a:r>
            <a:r>
              <a:rPr lang="en-US" sz="1200" dirty="0" err="1" smtClean="0">
                <a:solidFill>
                  <a:schemeClr val="bg1"/>
                </a:solidFill>
              </a:rPr>
              <a:t>File:San_Francisco_Bay_aerial_view.jpg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6812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9" name="Donut 8"/>
          <p:cNvSpPr/>
          <p:nvPr/>
        </p:nvSpPr>
        <p:spPr>
          <a:xfrm>
            <a:off x="0" y="5892800"/>
            <a:ext cx="1490133" cy="643467"/>
          </a:xfrm>
          <a:prstGeom prst="donut">
            <a:avLst>
              <a:gd name="adj" fmla="val 7664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Donut 9"/>
          <p:cNvSpPr/>
          <p:nvPr/>
        </p:nvSpPr>
        <p:spPr>
          <a:xfrm>
            <a:off x="9281324" y="6082270"/>
            <a:ext cx="1490133" cy="643467"/>
          </a:xfrm>
          <a:prstGeom prst="donut">
            <a:avLst>
              <a:gd name="adj" fmla="val 7664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 flipH="1">
            <a:off x="10527957" y="2644346"/>
            <a:ext cx="667265" cy="49427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9712411" y="3138616"/>
            <a:ext cx="14828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Napa River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5610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281" y="0"/>
            <a:ext cx="7174243" cy="6858000"/>
          </a:xfrm>
        </p:spPr>
      </p:pic>
    </p:spTree>
    <p:extLst>
      <p:ext uri="{BB962C8B-B14F-4D97-AF65-F5344CB8AC3E}">
        <p14:creationId xmlns:p14="http://schemas.microsoft.com/office/powerpoint/2010/main" val="658057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Napa River Streamflow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882"/>
          <a:stretch/>
        </p:blipFill>
        <p:spPr>
          <a:xfrm>
            <a:off x="0" y="1397672"/>
            <a:ext cx="6220711" cy="4644353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738"/>
          <a:stretch/>
        </p:blipFill>
        <p:spPr>
          <a:xfrm>
            <a:off x="6220710" y="1397672"/>
            <a:ext cx="5971289" cy="4644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496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90A61547-2555-4DE2-A37F-A53E54917441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5C2447E0-8F0D-479C-94E4-82BC8EB68C0C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1F943397-DCDD-44CB-BBA9-9510B7698DD2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23">
              <a:extLst>
                <a:ext uri="{FF2B5EF4-FFF2-40B4-BE49-F238E27FC236}">
                  <a16:creationId xmlns:a16="http://schemas.microsoft.com/office/drawing/2014/main" id="{E2630ADC-31DB-4C48-AC4A-DAAE5A7B8EA6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Rectangle 25">
              <a:extLst>
                <a:ext uri="{FF2B5EF4-FFF2-40B4-BE49-F238E27FC236}">
                  <a16:creationId xmlns:a16="http://schemas.microsoft.com/office/drawing/2014/main" id="{2CA5C44E-F54E-47E0-8989-4D8686B33C80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Isosceles Triangle 14">
              <a:extLst>
                <a:ext uri="{FF2B5EF4-FFF2-40B4-BE49-F238E27FC236}">
                  <a16:creationId xmlns:a16="http://schemas.microsoft.com/office/drawing/2014/main" id="{FF54E15E-830B-4375-A239-4C51954DEAEC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7">
              <a:extLst>
                <a:ext uri="{FF2B5EF4-FFF2-40B4-BE49-F238E27FC236}">
                  <a16:creationId xmlns:a16="http://schemas.microsoft.com/office/drawing/2014/main" id="{CB37E322-FF7E-4872-BD6B-50A48CBEA5CE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8">
              <a:extLst>
                <a:ext uri="{FF2B5EF4-FFF2-40B4-BE49-F238E27FC236}">
                  <a16:creationId xmlns:a16="http://schemas.microsoft.com/office/drawing/2014/main" id="{710D0C1E-D2F8-45B2-AE14-1AC8E976F7A2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Rectangle 29">
              <a:extLst>
                <a:ext uri="{FF2B5EF4-FFF2-40B4-BE49-F238E27FC236}">
                  <a16:creationId xmlns:a16="http://schemas.microsoft.com/office/drawing/2014/main" id="{3216331B-17D0-4167-ABD2-B2198058C2D2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A53A7A96-3806-4BB3-91DE-6EED48AC787E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F8C2B86C-EE71-466E-8991-503F9C9C1B22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492" y="1913665"/>
            <a:ext cx="5002653" cy="362692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40" y="1913665"/>
            <a:ext cx="5180516" cy="353549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1740" y="392076"/>
            <a:ext cx="8288035" cy="109505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 dirty="0"/>
              <a:t>Santa Rosa Creek Streamflow</a:t>
            </a:r>
          </a:p>
        </p:txBody>
      </p:sp>
    </p:spTree>
    <p:extLst>
      <p:ext uri="{BB962C8B-B14F-4D97-AF65-F5344CB8AC3E}">
        <p14:creationId xmlns:p14="http://schemas.microsoft.com/office/powerpoint/2010/main" val="2352858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6998"/>
            <a:ext cx="6746789" cy="1320800"/>
          </a:xfrm>
        </p:spPr>
        <p:txBody>
          <a:bodyPr/>
          <a:lstStyle/>
          <a:p>
            <a:pPr algn="ctr"/>
            <a:r>
              <a:rPr lang="en-US" dirty="0" smtClean="0"/>
              <a:t>Sonoma Creek Streamflow &amp; Specific Conductance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643" y="2160809"/>
            <a:ext cx="5343502" cy="3881437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6789" y="1"/>
            <a:ext cx="5445211" cy="357594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7733" y="3575948"/>
            <a:ext cx="5774267" cy="328205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0688595" y="3904735"/>
            <a:ext cx="1503405" cy="19770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717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0" r="7794" b="3"/>
          <a:stretch/>
        </p:blipFill>
        <p:spPr>
          <a:xfrm>
            <a:off x="677334" y="1930400"/>
            <a:ext cx="5933531" cy="411129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 anchor="t">
            <a:normAutofit/>
          </a:bodyPr>
          <a:lstStyle/>
          <a:p>
            <a:r>
              <a:rPr lang="en-US" dirty="0"/>
              <a:t>San Francisco Bay Watershed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61220" y="2160920"/>
            <a:ext cx="2934714" cy="3880773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Water Quality</a:t>
            </a:r>
          </a:p>
          <a:p>
            <a:pPr lvl="1"/>
            <a:r>
              <a:rPr lang="en-US" sz="2400" dirty="0"/>
              <a:t>Specific Conductance</a:t>
            </a:r>
          </a:p>
          <a:p>
            <a:pPr lvl="1"/>
            <a:r>
              <a:rPr lang="en-US" sz="2400" dirty="0"/>
              <a:t>Turbidity</a:t>
            </a:r>
          </a:p>
          <a:p>
            <a:pPr lvl="1"/>
            <a:r>
              <a:rPr lang="en-US" sz="2400" dirty="0"/>
              <a:t>Suspended Sediment Concentration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3927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San Francisco Bay Specific Conductance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70"/>
          <a:stretch/>
        </p:blipFill>
        <p:spPr>
          <a:xfrm>
            <a:off x="0" y="1346887"/>
            <a:ext cx="11243734" cy="5511114"/>
          </a:xfrm>
        </p:spPr>
      </p:pic>
      <p:sp>
        <p:nvSpPr>
          <p:cNvPr id="6" name="Rectangle 5"/>
          <p:cNvSpPr/>
          <p:nvPr/>
        </p:nvSpPr>
        <p:spPr>
          <a:xfrm>
            <a:off x="7698259" y="2286000"/>
            <a:ext cx="3410465" cy="30768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680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San Francisco Bay Turbidity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20800"/>
            <a:ext cx="11306432" cy="5537200"/>
          </a:xfrm>
        </p:spPr>
      </p:pic>
      <p:sp>
        <p:nvSpPr>
          <p:cNvPr id="5" name="Rectangle 4"/>
          <p:cNvSpPr/>
          <p:nvPr/>
        </p:nvSpPr>
        <p:spPr>
          <a:xfrm>
            <a:off x="6255722" y="2461054"/>
            <a:ext cx="3410465" cy="33809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18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San Francisco Bay Suspended Sediment Concentration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9" y="1811868"/>
            <a:ext cx="10935110" cy="5046132"/>
          </a:xfrm>
        </p:spPr>
      </p:pic>
      <p:sp>
        <p:nvSpPr>
          <p:cNvPr id="5" name="Rectangle 4"/>
          <p:cNvSpPr/>
          <p:nvPr/>
        </p:nvSpPr>
        <p:spPr>
          <a:xfrm>
            <a:off x="6907427" y="2706588"/>
            <a:ext cx="3410465" cy="32566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037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Issues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“potential </a:t>
            </a:r>
            <a:r>
              <a:rPr lang="en-US" sz="2400" dirty="0">
                <a:solidFill>
                  <a:schemeClr val="accent1"/>
                </a:solidFill>
              </a:rPr>
              <a:t>soil impacts difficult to predict</a:t>
            </a:r>
            <a:r>
              <a:rPr lang="en-US" sz="2400" dirty="0"/>
              <a:t>...most critical component determining the degree and type of erosion response is </a:t>
            </a:r>
            <a:r>
              <a:rPr lang="en-US" sz="2400" dirty="0">
                <a:solidFill>
                  <a:schemeClr val="accent1"/>
                </a:solidFill>
              </a:rPr>
              <a:t>timing, magnitude, and duration of storms </a:t>
            </a:r>
            <a:r>
              <a:rPr lang="en-US" sz="2400" dirty="0"/>
              <a:t>immediately following the fire.” (Ryan et al., 2011</a:t>
            </a:r>
            <a:r>
              <a:rPr lang="en-US" sz="2400" dirty="0" smtClean="0"/>
              <a:t>)</a:t>
            </a:r>
          </a:p>
          <a:p>
            <a:pPr>
              <a:lnSpc>
                <a:spcPct val="150000"/>
              </a:lnSpc>
            </a:pPr>
            <a:r>
              <a:rPr lang="en-US" sz="2400" dirty="0" smtClean="0"/>
              <a:t>Timing </a:t>
            </a:r>
            <a:r>
              <a:rPr lang="mr-IN" sz="2400" dirty="0" smtClean="0"/>
              <a:t>–</a:t>
            </a:r>
            <a:r>
              <a:rPr lang="en-US" sz="2400" dirty="0" smtClean="0"/>
              <a:t> wait for large </a:t>
            </a:r>
            <a:r>
              <a:rPr lang="en-US" sz="2400" dirty="0" smtClean="0">
                <a:solidFill>
                  <a:schemeClr val="accent1"/>
                </a:solidFill>
              </a:rPr>
              <a:t>precipitation</a:t>
            </a:r>
            <a:r>
              <a:rPr lang="en-US" sz="2400" dirty="0" smtClean="0"/>
              <a:t> event</a:t>
            </a:r>
          </a:p>
        </p:txBody>
      </p:sp>
    </p:spTree>
    <p:extLst>
      <p:ext uri="{BB962C8B-B14F-4D97-AF65-F5344CB8AC3E}">
        <p14:creationId xmlns:p14="http://schemas.microsoft.com/office/powerpoint/2010/main" val="1021822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544595"/>
            <a:ext cx="8596668" cy="4496767"/>
          </a:xfrm>
        </p:spPr>
        <p:txBody>
          <a:bodyPr>
            <a:normAutofit lnSpcReduction="10000"/>
          </a:bodyPr>
          <a:lstStyle/>
          <a:p>
            <a:pPr>
              <a:lnSpc>
                <a:spcPct val="200000"/>
              </a:lnSpc>
            </a:pPr>
            <a:r>
              <a:rPr lang="en-US" sz="2200" dirty="0"/>
              <a:t>Impact of </a:t>
            </a:r>
            <a:r>
              <a:rPr lang="en-US" sz="2200" dirty="0" smtClean="0"/>
              <a:t>Wildfires</a:t>
            </a:r>
            <a:endParaRPr lang="en-US" sz="2200" dirty="0"/>
          </a:p>
          <a:p>
            <a:pPr>
              <a:lnSpc>
                <a:spcPct val="200000"/>
              </a:lnSpc>
            </a:pPr>
            <a:r>
              <a:rPr lang="en-US" sz="2200" dirty="0"/>
              <a:t>Water Bodies </a:t>
            </a:r>
            <a:r>
              <a:rPr lang="mr-IN" sz="2200" dirty="0" smtClean="0"/>
              <a:t>–</a:t>
            </a:r>
            <a:r>
              <a:rPr lang="en-US" sz="2200" dirty="0" smtClean="0"/>
              <a:t> Sonoma </a:t>
            </a:r>
            <a:r>
              <a:rPr lang="en-US" sz="2200" dirty="0"/>
              <a:t>Creek, </a:t>
            </a:r>
            <a:r>
              <a:rPr lang="en-US" sz="2200" dirty="0" smtClean="0"/>
              <a:t>Napa River, Santa Rosa Creek, </a:t>
            </a:r>
            <a:r>
              <a:rPr lang="en-US" sz="2200" dirty="0"/>
              <a:t>San Francisco Bay</a:t>
            </a:r>
            <a:endParaRPr lang="en-US" sz="2200" dirty="0" smtClean="0"/>
          </a:p>
          <a:p>
            <a:pPr>
              <a:lnSpc>
                <a:spcPct val="200000"/>
              </a:lnSpc>
            </a:pPr>
            <a:r>
              <a:rPr lang="en-US" sz="2200" dirty="0" smtClean="0"/>
              <a:t>Water Data</a:t>
            </a:r>
          </a:p>
          <a:p>
            <a:pPr>
              <a:lnSpc>
                <a:spcPct val="200000"/>
              </a:lnSpc>
            </a:pPr>
            <a:r>
              <a:rPr lang="en-US" sz="2200" dirty="0" smtClean="0"/>
              <a:t>Issues</a:t>
            </a:r>
          </a:p>
          <a:p>
            <a:pPr>
              <a:lnSpc>
                <a:spcPct val="200000"/>
              </a:lnSpc>
            </a:pPr>
            <a:r>
              <a:rPr lang="en-US" sz="2200" dirty="0" smtClean="0"/>
              <a:t>Future Work</a:t>
            </a:r>
          </a:p>
        </p:txBody>
      </p:sp>
    </p:spTree>
    <p:extLst>
      <p:ext uri="{BB962C8B-B14F-4D97-AF65-F5344CB8AC3E}">
        <p14:creationId xmlns:p14="http://schemas.microsoft.com/office/powerpoint/2010/main" val="36770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Future 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600" dirty="0" smtClean="0">
                <a:solidFill>
                  <a:schemeClr val="accent1"/>
                </a:solidFill>
              </a:rPr>
              <a:t>Soil</a:t>
            </a:r>
            <a:r>
              <a:rPr lang="en-US" sz="2600" dirty="0" smtClean="0"/>
              <a:t>/Land Cover Map</a:t>
            </a:r>
          </a:p>
          <a:p>
            <a:r>
              <a:rPr lang="en-US" sz="2600" dirty="0" smtClean="0"/>
              <a:t>Follow </a:t>
            </a:r>
            <a:r>
              <a:rPr lang="en-US" sz="2600" dirty="0" smtClean="0">
                <a:solidFill>
                  <a:schemeClr val="accent1"/>
                </a:solidFill>
              </a:rPr>
              <a:t>precipitation</a:t>
            </a:r>
            <a:r>
              <a:rPr lang="en-US" sz="2600" dirty="0" smtClean="0"/>
              <a:t> statistics, precipitation modeling</a:t>
            </a:r>
          </a:p>
          <a:p>
            <a:r>
              <a:rPr lang="en-US" sz="2600" dirty="0" smtClean="0"/>
              <a:t>Take data from </a:t>
            </a:r>
            <a:r>
              <a:rPr lang="en-US" sz="2600" dirty="0" smtClean="0">
                <a:solidFill>
                  <a:schemeClr val="accent1"/>
                </a:solidFill>
              </a:rPr>
              <a:t>Sacramento River</a:t>
            </a:r>
            <a:endParaRPr lang="en-US" sz="26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3207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1604" y="2537254"/>
            <a:ext cx="8596668" cy="1320800"/>
          </a:xfrm>
        </p:spPr>
        <p:txBody>
          <a:bodyPr>
            <a:noAutofit/>
          </a:bodyPr>
          <a:lstStyle/>
          <a:p>
            <a:pPr algn="ctr"/>
            <a:r>
              <a:rPr lang="en-US" sz="4800" dirty="0" smtClean="0"/>
              <a:t>Questions, Comments, Suggestions?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2066223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r="3" b="4556"/>
          <a:stretch/>
        </p:blipFill>
        <p:spPr>
          <a:xfrm>
            <a:off x="677334" y="2159331"/>
            <a:ext cx="5423429" cy="388236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 anchor="t">
            <a:normAutofit/>
          </a:bodyPr>
          <a:lstStyle/>
          <a:p>
            <a:pPr algn="ctr"/>
            <a:r>
              <a:rPr lang="en-US" dirty="0"/>
              <a:t>Thank you and </a:t>
            </a:r>
            <a:r>
              <a:rPr lang="en-US" dirty="0">
                <a:solidFill>
                  <a:schemeClr val="accent4"/>
                </a:solidFill>
              </a:rPr>
              <a:t>Go Astros!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36287" y="2160589"/>
            <a:ext cx="2934714" cy="3880773"/>
          </a:xfrm>
        </p:spPr>
        <p:txBody>
          <a:bodyPr>
            <a:normAutofit/>
          </a:bodyPr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0763" y="2159496"/>
            <a:ext cx="5546827" cy="3882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020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8702" y="0"/>
            <a:ext cx="4963297" cy="34540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8702" y="3465016"/>
            <a:ext cx="4963297" cy="339810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 Northern California Wildfires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571103" y="369467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200000"/>
              </a:lnSpc>
            </a:pPr>
            <a:r>
              <a:rPr lang="en-US" sz="2200" dirty="0" smtClean="0"/>
              <a:t>Began October 8, 2017</a:t>
            </a:r>
          </a:p>
          <a:p>
            <a:pPr>
              <a:lnSpc>
                <a:spcPct val="200000"/>
              </a:lnSpc>
            </a:pPr>
            <a:r>
              <a:rPr lang="en-US" sz="2200" dirty="0" smtClean="0"/>
              <a:t>42+ dead, estimated 5,700 structures damaged</a:t>
            </a:r>
          </a:p>
          <a:p>
            <a:pPr>
              <a:lnSpc>
                <a:spcPct val="200000"/>
              </a:lnSpc>
            </a:pPr>
            <a:r>
              <a:rPr lang="en-US" sz="2200" dirty="0" smtClean="0"/>
              <a:t>Nuns, Tubbs, &amp; Atlas Fires</a:t>
            </a:r>
          </a:p>
          <a:p>
            <a:pPr>
              <a:lnSpc>
                <a:spcPct val="200000"/>
              </a:lnSpc>
            </a:pPr>
            <a:r>
              <a:rPr lang="en-US" sz="2200" dirty="0" smtClean="0"/>
              <a:t>All have been contained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1125681" y="3059669"/>
            <a:ext cx="106631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 smtClean="0">
                <a:solidFill>
                  <a:schemeClr val="bg1"/>
                </a:solidFill>
              </a:rPr>
              <a:t>(Peter da Silva)</a:t>
            </a:r>
            <a:endParaRPr lang="en-US" sz="1000" dirty="0"/>
          </a:p>
        </p:txBody>
      </p:sp>
      <p:sp>
        <p:nvSpPr>
          <p:cNvPr id="17" name="TextBox 16"/>
          <p:cNvSpPr txBox="1"/>
          <p:nvPr/>
        </p:nvSpPr>
        <p:spPr>
          <a:xfrm>
            <a:off x="7142204" y="6627888"/>
            <a:ext cx="121739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chemeClr val="bg1"/>
                </a:solidFill>
              </a:rPr>
              <a:t>(Genaro Molina)</a:t>
            </a:r>
            <a:endParaRPr lang="en-US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2431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" r="-2" b="-2"/>
          <a:stretch/>
        </p:blipFill>
        <p:spPr>
          <a:xfrm>
            <a:off x="186267" y="2159000"/>
            <a:ext cx="5658953" cy="388236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 anchor="t">
            <a:normAutofit/>
          </a:bodyPr>
          <a:lstStyle/>
          <a:p>
            <a:pPr algn="ctr"/>
            <a:r>
              <a:rPr lang="en-US" dirty="0"/>
              <a:t>Wildfire </a:t>
            </a:r>
            <a:r>
              <a:rPr lang="en-US" dirty="0" smtClean="0"/>
              <a:t>Impact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5845220" y="2160589"/>
            <a:ext cx="2934714" cy="3880773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200" dirty="0" smtClean="0"/>
              <a:t>Erosion</a:t>
            </a:r>
          </a:p>
          <a:p>
            <a:pPr>
              <a:lnSpc>
                <a:spcPct val="150000"/>
              </a:lnSpc>
            </a:pPr>
            <a:r>
              <a:rPr lang="en-US" sz="2200" dirty="0" smtClean="0"/>
              <a:t>Interception</a:t>
            </a:r>
          </a:p>
          <a:p>
            <a:pPr>
              <a:lnSpc>
                <a:spcPct val="150000"/>
              </a:lnSpc>
            </a:pPr>
            <a:r>
              <a:rPr lang="en-US" sz="2200" dirty="0" smtClean="0"/>
              <a:t>Infiltration</a:t>
            </a:r>
          </a:p>
          <a:p>
            <a:pPr>
              <a:lnSpc>
                <a:spcPct val="150000"/>
              </a:lnSpc>
            </a:pPr>
            <a:r>
              <a:rPr lang="en-US" sz="2200" dirty="0" smtClean="0"/>
              <a:t>Evapotranspiration</a:t>
            </a:r>
          </a:p>
          <a:p>
            <a:pPr>
              <a:lnSpc>
                <a:spcPct val="150000"/>
              </a:lnSpc>
            </a:pPr>
            <a:r>
              <a:rPr lang="en-US" sz="2200" dirty="0" smtClean="0"/>
              <a:t>Runoff</a:t>
            </a:r>
          </a:p>
          <a:p>
            <a:pPr>
              <a:lnSpc>
                <a:spcPct val="150000"/>
              </a:lnSpc>
            </a:pPr>
            <a:r>
              <a:rPr lang="en-US" sz="2200" dirty="0" smtClean="0"/>
              <a:t>Deposition</a:t>
            </a:r>
          </a:p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99382" y="651933"/>
            <a:ext cx="4092618" cy="313610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1080798" y="3541818"/>
            <a:ext cx="111120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 smtClean="0">
                <a:solidFill>
                  <a:schemeClr val="bg1"/>
                </a:solidFill>
              </a:rPr>
              <a:t>(John A. Moody)</a:t>
            </a:r>
            <a:endParaRPr lang="en-US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4235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7308" r="16785" b="2"/>
          <a:stretch/>
        </p:blipFill>
        <p:spPr>
          <a:xfrm>
            <a:off x="7066477" y="218613"/>
            <a:ext cx="3938946" cy="34637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 anchor="t">
            <a:normAutofit/>
          </a:bodyPr>
          <a:lstStyle/>
          <a:p>
            <a:r>
              <a:rPr lang="en-US" dirty="0"/>
              <a:t>Wildfire Impact Concerns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2160589"/>
            <a:ext cx="5706533" cy="3880773"/>
          </a:xfrm>
        </p:spPr>
        <p:txBody>
          <a:bodyPr>
            <a:normAutofit/>
          </a:bodyPr>
          <a:lstStyle/>
          <a:p>
            <a:r>
              <a:rPr lang="en-US" sz="2600" dirty="0"/>
              <a:t>Increased </a:t>
            </a:r>
            <a:r>
              <a:rPr lang="en-US" sz="2600" dirty="0" err="1"/>
              <a:t>streamflows</a:t>
            </a:r>
            <a:r>
              <a:rPr lang="en-US" sz="2600" dirty="0"/>
              <a:t> </a:t>
            </a:r>
            <a:r>
              <a:rPr lang="en-US" sz="2600" dirty="0">
                <a:sym typeface="Wingdings"/>
              </a:rPr>
              <a:t> </a:t>
            </a:r>
            <a:r>
              <a:rPr lang="en-US" sz="2600" dirty="0" smtClean="0"/>
              <a:t>flooding</a:t>
            </a:r>
          </a:p>
          <a:p>
            <a:r>
              <a:rPr lang="en-US" sz="2600" dirty="0" smtClean="0"/>
              <a:t>Debris in waterbodies</a:t>
            </a:r>
          </a:p>
          <a:p>
            <a:r>
              <a:rPr lang="en-US" sz="2600" dirty="0" smtClean="0"/>
              <a:t>Debris flows (landslides)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1015" y="3682314"/>
            <a:ext cx="4329869" cy="288657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130252" y="6322672"/>
            <a:ext cx="118409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chemeClr val="bg1"/>
                </a:solidFill>
              </a:rPr>
              <a:t>(John A. Moody)</a:t>
            </a:r>
            <a:endParaRPr lang="en-US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1986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320" y="0"/>
            <a:ext cx="12207320" cy="68580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0006" y="374823"/>
            <a:ext cx="8596668" cy="1320800"/>
          </a:xfrm>
        </p:spPr>
        <p:txBody>
          <a:bodyPr/>
          <a:lstStyle/>
          <a:p>
            <a:pPr algn="ctr"/>
            <a:r>
              <a:rPr lang="en-US" b="1" dirty="0" smtClean="0"/>
              <a:t>Extent of Wildfires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642156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7666" y="362466"/>
            <a:ext cx="8596668" cy="1320800"/>
          </a:xfrm>
        </p:spPr>
        <p:txBody>
          <a:bodyPr/>
          <a:lstStyle/>
          <a:p>
            <a:pPr algn="ctr"/>
            <a:r>
              <a:rPr lang="en-US" b="1" dirty="0" smtClean="0"/>
              <a:t>Extent of Wildfires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541885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6461" r="8247" b="-2"/>
          <a:stretch/>
        </p:blipFill>
        <p:spPr>
          <a:xfrm>
            <a:off x="5280784" y="218613"/>
            <a:ext cx="4415050" cy="388236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 anchor="t">
            <a:normAutofit/>
          </a:bodyPr>
          <a:lstStyle/>
          <a:p>
            <a:r>
              <a:rPr lang="en-US" dirty="0"/>
              <a:t>Bodies of Water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5502" y="1606379"/>
            <a:ext cx="4379181" cy="4434984"/>
          </a:xfrm>
        </p:spPr>
        <p:txBody>
          <a:bodyPr>
            <a:normAutofit/>
          </a:bodyPr>
          <a:lstStyle/>
          <a:p>
            <a:r>
              <a:rPr lang="en-US" sz="2000" dirty="0"/>
              <a:t>Sonoma Creek</a:t>
            </a:r>
          </a:p>
          <a:p>
            <a:r>
              <a:rPr lang="en-US" sz="2000" dirty="0"/>
              <a:t>Napa River</a:t>
            </a:r>
          </a:p>
          <a:p>
            <a:r>
              <a:rPr lang="en-US" sz="2000" dirty="0"/>
              <a:t>Santa Rosa Creek</a:t>
            </a:r>
          </a:p>
          <a:p>
            <a:r>
              <a:rPr lang="en-US" sz="2000" dirty="0">
                <a:solidFill>
                  <a:srgbClr val="0070C0"/>
                </a:solidFill>
              </a:rPr>
              <a:t>San Francisco Bay</a:t>
            </a:r>
          </a:p>
          <a:p>
            <a:pPr lvl="1"/>
            <a:r>
              <a:rPr lang="en-US" sz="2000" dirty="0" smtClean="0"/>
              <a:t>West </a:t>
            </a:r>
            <a:r>
              <a:rPr lang="en-US" sz="2000" dirty="0"/>
              <a:t>Coast’s largest estuary</a:t>
            </a:r>
          </a:p>
          <a:p>
            <a:pPr lvl="1"/>
            <a:r>
              <a:rPr lang="en-US" sz="2000" dirty="0"/>
              <a:t>Biological diversity and richness</a:t>
            </a:r>
          </a:p>
          <a:p>
            <a:pPr lvl="1"/>
            <a:r>
              <a:rPr lang="en-US" sz="2000" dirty="0"/>
              <a:t>Bay Area population &amp; tourism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280784" y="3893548"/>
            <a:ext cx="3838501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 smtClean="0"/>
              <a:t>http://</a:t>
            </a:r>
            <a:r>
              <a:rPr lang="en-US" sz="600" dirty="0" err="1" smtClean="0"/>
              <a:t>www.sfbws.com</a:t>
            </a:r>
            <a:r>
              <a:rPr lang="en-US" sz="600" dirty="0" smtClean="0"/>
              <a:t>/</a:t>
            </a:r>
            <a:endParaRPr lang="en-US" sz="6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34683" y="4076700"/>
            <a:ext cx="6502400" cy="27813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375188" y="6524368"/>
            <a:ext cx="24219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 smtClean="0"/>
              <a:t>https://</a:t>
            </a:r>
            <a:r>
              <a:rPr lang="en-US" sz="600" dirty="0" err="1" smtClean="0"/>
              <a:t>www.fws.gov</a:t>
            </a:r>
            <a:r>
              <a:rPr lang="en-US" sz="600" dirty="0" smtClean="0"/>
              <a:t>/refuge/</a:t>
            </a:r>
            <a:r>
              <a:rPr lang="en-US" sz="600" dirty="0" err="1" smtClean="0"/>
              <a:t>Don_Edwards_San_Francisco_Bay</a:t>
            </a:r>
            <a:r>
              <a:rPr lang="en-US" sz="600" dirty="0" smtClean="0"/>
              <a:t>/</a:t>
            </a:r>
            <a:r>
              <a:rPr lang="en-US" sz="600" dirty="0" err="1" smtClean="0"/>
              <a:t>wildlife_and_habitat</a:t>
            </a:r>
            <a:r>
              <a:rPr lang="en-US" sz="600" dirty="0" smtClean="0"/>
              <a:t>/</a:t>
            </a:r>
            <a:r>
              <a:rPr lang="en-US" sz="600" dirty="0" err="1" smtClean="0"/>
              <a:t>index.html</a:t>
            </a:r>
            <a:endParaRPr lang="en-US" sz="600" dirty="0"/>
          </a:p>
        </p:txBody>
      </p:sp>
    </p:spTree>
    <p:extLst>
      <p:ext uri="{BB962C8B-B14F-4D97-AF65-F5344CB8AC3E}">
        <p14:creationId xmlns:p14="http://schemas.microsoft.com/office/powerpoint/2010/main" val="506428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6" r="7946" b="-1"/>
          <a:stretch/>
        </p:blipFill>
        <p:spPr>
          <a:xfrm>
            <a:off x="677334" y="2159331"/>
            <a:ext cx="5423429" cy="388236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 anchor="t">
            <a:normAutofit/>
          </a:bodyPr>
          <a:lstStyle/>
          <a:p>
            <a:r>
              <a:rPr lang="en-US" dirty="0"/>
              <a:t>San Francisco </a:t>
            </a:r>
            <a:r>
              <a:rPr lang="en-US" dirty="0" smtClean="0"/>
              <a:t>Bay Watershed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36287" y="2160589"/>
            <a:ext cx="3586646" cy="3880773"/>
          </a:xfrm>
        </p:spPr>
        <p:txBody>
          <a:bodyPr>
            <a:noAutofit/>
          </a:bodyPr>
          <a:lstStyle/>
          <a:p>
            <a:r>
              <a:rPr lang="en-US" sz="2600" dirty="0" smtClean="0"/>
              <a:t>~50</a:t>
            </a:r>
            <a:r>
              <a:rPr lang="mr-IN" sz="2600" dirty="0" smtClean="0"/>
              <a:t>–</a:t>
            </a:r>
            <a:r>
              <a:rPr lang="en-US" sz="2600" dirty="0" smtClean="0"/>
              <a:t>60 miles south of Santa Rosa, Sonoma County, and Napa County</a:t>
            </a:r>
          </a:p>
          <a:p>
            <a:r>
              <a:rPr lang="en-US" sz="2600" dirty="0" smtClean="0"/>
              <a:t>Drains </a:t>
            </a:r>
            <a:r>
              <a:rPr lang="en-US" sz="2600" dirty="0" smtClean="0">
                <a:solidFill>
                  <a:srgbClr val="0070C0"/>
                </a:solidFill>
              </a:rPr>
              <a:t>40%</a:t>
            </a:r>
            <a:r>
              <a:rPr lang="en-US" sz="2600" dirty="0" smtClean="0"/>
              <a:t> of California’s water</a:t>
            </a:r>
          </a:p>
        </p:txBody>
      </p:sp>
    </p:spTree>
    <p:extLst>
      <p:ext uri="{BB962C8B-B14F-4D97-AF65-F5344CB8AC3E}">
        <p14:creationId xmlns:p14="http://schemas.microsoft.com/office/powerpoint/2010/main" val="3224768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3049</TotalTime>
  <Words>294</Words>
  <Application>Microsoft Office PowerPoint</Application>
  <PresentationFormat>Widescreen</PresentationFormat>
  <Paragraphs>68</Paragraphs>
  <Slides>22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9" baseType="lpstr">
      <vt:lpstr>Arial</vt:lpstr>
      <vt:lpstr>Calibri</vt:lpstr>
      <vt:lpstr>Mangal</vt:lpstr>
      <vt:lpstr>Trebuchet MS</vt:lpstr>
      <vt:lpstr>Wingdings</vt:lpstr>
      <vt:lpstr>Wingdings 3</vt:lpstr>
      <vt:lpstr>Facet</vt:lpstr>
      <vt:lpstr>Impact of Wildfires on Northern California Water Quality </vt:lpstr>
      <vt:lpstr>OVERVIEW</vt:lpstr>
      <vt:lpstr>   Northern California Wildfires</vt:lpstr>
      <vt:lpstr>Wildfire Impact</vt:lpstr>
      <vt:lpstr>Wildfire Impact Concerns</vt:lpstr>
      <vt:lpstr>Extent of Wildfires</vt:lpstr>
      <vt:lpstr>Extent of Wildfires</vt:lpstr>
      <vt:lpstr>Bodies of Water</vt:lpstr>
      <vt:lpstr>San Francisco Bay Watershed</vt:lpstr>
      <vt:lpstr>PowerPoint Presentation</vt:lpstr>
      <vt:lpstr>PowerPoint Presentation</vt:lpstr>
      <vt:lpstr>Napa River Streamflow</vt:lpstr>
      <vt:lpstr>Santa Rosa Creek Streamflow</vt:lpstr>
      <vt:lpstr>Sonoma Creek Streamflow &amp; Specific Conductance</vt:lpstr>
      <vt:lpstr>San Francisco Bay Watershed</vt:lpstr>
      <vt:lpstr>San Francisco Bay Specific Conductance</vt:lpstr>
      <vt:lpstr>San Francisco Bay Turbidity</vt:lpstr>
      <vt:lpstr>San Francisco Bay Suspended Sediment Concentration</vt:lpstr>
      <vt:lpstr>Issues</vt:lpstr>
      <vt:lpstr>Future Work</vt:lpstr>
      <vt:lpstr>Questions, Comments, Suggestions?</vt:lpstr>
      <vt:lpstr>Thank you and Go Astros!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Impact of Wildfires on Northern California Water Bodies</dc:title>
  <dc:creator>Rahul Naik</dc:creator>
  <cp:lastModifiedBy>Maidment, David R</cp:lastModifiedBy>
  <cp:revision>137</cp:revision>
  <dcterms:created xsi:type="dcterms:W3CDTF">2017-11-07T04:24:21Z</dcterms:created>
  <dcterms:modified xsi:type="dcterms:W3CDTF">2017-11-09T17:08:46Z</dcterms:modified>
</cp:coreProperties>
</file>