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7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9.xml" ContentType="application/vnd.openxmlformats-officedocument.theme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theme/theme10.xml" ContentType="application/vnd.openxmlformats-officedocument.theme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theme/theme11.xml" ContentType="application/vnd.openxmlformats-officedocument.theme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theme/theme12.xml" ContentType="application/vnd.openxmlformats-officedocument.theme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theme/theme13.xml" ContentType="application/vnd.openxmlformats-officedocument.theme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theme/theme14.xml" ContentType="application/vnd.openxmlformats-officedocument.theme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theme/theme15.xml" ContentType="application/vnd.openxmlformats-officedocument.theme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theme/theme16.xml" ContentType="application/vnd.openxmlformats-officedocument.theme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theme/theme17.xml" ContentType="application/vnd.openxmlformats-officedocument.theme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theme/theme18.xml" ContentType="application/vnd.openxmlformats-officedocument.theme+xml"/>
  <Override PartName="/ppt/theme/theme19.xml" ContentType="application/vnd.openxmlformats-officedocument.theme+xml"/>
  <Override PartName="/ppt/theme/theme20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heme/themeOverride5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54" r:id="rId1"/>
    <p:sldMasterId id="2147483657" r:id="rId2"/>
    <p:sldMasterId id="2147484302" r:id="rId3"/>
    <p:sldMasterId id="2147484417" r:id="rId4"/>
    <p:sldMasterId id="2147484629" r:id="rId5"/>
    <p:sldMasterId id="2147484641" r:id="rId6"/>
    <p:sldMasterId id="2147484703" r:id="rId7"/>
    <p:sldMasterId id="2147484715" r:id="rId8"/>
    <p:sldMasterId id="2147484727" r:id="rId9"/>
    <p:sldMasterId id="2147484740" r:id="rId10"/>
    <p:sldMasterId id="2147484752" r:id="rId11"/>
    <p:sldMasterId id="2147484765" r:id="rId12"/>
    <p:sldMasterId id="2147484778" r:id="rId13"/>
    <p:sldMasterId id="2147484790" r:id="rId14"/>
    <p:sldMasterId id="2147484802" r:id="rId15"/>
    <p:sldMasterId id="2147484814" r:id="rId16"/>
    <p:sldMasterId id="2147484863" r:id="rId17"/>
    <p:sldMasterId id="2147484886" r:id="rId18"/>
  </p:sldMasterIdLst>
  <p:notesMasterIdLst>
    <p:notesMasterId r:id="rId86"/>
  </p:notesMasterIdLst>
  <p:handoutMasterIdLst>
    <p:handoutMasterId r:id="rId87"/>
  </p:handoutMasterIdLst>
  <p:sldIdLst>
    <p:sldId id="779" r:id="rId19"/>
    <p:sldId id="822" r:id="rId20"/>
    <p:sldId id="823" r:id="rId21"/>
    <p:sldId id="824" r:id="rId22"/>
    <p:sldId id="825" r:id="rId23"/>
    <p:sldId id="826" r:id="rId24"/>
    <p:sldId id="827" r:id="rId25"/>
    <p:sldId id="828" r:id="rId26"/>
    <p:sldId id="756" r:id="rId27"/>
    <p:sldId id="757" r:id="rId28"/>
    <p:sldId id="758" r:id="rId29"/>
    <p:sldId id="759" r:id="rId30"/>
    <p:sldId id="760" r:id="rId31"/>
    <p:sldId id="761" r:id="rId32"/>
    <p:sldId id="762" r:id="rId33"/>
    <p:sldId id="763" r:id="rId34"/>
    <p:sldId id="764" r:id="rId35"/>
    <p:sldId id="765" r:id="rId36"/>
    <p:sldId id="766" r:id="rId37"/>
    <p:sldId id="767" r:id="rId38"/>
    <p:sldId id="768" r:id="rId39"/>
    <p:sldId id="769" r:id="rId40"/>
    <p:sldId id="770" r:id="rId41"/>
    <p:sldId id="771" r:id="rId42"/>
    <p:sldId id="772" r:id="rId43"/>
    <p:sldId id="773" r:id="rId44"/>
    <p:sldId id="774" r:id="rId45"/>
    <p:sldId id="780" r:id="rId46"/>
    <p:sldId id="781" r:id="rId47"/>
    <p:sldId id="782" r:id="rId48"/>
    <p:sldId id="783" r:id="rId49"/>
    <p:sldId id="784" r:id="rId50"/>
    <p:sldId id="785" r:id="rId51"/>
    <p:sldId id="786" r:id="rId52"/>
    <p:sldId id="787" r:id="rId53"/>
    <p:sldId id="789" r:id="rId54"/>
    <p:sldId id="814" r:id="rId55"/>
    <p:sldId id="682" r:id="rId56"/>
    <p:sldId id="830" r:id="rId57"/>
    <p:sldId id="831" r:id="rId58"/>
    <p:sldId id="683" r:id="rId59"/>
    <p:sldId id="697" r:id="rId60"/>
    <p:sldId id="698" r:id="rId61"/>
    <p:sldId id="829" r:id="rId62"/>
    <p:sldId id="790" r:id="rId63"/>
    <p:sldId id="791" r:id="rId64"/>
    <p:sldId id="792" r:id="rId65"/>
    <p:sldId id="793" r:id="rId66"/>
    <p:sldId id="794" r:id="rId67"/>
    <p:sldId id="795" r:id="rId68"/>
    <p:sldId id="796" r:id="rId69"/>
    <p:sldId id="815" r:id="rId70"/>
    <p:sldId id="699" r:id="rId71"/>
    <p:sldId id="700" r:id="rId72"/>
    <p:sldId id="702" r:id="rId73"/>
    <p:sldId id="686" r:id="rId74"/>
    <p:sldId id="816" r:id="rId75"/>
    <p:sldId id="817" r:id="rId76"/>
    <p:sldId id="818" r:id="rId77"/>
    <p:sldId id="819" r:id="rId78"/>
    <p:sldId id="820" r:id="rId79"/>
    <p:sldId id="821" r:id="rId80"/>
    <p:sldId id="807" r:id="rId81"/>
    <p:sldId id="808" r:id="rId82"/>
    <p:sldId id="810" r:id="rId83"/>
    <p:sldId id="811" r:id="rId84"/>
    <p:sldId id="721" r:id="rId85"/>
  </p:sldIdLst>
  <p:sldSz cx="9144000" cy="6858000" type="screen4x3"/>
  <p:notesSz cx="7019925" cy="9305925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66FF33"/>
    <a:srgbClr val="0000FF"/>
    <a:srgbClr val="FF5050"/>
    <a:srgbClr val="99CCFF"/>
    <a:srgbClr val="00CCFF"/>
    <a:srgbClr val="C0C0C0"/>
    <a:srgbClr val="FFFF00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4253" autoAdjust="0"/>
    <p:restoredTop sz="94660"/>
  </p:normalViewPr>
  <p:slideViewPr>
    <p:cSldViewPr snapToGrid="0">
      <p:cViewPr varScale="1">
        <p:scale>
          <a:sx n="87" d="100"/>
          <a:sy n="87" d="100"/>
        </p:scale>
        <p:origin x="162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1372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" Target="slides/slide8.xml"/><Relationship Id="rId39" Type="http://schemas.openxmlformats.org/officeDocument/2006/relationships/slide" Target="slides/slide21.xml"/><Relationship Id="rId21" Type="http://schemas.openxmlformats.org/officeDocument/2006/relationships/slide" Target="slides/slide3.xml"/><Relationship Id="rId34" Type="http://schemas.openxmlformats.org/officeDocument/2006/relationships/slide" Target="slides/slide16.xml"/><Relationship Id="rId42" Type="http://schemas.openxmlformats.org/officeDocument/2006/relationships/slide" Target="slides/slide24.xml"/><Relationship Id="rId47" Type="http://schemas.openxmlformats.org/officeDocument/2006/relationships/slide" Target="slides/slide29.xml"/><Relationship Id="rId50" Type="http://schemas.openxmlformats.org/officeDocument/2006/relationships/slide" Target="slides/slide32.xml"/><Relationship Id="rId55" Type="http://schemas.openxmlformats.org/officeDocument/2006/relationships/slide" Target="slides/slide37.xml"/><Relationship Id="rId63" Type="http://schemas.openxmlformats.org/officeDocument/2006/relationships/slide" Target="slides/slide45.xml"/><Relationship Id="rId68" Type="http://schemas.openxmlformats.org/officeDocument/2006/relationships/slide" Target="slides/slide50.xml"/><Relationship Id="rId76" Type="http://schemas.openxmlformats.org/officeDocument/2006/relationships/slide" Target="slides/slide58.xml"/><Relationship Id="rId84" Type="http://schemas.openxmlformats.org/officeDocument/2006/relationships/slide" Target="slides/slide66.xml"/><Relationship Id="rId89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3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11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6.xml"/><Relationship Id="rId32" Type="http://schemas.openxmlformats.org/officeDocument/2006/relationships/slide" Target="slides/slide14.xml"/><Relationship Id="rId37" Type="http://schemas.openxmlformats.org/officeDocument/2006/relationships/slide" Target="slides/slide19.xml"/><Relationship Id="rId40" Type="http://schemas.openxmlformats.org/officeDocument/2006/relationships/slide" Target="slides/slide22.xml"/><Relationship Id="rId45" Type="http://schemas.openxmlformats.org/officeDocument/2006/relationships/slide" Target="slides/slide27.xml"/><Relationship Id="rId53" Type="http://schemas.openxmlformats.org/officeDocument/2006/relationships/slide" Target="slides/slide35.xml"/><Relationship Id="rId58" Type="http://schemas.openxmlformats.org/officeDocument/2006/relationships/slide" Target="slides/slide40.xml"/><Relationship Id="rId66" Type="http://schemas.openxmlformats.org/officeDocument/2006/relationships/slide" Target="slides/slide48.xml"/><Relationship Id="rId74" Type="http://schemas.openxmlformats.org/officeDocument/2006/relationships/slide" Target="slides/slide56.xml"/><Relationship Id="rId79" Type="http://schemas.openxmlformats.org/officeDocument/2006/relationships/slide" Target="slides/slide61.xml"/><Relationship Id="rId87" Type="http://schemas.openxmlformats.org/officeDocument/2006/relationships/handoutMaster" Target="handoutMasters/handoutMaster1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43.xml"/><Relationship Id="rId82" Type="http://schemas.openxmlformats.org/officeDocument/2006/relationships/slide" Target="slides/slide64.xml"/><Relationship Id="rId90" Type="http://schemas.openxmlformats.org/officeDocument/2006/relationships/theme" Target="theme/theme1.xml"/><Relationship Id="rId19" Type="http://schemas.openxmlformats.org/officeDocument/2006/relationships/slide" Target="slides/slide1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4.xml"/><Relationship Id="rId27" Type="http://schemas.openxmlformats.org/officeDocument/2006/relationships/slide" Target="slides/slide9.xml"/><Relationship Id="rId30" Type="http://schemas.openxmlformats.org/officeDocument/2006/relationships/slide" Target="slides/slide12.xml"/><Relationship Id="rId35" Type="http://schemas.openxmlformats.org/officeDocument/2006/relationships/slide" Target="slides/slide17.xml"/><Relationship Id="rId43" Type="http://schemas.openxmlformats.org/officeDocument/2006/relationships/slide" Target="slides/slide25.xml"/><Relationship Id="rId48" Type="http://schemas.openxmlformats.org/officeDocument/2006/relationships/slide" Target="slides/slide30.xml"/><Relationship Id="rId56" Type="http://schemas.openxmlformats.org/officeDocument/2006/relationships/slide" Target="slides/slide38.xml"/><Relationship Id="rId64" Type="http://schemas.openxmlformats.org/officeDocument/2006/relationships/slide" Target="slides/slide46.xml"/><Relationship Id="rId69" Type="http://schemas.openxmlformats.org/officeDocument/2006/relationships/slide" Target="slides/slide51.xml"/><Relationship Id="rId77" Type="http://schemas.openxmlformats.org/officeDocument/2006/relationships/slide" Target="slides/slide59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3.xml"/><Relationship Id="rId72" Type="http://schemas.openxmlformats.org/officeDocument/2006/relationships/slide" Target="slides/slide54.xml"/><Relationship Id="rId80" Type="http://schemas.openxmlformats.org/officeDocument/2006/relationships/slide" Target="slides/slide62.xml"/><Relationship Id="rId85" Type="http://schemas.openxmlformats.org/officeDocument/2006/relationships/slide" Target="slides/slide67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7.xml"/><Relationship Id="rId33" Type="http://schemas.openxmlformats.org/officeDocument/2006/relationships/slide" Target="slides/slide15.xml"/><Relationship Id="rId38" Type="http://schemas.openxmlformats.org/officeDocument/2006/relationships/slide" Target="slides/slide20.xml"/><Relationship Id="rId46" Type="http://schemas.openxmlformats.org/officeDocument/2006/relationships/slide" Target="slides/slide28.xml"/><Relationship Id="rId59" Type="http://schemas.openxmlformats.org/officeDocument/2006/relationships/slide" Target="slides/slide41.xml"/><Relationship Id="rId67" Type="http://schemas.openxmlformats.org/officeDocument/2006/relationships/slide" Target="slides/slide49.xml"/><Relationship Id="rId20" Type="http://schemas.openxmlformats.org/officeDocument/2006/relationships/slide" Target="slides/slide2.xml"/><Relationship Id="rId41" Type="http://schemas.openxmlformats.org/officeDocument/2006/relationships/slide" Target="slides/slide23.xml"/><Relationship Id="rId54" Type="http://schemas.openxmlformats.org/officeDocument/2006/relationships/slide" Target="slides/slide36.xml"/><Relationship Id="rId62" Type="http://schemas.openxmlformats.org/officeDocument/2006/relationships/slide" Target="slides/slide44.xml"/><Relationship Id="rId70" Type="http://schemas.openxmlformats.org/officeDocument/2006/relationships/slide" Target="slides/slide52.xml"/><Relationship Id="rId75" Type="http://schemas.openxmlformats.org/officeDocument/2006/relationships/slide" Target="slides/slide57.xml"/><Relationship Id="rId83" Type="http://schemas.openxmlformats.org/officeDocument/2006/relationships/slide" Target="slides/slide65.xml"/><Relationship Id="rId88" Type="http://schemas.openxmlformats.org/officeDocument/2006/relationships/presProps" Target="presProps.xml"/><Relationship Id="rId9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5.xml"/><Relationship Id="rId28" Type="http://schemas.openxmlformats.org/officeDocument/2006/relationships/slide" Target="slides/slide10.xml"/><Relationship Id="rId36" Type="http://schemas.openxmlformats.org/officeDocument/2006/relationships/slide" Target="slides/slide18.xml"/><Relationship Id="rId49" Type="http://schemas.openxmlformats.org/officeDocument/2006/relationships/slide" Target="slides/slide31.xml"/><Relationship Id="rId57" Type="http://schemas.openxmlformats.org/officeDocument/2006/relationships/slide" Target="slides/slide39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3.xml"/><Relationship Id="rId44" Type="http://schemas.openxmlformats.org/officeDocument/2006/relationships/slide" Target="slides/slide26.xml"/><Relationship Id="rId52" Type="http://schemas.openxmlformats.org/officeDocument/2006/relationships/slide" Target="slides/slide34.xml"/><Relationship Id="rId60" Type="http://schemas.openxmlformats.org/officeDocument/2006/relationships/slide" Target="slides/slide42.xml"/><Relationship Id="rId65" Type="http://schemas.openxmlformats.org/officeDocument/2006/relationships/slide" Target="slides/slide47.xml"/><Relationship Id="rId73" Type="http://schemas.openxmlformats.org/officeDocument/2006/relationships/slide" Target="slides/slide55.xml"/><Relationship Id="rId78" Type="http://schemas.openxmlformats.org/officeDocument/2006/relationships/slide" Target="slides/slide60.xml"/><Relationship Id="rId81" Type="http://schemas.openxmlformats.org/officeDocument/2006/relationships/slide" Target="slides/slide63.xml"/><Relationship Id="rId86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7.wmf"/><Relationship Id="rId1" Type="http://schemas.openxmlformats.org/officeDocument/2006/relationships/image" Target="../media/image26.emf"/></Relationships>
</file>

<file path=ppt/drawings/_rels/vmlDrawing10.v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image" Target="../media/image46.wmf"/></Relationships>
</file>

<file path=ppt/drawings/_rels/vmlDrawing11.vml.rels><?xml version="1.0" encoding="UTF-8" standalone="yes"?>
<Relationships xmlns="http://schemas.openxmlformats.org/package/2006/relationships"><Relationship Id="rId2" Type="http://schemas.openxmlformats.org/officeDocument/2006/relationships/image" Target="../media/image53.emf"/><Relationship Id="rId1" Type="http://schemas.openxmlformats.org/officeDocument/2006/relationships/image" Target="../media/image52.w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9.w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4.emf"/></Relationships>
</file>

<file path=ppt/drawings/_rels/vmlDrawing14.vml.rels><?xml version="1.0" encoding="UTF-8" standalone="yes"?>
<Relationships xmlns="http://schemas.openxmlformats.org/package/2006/relationships"><Relationship Id="rId2" Type="http://schemas.openxmlformats.org/officeDocument/2006/relationships/image" Target="../media/image77.wmf"/><Relationship Id="rId1" Type="http://schemas.openxmlformats.org/officeDocument/2006/relationships/image" Target="../media/image76.w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78.w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78.w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81.emf"/></Relationships>
</file>

<file path=ppt/drawings/_rels/vmlDrawing18.vml.rels><?xml version="1.0" encoding="UTF-8" standalone="yes"?>
<Relationships xmlns="http://schemas.openxmlformats.org/package/2006/relationships"><Relationship Id="rId2" Type="http://schemas.openxmlformats.org/officeDocument/2006/relationships/image" Target="../media/image84.wmf"/><Relationship Id="rId1" Type="http://schemas.openxmlformats.org/officeDocument/2006/relationships/image" Target="../media/image83.e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85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image" Target="../media/image28.png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88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1968" cy="4592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134" tIns="45567" rIns="91134" bIns="45567" numCol="1" anchor="t" anchorCtr="0" compatLnSpc="1">
            <a:prstTxWarp prst="textNoShape">
              <a:avLst/>
            </a:prstTxWarp>
          </a:bodyPr>
          <a:lstStyle>
            <a:lvl1pPr defTabSz="911258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7957" y="0"/>
            <a:ext cx="3041968" cy="4592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134" tIns="45567" rIns="91134" bIns="45567" numCol="1" anchor="t" anchorCtr="0" compatLnSpc="1">
            <a:prstTxWarp prst="textNoShape">
              <a:avLst/>
            </a:prstTxWarp>
          </a:bodyPr>
          <a:lstStyle>
            <a:lvl1pPr algn="r" defTabSz="911258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608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30777"/>
            <a:ext cx="3041968" cy="459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134" tIns="45567" rIns="91134" bIns="45567" numCol="1" anchor="b" anchorCtr="0" compatLnSpc="1">
            <a:prstTxWarp prst="textNoShape">
              <a:avLst/>
            </a:prstTxWarp>
          </a:bodyPr>
          <a:lstStyle>
            <a:lvl1pPr defTabSz="911258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608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7957" y="8830777"/>
            <a:ext cx="3041968" cy="459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134" tIns="45567" rIns="91134" bIns="45567" numCol="1" anchor="b" anchorCtr="0" compatLnSpc="1">
            <a:prstTxWarp prst="textNoShape">
              <a:avLst/>
            </a:prstTxWarp>
          </a:bodyPr>
          <a:lstStyle>
            <a:lvl1pPr algn="r" defTabSz="911258">
              <a:defRPr sz="1200"/>
            </a:lvl1pPr>
          </a:lstStyle>
          <a:p>
            <a:pPr>
              <a:defRPr/>
            </a:pPr>
            <a:fld id="{56421CF4-5D11-43B7-ADE8-35874A53EF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3029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1968" cy="46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134" tIns="45567" rIns="91134" bIns="45567" numCol="1" anchor="t" anchorCtr="0" compatLnSpc="1">
            <a:prstTxWarp prst="textNoShape">
              <a:avLst/>
            </a:prstTxWarp>
          </a:bodyPr>
          <a:lstStyle>
            <a:lvl1pPr defTabSz="911258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7957" y="0"/>
            <a:ext cx="3041968" cy="46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134" tIns="45567" rIns="91134" bIns="45567" numCol="1" anchor="t" anchorCtr="0" compatLnSpc="1">
            <a:prstTxWarp prst="textNoShape">
              <a:avLst/>
            </a:prstTxWarp>
          </a:bodyPr>
          <a:lstStyle>
            <a:lvl1pPr algn="r" defTabSz="911258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162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4275" y="696913"/>
            <a:ext cx="4654550" cy="34909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5990" y="4420950"/>
            <a:ext cx="5147945" cy="41873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134" tIns="45567" rIns="91134" bIns="4556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41900"/>
            <a:ext cx="3041968" cy="46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134" tIns="45567" rIns="91134" bIns="45567" numCol="1" anchor="b" anchorCtr="0" compatLnSpc="1">
            <a:prstTxWarp prst="textNoShape">
              <a:avLst/>
            </a:prstTxWarp>
          </a:bodyPr>
          <a:lstStyle>
            <a:lvl1pPr defTabSz="911258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7957" y="8841900"/>
            <a:ext cx="3041968" cy="46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134" tIns="45567" rIns="91134" bIns="45567" numCol="1" anchor="b" anchorCtr="0" compatLnSpc="1">
            <a:prstTxWarp prst="textNoShape">
              <a:avLst/>
            </a:prstTxWarp>
          </a:bodyPr>
          <a:lstStyle>
            <a:lvl1pPr algn="r" defTabSz="911258">
              <a:defRPr sz="1200"/>
            </a:lvl1pPr>
          </a:lstStyle>
          <a:p>
            <a:pPr>
              <a:defRPr/>
            </a:pPr>
            <a:fld id="{9BED1DC2-DB0F-49D4-A535-87E181AE64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56795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1258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50825" indent="-288779" defTabSz="911258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55116" indent="-231023" defTabSz="911258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17162" indent="-231023" defTabSz="911258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79208" indent="-231023" defTabSz="911258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41255" indent="-231023" defTabSz="91125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003301" indent="-231023" defTabSz="91125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65347" indent="-231023" defTabSz="91125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927394" indent="-231023" defTabSz="91125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r" defTabSz="91125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A0669A6-BD1D-4C8D-A45F-CD3F49239D2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125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208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7288" y="690563"/>
            <a:ext cx="4708525" cy="3532187"/>
          </a:xfrm>
          <a:ln/>
        </p:spPr>
      </p:sp>
      <p:sp>
        <p:nvSpPr>
          <p:cNvPr id="1208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5990" y="4452732"/>
            <a:ext cx="5147945" cy="414603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94" tIns="46046" rIns="92094" bIns="46046"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6387689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16B3546-3E67-4B1C-AA9E-B922D87945FA}" type="slidenum">
              <a:rPr lang="en-US">
                <a:solidFill>
                  <a:srgbClr val="EEECE1"/>
                </a:solidFill>
              </a:rPr>
              <a:pPr/>
              <a:t>60</a:t>
            </a:fld>
            <a:endParaRPr lang="en-US">
              <a:solidFill>
                <a:srgbClr val="EEECE1"/>
              </a:solidFill>
            </a:endParaRPr>
          </a:p>
        </p:txBody>
      </p:sp>
      <p:sp>
        <p:nvSpPr>
          <p:cNvPr id="174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89478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1258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50825" indent="-288779" defTabSz="911258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55116" indent="-231023" defTabSz="911258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17162" indent="-231023" defTabSz="911258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79208" indent="-231023" defTabSz="911258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41255" indent="-231023" defTabSz="91125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003301" indent="-231023" defTabSz="91125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65347" indent="-231023" defTabSz="91125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927394" indent="-231023" defTabSz="91125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r" defTabSz="91125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1B7EE59-2F06-4481-AE92-52D08B5C7F7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125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218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7288" y="690563"/>
            <a:ext cx="4708525" cy="3532187"/>
          </a:xfrm>
          <a:ln/>
        </p:spPr>
      </p:sp>
      <p:sp>
        <p:nvSpPr>
          <p:cNvPr id="1218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5990" y="4452732"/>
            <a:ext cx="5147945" cy="414603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94" tIns="46046" rIns="92094" bIns="46046"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5432502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1258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50825" indent="-288779" defTabSz="911258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55116" indent="-231023" defTabSz="911258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17162" indent="-231023" defTabSz="911258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79208" indent="-231023" defTabSz="911258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41255" indent="-231023" defTabSz="91125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003301" indent="-231023" defTabSz="91125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65347" indent="-231023" defTabSz="91125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927394" indent="-231023" defTabSz="91125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r" defTabSz="91125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815C1BD-0CA7-4DAD-AD56-E89333161A9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125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228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7288" y="690563"/>
            <a:ext cx="4708525" cy="3532187"/>
          </a:xfrm>
          <a:ln/>
        </p:spPr>
      </p:sp>
      <p:sp>
        <p:nvSpPr>
          <p:cNvPr id="1228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5990" y="4452732"/>
            <a:ext cx="5147945" cy="414603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94" tIns="46046" rIns="92094" bIns="46046"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5000209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1258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50825" indent="-288779" defTabSz="911258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55116" indent="-231023" defTabSz="911258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17162" indent="-231023" defTabSz="911258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79208" indent="-231023" defTabSz="911258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41255" indent="-231023" defTabSz="91125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003301" indent="-231023" defTabSz="91125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65347" indent="-231023" defTabSz="91125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927394" indent="-231023" defTabSz="91125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r" defTabSz="91125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531B330-7639-41A2-83EB-87CB4A7A00D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125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239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7288" y="688975"/>
            <a:ext cx="4708525" cy="3532188"/>
          </a:xfrm>
          <a:ln/>
        </p:spPr>
      </p:sp>
      <p:sp>
        <p:nvSpPr>
          <p:cNvPr id="1239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52240" y="4467035"/>
            <a:ext cx="5081321" cy="416986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619" tIns="46810" rIns="93619" bIns="46810"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90214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11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000">
                <a:solidFill>
                  <a:schemeClr val="bg2"/>
                </a:solidFill>
                <a:latin typeface="Times New Roman" pitchFamily="18" charset="0"/>
              </a:defRPr>
            </a:lvl1pPr>
            <a:lvl2pPr marL="732000" indent="-281538">
              <a:defRPr kumimoji="1" sz="2000">
                <a:solidFill>
                  <a:schemeClr val="bg2"/>
                </a:solidFill>
                <a:latin typeface="Times New Roman" pitchFamily="18" charset="0"/>
              </a:defRPr>
            </a:lvl2pPr>
            <a:lvl3pPr marL="1126154" indent="-225231">
              <a:defRPr kumimoji="1" sz="2000">
                <a:solidFill>
                  <a:schemeClr val="bg2"/>
                </a:solidFill>
                <a:latin typeface="Times New Roman" pitchFamily="18" charset="0"/>
              </a:defRPr>
            </a:lvl3pPr>
            <a:lvl4pPr marL="1576615" indent="-225231">
              <a:defRPr kumimoji="1" sz="2000">
                <a:solidFill>
                  <a:schemeClr val="bg2"/>
                </a:solidFill>
                <a:latin typeface="Times New Roman" pitchFamily="18" charset="0"/>
              </a:defRPr>
            </a:lvl4pPr>
            <a:lvl5pPr marL="2027077" indent="-225231">
              <a:defRPr kumimoji="1" sz="2000">
                <a:solidFill>
                  <a:schemeClr val="bg2"/>
                </a:solidFill>
                <a:latin typeface="Times New Roman" pitchFamily="18" charset="0"/>
              </a:defRPr>
            </a:lvl5pPr>
            <a:lvl6pPr marL="2477538" indent="-225231" algn="ctr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bg2"/>
                </a:solidFill>
                <a:latin typeface="Times New Roman" pitchFamily="18" charset="0"/>
              </a:defRPr>
            </a:lvl6pPr>
            <a:lvl7pPr marL="2928000" indent="-225231" algn="ctr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bg2"/>
                </a:solidFill>
                <a:latin typeface="Times New Roman" pitchFamily="18" charset="0"/>
              </a:defRPr>
            </a:lvl7pPr>
            <a:lvl8pPr marL="3378461" indent="-225231" algn="ctr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bg2"/>
                </a:solidFill>
                <a:latin typeface="Times New Roman" pitchFamily="18" charset="0"/>
              </a:defRPr>
            </a:lvl8pPr>
            <a:lvl9pPr marL="3828923" indent="-225231" algn="ctr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bg2"/>
                </a:solidFill>
                <a:latin typeface="Times New Roman" pitchFamily="18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BD6595-6DF6-4956-A6CC-ACCE821A987A}" type="datetime1">
              <a:rPr kumimoji="1" lang="en-US" sz="1000" b="0" i="0" u="none" strike="noStrike" kern="1200" cap="none" spc="0" normalizeH="0" baseline="0" noProof="0">
                <a:ln>
                  <a:noFill/>
                </a:ln>
                <a:solidFill>
                  <a:srgbClr val="EEECE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10/3/2017</a:t>
            </a:fld>
            <a:endParaRPr kumimoji="1" lang="en-US" sz="1000" b="0" i="0" u="none" strike="noStrike" kern="1200" cap="none" spc="0" normalizeH="0" baseline="0" noProof="0">
              <a:ln>
                <a:noFill/>
              </a:ln>
              <a:solidFill>
                <a:srgbClr val="EEECE1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46435" name="Rectangle 13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000">
                <a:solidFill>
                  <a:schemeClr val="bg2"/>
                </a:solidFill>
                <a:latin typeface="Times New Roman" pitchFamily="18" charset="0"/>
              </a:defRPr>
            </a:lvl1pPr>
            <a:lvl2pPr marL="732000" indent="-281538">
              <a:defRPr kumimoji="1" sz="2000">
                <a:solidFill>
                  <a:schemeClr val="bg2"/>
                </a:solidFill>
                <a:latin typeface="Times New Roman" pitchFamily="18" charset="0"/>
              </a:defRPr>
            </a:lvl2pPr>
            <a:lvl3pPr marL="1126154" indent="-225231">
              <a:defRPr kumimoji="1" sz="2000">
                <a:solidFill>
                  <a:schemeClr val="bg2"/>
                </a:solidFill>
                <a:latin typeface="Times New Roman" pitchFamily="18" charset="0"/>
              </a:defRPr>
            </a:lvl3pPr>
            <a:lvl4pPr marL="1576615" indent="-225231">
              <a:defRPr kumimoji="1" sz="2000">
                <a:solidFill>
                  <a:schemeClr val="bg2"/>
                </a:solidFill>
                <a:latin typeface="Times New Roman" pitchFamily="18" charset="0"/>
              </a:defRPr>
            </a:lvl4pPr>
            <a:lvl5pPr marL="2027077" indent="-225231">
              <a:defRPr kumimoji="1" sz="2000">
                <a:solidFill>
                  <a:schemeClr val="bg2"/>
                </a:solidFill>
                <a:latin typeface="Times New Roman" pitchFamily="18" charset="0"/>
              </a:defRPr>
            </a:lvl5pPr>
            <a:lvl6pPr marL="2477538" indent="-225231" algn="ctr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bg2"/>
                </a:solidFill>
                <a:latin typeface="Times New Roman" pitchFamily="18" charset="0"/>
              </a:defRPr>
            </a:lvl6pPr>
            <a:lvl7pPr marL="2928000" indent="-225231" algn="ctr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bg2"/>
                </a:solidFill>
                <a:latin typeface="Times New Roman" pitchFamily="18" charset="0"/>
              </a:defRPr>
            </a:lvl7pPr>
            <a:lvl8pPr marL="3378461" indent="-225231" algn="ctr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bg2"/>
                </a:solidFill>
                <a:latin typeface="Times New Roman" pitchFamily="18" charset="0"/>
              </a:defRPr>
            </a:lvl8pPr>
            <a:lvl9pPr marL="3828923" indent="-225231" algn="ctr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bg2"/>
                </a:solidFill>
                <a:latin typeface="Times New Roman" pitchFamily="18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0447C9-EB66-4932-BE6E-723C8C027004}" type="slidenum">
              <a:rPr kumimoji="1" lang="en-US" sz="1000" b="0" i="0" u="none" strike="noStrike" kern="1200" cap="none" spc="0" normalizeH="0" baseline="0" noProof="0">
                <a:ln>
                  <a:noFill/>
                </a:ln>
                <a:solidFill>
                  <a:srgbClr val="EEECE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1" lang="en-US" sz="1000" b="0" i="0" u="none" strike="noStrike" kern="1200" cap="none" spc="0" normalizeH="0" baseline="0" noProof="0">
              <a:ln>
                <a:noFill/>
              </a:ln>
              <a:solidFill>
                <a:srgbClr val="EEECE1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4643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77938" y="666750"/>
            <a:ext cx="4548187" cy="3411538"/>
          </a:xfrm>
          <a:ln/>
        </p:spPr>
      </p:sp>
      <p:sp>
        <p:nvSpPr>
          <p:cNvPr id="14643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63266" y="4316398"/>
            <a:ext cx="5140625" cy="4028126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558" tIns="46279" rIns="92558" bIns="46279"/>
          <a:lstStyle/>
          <a:p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23767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Note the detail in the representation of flow paths at features such as roads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595F620-A5BD-41A4-815F-C62396854C95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10/3/2017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6146399-26AF-456A-A84B-3E9344C83A2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91655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Note the detail in the representation of flow paths at features such as roads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595F620-A5BD-41A4-815F-C62396854C95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10/3/2017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6146399-26AF-456A-A84B-3E9344C83A2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59322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632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mtClean="0">
                <a:latin typeface="Arial" pitchFamily="34" charset="0"/>
              </a:rPr>
              <a:t>Figure 2 illustrates the evaluation of infiltration capacity limited runoff generation with run on according to (5). Inputs are the r and c values indicated, with the proportional flow directions indicated by the arrows. Grid cells A and B on the left have no dependencies so may be immediately evaluated and using min(r-c,0) result in q=3 and 0 for grid cells A and B respectively.  With these evaluated, the unevaluated dependencies of grid cell C become 0, so equation (5) can be evaluated for grid cell C.  The inflow is q</a:t>
            </a:r>
            <a:r>
              <a:rPr lang="en-US" baseline="-25000" smtClean="0">
                <a:latin typeface="Arial" pitchFamily="34" charset="0"/>
              </a:rPr>
              <a:t>in</a:t>
            </a:r>
            <a:r>
              <a:rPr lang="en-US" smtClean="0">
                <a:latin typeface="Arial" pitchFamily="34" charset="0"/>
              </a:rPr>
              <a:t>=0.6 x 3 = 1.8 from grid cell B.  Then q=min(5-6+1.8,0)=0.8.  Now all dependencies of D have been evaluated.  Inflows from cells A, B, and C, accounting for the proportions are 3 x 0.4 + 0.8 = 2, so the runoff from D is q=min(4-5+2,0)=2.</a:t>
            </a:r>
          </a:p>
        </p:txBody>
      </p:sp>
      <p:sp>
        <p:nvSpPr>
          <p:cNvPr id="563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100">
                <a:solidFill>
                  <a:schemeClr val="bg2"/>
                </a:solidFill>
                <a:latin typeface="Times New Roman" pitchFamily="18" charset="0"/>
              </a:defRPr>
            </a:lvl1pPr>
            <a:lvl2pPr marL="769770" indent="-296066">
              <a:defRPr kumimoji="1" sz="2100">
                <a:solidFill>
                  <a:schemeClr val="bg2"/>
                </a:solidFill>
                <a:latin typeface="Times New Roman" pitchFamily="18" charset="0"/>
              </a:defRPr>
            </a:lvl2pPr>
            <a:lvl3pPr marL="1184262" indent="-236852">
              <a:defRPr kumimoji="1" sz="2100">
                <a:solidFill>
                  <a:schemeClr val="bg2"/>
                </a:solidFill>
                <a:latin typeface="Times New Roman" pitchFamily="18" charset="0"/>
              </a:defRPr>
            </a:lvl3pPr>
            <a:lvl4pPr marL="1657967" indent="-236852">
              <a:defRPr kumimoji="1" sz="2100">
                <a:solidFill>
                  <a:schemeClr val="bg2"/>
                </a:solidFill>
                <a:latin typeface="Times New Roman" pitchFamily="18" charset="0"/>
              </a:defRPr>
            </a:lvl4pPr>
            <a:lvl5pPr marL="2131672" indent="-236852">
              <a:defRPr kumimoji="1" sz="2100">
                <a:solidFill>
                  <a:schemeClr val="bg2"/>
                </a:solidFill>
                <a:latin typeface="Times New Roman" pitchFamily="18" charset="0"/>
              </a:defRPr>
            </a:lvl5pPr>
            <a:lvl6pPr marL="2605377" indent="-236852" algn="ctr" eaLnBrk="0" fontAlgn="base" hangingPunct="0">
              <a:spcBef>
                <a:spcPct val="0"/>
              </a:spcBef>
              <a:spcAft>
                <a:spcPct val="0"/>
              </a:spcAft>
              <a:defRPr kumimoji="1" sz="2100">
                <a:solidFill>
                  <a:schemeClr val="bg2"/>
                </a:solidFill>
                <a:latin typeface="Times New Roman" pitchFamily="18" charset="0"/>
              </a:defRPr>
            </a:lvl6pPr>
            <a:lvl7pPr marL="3079082" indent="-236852" algn="ctr" eaLnBrk="0" fontAlgn="base" hangingPunct="0">
              <a:spcBef>
                <a:spcPct val="0"/>
              </a:spcBef>
              <a:spcAft>
                <a:spcPct val="0"/>
              </a:spcAft>
              <a:defRPr kumimoji="1" sz="2100">
                <a:solidFill>
                  <a:schemeClr val="bg2"/>
                </a:solidFill>
                <a:latin typeface="Times New Roman" pitchFamily="18" charset="0"/>
              </a:defRPr>
            </a:lvl7pPr>
            <a:lvl8pPr marL="3552787" indent="-236852" algn="ctr" eaLnBrk="0" fontAlgn="base" hangingPunct="0">
              <a:spcBef>
                <a:spcPct val="0"/>
              </a:spcBef>
              <a:spcAft>
                <a:spcPct val="0"/>
              </a:spcAft>
              <a:defRPr kumimoji="1" sz="2100">
                <a:solidFill>
                  <a:schemeClr val="bg2"/>
                </a:solidFill>
                <a:latin typeface="Times New Roman" pitchFamily="18" charset="0"/>
              </a:defRPr>
            </a:lvl8pPr>
            <a:lvl9pPr marL="4026492" indent="-236852" algn="ctr" eaLnBrk="0" fontAlgn="base" hangingPunct="0">
              <a:spcBef>
                <a:spcPct val="0"/>
              </a:spcBef>
              <a:spcAft>
                <a:spcPct val="0"/>
              </a:spcAft>
              <a:defRPr kumimoji="1" sz="2100">
                <a:solidFill>
                  <a:schemeClr val="bg2"/>
                </a:solidFill>
                <a:latin typeface="Times New Roman" pitchFamily="18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F799ED-6608-4FB8-A4B6-7836E4B705E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62473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198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419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8FEFD80-0EE2-4385-BECA-D723EEA8759D}" type="slidenum">
              <a:rPr lang="en-US">
                <a:solidFill>
                  <a:srgbClr val="000000"/>
                </a:solidFill>
              </a:rPr>
              <a:pPr/>
              <a:t>55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59787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B30717-E9E9-45EC-A147-AE013C6074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0665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829763-0E62-4165-BA04-00ACE0569E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491885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8789CE-5805-4D2E-87EE-67A92578749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8561716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9BBFF2-ECAF-4EAF-8721-5DE1F6BE562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2436560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98B951-3EEA-4CC7-9A64-F5F3522450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531588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AE6095-33CA-4C80-AACF-A78BED449F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107708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550638-FCD0-43C0-A547-0C879140BE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987053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E03CF8-5C61-4101-B2D0-8ACAFD62764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2747233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CB2BD8-4C26-4FD1-8E93-AB733D90BA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066671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1870E4-D227-4CF8-A9C4-C868E19378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361476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06B38C-89DF-425D-8C50-10A89DB149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310494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4E58DB-D09D-4789-A9D9-D6EEF364A2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25578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5840F2-43BF-42E3-AC83-62329CF6EF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1582681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D951BA-C7E5-4252-AE46-8DA79E2591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5368799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8E1189-E699-4825-8B08-EA39D853D9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675848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D65452-732F-478F-9A82-F4E354E8DA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333557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BFE4EE-523D-4EE5-B6D9-063EA12712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5815928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1739C8-E779-4B7A-9A59-A2711C8C2A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20910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F47C7A-35BB-4051-9DD9-0E756CE837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541502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F9D950-782F-4D20-AEFD-4D352194CF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923331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5B720C-59DA-4395-8449-E7B17B6EE3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6324964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CC786E-E7E8-4AF1-81A0-F613541574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460474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D5F2AF-AF4E-461E-984E-FF3C4E7A71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09926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B85A58-3EC3-4055-B7C7-C23D997703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464439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725739-FC34-4236-AB6F-B013D0850D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674198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159D87-D016-44CA-BFDD-447224D57F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362050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C490FF-DE45-4666-A466-306ED0ECB3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749043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8789CE-5805-4D2E-87EE-67A9257874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7141924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9BBFF2-ECAF-4EAF-8721-5DE1F6BE56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956790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5FFF0-6EEC-4001-B346-1462353988B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290F2-F3BE-4FA3-A394-440DFD08E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8979729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5FFF0-6EEC-4001-B346-1462353988B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290F2-F3BE-4FA3-A394-440DFD08E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3059589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5FFF0-6EEC-4001-B346-1462353988B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290F2-F3BE-4FA3-A394-440DFD08E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7797343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5FFF0-6EEC-4001-B346-1462353988B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290F2-F3BE-4FA3-A394-440DFD08E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024510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5FFF0-6EEC-4001-B346-1462353988B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290F2-F3BE-4FA3-A394-440DFD08E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9407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57F4A0-6E72-4AD7-9D7C-F2C4853576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4350720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5FFF0-6EEC-4001-B346-1462353988B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290F2-F3BE-4FA3-A394-440DFD08E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0164157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5FFF0-6EEC-4001-B346-1462353988B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290F2-F3BE-4FA3-A394-440DFD08E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5430382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5FFF0-6EEC-4001-B346-1462353988B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290F2-F3BE-4FA3-A394-440DFD08E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0073671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5FFF0-6EEC-4001-B346-1462353988B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290F2-F3BE-4FA3-A394-440DFD08E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2529978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5FFF0-6EEC-4001-B346-1462353988B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290F2-F3BE-4FA3-A394-440DFD08E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697052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5FFF0-6EEC-4001-B346-1462353988B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290F2-F3BE-4FA3-A394-440DFD08E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1619498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AC36E0-011A-4381-9929-180A1C7D03F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2608422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813" y="687388"/>
            <a:ext cx="7313612" cy="365760"/>
          </a:xfrm>
        </p:spPr>
        <p:txBody>
          <a:bodyPr lIns="0" tIns="0" rIns="0" bIns="0"/>
          <a:lstStyle>
            <a:lvl1pPr>
              <a:defRPr baseline="0"/>
            </a:lvl1pPr>
          </a:lstStyle>
          <a:p>
            <a:r>
              <a:rPr lang="en-US" dirty="0"/>
              <a:t>Click to edit Master title style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912813" y="1078992"/>
            <a:ext cx="7313612" cy="342900"/>
          </a:xfrm>
        </p:spPr>
        <p:txBody>
          <a:bodyPr lIns="0" tIns="0" rIns="0" bIns="0"/>
          <a:lstStyle>
            <a:lvl1pPr marL="0" indent="0">
              <a:buFontTx/>
              <a:buNone/>
              <a:defRPr lang="en-US" sz="1600" b="1" i="1">
                <a:solidFill>
                  <a:schemeClr val="accent2"/>
                </a:solidFill>
                <a:effectLst>
                  <a:outerShdw blurRad="50800" dist="38100" dir="2700000" algn="tl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ＭＳ Ｐゴシック" pitchFamily="-110" charset="-128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911225" y="5716588"/>
            <a:ext cx="7315200" cy="457200"/>
          </a:xfrm>
        </p:spPr>
        <p:txBody>
          <a:bodyPr anchor="b"/>
          <a:lstStyle>
            <a:lvl1pPr algn="r">
              <a:buFontTx/>
              <a:buNone/>
              <a:defRPr sz="1300" i="1">
                <a:solidFill>
                  <a:schemeClr val="accent2"/>
                </a:solidFill>
                <a:effectLst>
                  <a:outerShdw blurRad="50800" dist="38100" dir="2700000" algn="tl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defRPr>
            </a:lvl1pPr>
          </a:lstStyle>
          <a:p>
            <a:r>
              <a:rPr lang="en-US"/>
              <a:t>Click to edit tagline</a:t>
            </a:r>
          </a:p>
        </p:txBody>
      </p:sp>
    </p:spTree>
    <p:extLst>
      <p:ext uri="{BB962C8B-B14F-4D97-AF65-F5344CB8AC3E}">
        <p14:creationId xmlns:p14="http://schemas.microsoft.com/office/powerpoint/2010/main" val="1524512339"/>
      </p:ext>
    </p:extLst>
  </p:cSld>
  <p:clrMapOvr>
    <a:masterClrMapping/>
  </p:clrMapOvr>
  <p:transition>
    <p:fade/>
  </p:transition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D6887C-62D0-48F1-B82A-83FAF052ED2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142046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4FC070-B467-43E3-9A17-5D6B6FE54EE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73713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F8F2BF-1A2F-43F4-869D-3E0B720E72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317766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62859A-E27E-4DA5-BFCB-35B2A558AEA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6820629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76E140-C2A3-445F-A18B-433E6537ED4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9419213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D8CF13-C028-4BD1-8EC6-DC58AE7A7AE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6697067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111587-4BE9-40C5-87A7-D929C17C33D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6605845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E31D5D-6584-4844-9950-C7DE075F3A3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6447175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1169BA-E5DF-4B2E-9052-53266410BDF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0037700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FA3811-5361-46A8-AED6-9CED58D233D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1968130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6E56FB-3DC7-4D8E-BB33-50E1A23423D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0944902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722249-2E5E-497F-8274-67454987DEF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5858398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Times New Roman" pitchFamily="18" charset="0"/>
              </a:defRPr>
            </a:lvl1pPr>
          </a:lstStyle>
          <a:p>
            <a:pPr>
              <a:defRPr/>
            </a:pPr>
            <a:fld id="{AEB91050-C7C0-4F0E-AE76-5017E5CAD71A}" type="datetimeFigureOut">
              <a:rPr lang="en-US"/>
              <a:pPr>
                <a:defRPr/>
              </a:pPr>
              <a:t>10/3/2017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Times New Roman" pitchFamily="18" charset="0"/>
              </a:defRPr>
            </a:lvl1pPr>
          </a:lstStyle>
          <a:p>
            <a:pPr>
              <a:defRPr/>
            </a:pPr>
            <a:fld id="{336B6C08-1014-4804-98DA-C6841F1FD5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81664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DEAD17-119F-4686-867B-2ADE37D3F7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571045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Times New Roman" pitchFamily="18" charset="0"/>
              </a:defRPr>
            </a:lvl1pPr>
          </a:lstStyle>
          <a:p>
            <a:pPr>
              <a:defRPr/>
            </a:pPr>
            <a:fld id="{EC39FBF3-7379-4D07-A86B-CFED45D8C355}" type="datetimeFigureOut">
              <a:rPr lang="en-US"/>
              <a:pPr>
                <a:defRPr/>
              </a:pPr>
              <a:t>10/3/2017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Times New Roman" pitchFamily="18" charset="0"/>
              </a:defRPr>
            </a:lvl1pPr>
          </a:lstStyle>
          <a:p>
            <a:pPr>
              <a:defRPr/>
            </a:pPr>
            <a:fld id="{DA583FA3-17A9-4ADD-B426-068CED24DB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65638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Times New Roman" pitchFamily="18" charset="0"/>
              </a:defRPr>
            </a:lvl1pPr>
          </a:lstStyle>
          <a:p>
            <a:pPr>
              <a:defRPr/>
            </a:pPr>
            <a:fld id="{7BB1BDE6-9D36-4068-B93C-81722D8ECA56}" type="datetimeFigureOut">
              <a:rPr lang="en-US"/>
              <a:pPr>
                <a:defRPr/>
              </a:pPr>
              <a:t>10/3/2017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Times New Roman" pitchFamily="18" charset="0"/>
              </a:defRPr>
            </a:lvl1pPr>
          </a:lstStyle>
          <a:p>
            <a:pPr>
              <a:defRPr/>
            </a:pPr>
            <a:fld id="{23EDA325-9BDD-4947-A13E-77255B08D0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7325075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Times New Roman" pitchFamily="18" charset="0"/>
              </a:defRPr>
            </a:lvl1pPr>
          </a:lstStyle>
          <a:p>
            <a:pPr>
              <a:defRPr/>
            </a:pPr>
            <a:fld id="{1BA391D9-D4CD-4142-B372-9D64348345F0}" type="datetimeFigureOut">
              <a:rPr lang="en-US"/>
              <a:pPr>
                <a:defRPr/>
              </a:pPr>
              <a:t>10/3/2017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Times New Roman" pitchFamily="18" charset="0"/>
              </a:defRPr>
            </a:lvl1pPr>
          </a:lstStyle>
          <a:p>
            <a:pPr>
              <a:defRPr/>
            </a:pPr>
            <a:fld id="{C85657BA-E26B-493B-8DC5-6E450714DC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01320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Times New Roman" pitchFamily="18" charset="0"/>
              </a:defRPr>
            </a:lvl1pPr>
          </a:lstStyle>
          <a:p>
            <a:pPr>
              <a:defRPr/>
            </a:pPr>
            <a:fld id="{157A4EC4-599E-4181-89D8-93C1E20B6620}" type="datetimeFigureOut">
              <a:rPr lang="en-US"/>
              <a:pPr>
                <a:defRPr/>
              </a:pPr>
              <a:t>10/3/2017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Times New Roman" pitchFamily="18" charset="0"/>
              </a:defRPr>
            </a:lvl1pPr>
          </a:lstStyle>
          <a:p>
            <a:pPr>
              <a:defRPr/>
            </a:pPr>
            <a:fld id="{ACDC055A-A395-4276-945B-84DAFC2A1C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18857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Times New Roman" pitchFamily="18" charset="0"/>
              </a:defRPr>
            </a:lvl1pPr>
          </a:lstStyle>
          <a:p>
            <a:pPr>
              <a:defRPr/>
            </a:pPr>
            <a:fld id="{FD2A6DA9-54EA-4B99-A55A-B3D1B3DF8031}" type="datetimeFigureOut">
              <a:rPr lang="en-US"/>
              <a:pPr>
                <a:defRPr/>
              </a:pPr>
              <a:t>10/3/2017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Times New Roman" pitchFamily="18" charset="0"/>
              </a:defRPr>
            </a:lvl1pPr>
          </a:lstStyle>
          <a:p>
            <a:pPr>
              <a:defRPr/>
            </a:pPr>
            <a:fld id="{BE98AC09-DB6E-488B-A95C-23C3863D93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6692675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Times New Roman" pitchFamily="18" charset="0"/>
              </a:defRPr>
            </a:lvl1pPr>
          </a:lstStyle>
          <a:p>
            <a:pPr>
              <a:defRPr/>
            </a:pPr>
            <a:fld id="{7C5370EE-27F7-4C6D-9C51-93F207FCBF8F}" type="datetimeFigureOut">
              <a:rPr lang="en-US"/>
              <a:pPr>
                <a:defRPr/>
              </a:pPr>
              <a:t>10/3/2017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Times New Roman" pitchFamily="18" charset="0"/>
              </a:defRPr>
            </a:lvl1pPr>
          </a:lstStyle>
          <a:p>
            <a:pPr>
              <a:defRPr/>
            </a:pPr>
            <a:fld id="{F98BBF9D-2B9F-4131-B092-360B33036B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434034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Times New Roman" pitchFamily="18" charset="0"/>
              </a:defRPr>
            </a:lvl1pPr>
          </a:lstStyle>
          <a:p>
            <a:pPr>
              <a:defRPr/>
            </a:pPr>
            <a:fld id="{3F31120C-952C-48DE-B8ED-AB02C56D2E1A}" type="datetimeFigureOut">
              <a:rPr lang="en-US"/>
              <a:pPr>
                <a:defRPr/>
              </a:pPr>
              <a:t>10/3/2017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Times New Roman" pitchFamily="18" charset="0"/>
              </a:defRPr>
            </a:lvl1pPr>
          </a:lstStyle>
          <a:p>
            <a:pPr>
              <a:defRPr/>
            </a:pPr>
            <a:fld id="{3A09FCAF-0844-41E9-9BDD-9B390A502E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829793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Times New Roman" pitchFamily="18" charset="0"/>
              </a:defRPr>
            </a:lvl1pPr>
          </a:lstStyle>
          <a:p>
            <a:pPr>
              <a:defRPr/>
            </a:pPr>
            <a:fld id="{52FF2202-9237-4797-A0DF-52DCAF48883E}" type="datetimeFigureOut">
              <a:rPr lang="en-US"/>
              <a:pPr>
                <a:defRPr/>
              </a:pPr>
              <a:t>10/3/2017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Times New Roman" pitchFamily="18" charset="0"/>
              </a:defRPr>
            </a:lvl1pPr>
          </a:lstStyle>
          <a:p>
            <a:pPr>
              <a:defRPr/>
            </a:pPr>
            <a:fld id="{76A96600-7FE4-421A-BBD0-05B51453554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7849472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Times New Roman" pitchFamily="18" charset="0"/>
              </a:defRPr>
            </a:lvl1pPr>
          </a:lstStyle>
          <a:p>
            <a:pPr>
              <a:defRPr/>
            </a:pPr>
            <a:fld id="{EAD934C2-1930-4719-BB4A-005818BFBDBF}" type="datetimeFigureOut">
              <a:rPr lang="en-US"/>
              <a:pPr>
                <a:defRPr/>
              </a:pPr>
              <a:t>10/3/2017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Times New Roman" pitchFamily="18" charset="0"/>
              </a:defRPr>
            </a:lvl1pPr>
          </a:lstStyle>
          <a:p>
            <a:pPr>
              <a:defRPr/>
            </a:pPr>
            <a:fld id="{A7AE3C35-B954-445E-A43D-281700FD5A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730296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Times New Roman" pitchFamily="18" charset="0"/>
              </a:defRPr>
            </a:lvl1pPr>
          </a:lstStyle>
          <a:p>
            <a:pPr>
              <a:defRPr/>
            </a:pPr>
            <a:fld id="{0CDD37FA-4C77-4301-AD07-7F83CCC79339}" type="datetimeFigureOut">
              <a:rPr lang="en-US"/>
              <a:pPr>
                <a:defRPr/>
              </a:pPr>
              <a:t>10/3/2017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Times New Roman" pitchFamily="18" charset="0"/>
              </a:defRPr>
            </a:lvl1pPr>
          </a:lstStyle>
          <a:p>
            <a:pPr>
              <a:defRPr/>
            </a:pPr>
            <a:fld id="{5DED57F8-68E0-4306-8DFA-B87A465BBA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9906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A27B7D-0B55-4087-90CB-19FDBBCAA8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296880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73F0B6-33CB-465C-95D4-F2B08C2598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488199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9D1D9D-F012-473D-B20D-C96975E113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566519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C4E5EC-361A-4747-BBB3-4D932AB5E9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4506635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81EE58-B87C-423B-B60C-9E77A6929A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161273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ADC100-59A7-4856-8705-8CF1B05430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904635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D85C20-31B2-46BE-BF3B-9A8BB7C496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1394398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2BF320-B230-4FBD-848A-2B74F67FBA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598057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1BF37A-7185-43E7-9A80-06DD1714F8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815565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8E6395-9B0D-4FD5-AB7C-01216FA1EC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0809700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668749-CCF4-4B2B-A984-A5F9D67F7E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6096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F03FE3-22F5-42C1-965D-0B55DF3D54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3944480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E80A14-36E3-4937-8524-93641A5C4A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2066004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FC12A2-C685-40A7-A130-648FFCD2AA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153225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3C156F-DD17-44DF-8E98-F4975DD933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432454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013D85-9DB2-4F22-A917-4E5937C217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499874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835603-23D6-49B6-81B9-1CD8163E33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5688808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864D33-5B59-4F91-8632-52540E4600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8814486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D13AC6-8B83-49C4-B83F-D1D467FC51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375091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F890A8-D83B-4F38-A112-0D31589F62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071995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E57A52-BD6C-4F2D-BE90-49A6B49D0B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7997818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789DBA-0D5A-4676-8D89-8F7BA2BF55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67665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C61F0F-E411-4828-81FE-AF94EFE8D7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161459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916C72-4820-4047-8167-DCD4B72E72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4470767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09A70B-EA9F-4B50-94A9-7DCD7D2F9E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3659401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Times New Roman" pitchFamily="18" charset="0"/>
              </a:defRPr>
            </a:lvl1pPr>
          </a:lstStyle>
          <a:p>
            <a:pPr>
              <a:defRPr/>
            </a:pPr>
            <a:fld id="{B4AD2A69-682A-4BB9-A0FB-EB567EA91938}" type="datetimeFigureOut">
              <a:rPr lang="en-US"/>
              <a:pPr>
                <a:defRPr/>
              </a:pPr>
              <a:t>10/3/2017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Times New Roman" pitchFamily="18" charset="0"/>
              </a:defRPr>
            </a:lvl1pPr>
          </a:lstStyle>
          <a:p>
            <a:pPr>
              <a:defRPr/>
            </a:pPr>
            <a:fld id="{107F3C57-9906-4069-87EB-45A6A4ADD3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96280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Times New Roman" pitchFamily="18" charset="0"/>
              </a:defRPr>
            </a:lvl1pPr>
          </a:lstStyle>
          <a:p>
            <a:pPr>
              <a:defRPr/>
            </a:pPr>
            <a:fld id="{0027DB23-79D9-4EC4-A054-AEDCD5F262D6}" type="datetimeFigureOut">
              <a:rPr lang="en-US"/>
              <a:pPr>
                <a:defRPr/>
              </a:pPr>
              <a:t>10/3/2017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Times New Roman" pitchFamily="18" charset="0"/>
              </a:defRPr>
            </a:lvl1pPr>
          </a:lstStyle>
          <a:p>
            <a:pPr>
              <a:defRPr/>
            </a:pPr>
            <a:fld id="{1EC3F221-B2B1-4237-97FB-B77AA86590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573295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Times New Roman" pitchFamily="18" charset="0"/>
              </a:defRPr>
            </a:lvl1pPr>
          </a:lstStyle>
          <a:p>
            <a:pPr>
              <a:defRPr/>
            </a:pPr>
            <a:fld id="{7ADAB90A-51BD-45B1-B214-90BE6947F3C0}" type="datetimeFigureOut">
              <a:rPr lang="en-US"/>
              <a:pPr>
                <a:defRPr/>
              </a:pPr>
              <a:t>10/3/2017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Times New Roman" pitchFamily="18" charset="0"/>
              </a:defRPr>
            </a:lvl1pPr>
          </a:lstStyle>
          <a:p>
            <a:pPr>
              <a:defRPr/>
            </a:pPr>
            <a:fld id="{BDC47A4C-CD7D-4744-97A0-C19F9AFD98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1447184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Times New Roman" pitchFamily="18" charset="0"/>
              </a:defRPr>
            </a:lvl1pPr>
          </a:lstStyle>
          <a:p>
            <a:pPr>
              <a:defRPr/>
            </a:pPr>
            <a:fld id="{47CA82A7-152A-4B85-93EF-084FAAD6E47A}" type="datetimeFigureOut">
              <a:rPr lang="en-US"/>
              <a:pPr>
                <a:defRPr/>
              </a:pPr>
              <a:t>10/3/2017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Times New Roman" pitchFamily="18" charset="0"/>
              </a:defRPr>
            </a:lvl1pPr>
          </a:lstStyle>
          <a:p>
            <a:pPr>
              <a:defRPr/>
            </a:pPr>
            <a:fld id="{1A26CDC4-1C81-4778-8407-A27E23D917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268550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Times New Roman" pitchFamily="18" charset="0"/>
              </a:defRPr>
            </a:lvl1pPr>
          </a:lstStyle>
          <a:p>
            <a:pPr>
              <a:defRPr/>
            </a:pPr>
            <a:fld id="{AFD23C4C-9348-4BCF-A20B-FF7150D4448F}" type="datetimeFigureOut">
              <a:rPr lang="en-US"/>
              <a:pPr>
                <a:defRPr/>
              </a:pPr>
              <a:t>10/3/2017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Times New Roman" pitchFamily="18" charset="0"/>
              </a:defRPr>
            </a:lvl1pPr>
          </a:lstStyle>
          <a:p>
            <a:pPr>
              <a:defRPr/>
            </a:pPr>
            <a:fld id="{34313A05-DD3A-401A-9189-943FBC24A1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518408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Times New Roman" pitchFamily="18" charset="0"/>
              </a:defRPr>
            </a:lvl1pPr>
          </a:lstStyle>
          <a:p>
            <a:pPr>
              <a:defRPr/>
            </a:pPr>
            <a:fld id="{5F281F32-20E7-4C07-8C45-E99A932214EF}" type="datetimeFigureOut">
              <a:rPr lang="en-US"/>
              <a:pPr>
                <a:defRPr/>
              </a:pPr>
              <a:t>10/3/2017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Times New Roman" pitchFamily="18" charset="0"/>
              </a:defRPr>
            </a:lvl1pPr>
          </a:lstStyle>
          <a:p>
            <a:pPr>
              <a:defRPr/>
            </a:pPr>
            <a:fld id="{0FD7BF3C-ADF1-4ED3-8F6B-0BB8084D1A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053914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Times New Roman" pitchFamily="18" charset="0"/>
              </a:defRPr>
            </a:lvl1pPr>
          </a:lstStyle>
          <a:p>
            <a:pPr>
              <a:defRPr/>
            </a:pPr>
            <a:fld id="{751B8116-4DE3-4CC6-B841-AF2A24ED033D}" type="datetimeFigureOut">
              <a:rPr lang="en-US"/>
              <a:pPr>
                <a:defRPr/>
              </a:pPr>
              <a:t>10/3/2017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Times New Roman" pitchFamily="18" charset="0"/>
              </a:defRPr>
            </a:lvl1pPr>
          </a:lstStyle>
          <a:p>
            <a:pPr>
              <a:defRPr/>
            </a:pPr>
            <a:fld id="{03F9792E-0F3F-4DE5-B8F8-3BB6B1556F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90181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Times New Roman" pitchFamily="18" charset="0"/>
              </a:defRPr>
            </a:lvl1pPr>
          </a:lstStyle>
          <a:p>
            <a:pPr>
              <a:defRPr/>
            </a:pPr>
            <a:fld id="{363EFE56-F203-4205-AD14-518B0D3CBA25}" type="datetimeFigureOut">
              <a:rPr lang="en-US"/>
              <a:pPr>
                <a:defRPr/>
              </a:pPr>
              <a:t>10/3/2017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Times New Roman" pitchFamily="18" charset="0"/>
              </a:defRPr>
            </a:lvl1pPr>
          </a:lstStyle>
          <a:p>
            <a:pPr>
              <a:defRPr/>
            </a:pPr>
            <a:fld id="{9B5E682E-6F69-4FE7-93A5-3D02F6BDC5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325959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F935F8-D999-4277-875B-4E5751877A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307086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Times New Roman" pitchFamily="18" charset="0"/>
              </a:defRPr>
            </a:lvl1pPr>
          </a:lstStyle>
          <a:p>
            <a:pPr>
              <a:defRPr/>
            </a:pPr>
            <a:fld id="{37DB5EE5-5FCC-4BBC-A6E3-35F9F35D26BA}" type="datetimeFigureOut">
              <a:rPr lang="en-US"/>
              <a:pPr>
                <a:defRPr/>
              </a:pPr>
              <a:t>10/3/2017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Times New Roman" pitchFamily="18" charset="0"/>
              </a:defRPr>
            </a:lvl1pPr>
          </a:lstStyle>
          <a:p>
            <a:pPr>
              <a:defRPr/>
            </a:pPr>
            <a:fld id="{7503A8D0-246C-4532-8425-EE717B94B5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547725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Times New Roman" pitchFamily="18" charset="0"/>
              </a:defRPr>
            </a:lvl1pPr>
          </a:lstStyle>
          <a:p>
            <a:pPr>
              <a:defRPr/>
            </a:pPr>
            <a:fld id="{E7BE792B-E6C7-4E84-9A71-2A5A1DD80B3C}" type="datetimeFigureOut">
              <a:rPr lang="en-US"/>
              <a:pPr>
                <a:defRPr/>
              </a:pPr>
              <a:t>10/3/2017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Times New Roman" pitchFamily="18" charset="0"/>
              </a:defRPr>
            </a:lvl1pPr>
          </a:lstStyle>
          <a:p>
            <a:pPr>
              <a:defRPr/>
            </a:pPr>
            <a:fld id="{32DDE2F4-064F-431D-9474-15BC066E73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532994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Times New Roman" pitchFamily="18" charset="0"/>
              </a:defRPr>
            </a:lvl1pPr>
          </a:lstStyle>
          <a:p>
            <a:pPr>
              <a:defRPr/>
            </a:pPr>
            <a:fld id="{ECF03241-1811-465F-B002-48525EE34ADF}" type="datetimeFigureOut">
              <a:rPr lang="en-US"/>
              <a:pPr>
                <a:defRPr/>
              </a:pPr>
              <a:t>10/3/2017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Times New Roman" pitchFamily="18" charset="0"/>
              </a:defRPr>
            </a:lvl1pPr>
          </a:lstStyle>
          <a:p>
            <a:pPr>
              <a:defRPr/>
            </a:pPr>
            <a:fld id="{9BBAE25C-9236-4A48-AC3D-DC7E218597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573730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426055"/>
            <a:ext cx="7772400" cy="634292"/>
          </a:xfrm>
        </p:spPr>
        <p:txBody>
          <a:bodyPr/>
          <a:lstStyle>
            <a:lvl1pPr>
              <a:lnSpc>
                <a:spcPct val="100000"/>
              </a:lnSpc>
              <a:defRPr sz="3600">
                <a:solidFill>
                  <a:srgbClr val="134CB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167577"/>
            <a:ext cx="6400800" cy="517061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DFE4F0"/>
                </a:solidFill>
              </a:defRPr>
            </a:lvl1pPr>
          </a:lstStyle>
          <a:p>
            <a:pPr>
              <a:defRPr/>
            </a:pPr>
            <a:fld id="{3DA26EF8-D4F9-44BC-8094-F6227FB1E4E0}" type="datetime1">
              <a:rPr lang="en-US"/>
              <a:pPr>
                <a:defRPr/>
              </a:pPr>
              <a:t>10/3/2017</a:t>
            </a:fld>
            <a:endParaRPr lang="en-US"/>
          </a:p>
        </p:txBody>
      </p:sp>
      <p:sp>
        <p:nvSpPr>
          <p:cNvPr id="5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B9BF3A-A645-4C6B-A3BA-52F18966E57A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2932408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600">
                <a:solidFill>
                  <a:srgbClr val="134CB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>
              <a:defRPr>
                <a:solidFill>
                  <a:srgbClr val="134CB0"/>
                </a:solidFill>
              </a:defRPr>
            </a:lvl2pPr>
            <a:lvl3pPr>
              <a:defRPr>
                <a:solidFill>
                  <a:srgbClr val="134CB0"/>
                </a:solidFill>
              </a:defRPr>
            </a:lvl3pPr>
            <a:lvl4pPr>
              <a:defRPr>
                <a:solidFill>
                  <a:srgbClr val="134CB0"/>
                </a:solidFill>
              </a:defRPr>
            </a:lvl4pPr>
            <a:lvl5pPr>
              <a:defRPr>
                <a:solidFill>
                  <a:srgbClr val="134CB0"/>
                </a:solidFill>
              </a:defRPr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F84CF2-5CF1-4BD0-B8DC-30E338700ACD}" type="datetime1">
              <a:rPr lang="en-US"/>
              <a:pPr>
                <a:defRPr/>
              </a:pPr>
              <a:t>10/3/2017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4E6AFA-A479-45EA-AD36-2795E5108186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0196751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4495800" y="3924300"/>
            <a:ext cx="84138" cy="8413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4695825" y="3924300"/>
            <a:ext cx="84138" cy="8413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4297363" y="3924300"/>
            <a:ext cx="84137" cy="8413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600" kern="1200" dirty="0" smtClean="0">
                <a:solidFill>
                  <a:srgbClr val="134CB0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7019925" y="5807075"/>
            <a:ext cx="208597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7F2836-33DC-4123-9476-8A0C08D052A6}" type="datetime1">
              <a:rPr lang="en-US"/>
              <a:pPr>
                <a:defRPr/>
              </a:pPr>
              <a:t>10/3/2017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0488" y="5807075"/>
            <a:ext cx="284797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43925" y="5807075"/>
            <a:ext cx="56197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5D5D83-5246-4807-9D6E-FA5E70DE88B8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050575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82320"/>
            <a:ext cx="8229600" cy="817880"/>
          </a:xfrm>
        </p:spPr>
        <p:txBody>
          <a:bodyPr/>
          <a:lstStyle>
            <a:lvl1pPr>
              <a:defRPr sz="360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>
                <a:solidFill>
                  <a:srgbClr val="2F5897"/>
                </a:solidFill>
              </a:defRPr>
            </a:lvl2pPr>
            <a:lvl3pPr>
              <a:defRPr sz="1600">
                <a:solidFill>
                  <a:srgbClr val="2F5897"/>
                </a:solidFill>
              </a:defRPr>
            </a:lvl3pPr>
            <a:lvl4pPr>
              <a:defRPr sz="1600">
                <a:solidFill>
                  <a:srgbClr val="2F5897"/>
                </a:solidFill>
              </a:defRPr>
            </a:lvl4pPr>
            <a:lvl5pPr>
              <a:defRPr sz="1600">
                <a:solidFill>
                  <a:srgbClr val="2F5897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>
            <a:lvl2pPr>
              <a:defRPr>
                <a:solidFill>
                  <a:srgbClr val="2F5897"/>
                </a:solidFill>
              </a:defRPr>
            </a:lvl2pPr>
            <a:lvl3pPr>
              <a:defRPr>
                <a:solidFill>
                  <a:srgbClr val="2F5897"/>
                </a:solidFill>
              </a:defRPr>
            </a:lvl3pPr>
            <a:lvl4pPr>
              <a:defRPr>
                <a:solidFill>
                  <a:srgbClr val="2F5897"/>
                </a:solidFill>
              </a:defRPr>
            </a:lvl4pPr>
            <a:lvl5pPr>
              <a:defRPr>
                <a:solidFill>
                  <a:srgbClr val="2F5897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6835CF-9BA3-424D-A498-882E464400EC}" type="datetime1">
              <a:rPr lang="en-US"/>
              <a:pPr>
                <a:defRPr/>
              </a:pPr>
              <a:t>10/3/2017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62E29C-9F8F-4EBC-B3B8-7BA853AB790A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6942276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8229600" cy="807720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CBE723-4580-485C-8EBA-7D91F837A634}" type="datetime1">
              <a:rPr lang="en-US"/>
              <a:pPr>
                <a:defRPr/>
              </a:pPr>
              <a:t>10/3/2017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593346-D289-4976-8100-C2BBF81A5AE5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0750393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3360"/>
            <a:ext cx="8229600" cy="817880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FCB4D4-D9B0-46E5-BF1B-3B3E145E9D89}" type="datetime1">
              <a:rPr lang="en-US"/>
              <a:pPr>
                <a:defRPr/>
              </a:pPr>
              <a:t>10/3/2017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64BDFE-82BC-44D4-8867-7E307E8EA451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5628258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A9B29D-A9F4-4058-9D96-CF84537CBA35}" type="datetime1">
              <a:rPr lang="en-US"/>
              <a:pPr>
                <a:defRPr/>
              </a:pPr>
              <a:t>10/3/2017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C7F526-EECE-4E47-9A80-AB83C428F07F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33712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16EF70-68F6-443B-B1B2-BBE0189C47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78268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5367F0-5983-47D3-8B76-EF2390FA52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8032819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843280"/>
            <a:ext cx="3008313" cy="1518920"/>
          </a:xfrm>
        </p:spPr>
        <p:txBody>
          <a:bodyPr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843280"/>
            <a:ext cx="4995863" cy="528288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33B6E7-E9D0-4873-9D5E-DECCD88C0EBB}" type="datetime1">
              <a:rPr lang="en-US"/>
              <a:pPr>
                <a:defRPr/>
              </a:pPr>
              <a:t>10/3/2017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488C27-0C0E-4E0E-AB74-FFF4CD56572A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1952622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802639"/>
            <a:ext cx="5711824" cy="647065"/>
          </a:xfrm>
        </p:spPr>
        <p:txBody>
          <a:bodyPr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625600"/>
            <a:ext cx="6054724" cy="40584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E01283-B67E-4D59-8A2F-35D102073B9D}" type="datetime1">
              <a:rPr lang="en-US"/>
              <a:pPr>
                <a:defRPr/>
              </a:pPr>
              <a:t>10/3/2017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9EAECF-59AF-4C89-91D2-0DD50AE94AC2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5269996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8229600" cy="807720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B232F7-8F6A-47B6-8323-B29FFED0D5DF}" type="datetime1">
              <a:rPr lang="en-US"/>
              <a:pPr>
                <a:defRPr/>
              </a:pPr>
              <a:t>10/3/2017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34F8B5-6E4C-4235-99FE-45056919C4A3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5095046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802640"/>
            <a:ext cx="2057400" cy="532352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802640"/>
            <a:ext cx="6019800" cy="532352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993F1F-CBF6-4D9B-9CE8-EF12719763E3}" type="datetime1">
              <a:rPr lang="en-US"/>
              <a:pPr>
                <a:defRPr/>
              </a:pPr>
              <a:t>10/3/2017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80DEFF-FBD7-4DAF-9739-8C0CAF12ED33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861068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505C82-7A5A-4BC8-9558-FD2E7D3CD4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74544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BC8807-1D52-45FB-BA70-EDF261C456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47121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2"/>
          <p:cNvSpPr>
            <a:spLocks noChangeShapeType="1"/>
          </p:cNvSpPr>
          <p:nvPr/>
        </p:nvSpPr>
        <p:spPr bwMode="auto">
          <a:xfrm>
            <a:off x="1500188" y="1708150"/>
            <a:ext cx="7646987" cy="0"/>
          </a:xfrm>
          <a:prstGeom prst="line">
            <a:avLst/>
          </a:prstGeom>
          <a:noFill/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10000"/>
              </a:solidFill>
            </a:endParaRPr>
          </a:p>
        </p:txBody>
      </p:sp>
      <p:sp>
        <p:nvSpPr>
          <p:cNvPr id="5" name="Arc 3"/>
          <p:cNvSpPr>
            <a:spLocks/>
          </p:cNvSpPr>
          <p:nvPr/>
        </p:nvSpPr>
        <p:spPr bwMode="auto">
          <a:xfrm>
            <a:off x="0" y="842963"/>
            <a:ext cx="2895600" cy="6018212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9525">
            <a:noFill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10000"/>
              </a:solidFill>
            </a:endParaRP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ctrTitle" sz="quarter"/>
          </p:nvPr>
        </p:nvSpPr>
        <p:spPr>
          <a:xfrm>
            <a:off x="2590800" y="781050"/>
            <a:ext cx="6248400" cy="1143000"/>
          </a:xfrm>
        </p:spPr>
        <p:txBody>
          <a:bodyPr anchor="b"/>
          <a:lstStyle>
            <a:lvl1pPr>
              <a:defRPr sz="6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4191000" y="1752600"/>
            <a:ext cx="4572000" cy="1752600"/>
          </a:xfrm>
        </p:spPr>
        <p:txBody>
          <a:bodyPr/>
          <a:lstStyle>
            <a:lvl1pPr marL="0" indent="0">
              <a:buFont typeface="Monotype Sorts" pitchFamily="2" charset="2"/>
              <a:buNone/>
              <a:defRPr sz="2400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dt" sz="quarter" idx="10"/>
          </p:nvPr>
        </p:nvSpPr>
        <p:spPr>
          <a:xfrm>
            <a:off x="152400" y="5486400"/>
            <a:ext cx="1905000" cy="3048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ftr" sz="quarter" idx="11"/>
          </p:nvPr>
        </p:nvSpPr>
        <p:spPr>
          <a:xfrm>
            <a:off x="152400" y="5791200"/>
            <a:ext cx="2667000" cy="3048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9B4972-4A65-4C0D-BCA3-E20A8E3860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679386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831367-9CBD-4A68-8C0F-28B948861C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15121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0D95C1-239F-46BF-B4C4-02F292D384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99889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819400" y="1981200"/>
            <a:ext cx="29718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43600" y="1981200"/>
            <a:ext cx="29718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3D33C5-CA17-4117-ADC2-79D4BE65AE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321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A8EAD2-8BC1-40EB-9500-BED4D76E0F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17821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95F41F-E87D-42FB-94DD-E5386A97F7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57209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C4EF81-CE72-4489-BE77-AF11E58468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8005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B4794B-AF34-4BFE-A8B9-2AC8C2C2BD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56897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75B880-E984-4EA4-BC82-47AD935FDD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98952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0CB637-1FD7-4668-8210-37769EB64B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2170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033161-0994-469B-AA47-5F2A3E4DF58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57023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91400" y="609600"/>
            <a:ext cx="15240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19400" y="609600"/>
            <a:ext cx="44196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EE45F6-B483-4DE8-BA95-2D74E6B9CD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72103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Times New Roman" pitchFamily="18" charset="0"/>
              </a:defRPr>
            </a:lvl1pPr>
          </a:lstStyle>
          <a:p>
            <a:pPr>
              <a:defRPr/>
            </a:pPr>
            <a:fld id="{64F90D02-7F26-4289-914D-49C60E27BF37}" type="datetimeFigureOut">
              <a:rPr lang="en-US"/>
              <a:pPr>
                <a:defRPr/>
              </a:pPr>
              <a:t>10/3/2017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Times New Roman" pitchFamily="18" charset="0"/>
              </a:defRPr>
            </a:lvl1pPr>
          </a:lstStyle>
          <a:p>
            <a:pPr>
              <a:defRPr/>
            </a:pPr>
            <a:fld id="{EBCB8F11-B682-4CAE-ACB1-F1411DA934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977712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Times New Roman" pitchFamily="18" charset="0"/>
              </a:defRPr>
            </a:lvl1pPr>
          </a:lstStyle>
          <a:p>
            <a:pPr>
              <a:defRPr/>
            </a:pPr>
            <a:fld id="{C86F506E-802E-4FA5-97D8-B6137318DB87}" type="datetimeFigureOut">
              <a:rPr lang="en-US"/>
              <a:pPr>
                <a:defRPr/>
              </a:pPr>
              <a:t>10/3/2017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Times New Roman" pitchFamily="18" charset="0"/>
              </a:defRPr>
            </a:lvl1pPr>
          </a:lstStyle>
          <a:p>
            <a:pPr>
              <a:defRPr/>
            </a:pPr>
            <a:fld id="{E3A39AC6-3801-4C11-A57A-424D15AEB4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923353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Times New Roman" pitchFamily="18" charset="0"/>
              </a:defRPr>
            </a:lvl1pPr>
          </a:lstStyle>
          <a:p>
            <a:pPr>
              <a:defRPr/>
            </a:pPr>
            <a:fld id="{2CA63F41-0712-4E7F-9EB7-22FB2BC5A98B}" type="datetimeFigureOut">
              <a:rPr lang="en-US"/>
              <a:pPr>
                <a:defRPr/>
              </a:pPr>
              <a:t>10/3/2017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Times New Roman" pitchFamily="18" charset="0"/>
              </a:defRPr>
            </a:lvl1pPr>
          </a:lstStyle>
          <a:p>
            <a:pPr>
              <a:defRPr/>
            </a:pPr>
            <a:fld id="{640575EA-7AB0-45AF-82DE-A7D9EA9E30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50138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Times New Roman" pitchFamily="18" charset="0"/>
              </a:defRPr>
            </a:lvl1pPr>
          </a:lstStyle>
          <a:p>
            <a:pPr>
              <a:defRPr/>
            </a:pPr>
            <a:fld id="{D30424A5-A18A-4F36-B80B-8CBE1E5B414C}" type="datetimeFigureOut">
              <a:rPr lang="en-US"/>
              <a:pPr>
                <a:defRPr/>
              </a:pPr>
              <a:t>10/3/2017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Times New Roman" pitchFamily="18" charset="0"/>
              </a:defRPr>
            </a:lvl1pPr>
          </a:lstStyle>
          <a:p>
            <a:pPr>
              <a:defRPr/>
            </a:pPr>
            <a:fld id="{08114A35-AA7A-4C06-B4F3-471D4232A9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593704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Times New Roman" pitchFamily="18" charset="0"/>
              </a:defRPr>
            </a:lvl1pPr>
          </a:lstStyle>
          <a:p>
            <a:pPr>
              <a:defRPr/>
            </a:pPr>
            <a:fld id="{BC05F0CF-BE64-44F2-9B60-EF299AC42D27}" type="datetimeFigureOut">
              <a:rPr lang="en-US"/>
              <a:pPr>
                <a:defRPr/>
              </a:pPr>
              <a:t>10/3/2017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Times New Roman" pitchFamily="18" charset="0"/>
              </a:defRPr>
            </a:lvl1pPr>
          </a:lstStyle>
          <a:p>
            <a:pPr>
              <a:defRPr/>
            </a:pPr>
            <a:fld id="{4B624A97-5C56-4D86-B176-35351C9E91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538784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Times New Roman" pitchFamily="18" charset="0"/>
              </a:defRPr>
            </a:lvl1pPr>
          </a:lstStyle>
          <a:p>
            <a:pPr>
              <a:defRPr/>
            </a:pPr>
            <a:fld id="{31AE7260-A510-449E-A7C8-1D6007237D3E}" type="datetimeFigureOut">
              <a:rPr lang="en-US"/>
              <a:pPr>
                <a:defRPr/>
              </a:pPr>
              <a:t>10/3/2017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Times New Roman" pitchFamily="18" charset="0"/>
              </a:defRPr>
            </a:lvl1pPr>
          </a:lstStyle>
          <a:p>
            <a:pPr>
              <a:defRPr/>
            </a:pPr>
            <a:fld id="{B95B07C5-46EC-449F-97E8-BB248B60B44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4181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F73458-6719-4192-A29E-A68D04DF31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39734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Times New Roman" pitchFamily="18" charset="0"/>
              </a:defRPr>
            </a:lvl1pPr>
          </a:lstStyle>
          <a:p>
            <a:pPr>
              <a:defRPr/>
            </a:pPr>
            <a:fld id="{8AF4DBAB-F734-417C-B76D-577819441DD6}" type="datetimeFigureOut">
              <a:rPr lang="en-US"/>
              <a:pPr>
                <a:defRPr/>
              </a:pPr>
              <a:t>10/3/2017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Times New Roman" pitchFamily="18" charset="0"/>
              </a:defRPr>
            </a:lvl1pPr>
          </a:lstStyle>
          <a:p>
            <a:pPr>
              <a:defRPr/>
            </a:pPr>
            <a:fld id="{EC44C406-4648-4632-9C12-CD6D5EAD50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65780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Times New Roman" pitchFamily="18" charset="0"/>
              </a:defRPr>
            </a:lvl1pPr>
          </a:lstStyle>
          <a:p>
            <a:pPr>
              <a:defRPr/>
            </a:pPr>
            <a:fld id="{F9DE5A71-F2A7-4098-AA0C-43CA3AFBC897}" type="datetimeFigureOut">
              <a:rPr lang="en-US"/>
              <a:pPr>
                <a:defRPr/>
              </a:pPr>
              <a:t>10/3/2017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Times New Roman" pitchFamily="18" charset="0"/>
              </a:defRPr>
            </a:lvl1pPr>
          </a:lstStyle>
          <a:p>
            <a:pPr>
              <a:defRPr/>
            </a:pPr>
            <a:fld id="{7AADCB2C-72AA-47CE-B89C-B487B1C17C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35608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Times New Roman" pitchFamily="18" charset="0"/>
              </a:defRPr>
            </a:lvl1pPr>
          </a:lstStyle>
          <a:p>
            <a:pPr>
              <a:defRPr/>
            </a:pPr>
            <a:fld id="{F979A021-4764-4A62-B7E5-05EE9D4128C1}" type="datetimeFigureOut">
              <a:rPr lang="en-US"/>
              <a:pPr>
                <a:defRPr/>
              </a:pPr>
              <a:t>10/3/2017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Times New Roman" pitchFamily="18" charset="0"/>
              </a:defRPr>
            </a:lvl1pPr>
          </a:lstStyle>
          <a:p>
            <a:pPr>
              <a:defRPr/>
            </a:pPr>
            <a:fld id="{8E23B843-503A-42E8-9D69-6A763816D7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7124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Times New Roman" pitchFamily="18" charset="0"/>
              </a:defRPr>
            </a:lvl1pPr>
          </a:lstStyle>
          <a:p>
            <a:pPr>
              <a:defRPr/>
            </a:pPr>
            <a:fld id="{5C0D4677-67C8-41EB-9942-6FD8A81846EC}" type="datetimeFigureOut">
              <a:rPr lang="en-US"/>
              <a:pPr>
                <a:defRPr/>
              </a:pPr>
              <a:t>10/3/2017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Times New Roman" pitchFamily="18" charset="0"/>
              </a:defRPr>
            </a:lvl1pPr>
          </a:lstStyle>
          <a:p>
            <a:pPr>
              <a:defRPr/>
            </a:pPr>
            <a:fld id="{45730DF8-BFC3-4C59-9422-A918A3FA16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33983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Times New Roman" pitchFamily="18" charset="0"/>
              </a:defRPr>
            </a:lvl1pPr>
          </a:lstStyle>
          <a:p>
            <a:pPr>
              <a:defRPr/>
            </a:pPr>
            <a:fld id="{B226E2EC-E0A4-4118-8E48-28BF7431B1C5}" type="datetimeFigureOut">
              <a:rPr lang="en-US"/>
              <a:pPr>
                <a:defRPr/>
              </a:pPr>
              <a:t>10/3/2017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Times New Roman" pitchFamily="18" charset="0"/>
              </a:defRPr>
            </a:lvl1pPr>
          </a:lstStyle>
          <a:p>
            <a:pPr>
              <a:defRPr/>
            </a:pPr>
            <a:fld id="{93E82B22-76D0-4E9D-998D-44C3A6BFED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15366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973F9-422E-457B-9F92-077D34CBCE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E956D-45F3-4A01-AD7B-ECDBB547F5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960164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973F9-422E-457B-9F92-077D34CBCE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E956D-45F3-4A01-AD7B-ECDBB547F5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055259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973F9-422E-457B-9F92-077D34CBCE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E956D-45F3-4A01-AD7B-ECDBB547F5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223886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973F9-422E-457B-9F92-077D34CBCE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E956D-45F3-4A01-AD7B-ECDBB547F5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422768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973F9-422E-457B-9F92-077D34CBCE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E956D-45F3-4A01-AD7B-ECDBB547F5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02607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50523C-8E96-401E-80B3-2E0463E2D5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103788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973F9-422E-457B-9F92-077D34CBCE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E956D-45F3-4A01-AD7B-ECDBB547F5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037158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973F9-422E-457B-9F92-077D34CBCE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E956D-45F3-4A01-AD7B-ECDBB547F5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38200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973F9-422E-457B-9F92-077D34CBCE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E956D-45F3-4A01-AD7B-ECDBB547F5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745291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973F9-422E-457B-9F92-077D34CBCE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E956D-45F3-4A01-AD7B-ECDBB547F5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448553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973F9-422E-457B-9F92-077D34CBCE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E956D-45F3-4A01-AD7B-ECDBB547F5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355899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973F9-422E-457B-9F92-077D34CBCE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E956D-45F3-4A01-AD7B-ECDBB547F5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848972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2A8239-400C-421C-AE6A-37B1D24DF4C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272683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253686-F7B9-48F0-8F78-DF86062C297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333160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CF7391-37FD-4970-A5F4-A88A7719D4E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939333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3CE180-2000-48AA-8DEE-94AEB354F48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62009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F11D06-C8FB-4AE2-9885-FA97801CDE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6691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EE3BA6-02CB-40BF-A5CE-ED9C902EE57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305967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46D70D-4873-4490-901D-1650E6E1D99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041427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430597-FC83-43D9-9811-DB017442082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293708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791513-642E-443E-A240-4937EC6F6FD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314785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5491A8-F3AA-4A81-AC65-CA42686569E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360308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E9FAB0-4860-4341-8E8F-3080C1D7D39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591062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C667A3-F20F-4E42-AEB7-B83E17AF3FE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981171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AC36E0-011A-4381-9929-180A1C7D03F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604759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9F32644-903F-4E4A-95FE-62581509F478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443341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1FFFD9B-7827-49DA-A5E9-98A14444BA16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17303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488CF2-E3D0-46E9-9FCE-30283A7700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82560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10F8166-6E67-435C-9740-6CD1459207E9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616526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335BAC-D573-47F2-BBB9-4A68ADEC0391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041566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3BEB47-7487-4E06-9088-5F5C480086A4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275549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658977-BFA5-447F-AD8C-1EFAC735A21D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780182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5D0DFC2-5272-4BA4-8A18-D6E8C53F4D5D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161033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7B05F0-9FE7-495D-8034-4BA8751FD166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636775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8D826F-633D-4A70-8C40-63FE7CD005E7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616087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DCEE20B-4775-44A8-B8BF-DFD011681E87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820478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3003697-9D52-46EE-9C12-BB94691C0139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511465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8098EA-5548-41F0-83E4-658F2A54E22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02398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7E05CC-81E2-4E7A-8D14-6B07347EA1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55438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A530FB-A0C0-411C-B4F5-BCF995D32FF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690065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BC97E1-CAD9-4056-B666-BB4E122F971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247353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F3ED87-2A24-46D6-A8BF-C3A3A08E85C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210723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152FAE-FB22-4867-A8B3-61B2339A84D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30136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566023-76F9-4EE0-BAB4-4F85AD6B215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774732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D5ED47-6D84-43DD-B348-7E233D4EB4D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188314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A75D6F-31BA-4640-9B51-60915C207D8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20567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D2443E-7B71-4B70-A8C3-4D44D536692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281458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82336D-72F1-4590-B255-200F54B78CF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282992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A1A7FD-CED9-43B4-B472-F022684E265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21066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A512C3-68FB-4DE2-AC2C-9F338C6ADB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612742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BFE4EE-523D-4EE5-B6D9-063EA127126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2621251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1739C8-E779-4B7A-9A59-A2711C8C2A7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2891982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F47C7A-35BB-4051-9DD9-0E756CE8375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545964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F9D950-782F-4D20-AEFD-4D352194CFC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5975170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5B720C-59DA-4395-8449-E7B17B6EE35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9639101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CC786E-E7E8-4AF1-81A0-F613541574F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5879119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D5F2AF-AF4E-461E-984E-FF3C4E7A719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8426877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725739-FC34-4236-AB6F-B013D0850D6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7665020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159D87-D016-44CA-BFDD-447224D57F1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6388086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C490FF-DE45-4666-A466-306ED0ECB31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77709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9.xml"/><Relationship Id="rId3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8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3.xml"/><Relationship Id="rId1" Type="http://schemas.openxmlformats.org/officeDocument/2006/relationships/slideLayout" Target="../slideLayouts/slideLayout102.xml"/><Relationship Id="rId6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2.xml"/><Relationship Id="rId5" Type="http://schemas.openxmlformats.org/officeDocument/2006/relationships/slideLayout" Target="../slideLayouts/slideLayout106.xml"/><Relationship Id="rId10" Type="http://schemas.openxmlformats.org/officeDocument/2006/relationships/slideLayout" Target="../slideLayouts/slideLayout111.xml"/><Relationship Id="rId4" Type="http://schemas.openxmlformats.org/officeDocument/2006/relationships/slideLayout" Target="../slideLayouts/slideLayout105.xml"/><Relationship Id="rId9" Type="http://schemas.openxmlformats.org/officeDocument/2006/relationships/slideLayout" Target="../slideLayouts/slideLayout11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0.xml"/><Relationship Id="rId13" Type="http://schemas.openxmlformats.org/officeDocument/2006/relationships/theme" Target="../theme/theme11.xml"/><Relationship Id="rId3" Type="http://schemas.openxmlformats.org/officeDocument/2006/relationships/slideLayout" Target="../slideLayouts/slideLayout115.xml"/><Relationship Id="rId7" Type="http://schemas.openxmlformats.org/officeDocument/2006/relationships/slideLayout" Target="../slideLayouts/slideLayout119.xml"/><Relationship Id="rId12" Type="http://schemas.openxmlformats.org/officeDocument/2006/relationships/slideLayout" Target="../slideLayouts/slideLayout124.xml"/><Relationship Id="rId2" Type="http://schemas.openxmlformats.org/officeDocument/2006/relationships/slideLayout" Target="../slideLayouts/slideLayout114.xml"/><Relationship Id="rId1" Type="http://schemas.openxmlformats.org/officeDocument/2006/relationships/slideLayout" Target="../slideLayouts/slideLayout113.xml"/><Relationship Id="rId6" Type="http://schemas.openxmlformats.org/officeDocument/2006/relationships/slideLayout" Target="../slideLayouts/slideLayout118.xml"/><Relationship Id="rId11" Type="http://schemas.openxmlformats.org/officeDocument/2006/relationships/slideLayout" Target="../slideLayouts/slideLayout123.xml"/><Relationship Id="rId5" Type="http://schemas.openxmlformats.org/officeDocument/2006/relationships/slideLayout" Target="../slideLayouts/slideLayout117.xml"/><Relationship Id="rId10" Type="http://schemas.openxmlformats.org/officeDocument/2006/relationships/slideLayout" Target="../slideLayouts/slideLayout122.xml"/><Relationship Id="rId4" Type="http://schemas.openxmlformats.org/officeDocument/2006/relationships/slideLayout" Target="../slideLayouts/slideLayout116.xml"/><Relationship Id="rId9" Type="http://schemas.openxmlformats.org/officeDocument/2006/relationships/slideLayout" Target="../slideLayouts/slideLayout121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2.xml"/><Relationship Id="rId13" Type="http://schemas.openxmlformats.org/officeDocument/2006/relationships/slideLayout" Target="../slideLayouts/slideLayout137.xml"/><Relationship Id="rId3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31.xml"/><Relationship Id="rId12" Type="http://schemas.openxmlformats.org/officeDocument/2006/relationships/slideLayout" Target="../slideLayouts/slideLayout136.xml"/><Relationship Id="rId2" Type="http://schemas.openxmlformats.org/officeDocument/2006/relationships/slideLayout" Target="../slideLayouts/slideLayout126.xml"/><Relationship Id="rId1" Type="http://schemas.openxmlformats.org/officeDocument/2006/relationships/slideLayout" Target="../slideLayouts/slideLayout125.xml"/><Relationship Id="rId6" Type="http://schemas.openxmlformats.org/officeDocument/2006/relationships/slideLayout" Target="../slideLayouts/slideLayout130.xml"/><Relationship Id="rId11" Type="http://schemas.openxmlformats.org/officeDocument/2006/relationships/slideLayout" Target="../slideLayouts/slideLayout135.xml"/><Relationship Id="rId5" Type="http://schemas.openxmlformats.org/officeDocument/2006/relationships/slideLayout" Target="../slideLayouts/slideLayout129.xml"/><Relationship Id="rId10" Type="http://schemas.openxmlformats.org/officeDocument/2006/relationships/slideLayout" Target="../slideLayouts/slideLayout134.xml"/><Relationship Id="rId4" Type="http://schemas.openxmlformats.org/officeDocument/2006/relationships/slideLayout" Target="../slideLayouts/slideLayout128.xml"/><Relationship Id="rId9" Type="http://schemas.openxmlformats.org/officeDocument/2006/relationships/slideLayout" Target="../slideLayouts/slideLayout133.xml"/><Relationship Id="rId14" Type="http://schemas.openxmlformats.org/officeDocument/2006/relationships/theme" Target="../theme/theme12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5.xml"/><Relationship Id="rId3" Type="http://schemas.openxmlformats.org/officeDocument/2006/relationships/slideLayout" Target="../slideLayouts/slideLayout140.xml"/><Relationship Id="rId7" Type="http://schemas.openxmlformats.org/officeDocument/2006/relationships/slideLayout" Target="../slideLayouts/slideLayout144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9.xml"/><Relationship Id="rId1" Type="http://schemas.openxmlformats.org/officeDocument/2006/relationships/slideLayout" Target="../slideLayouts/slideLayout138.xml"/><Relationship Id="rId6" Type="http://schemas.openxmlformats.org/officeDocument/2006/relationships/slideLayout" Target="../slideLayouts/slideLayout143.xml"/><Relationship Id="rId11" Type="http://schemas.openxmlformats.org/officeDocument/2006/relationships/slideLayout" Target="../slideLayouts/slideLayout148.xml"/><Relationship Id="rId5" Type="http://schemas.openxmlformats.org/officeDocument/2006/relationships/slideLayout" Target="../slideLayouts/slideLayout142.xml"/><Relationship Id="rId10" Type="http://schemas.openxmlformats.org/officeDocument/2006/relationships/slideLayout" Target="../slideLayouts/slideLayout147.xml"/><Relationship Id="rId4" Type="http://schemas.openxmlformats.org/officeDocument/2006/relationships/slideLayout" Target="../slideLayouts/slideLayout141.xml"/><Relationship Id="rId9" Type="http://schemas.openxmlformats.org/officeDocument/2006/relationships/slideLayout" Target="../slideLayouts/slideLayout146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6.xml"/><Relationship Id="rId3" Type="http://schemas.openxmlformats.org/officeDocument/2006/relationships/slideLayout" Target="../slideLayouts/slideLayout151.xml"/><Relationship Id="rId7" Type="http://schemas.openxmlformats.org/officeDocument/2006/relationships/slideLayout" Target="../slideLayouts/slideLayout155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50.xml"/><Relationship Id="rId1" Type="http://schemas.openxmlformats.org/officeDocument/2006/relationships/slideLayout" Target="../slideLayouts/slideLayout149.xml"/><Relationship Id="rId6" Type="http://schemas.openxmlformats.org/officeDocument/2006/relationships/slideLayout" Target="../slideLayouts/slideLayout154.xml"/><Relationship Id="rId11" Type="http://schemas.openxmlformats.org/officeDocument/2006/relationships/slideLayout" Target="../slideLayouts/slideLayout159.xml"/><Relationship Id="rId5" Type="http://schemas.openxmlformats.org/officeDocument/2006/relationships/slideLayout" Target="../slideLayouts/slideLayout153.xml"/><Relationship Id="rId10" Type="http://schemas.openxmlformats.org/officeDocument/2006/relationships/slideLayout" Target="../slideLayouts/slideLayout158.xml"/><Relationship Id="rId4" Type="http://schemas.openxmlformats.org/officeDocument/2006/relationships/slideLayout" Target="../slideLayouts/slideLayout152.xml"/><Relationship Id="rId9" Type="http://schemas.openxmlformats.org/officeDocument/2006/relationships/slideLayout" Target="../slideLayouts/slideLayout157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7.xml"/><Relationship Id="rId3" Type="http://schemas.openxmlformats.org/officeDocument/2006/relationships/slideLayout" Target="../slideLayouts/slideLayout162.xml"/><Relationship Id="rId7" Type="http://schemas.openxmlformats.org/officeDocument/2006/relationships/slideLayout" Target="../slideLayouts/slideLayout166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61.xml"/><Relationship Id="rId1" Type="http://schemas.openxmlformats.org/officeDocument/2006/relationships/slideLayout" Target="../slideLayouts/slideLayout160.xml"/><Relationship Id="rId6" Type="http://schemas.openxmlformats.org/officeDocument/2006/relationships/slideLayout" Target="../slideLayouts/slideLayout165.xml"/><Relationship Id="rId11" Type="http://schemas.openxmlformats.org/officeDocument/2006/relationships/slideLayout" Target="../slideLayouts/slideLayout170.xml"/><Relationship Id="rId5" Type="http://schemas.openxmlformats.org/officeDocument/2006/relationships/slideLayout" Target="../slideLayouts/slideLayout164.xml"/><Relationship Id="rId10" Type="http://schemas.openxmlformats.org/officeDocument/2006/relationships/slideLayout" Target="../slideLayouts/slideLayout169.xml"/><Relationship Id="rId4" Type="http://schemas.openxmlformats.org/officeDocument/2006/relationships/slideLayout" Target="../slideLayouts/slideLayout163.xml"/><Relationship Id="rId9" Type="http://schemas.openxmlformats.org/officeDocument/2006/relationships/slideLayout" Target="../slideLayouts/slideLayout168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8.xml"/><Relationship Id="rId3" Type="http://schemas.openxmlformats.org/officeDocument/2006/relationships/slideLayout" Target="../slideLayouts/slideLayout173.xml"/><Relationship Id="rId7" Type="http://schemas.openxmlformats.org/officeDocument/2006/relationships/slideLayout" Target="../slideLayouts/slideLayout177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72.xml"/><Relationship Id="rId1" Type="http://schemas.openxmlformats.org/officeDocument/2006/relationships/slideLayout" Target="../slideLayouts/slideLayout171.xml"/><Relationship Id="rId6" Type="http://schemas.openxmlformats.org/officeDocument/2006/relationships/slideLayout" Target="../slideLayouts/slideLayout176.xml"/><Relationship Id="rId11" Type="http://schemas.openxmlformats.org/officeDocument/2006/relationships/slideLayout" Target="../slideLayouts/slideLayout181.xml"/><Relationship Id="rId5" Type="http://schemas.openxmlformats.org/officeDocument/2006/relationships/slideLayout" Target="../slideLayouts/slideLayout175.xml"/><Relationship Id="rId10" Type="http://schemas.openxmlformats.org/officeDocument/2006/relationships/slideLayout" Target="../slideLayouts/slideLayout180.xml"/><Relationship Id="rId4" Type="http://schemas.openxmlformats.org/officeDocument/2006/relationships/slideLayout" Target="../slideLayouts/slideLayout174.xml"/><Relationship Id="rId9" Type="http://schemas.openxmlformats.org/officeDocument/2006/relationships/slideLayout" Target="../slideLayouts/slideLayout179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9.xml"/><Relationship Id="rId3" Type="http://schemas.openxmlformats.org/officeDocument/2006/relationships/slideLayout" Target="../slideLayouts/slideLayout184.xml"/><Relationship Id="rId7" Type="http://schemas.openxmlformats.org/officeDocument/2006/relationships/slideLayout" Target="../slideLayouts/slideLayout188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83.xml"/><Relationship Id="rId1" Type="http://schemas.openxmlformats.org/officeDocument/2006/relationships/slideLayout" Target="../slideLayouts/slideLayout182.xml"/><Relationship Id="rId6" Type="http://schemas.openxmlformats.org/officeDocument/2006/relationships/slideLayout" Target="../slideLayouts/slideLayout187.xml"/><Relationship Id="rId11" Type="http://schemas.openxmlformats.org/officeDocument/2006/relationships/slideLayout" Target="../slideLayouts/slideLayout192.xml"/><Relationship Id="rId5" Type="http://schemas.openxmlformats.org/officeDocument/2006/relationships/slideLayout" Target="../slideLayouts/slideLayout186.xml"/><Relationship Id="rId10" Type="http://schemas.openxmlformats.org/officeDocument/2006/relationships/slideLayout" Target="../slideLayouts/slideLayout191.xml"/><Relationship Id="rId4" Type="http://schemas.openxmlformats.org/officeDocument/2006/relationships/slideLayout" Target="../slideLayouts/slideLayout185.xml"/><Relationship Id="rId9" Type="http://schemas.openxmlformats.org/officeDocument/2006/relationships/slideLayout" Target="../slideLayouts/slideLayout190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0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95.xml"/><Relationship Id="rId7" Type="http://schemas.openxmlformats.org/officeDocument/2006/relationships/slideLayout" Target="../slideLayouts/slideLayout199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94.xml"/><Relationship Id="rId1" Type="http://schemas.openxmlformats.org/officeDocument/2006/relationships/slideLayout" Target="../slideLayouts/slideLayout193.xml"/><Relationship Id="rId6" Type="http://schemas.openxmlformats.org/officeDocument/2006/relationships/slideLayout" Target="../slideLayouts/slideLayout198.xml"/><Relationship Id="rId11" Type="http://schemas.openxmlformats.org/officeDocument/2006/relationships/slideLayout" Target="../slideLayouts/slideLayout203.xml"/><Relationship Id="rId5" Type="http://schemas.openxmlformats.org/officeDocument/2006/relationships/slideLayout" Target="../slideLayouts/slideLayout197.xml"/><Relationship Id="rId10" Type="http://schemas.openxmlformats.org/officeDocument/2006/relationships/slideLayout" Target="../slideLayouts/slideLayout202.xml"/><Relationship Id="rId4" Type="http://schemas.openxmlformats.org/officeDocument/2006/relationships/slideLayout" Target="../slideLayouts/slideLayout196.xml"/><Relationship Id="rId9" Type="http://schemas.openxmlformats.org/officeDocument/2006/relationships/slideLayout" Target="../slideLayouts/slideLayout20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slideLayout" Target="../slideLayouts/slideLayout67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12" Type="http://schemas.openxmlformats.org/officeDocument/2006/relationships/slideLayout" Target="../slideLayouts/slideLayout101.xml"/><Relationship Id="rId2" Type="http://schemas.openxmlformats.org/officeDocument/2006/relationships/slideLayout" Target="../slideLayouts/slideLayout91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94.xml"/><Relationship Id="rId10" Type="http://schemas.openxmlformats.org/officeDocument/2006/relationships/slideLayout" Target="../slideLayouts/slideLayout99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706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706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706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F426ED26-8BC0-437A-B82F-5D23E6243A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76" r:id="rId1"/>
    <p:sldLayoutId id="2147484477" r:id="rId2"/>
    <p:sldLayoutId id="2147484478" r:id="rId3"/>
    <p:sldLayoutId id="2147484479" r:id="rId4"/>
    <p:sldLayoutId id="2147484480" r:id="rId5"/>
    <p:sldLayoutId id="2147484481" r:id="rId6"/>
    <p:sldLayoutId id="2147484482" r:id="rId7"/>
    <p:sldLayoutId id="2147484483" r:id="rId8"/>
    <p:sldLayoutId id="2147484484" r:id="rId9"/>
    <p:sldLayoutId id="2147484485" r:id="rId10"/>
    <p:sldLayoutId id="214748448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636D33CC-B916-4A83-BEAE-8AD35E79C1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9516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41" r:id="rId1"/>
    <p:sldLayoutId id="2147484742" r:id="rId2"/>
    <p:sldLayoutId id="2147484743" r:id="rId3"/>
    <p:sldLayoutId id="2147484744" r:id="rId4"/>
    <p:sldLayoutId id="2147484745" r:id="rId5"/>
    <p:sldLayoutId id="2147484746" r:id="rId6"/>
    <p:sldLayoutId id="2147484747" r:id="rId7"/>
    <p:sldLayoutId id="2147484748" r:id="rId8"/>
    <p:sldLayoutId id="2147484749" r:id="rId9"/>
    <p:sldLayoutId id="2147484750" r:id="rId10"/>
    <p:sldLayoutId id="214748475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649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649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649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+mn-lt"/>
              </a:defRPr>
            </a:lvl1pPr>
          </a:lstStyle>
          <a:p>
            <a:pPr>
              <a:defRPr/>
            </a:pPr>
            <a:fld id="{8BC9EB0C-E430-47C1-9CFA-B2E5CA9F53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2183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53" r:id="rId1"/>
    <p:sldLayoutId id="2147484754" r:id="rId2"/>
    <p:sldLayoutId id="2147484755" r:id="rId3"/>
    <p:sldLayoutId id="2147484756" r:id="rId4"/>
    <p:sldLayoutId id="2147484757" r:id="rId5"/>
    <p:sldLayoutId id="2147484758" r:id="rId6"/>
    <p:sldLayoutId id="2147484759" r:id="rId7"/>
    <p:sldLayoutId id="2147484760" r:id="rId8"/>
    <p:sldLayoutId id="2147484761" r:id="rId9"/>
    <p:sldLayoutId id="2147484762" r:id="rId10"/>
    <p:sldLayoutId id="2147484763" r:id="rId11"/>
    <p:sldLayoutId id="2147484764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A5FFF0-6EEC-4001-B346-1462353988B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8290F2-F3BE-4FA3-A394-440DFD08E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02634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66" r:id="rId1"/>
    <p:sldLayoutId id="2147484767" r:id="rId2"/>
    <p:sldLayoutId id="2147484768" r:id="rId3"/>
    <p:sldLayoutId id="2147484769" r:id="rId4"/>
    <p:sldLayoutId id="2147484770" r:id="rId5"/>
    <p:sldLayoutId id="2147484771" r:id="rId6"/>
    <p:sldLayoutId id="2147484772" r:id="rId7"/>
    <p:sldLayoutId id="2147484773" r:id="rId8"/>
    <p:sldLayoutId id="2147484774" r:id="rId9"/>
    <p:sldLayoutId id="2147484775" r:id="rId10"/>
    <p:sldLayoutId id="2147484776" r:id="rId11"/>
    <p:sldLayoutId id="2147484777" r:id="rId12"/>
    <p:sldLayoutId id="2147484885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69734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kumimoji="0" sz="1400">
                <a:solidFill>
                  <a:schemeClr val="tx1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9734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kumimoji="0" sz="1400">
                <a:solidFill>
                  <a:schemeClr val="tx1"/>
                </a:solidFill>
              </a:defRPr>
            </a:lvl1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973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kumimoji="0" sz="1400">
                <a:solidFill>
                  <a:schemeClr val="tx1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DC9039F-B1EB-4EC9-8D31-55DE7FCD183D}" type="slidenum">
              <a:rPr lang="en-US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89105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79" r:id="rId1"/>
    <p:sldLayoutId id="2147484780" r:id="rId2"/>
    <p:sldLayoutId id="2147484781" r:id="rId3"/>
    <p:sldLayoutId id="2147484782" r:id="rId4"/>
    <p:sldLayoutId id="2147484783" r:id="rId5"/>
    <p:sldLayoutId id="2147484784" r:id="rId6"/>
    <p:sldLayoutId id="2147484785" r:id="rId7"/>
    <p:sldLayoutId id="2147484786" r:id="rId8"/>
    <p:sldLayoutId id="2147484787" r:id="rId9"/>
    <p:sldLayoutId id="2147484788" r:id="rId10"/>
    <p:sldLayoutId id="214748478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536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26DD6136-E873-4DDB-9B3B-3FF0ADCB774B}" type="datetimeFigureOut">
              <a:rPr lang="en-US"/>
              <a:pPr>
                <a:defRPr/>
              </a:pPr>
              <a:t>10/3/2017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56AC8D97-7B3D-4332-8379-AF103D2A0D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73764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91" r:id="rId1"/>
    <p:sldLayoutId id="2147484792" r:id="rId2"/>
    <p:sldLayoutId id="2147484793" r:id="rId3"/>
    <p:sldLayoutId id="2147484794" r:id="rId4"/>
    <p:sldLayoutId id="2147484795" r:id="rId5"/>
    <p:sldLayoutId id="2147484796" r:id="rId6"/>
    <p:sldLayoutId id="2147484797" r:id="rId7"/>
    <p:sldLayoutId id="2147484798" r:id="rId8"/>
    <p:sldLayoutId id="2147484799" r:id="rId9"/>
    <p:sldLayoutId id="2147484800" r:id="rId10"/>
    <p:sldLayoutId id="214748480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25235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kumimoji="0" sz="1400">
                <a:solidFill>
                  <a:srgbClr val="000000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25235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kumimoji="0" sz="1400">
                <a:solidFill>
                  <a:srgbClr val="000000"/>
                </a:solidFill>
              </a:defRPr>
            </a:lvl1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25235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kumimoji="0" sz="1400">
                <a:solidFill>
                  <a:srgbClr val="000000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DACF0F6A-E7B7-446A-AC75-51F0E628AC47}" type="slidenum">
              <a:rPr lang="en-US"/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1717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03" r:id="rId1"/>
    <p:sldLayoutId id="2147484804" r:id="rId2"/>
    <p:sldLayoutId id="2147484805" r:id="rId3"/>
    <p:sldLayoutId id="2147484806" r:id="rId4"/>
    <p:sldLayoutId id="2147484807" r:id="rId5"/>
    <p:sldLayoutId id="2147484808" r:id="rId6"/>
    <p:sldLayoutId id="2147484809" r:id="rId7"/>
    <p:sldLayoutId id="2147484810" r:id="rId8"/>
    <p:sldLayoutId id="2147484811" r:id="rId9"/>
    <p:sldLayoutId id="2147484812" r:id="rId10"/>
    <p:sldLayoutId id="214748481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69734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kumimoji="0" sz="1400">
                <a:solidFill>
                  <a:srgbClr val="000000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9734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kumimoji="0" sz="1400">
                <a:solidFill>
                  <a:srgbClr val="000000"/>
                </a:solidFill>
              </a:defRPr>
            </a:lvl1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973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kumimoji="0" sz="1400">
                <a:solidFill>
                  <a:srgbClr val="000000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C56695F1-5870-47A3-8D88-52CDF7F4AD7B}" type="slidenum">
              <a:rPr lang="en-US"/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18255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15" r:id="rId1"/>
    <p:sldLayoutId id="2147484816" r:id="rId2"/>
    <p:sldLayoutId id="2147484817" r:id="rId3"/>
    <p:sldLayoutId id="2147484818" r:id="rId4"/>
    <p:sldLayoutId id="2147484819" r:id="rId5"/>
    <p:sldLayoutId id="2147484820" r:id="rId6"/>
    <p:sldLayoutId id="2147484821" r:id="rId7"/>
    <p:sldLayoutId id="2147484822" r:id="rId8"/>
    <p:sldLayoutId id="2147484823" r:id="rId9"/>
    <p:sldLayoutId id="2147484824" r:id="rId10"/>
    <p:sldLayoutId id="214748482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891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B45A6457-424D-4829-AC8F-E2BBAE86EFF8}" type="datetimeFigureOut">
              <a:rPr lang="en-US"/>
              <a:pPr>
                <a:defRPr/>
              </a:pPr>
              <a:t>10/3/2017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296FB3FC-647D-42D9-BBE5-F9F33694B0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4581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64" r:id="rId1"/>
    <p:sldLayoutId id="2147484865" r:id="rId2"/>
    <p:sldLayoutId id="2147484866" r:id="rId3"/>
    <p:sldLayoutId id="2147484867" r:id="rId4"/>
    <p:sldLayoutId id="2147484868" r:id="rId5"/>
    <p:sldLayoutId id="2147484869" r:id="rId6"/>
    <p:sldLayoutId id="2147484870" r:id="rId7"/>
    <p:sldLayoutId id="2147484871" r:id="rId8"/>
    <p:sldLayoutId id="2147484872" r:id="rId9"/>
    <p:sldLayoutId id="2147484873" r:id="rId10"/>
    <p:sldLayoutId id="214748487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796925"/>
            <a:ext cx="8229600" cy="61595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519238"/>
            <a:ext cx="822960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2700" y="6297613"/>
            <a:ext cx="2085975" cy="401637"/>
          </a:xfrm>
          <a:prstGeom prst="rect">
            <a:avLst/>
          </a:prstGeom>
        </p:spPr>
        <p:txBody>
          <a:bodyPr vert="horz" wrap="square" lIns="91440" tIns="45720" rIns="4572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0000"/>
                </a:solidFill>
                <a:latin typeface="Century Gothic" pitchFamily="34" charset="0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3A2F3130-DC86-48D6-B6DF-8773A90E26C8}" type="datetime1">
              <a:rPr lang="en-US">
                <a:ea typeface="ＭＳ Ｐゴシック" pitchFamily="34" charset="-128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10/3/2017</a:t>
            </a:fld>
            <a:endParaRPr lang="en-US">
              <a:ea typeface="ＭＳ Ｐゴシック" pitchFamily="34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8813" y="6315075"/>
            <a:ext cx="2847975" cy="365125"/>
          </a:xfrm>
          <a:prstGeom prst="rect">
            <a:avLst/>
          </a:prstGeom>
        </p:spPr>
        <p:txBody>
          <a:bodyPr vert="horz" wrap="square" lIns="4572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latin typeface="Century Gothic" charset="0"/>
                <a:ea typeface="ＭＳ Ｐゴシック" charset="0"/>
                <a:cs typeface="ＭＳ Ｐゴシック" charset="0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4588" y="6297613"/>
            <a:ext cx="303212" cy="401637"/>
          </a:xfrm>
          <a:prstGeom prst="rect">
            <a:avLst/>
          </a:prstGeom>
        </p:spPr>
        <p:txBody>
          <a:bodyPr vert="horz" wrap="square" lIns="27432" tIns="45720" rIns="45720" bIns="45720" numCol="1" anchor="ctr" anchorCtr="0" compatLnSpc="1">
            <a:prstTxWarp prst="textNoShape">
              <a:avLst/>
            </a:prstTxWarp>
          </a:bodyPr>
          <a:lstStyle>
            <a:lvl1pPr>
              <a:defRPr sz="1200" b="1">
                <a:latin typeface="Century Gothic" pitchFamily="34" charset="0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8685B15A-796B-412D-82B3-620048D3AD88}" type="slidenum">
              <a:rPr lang="en-US">
                <a:solidFill>
                  <a:prstClr val="black"/>
                </a:solidFill>
                <a:ea typeface="ＭＳ Ｐゴシック" pitchFamily="34" charset="-128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/>
              </a:solidFill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152096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87" r:id="rId1"/>
    <p:sldLayoutId id="2147484888" r:id="rId2"/>
    <p:sldLayoutId id="2147484889" r:id="rId3"/>
    <p:sldLayoutId id="2147484890" r:id="rId4"/>
    <p:sldLayoutId id="2147484891" r:id="rId5"/>
    <p:sldLayoutId id="2147484892" r:id="rId6"/>
    <p:sldLayoutId id="2147484893" r:id="rId7"/>
    <p:sldLayoutId id="2147484894" r:id="rId8"/>
    <p:sldLayoutId id="2147484895" r:id="rId9"/>
    <p:sldLayoutId id="2147484896" r:id="rId10"/>
    <p:sldLayoutId id="2147484897" r:id="rId11"/>
  </p:sldLayoutIdLst>
  <p:hf hdr="0" ftr="0" dt="0"/>
  <p:txStyles>
    <p:titleStyle>
      <a:lvl1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3600" kern="1200">
          <a:solidFill>
            <a:srgbClr val="134CB0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ＭＳ Ｐゴシック" pitchFamily="34" charset="-128"/>
          <a:cs typeface="ＭＳ Ｐゴシック" charset="0"/>
        </a:defRPr>
      </a:lvl1pPr>
      <a:lvl2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3600">
          <a:solidFill>
            <a:srgbClr val="134CB0"/>
          </a:solidFill>
          <a:latin typeface="Arial" pitchFamily="34" charset="0"/>
          <a:ea typeface="ＭＳ Ｐゴシック" pitchFamily="34" charset="-128"/>
          <a:cs typeface="ＭＳ Ｐゴシック" charset="0"/>
        </a:defRPr>
      </a:lvl2pPr>
      <a:lvl3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3600">
          <a:solidFill>
            <a:srgbClr val="134CB0"/>
          </a:solidFill>
          <a:latin typeface="Arial" pitchFamily="34" charset="0"/>
          <a:ea typeface="ＭＳ Ｐゴシック" pitchFamily="34" charset="-128"/>
          <a:cs typeface="ＭＳ Ｐゴシック" charset="0"/>
        </a:defRPr>
      </a:lvl3pPr>
      <a:lvl4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3600">
          <a:solidFill>
            <a:srgbClr val="134CB0"/>
          </a:solidFill>
          <a:latin typeface="Arial" pitchFamily="34" charset="0"/>
          <a:ea typeface="ＭＳ Ｐゴシック" pitchFamily="34" charset="-128"/>
          <a:cs typeface="ＭＳ Ｐゴシック" charset="0"/>
        </a:defRPr>
      </a:lvl4pPr>
      <a:lvl5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3600">
          <a:solidFill>
            <a:srgbClr val="134CB0"/>
          </a:solidFill>
          <a:latin typeface="Arial" pitchFamily="34" charset="0"/>
          <a:ea typeface="ＭＳ Ｐゴシック" pitchFamily="34" charset="-128"/>
          <a:cs typeface="ＭＳ Ｐゴシック" charset="0"/>
        </a:defRPr>
      </a:lvl5pPr>
      <a:lvl6pPr marL="457200" algn="ctr" rtl="0" fontAlgn="base">
        <a:lnSpc>
          <a:spcPts val="5800"/>
        </a:lnSpc>
        <a:spcBef>
          <a:spcPct val="0"/>
        </a:spcBef>
        <a:spcAft>
          <a:spcPct val="0"/>
        </a:spcAft>
        <a:defRPr sz="3600">
          <a:solidFill>
            <a:srgbClr val="134CB0"/>
          </a:solidFill>
          <a:latin typeface="Arial" pitchFamily="34" charset="0"/>
          <a:ea typeface="ＭＳ Ｐゴシック" pitchFamily="34" charset="-128"/>
        </a:defRPr>
      </a:lvl6pPr>
      <a:lvl7pPr marL="914400" algn="ctr" rtl="0" fontAlgn="base">
        <a:lnSpc>
          <a:spcPts val="5800"/>
        </a:lnSpc>
        <a:spcBef>
          <a:spcPct val="0"/>
        </a:spcBef>
        <a:spcAft>
          <a:spcPct val="0"/>
        </a:spcAft>
        <a:defRPr sz="3600">
          <a:solidFill>
            <a:srgbClr val="134CB0"/>
          </a:solidFill>
          <a:latin typeface="Arial" pitchFamily="34" charset="0"/>
          <a:ea typeface="ＭＳ Ｐゴシック" pitchFamily="34" charset="-128"/>
        </a:defRPr>
      </a:lvl7pPr>
      <a:lvl8pPr marL="1371600" algn="ctr" rtl="0" fontAlgn="base">
        <a:lnSpc>
          <a:spcPts val="5800"/>
        </a:lnSpc>
        <a:spcBef>
          <a:spcPct val="0"/>
        </a:spcBef>
        <a:spcAft>
          <a:spcPct val="0"/>
        </a:spcAft>
        <a:defRPr sz="3600">
          <a:solidFill>
            <a:srgbClr val="134CB0"/>
          </a:solidFill>
          <a:latin typeface="Arial" pitchFamily="34" charset="0"/>
          <a:ea typeface="ＭＳ Ｐゴシック" pitchFamily="34" charset="-128"/>
        </a:defRPr>
      </a:lvl8pPr>
      <a:lvl9pPr marL="1828800" algn="ctr" rtl="0" fontAlgn="base">
        <a:lnSpc>
          <a:spcPts val="5800"/>
        </a:lnSpc>
        <a:spcBef>
          <a:spcPct val="0"/>
        </a:spcBef>
        <a:spcAft>
          <a:spcPct val="0"/>
        </a:spcAft>
        <a:defRPr sz="3600">
          <a:solidFill>
            <a:srgbClr val="134CB0"/>
          </a:solidFill>
          <a:latin typeface="Arial" pitchFamily="34" charset="0"/>
          <a:ea typeface="ＭＳ Ｐゴシック" pitchFamily="34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j-lt"/>
          <a:ea typeface="ＭＳ Ｐゴシック" pitchFamily="34" charset="-128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Courier New" pitchFamily="49" charset="0"/>
        <a:buChar char="o"/>
        <a:defRPr sz="1600" kern="1200">
          <a:solidFill>
            <a:srgbClr val="134CB0"/>
          </a:solidFill>
          <a:latin typeface="+mj-lt"/>
          <a:ea typeface="ＭＳ Ｐゴシック" pitchFamily="34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1600" kern="1200">
          <a:solidFill>
            <a:srgbClr val="134CB0"/>
          </a:solidFill>
          <a:latin typeface="+mj-lt"/>
          <a:ea typeface="ＭＳ Ｐゴシック" pitchFamily="34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Courier New" pitchFamily="49" charset="0"/>
        <a:buChar char="o"/>
        <a:defRPr sz="1600" kern="1200">
          <a:solidFill>
            <a:srgbClr val="134CB0"/>
          </a:solidFill>
          <a:latin typeface="+mj-lt"/>
          <a:ea typeface="ＭＳ Ｐゴシック" pitchFamily="34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1600" kern="1200">
          <a:solidFill>
            <a:srgbClr val="134CB0"/>
          </a:solidFill>
          <a:latin typeface="+mj-lt"/>
          <a:ea typeface="ＭＳ Ｐゴシック" pitchFamily="34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137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37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37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B1E71E06-700D-4EB0-9BB2-BA5EC4E7B0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98" r:id="rId1"/>
    <p:sldLayoutId id="2147484499" r:id="rId2"/>
    <p:sldLayoutId id="2147484500" r:id="rId3"/>
    <p:sldLayoutId id="2147484501" r:id="rId4"/>
    <p:sldLayoutId id="2147484502" r:id="rId5"/>
    <p:sldLayoutId id="2147484503" r:id="rId6"/>
    <p:sldLayoutId id="2147484504" r:id="rId7"/>
    <p:sldLayoutId id="2147484505" r:id="rId8"/>
    <p:sldLayoutId id="2147484506" r:id="rId9"/>
    <p:sldLayoutId id="2147484507" r:id="rId10"/>
    <p:sldLayoutId id="214748450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rc 2"/>
          <p:cNvSpPr>
            <a:spLocks/>
          </p:cNvSpPr>
          <p:nvPr/>
        </p:nvSpPr>
        <p:spPr bwMode="auto">
          <a:xfrm>
            <a:off x="0" y="842963"/>
            <a:ext cx="2895600" cy="6018212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9525">
            <a:noFill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10000"/>
              </a:solidFill>
            </a:endParaRP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2819400" y="609600"/>
            <a:ext cx="6096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7652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2819400" y="1981200"/>
            <a:ext cx="60960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34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52400" y="55626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kumimoji="0" sz="1400">
                <a:solidFill>
                  <a:schemeClr val="folHlink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5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52400" y="5867400"/>
            <a:ext cx="2590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kumimoji="0" sz="1400">
                <a:solidFill>
                  <a:schemeClr val="folHlink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6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524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kumimoji="0" sz="1400">
                <a:solidFill>
                  <a:schemeClr val="folHlink"/>
                </a:solidFill>
                <a:latin typeface="+mn-lt"/>
              </a:defRPr>
            </a:lvl1pPr>
          </a:lstStyle>
          <a:p>
            <a:pPr>
              <a:defRPr/>
            </a:pPr>
            <a:fld id="{16B95E91-E895-45AB-AC24-0520A1FB96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37" name="Line 13"/>
          <p:cNvSpPr>
            <a:spLocks noChangeShapeType="1"/>
          </p:cNvSpPr>
          <p:nvPr/>
        </p:nvSpPr>
        <p:spPr bwMode="auto">
          <a:xfrm>
            <a:off x="1497013" y="1371600"/>
            <a:ext cx="7646987" cy="0"/>
          </a:xfrm>
          <a:prstGeom prst="line">
            <a:avLst/>
          </a:prstGeom>
          <a:noFill/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1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65" r:id="rId1"/>
    <p:sldLayoutId id="2147484531" r:id="rId2"/>
    <p:sldLayoutId id="2147484532" r:id="rId3"/>
    <p:sldLayoutId id="2147484533" r:id="rId4"/>
    <p:sldLayoutId id="2147484534" r:id="rId5"/>
    <p:sldLayoutId id="2147484535" r:id="rId6"/>
    <p:sldLayoutId id="2147484536" r:id="rId7"/>
    <p:sldLayoutId id="2147484537" r:id="rId8"/>
    <p:sldLayoutId id="2147484538" r:id="rId9"/>
    <p:sldLayoutId id="2147484539" r:id="rId10"/>
    <p:sldLayoutId id="2147484540" r:id="rId11"/>
  </p:sldLayoutIdLst>
  <p:txStyles>
    <p:titleStyle>
      <a:lvl1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Arial Narrow" pitchFamily="34" charset="0"/>
        </a:defRPr>
      </a:lvl2pPr>
      <a:lvl3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Arial Narrow" pitchFamily="34" charset="0"/>
        </a:defRPr>
      </a:lvl3pPr>
      <a:lvl4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Arial Narrow" pitchFamily="34" charset="0"/>
        </a:defRPr>
      </a:lvl4pPr>
      <a:lvl5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Arial Narrow" pitchFamily="34" charset="0"/>
        </a:defRPr>
      </a:lvl5pPr>
      <a:lvl6pPr marL="457200"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Arial Narrow" pitchFamily="34" charset="0"/>
        </a:defRPr>
      </a:lvl6pPr>
      <a:lvl7pPr marL="914400"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Arial Narrow" pitchFamily="34" charset="0"/>
        </a:defRPr>
      </a:lvl7pPr>
      <a:lvl8pPr marL="1371600"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Arial Narrow" pitchFamily="34" charset="0"/>
        </a:defRPr>
      </a:lvl8pPr>
      <a:lvl9pPr marL="1828800"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Arial Narrow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50000"/>
        <a:buFont typeface="Monotype Sorts" pitchFamily="2" charset="2"/>
        <a:buChar char="n"/>
        <a:defRPr kumimoji="1"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Monotype Sorts" pitchFamily="2" charset="2"/>
        <a:buChar char="u"/>
        <a:defRPr kumimoji="1" sz="26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Monotype Sorts" pitchFamily="2" charset="2"/>
        <a:buChar char="F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kumimoji="1"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kumimoji="1"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kumimoji="1"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kumimoji="1"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86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ADF80D47-083C-43B8-8D53-255D6F11C194}" type="datetimeFigureOut">
              <a:rPr lang="en-US"/>
              <a:pPr>
                <a:defRPr/>
              </a:pPr>
              <a:t>10/3/2017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C05944C1-67F9-423A-978D-F22C275BEC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66" r:id="rId1"/>
    <p:sldLayoutId id="2147484567" r:id="rId2"/>
    <p:sldLayoutId id="2147484568" r:id="rId3"/>
    <p:sldLayoutId id="2147484569" r:id="rId4"/>
    <p:sldLayoutId id="2147484570" r:id="rId5"/>
    <p:sldLayoutId id="2147484571" r:id="rId6"/>
    <p:sldLayoutId id="2147484572" r:id="rId7"/>
    <p:sldLayoutId id="2147484573" r:id="rId8"/>
    <p:sldLayoutId id="2147484574" r:id="rId9"/>
    <p:sldLayoutId id="2147484575" r:id="rId10"/>
    <p:sldLayoutId id="214748457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971973F9-422E-457B-9F92-077D34CBCE6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10/3/2017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647E956D-45F3-4A01-AD7B-ECDBB547F54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941615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30" r:id="rId1"/>
    <p:sldLayoutId id="2147484631" r:id="rId2"/>
    <p:sldLayoutId id="2147484632" r:id="rId3"/>
    <p:sldLayoutId id="2147484633" r:id="rId4"/>
    <p:sldLayoutId id="2147484634" r:id="rId5"/>
    <p:sldLayoutId id="2147484635" r:id="rId6"/>
    <p:sldLayoutId id="2147484636" r:id="rId7"/>
    <p:sldLayoutId id="2147484637" r:id="rId8"/>
    <p:sldLayoutId id="2147484638" r:id="rId9"/>
    <p:sldLayoutId id="2147484639" r:id="rId10"/>
    <p:sldLayoutId id="214748464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65331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kumimoji="0" sz="14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5331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kumimoji="0" sz="1400">
                <a:solidFill>
                  <a:schemeClr val="tx1"/>
                </a:solidFill>
              </a:defRPr>
            </a:lvl1pPr>
          </a:lstStyle>
          <a:p>
            <a:pPr algn="ctr">
              <a:defRPr/>
            </a:pPr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5331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kumimoji="0" sz="14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6079E1FD-A69F-49E0-94C6-F37AACB65635}" type="slidenum">
              <a:rPr lang="en-US">
                <a:solidFill>
                  <a:srgbClr val="000000"/>
                </a:solidFill>
                <a:latin typeface="Times New Roman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0092831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42" r:id="rId1"/>
    <p:sldLayoutId id="2147484643" r:id="rId2"/>
    <p:sldLayoutId id="2147484644" r:id="rId3"/>
    <p:sldLayoutId id="2147484645" r:id="rId4"/>
    <p:sldLayoutId id="2147484646" r:id="rId5"/>
    <p:sldLayoutId id="2147484647" r:id="rId6"/>
    <p:sldLayoutId id="2147484648" r:id="rId7"/>
    <p:sldLayoutId id="2147484649" r:id="rId8"/>
    <p:sldLayoutId id="2147484650" r:id="rId9"/>
    <p:sldLayoutId id="2147484651" r:id="rId10"/>
    <p:sldLayoutId id="2147484652" r:id="rId11"/>
    <p:sldLayoutId id="2147484653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009999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009999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D9CA12D-85FE-451D-B8DF-882CB3A2EC4C}" type="slidenum">
              <a:rPr lang="en-US" smtClean="0">
                <a:solidFill>
                  <a:srgbClr val="009999"/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srgbClr val="009999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14803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04" r:id="rId1"/>
    <p:sldLayoutId id="2147484705" r:id="rId2"/>
    <p:sldLayoutId id="2147484706" r:id="rId3"/>
    <p:sldLayoutId id="2147484707" r:id="rId4"/>
    <p:sldLayoutId id="2147484708" r:id="rId5"/>
    <p:sldLayoutId id="2147484709" r:id="rId6"/>
    <p:sldLayoutId id="2147484710" r:id="rId7"/>
    <p:sldLayoutId id="2147484711" r:id="rId8"/>
    <p:sldLayoutId id="2147484712" r:id="rId9"/>
    <p:sldLayoutId id="2147484713" r:id="rId10"/>
    <p:sldLayoutId id="214748471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0653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0653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0653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920F891E-84B2-4A67-9C70-C71BE6C2E47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91324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16" r:id="rId1"/>
    <p:sldLayoutId id="2147484717" r:id="rId2"/>
    <p:sldLayoutId id="2147484718" r:id="rId3"/>
    <p:sldLayoutId id="2147484719" r:id="rId4"/>
    <p:sldLayoutId id="2147484720" r:id="rId5"/>
    <p:sldLayoutId id="2147484721" r:id="rId6"/>
    <p:sldLayoutId id="2147484722" r:id="rId7"/>
    <p:sldLayoutId id="2147484723" r:id="rId8"/>
    <p:sldLayoutId id="2147484724" r:id="rId9"/>
    <p:sldLayoutId id="2147484725" r:id="rId10"/>
    <p:sldLayoutId id="214748472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649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649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649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+mn-lt"/>
              </a:defRPr>
            </a:lvl1pPr>
          </a:lstStyle>
          <a:p>
            <a:pPr>
              <a:defRPr/>
            </a:pPr>
            <a:fld id="{8BC9EB0C-E430-47C1-9CFA-B2E5CA9F53B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32578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28" r:id="rId1"/>
    <p:sldLayoutId id="2147484729" r:id="rId2"/>
    <p:sldLayoutId id="2147484730" r:id="rId3"/>
    <p:sldLayoutId id="2147484731" r:id="rId4"/>
    <p:sldLayoutId id="2147484732" r:id="rId5"/>
    <p:sldLayoutId id="2147484733" r:id="rId6"/>
    <p:sldLayoutId id="2147484734" r:id="rId7"/>
    <p:sldLayoutId id="2147484735" r:id="rId8"/>
    <p:sldLayoutId id="2147484736" r:id="rId9"/>
    <p:sldLayoutId id="2147484737" r:id="rId10"/>
    <p:sldLayoutId id="2147484738" r:id="rId11"/>
    <p:sldLayoutId id="2147484739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9.png"/><Relationship Id="rId5" Type="http://schemas.openxmlformats.org/officeDocument/2006/relationships/oleObject" Target="../embeddings/oleObject4.bin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95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30.w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9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9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wmf"/><Relationship Id="rId1" Type="http://schemas.openxmlformats.org/officeDocument/2006/relationships/slideLayout" Target="../slideLayouts/slideLayout9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95.xml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95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38.wm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9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95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40.w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95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41.w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95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42.wm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9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95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44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95.xml"/><Relationship Id="rId1" Type="http://schemas.openxmlformats.org/officeDocument/2006/relationships/vmlDrawing" Target="../drawings/vmlDrawing9.vml"/><Relationship Id="rId4" Type="http://schemas.openxmlformats.org/officeDocument/2006/relationships/image" Target="../media/image45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7" Type="http://schemas.openxmlformats.org/officeDocument/2006/relationships/image" Target="../media/image47.emf"/><Relationship Id="rId2" Type="http://schemas.openxmlformats.org/officeDocument/2006/relationships/vmlDrawing" Target="../drawings/vmlDrawing10.vml"/><Relationship Id="rId1" Type="http://schemas.openxmlformats.org/officeDocument/2006/relationships/themeOverride" Target="../theme/themeOverride1.xml"/><Relationship Id="rId6" Type="http://schemas.openxmlformats.org/officeDocument/2006/relationships/oleObject" Target="../embeddings/oleObject13.bin"/><Relationship Id="rId5" Type="http://schemas.openxmlformats.org/officeDocument/2006/relationships/image" Target="../media/image46.wmf"/><Relationship Id="rId4" Type="http://schemas.openxmlformats.org/officeDocument/2006/relationships/oleObject" Target="../embeddings/oleObject12.bin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wm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wmf"/><Relationship Id="rId1" Type="http://schemas.openxmlformats.org/officeDocument/2006/relationships/slideLayout" Target="../slideLayouts/slideLayout11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w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8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emf"/><Relationship Id="rId3" Type="http://schemas.openxmlformats.org/officeDocument/2006/relationships/slideLayout" Target="../slideLayouts/slideLayout28.xml"/><Relationship Id="rId7" Type="http://schemas.openxmlformats.org/officeDocument/2006/relationships/oleObject" Target="../embeddings/oleObject15.bin"/><Relationship Id="rId2" Type="http://schemas.openxmlformats.org/officeDocument/2006/relationships/vmlDrawing" Target="../drawings/vmlDrawing11.v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52.wmf"/><Relationship Id="rId5" Type="http://schemas.openxmlformats.org/officeDocument/2006/relationships/oleObject" Target="../embeddings/oleObject14.bin"/><Relationship Id="rId4" Type="http://schemas.openxmlformats.org/officeDocument/2006/relationships/notesSlide" Target="../notesSlides/notesSlide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wmf"/><Relationship Id="rId1" Type="http://schemas.openxmlformats.org/officeDocument/2006/relationships/slideLayout" Target="../slideLayouts/slideLayout119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9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wmf"/><Relationship Id="rId1" Type="http://schemas.openxmlformats.org/officeDocument/2006/relationships/slideLayout" Target="../slideLayouts/slideLayout11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://hydrology.usu.edu/taudem/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1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hyperlink" Target="http://hydrology.usu.edu/taudem" TargetMode="External"/><Relationship Id="rId3" Type="http://schemas.openxmlformats.org/officeDocument/2006/relationships/slideLayout" Target="../slideLayouts/slideLayout130.xml"/><Relationship Id="rId7" Type="http://schemas.openxmlformats.org/officeDocument/2006/relationships/image" Target="../media/image61.png"/><Relationship Id="rId2" Type="http://schemas.openxmlformats.org/officeDocument/2006/relationships/vmlDrawing" Target="../drawings/vmlDrawing12.v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60.png"/><Relationship Id="rId5" Type="http://schemas.openxmlformats.org/officeDocument/2006/relationships/image" Target="../media/image59.wmf"/><Relationship Id="rId4" Type="http://schemas.openxmlformats.org/officeDocument/2006/relationships/oleObject" Target="../embeddings/oleObject16.bin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2.xml"/><Relationship Id="rId5" Type="http://schemas.openxmlformats.org/officeDocument/2006/relationships/image" Target="../media/image65.png"/><Relationship Id="rId4" Type="http://schemas.openxmlformats.org/officeDocument/2006/relationships/image" Target="../media/image64.w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3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3.xml"/><Relationship Id="rId4" Type="http://schemas.openxmlformats.org/officeDocument/2006/relationships/image" Target="../media/image6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61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13.vml"/><Relationship Id="rId5" Type="http://schemas.openxmlformats.org/officeDocument/2006/relationships/image" Target="../media/image74.emf"/><Relationship Id="rId4" Type="http://schemas.openxmlformats.org/officeDocument/2006/relationships/oleObject" Target="../embeddings/oleObject17.bin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77.wmf"/><Relationship Id="rId5" Type="http://schemas.openxmlformats.org/officeDocument/2006/relationships/oleObject" Target="../embeddings/oleObject19.bin"/><Relationship Id="rId4" Type="http://schemas.openxmlformats.org/officeDocument/2006/relationships/image" Target="../media/image76.wmf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9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.bin"/><Relationship Id="rId2" Type="http://schemas.openxmlformats.org/officeDocument/2006/relationships/slideLayout" Target="../slideLayouts/slideLayout139.xml"/><Relationship Id="rId1" Type="http://schemas.openxmlformats.org/officeDocument/2006/relationships/vmlDrawing" Target="../drawings/vmlDrawing15.vml"/><Relationship Id="rId4" Type="http://schemas.openxmlformats.org/officeDocument/2006/relationships/image" Target="../media/image78.wm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7" Type="http://schemas.openxmlformats.org/officeDocument/2006/relationships/image" Target="../media/image78.wmf"/><Relationship Id="rId2" Type="http://schemas.openxmlformats.org/officeDocument/2006/relationships/slideLayout" Target="../slideLayouts/slideLayout154.xml"/><Relationship Id="rId1" Type="http://schemas.openxmlformats.org/officeDocument/2006/relationships/vmlDrawing" Target="../drawings/vmlDrawing16.vml"/><Relationship Id="rId6" Type="http://schemas.openxmlformats.org/officeDocument/2006/relationships/oleObject" Target="../embeddings/oleObject21.bin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9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slideLayout" Target="../slideLayouts/slideLayout144.xml"/><Relationship Id="rId1" Type="http://schemas.openxmlformats.org/officeDocument/2006/relationships/vmlDrawing" Target="../drawings/vmlDrawing17.vml"/><Relationship Id="rId5" Type="http://schemas.openxmlformats.org/officeDocument/2006/relationships/image" Target="../media/image81.emf"/><Relationship Id="rId4" Type="http://schemas.openxmlformats.org/officeDocument/2006/relationships/oleObject" Target="../embeddings/oleObject22.bin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3.bin"/><Relationship Id="rId2" Type="http://schemas.openxmlformats.org/officeDocument/2006/relationships/slideLayout" Target="../slideLayouts/slideLayout161.xml"/><Relationship Id="rId1" Type="http://schemas.openxmlformats.org/officeDocument/2006/relationships/vmlDrawing" Target="../drawings/vmlDrawing18.vml"/><Relationship Id="rId6" Type="http://schemas.openxmlformats.org/officeDocument/2006/relationships/image" Target="../media/image84.wmf"/><Relationship Id="rId5" Type="http://schemas.openxmlformats.org/officeDocument/2006/relationships/oleObject" Target="../embeddings/oleObject24.bin"/><Relationship Id="rId4" Type="http://schemas.openxmlformats.org/officeDocument/2006/relationships/image" Target="../media/image83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slideLayout" Target="../slideLayouts/slideLayout161.xml"/><Relationship Id="rId1" Type="http://schemas.openxmlformats.org/officeDocument/2006/relationships/vmlDrawing" Target="../drawings/vmlDrawing19.vml"/><Relationship Id="rId5" Type="http://schemas.openxmlformats.org/officeDocument/2006/relationships/image" Target="../media/image85.wmf"/><Relationship Id="rId4" Type="http://schemas.openxmlformats.org/officeDocument/2006/relationships/oleObject" Target="../embeddings/oleObject25.bin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slideLayout" Target="../slideLayouts/slideLayout130.xml"/><Relationship Id="rId1" Type="http://schemas.openxmlformats.org/officeDocument/2006/relationships/themeOverride" Target="../theme/themeOverride4.xml"/><Relationship Id="rId4" Type="http://schemas.openxmlformats.org/officeDocument/2006/relationships/hyperlink" Target="http://dx.doi.org/10.1016/j.envsoft.2011.07.018" TargetMode="Externa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6.bin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20.vml"/><Relationship Id="rId5" Type="http://schemas.openxmlformats.org/officeDocument/2006/relationships/image" Target="../media/image57.png"/><Relationship Id="rId4" Type="http://schemas.openxmlformats.org/officeDocument/2006/relationships/image" Target="../media/image88.emf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46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3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83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5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tiff"/><Relationship Id="rId2" Type="http://schemas.openxmlformats.org/officeDocument/2006/relationships/image" Target="../media/image99.tiff"/><Relationship Id="rId1" Type="http://schemas.openxmlformats.org/officeDocument/2006/relationships/slideLayout" Target="../slideLayouts/slideLayout194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tiff"/><Relationship Id="rId1" Type="http://schemas.openxmlformats.org/officeDocument/2006/relationships/slideLayout" Target="../slideLayouts/slideLayout194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6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0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126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126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9.xml"/><Relationship Id="rId1" Type="http://schemas.openxmlformats.org/officeDocument/2006/relationships/themeOverride" Target="../theme/themeOverr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1.png"/><Relationship Id="rId7" Type="http://schemas.openxmlformats.org/officeDocument/2006/relationships/image" Target="../media/image2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80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7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26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Title 1"/>
          <p:cNvSpPr>
            <a:spLocks noGrp="1"/>
          </p:cNvSpPr>
          <p:nvPr>
            <p:ph type="title"/>
          </p:nvPr>
        </p:nvSpPr>
        <p:spPr>
          <a:xfrm>
            <a:off x="894140" y="196949"/>
            <a:ext cx="7495391" cy="1166826"/>
          </a:xfrm>
        </p:spPr>
        <p:txBody>
          <a:bodyPr/>
          <a:lstStyle/>
          <a:p>
            <a:r>
              <a:rPr lang="en-US" dirty="0" smtClean="0"/>
              <a:t>Extended Hydrologic Terrain Analysis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06673" y="1690199"/>
            <a:ext cx="4763017" cy="4525963"/>
          </a:xfrm>
        </p:spPr>
        <p:txBody>
          <a:bodyPr/>
          <a:lstStyle/>
          <a:p>
            <a:r>
              <a:rPr lang="en-US" dirty="0" smtClean="0"/>
              <a:t>Watershed delineation</a:t>
            </a:r>
          </a:p>
          <a:p>
            <a:r>
              <a:rPr lang="en-US" dirty="0" smtClean="0"/>
              <a:t>Channelization threshold?</a:t>
            </a:r>
          </a:p>
          <a:p>
            <a:r>
              <a:rPr lang="en-US" dirty="0" smtClean="0"/>
              <a:t>Geomorphology</a:t>
            </a:r>
          </a:p>
          <a:p>
            <a:r>
              <a:rPr lang="en-US" dirty="0" err="1" smtClean="0"/>
              <a:t>Dinfinity</a:t>
            </a:r>
            <a:endParaRPr lang="en-US" dirty="0" smtClean="0"/>
          </a:p>
          <a:p>
            <a:r>
              <a:rPr lang="en-US" dirty="0" smtClean="0"/>
              <a:t>Generalized flow accumulation</a:t>
            </a:r>
          </a:p>
          <a:p>
            <a:r>
              <a:rPr lang="en-US" dirty="0" smtClean="0"/>
              <a:t>Parallel implementation</a:t>
            </a:r>
          </a:p>
          <a:p>
            <a:r>
              <a:rPr lang="en-US" dirty="0" smtClean="0"/>
              <a:t>Programming</a:t>
            </a:r>
            <a:endParaRPr lang="en-US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278"/>
          <a:stretch/>
        </p:blipFill>
        <p:spPr bwMode="auto">
          <a:xfrm>
            <a:off x="4869690" y="1936383"/>
            <a:ext cx="3857268" cy="42797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03419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pPr eaLnBrk="1" hangingPunct="1"/>
            <a:r>
              <a:rPr lang="en-US" sz="3200" smtClean="0"/>
              <a:t>Delineation of Channel Networks and Catchments</a:t>
            </a:r>
          </a:p>
        </p:txBody>
      </p:sp>
      <p:graphicFrame>
        <p:nvGraphicFramePr>
          <p:cNvPr id="8194" name="Object 3"/>
          <p:cNvGraphicFramePr>
            <a:graphicFrameLocks noChangeAspect="1"/>
          </p:cNvGraphicFramePr>
          <p:nvPr/>
        </p:nvGraphicFramePr>
        <p:xfrm>
          <a:off x="304800" y="1143000"/>
          <a:ext cx="4113213" cy="563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64" name="Bitmap Image" r:id="rId3" imgW="5466667" imgH="7497221" progId="Paint.Picture">
                  <p:embed/>
                </p:oleObj>
              </mc:Choice>
              <mc:Fallback>
                <p:oleObj name="Bitmap Image" r:id="rId3" imgW="5466667" imgH="7497221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1143000"/>
                        <a:ext cx="4113213" cy="5638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195" name="Object 4"/>
          <p:cNvGraphicFramePr>
            <a:graphicFrameLocks noChangeAspect="1"/>
          </p:cNvGraphicFramePr>
          <p:nvPr/>
        </p:nvGraphicFramePr>
        <p:xfrm>
          <a:off x="4648200" y="1143000"/>
          <a:ext cx="4205288" cy="5651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65" name="Bitmap Image" r:id="rId5" imgW="5563377" imgH="7478169" progId="Paint.Picture">
                  <p:embed/>
                </p:oleObj>
              </mc:Choice>
              <mc:Fallback>
                <p:oleObj name="Bitmap Image" r:id="rId5" imgW="5563377" imgH="7478169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8200" y="1143000"/>
                        <a:ext cx="4205288" cy="5651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197" name="Text Box 5"/>
          <p:cNvSpPr txBox="1">
            <a:spLocks noChangeArrowheads="1"/>
          </p:cNvSpPr>
          <p:nvPr/>
        </p:nvSpPr>
        <p:spPr bwMode="auto">
          <a:xfrm>
            <a:off x="3124200" y="5943600"/>
            <a:ext cx="1295400" cy="8223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>
                <a:solidFill>
                  <a:srgbClr val="000000"/>
                </a:solidFill>
              </a:rPr>
              <a:t>500 cell theshold</a:t>
            </a:r>
          </a:p>
        </p:txBody>
      </p:sp>
      <p:sp>
        <p:nvSpPr>
          <p:cNvPr id="8198" name="Text Box 6"/>
          <p:cNvSpPr txBox="1">
            <a:spLocks noChangeArrowheads="1"/>
          </p:cNvSpPr>
          <p:nvPr/>
        </p:nvSpPr>
        <p:spPr bwMode="auto">
          <a:xfrm>
            <a:off x="7620000" y="5943600"/>
            <a:ext cx="1447800" cy="8223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>
                <a:solidFill>
                  <a:srgbClr val="000000"/>
                </a:solidFill>
              </a:rPr>
              <a:t>1000 cell theshold</a:t>
            </a:r>
          </a:p>
        </p:txBody>
      </p:sp>
    </p:spTree>
    <p:extLst>
      <p:ext uri="{BB962C8B-B14F-4D97-AF65-F5344CB8AC3E}">
        <p14:creationId xmlns:p14="http://schemas.microsoft.com/office/powerpoint/2010/main" val="3263554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3"/>
          <p:cNvSpPr>
            <a:spLocks noChangeArrowheads="1"/>
          </p:cNvSpPr>
          <p:nvPr/>
        </p:nvSpPr>
        <p:spPr bwMode="auto">
          <a:xfrm>
            <a:off x="1457325" y="20574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graphicFrame>
        <p:nvGraphicFramePr>
          <p:cNvPr id="10242" name="Object 4"/>
          <p:cNvGraphicFramePr>
            <a:graphicFrameLocks noChangeAspect="1"/>
          </p:cNvGraphicFramePr>
          <p:nvPr/>
        </p:nvGraphicFramePr>
        <p:xfrm>
          <a:off x="-781050" y="1795463"/>
          <a:ext cx="7235825" cy="4348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76" name="Picture" r:id="rId3" imgW="8258040" imgH="4857840" progId="Word.Picture.8">
                  <p:embed/>
                </p:oleObj>
              </mc:Choice>
              <mc:Fallback>
                <p:oleObj name="Picture" r:id="rId3" imgW="8258040" imgH="4857840" progId="Word.Picture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-443" r="8858" b="6212"/>
                      <a:stretch>
                        <a:fillRect/>
                      </a:stretch>
                    </p:blipFill>
                    <p:spPr bwMode="auto">
                      <a:xfrm>
                        <a:off x="-781050" y="1795463"/>
                        <a:ext cx="7235825" cy="43481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44" name="Rectangle 5"/>
          <p:cNvSpPr>
            <a:spLocks noChangeArrowheads="1"/>
          </p:cNvSpPr>
          <p:nvPr/>
        </p:nvSpPr>
        <p:spPr bwMode="auto">
          <a:xfrm>
            <a:off x="268288" y="333375"/>
            <a:ext cx="8616950" cy="140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r>
              <a:rPr lang="en-US" sz="2800" b="1" dirty="0">
                <a:solidFill>
                  <a:srgbClr val="FF0000"/>
                </a:solidFill>
              </a:rPr>
              <a:t>Hydrologic processes are different on </a:t>
            </a:r>
            <a:r>
              <a:rPr lang="en-US" sz="2800" b="1" dirty="0" err="1">
                <a:solidFill>
                  <a:srgbClr val="FF0000"/>
                </a:solidFill>
              </a:rPr>
              <a:t>hillslopes</a:t>
            </a:r>
            <a:r>
              <a:rPr lang="en-US" sz="2800" b="1" dirty="0">
                <a:solidFill>
                  <a:srgbClr val="FF0000"/>
                </a:solidFill>
              </a:rPr>
              <a:t> and in channels.  It is important to recognize this and account for this in </a:t>
            </a:r>
            <a:r>
              <a:rPr lang="en-US" sz="2800" b="1" dirty="0" smtClean="0">
                <a:solidFill>
                  <a:srgbClr val="FF0000"/>
                </a:solidFill>
              </a:rPr>
              <a:t>the delineation of streams.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10245" name="Rectangle 6"/>
          <p:cNvSpPr>
            <a:spLocks noChangeArrowheads="1"/>
          </p:cNvSpPr>
          <p:nvPr/>
        </p:nvSpPr>
        <p:spPr bwMode="auto">
          <a:xfrm>
            <a:off x="5359400" y="2927350"/>
            <a:ext cx="3784600" cy="284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20000"/>
              </a:spcBef>
            </a:pPr>
            <a:r>
              <a:rPr lang="en-US" b="1">
                <a:solidFill>
                  <a:srgbClr val="333399"/>
                </a:solidFill>
                <a:cs typeface="Times New Roman" pitchFamily="18" charset="0"/>
              </a:rPr>
              <a:t>Drainage area can be concentrated or dispersed (specific catchment area) representing </a:t>
            </a:r>
            <a:r>
              <a:rPr lang="en-US" b="1">
                <a:solidFill>
                  <a:srgbClr val="333399"/>
                </a:solidFill>
              </a:rPr>
              <a:t>concentrated or dispersed flow.</a:t>
            </a:r>
          </a:p>
        </p:txBody>
      </p:sp>
    </p:spTree>
    <p:extLst>
      <p:ext uri="{BB962C8B-B14F-4D97-AF65-F5344CB8AC3E}">
        <p14:creationId xmlns:p14="http://schemas.microsoft.com/office/powerpoint/2010/main" val="535499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14325"/>
            <a:ext cx="7772400" cy="1143000"/>
          </a:xfrm>
        </p:spPr>
        <p:txBody>
          <a:bodyPr/>
          <a:lstStyle/>
          <a:p>
            <a:r>
              <a:rPr lang="en-US" sz="2800" smtClean="0"/>
              <a:t>Examples of differently textured topography</a:t>
            </a:r>
          </a:p>
        </p:txBody>
      </p:sp>
      <p:sp>
        <p:nvSpPr>
          <p:cNvPr id="93187" name="Rectangle 3"/>
          <p:cNvSpPr>
            <a:spLocks noChangeArrowheads="1"/>
          </p:cNvSpPr>
          <p:nvPr/>
        </p:nvSpPr>
        <p:spPr bwMode="auto">
          <a:xfrm>
            <a:off x="0" y="5821363"/>
            <a:ext cx="4592638" cy="741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/>
          <a:p>
            <a:pPr algn="ctr"/>
            <a:r>
              <a:rPr lang="en-US">
                <a:solidFill>
                  <a:srgbClr val="000000"/>
                </a:solidFill>
              </a:rPr>
              <a:t>Badlands in Death Valley.</a:t>
            </a:r>
            <a:br>
              <a:rPr lang="en-US">
                <a:solidFill>
                  <a:srgbClr val="000000"/>
                </a:solidFill>
              </a:rPr>
            </a:br>
            <a:r>
              <a:rPr lang="en-US" sz="1400">
                <a:solidFill>
                  <a:srgbClr val="000000"/>
                </a:solidFill>
              </a:rPr>
              <a:t>from Easterbrook, 1993, p 140.</a:t>
            </a:r>
            <a:endParaRPr lang="en-US" sz="3600">
              <a:solidFill>
                <a:srgbClr val="000000"/>
              </a:solidFill>
            </a:endParaRPr>
          </a:p>
        </p:txBody>
      </p:sp>
      <p:pic>
        <p:nvPicPr>
          <p:cNvPr id="93188" name="Picture 4" descr="tv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74" r="19656"/>
          <a:stretch>
            <a:fillRect/>
          </a:stretch>
        </p:blipFill>
        <p:spPr bwMode="auto">
          <a:xfrm>
            <a:off x="4257675" y="1233488"/>
            <a:ext cx="4886325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189" name="Picture 5" descr="dv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31" t="2499" r="5951" b="8211"/>
          <a:stretch>
            <a:fillRect/>
          </a:stretch>
        </p:blipFill>
        <p:spPr bwMode="auto">
          <a:xfrm>
            <a:off x="0" y="1204913"/>
            <a:ext cx="4459288" cy="4576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3190" name="Rectangle 6"/>
          <p:cNvSpPr>
            <a:spLocks noChangeArrowheads="1"/>
          </p:cNvSpPr>
          <p:nvPr/>
        </p:nvSpPr>
        <p:spPr bwMode="auto">
          <a:xfrm>
            <a:off x="4473575" y="5830888"/>
            <a:ext cx="4670425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rgbClr val="000000"/>
                </a:solidFill>
                <a:latin typeface="Arial Narrow" pitchFamily="34" charset="0"/>
              </a:rPr>
              <a:t>Coos Bay, Oregon Coast Range</a:t>
            </a:r>
            <a:r>
              <a:rPr lang="en-US" sz="1400" b="1">
                <a:solidFill>
                  <a:srgbClr val="000000"/>
                </a:solidFill>
                <a:latin typeface="Arial Narrow" pitchFamily="34" charset="0"/>
              </a:rPr>
              <a:t>. </a:t>
            </a:r>
          </a:p>
          <a:p>
            <a:r>
              <a:rPr lang="en-US" sz="1400" b="1">
                <a:solidFill>
                  <a:srgbClr val="000000"/>
                </a:solidFill>
                <a:latin typeface="Arial Narrow" pitchFamily="34" charset="0"/>
              </a:rPr>
              <a:t>from W. E. Dietrich</a:t>
            </a:r>
          </a:p>
        </p:txBody>
      </p:sp>
    </p:spTree>
    <p:extLst>
      <p:ext uri="{BB962C8B-B14F-4D97-AF65-F5344CB8AC3E}">
        <p14:creationId xmlns:p14="http://schemas.microsoft.com/office/powerpoint/2010/main" val="3801701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3" descr="conv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6" t="1608" r="1830" b="28630"/>
          <a:stretch>
            <a:fillRect/>
          </a:stretch>
        </p:blipFill>
        <p:spPr bwMode="auto">
          <a:xfrm>
            <a:off x="0" y="447675"/>
            <a:ext cx="9144000" cy="6122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4211" name="Rectangle 2"/>
          <p:cNvSpPr>
            <a:spLocks noGrp="1" noChangeArrowheads="1"/>
          </p:cNvSpPr>
          <p:nvPr>
            <p:ph type="title"/>
          </p:nvPr>
        </p:nvSpPr>
        <p:spPr>
          <a:xfrm>
            <a:off x="1836738" y="0"/>
            <a:ext cx="5248275" cy="568325"/>
          </a:xfrm>
        </p:spPr>
        <p:txBody>
          <a:bodyPr/>
          <a:lstStyle/>
          <a:p>
            <a:r>
              <a:rPr lang="en-US" sz="2400" smtClean="0"/>
              <a:t>Gently Sloping Convex Landscape</a:t>
            </a:r>
          </a:p>
        </p:txBody>
      </p:sp>
      <p:sp>
        <p:nvSpPr>
          <p:cNvPr id="94212" name="Rectangle 4"/>
          <p:cNvSpPr>
            <a:spLocks noChangeArrowheads="1"/>
          </p:cNvSpPr>
          <p:nvPr/>
        </p:nvSpPr>
        <p:spPr bwMode="auto">
          <a:xfrm>
            <a:off x="3359150" y="6578600"/>
            <a:ext cx="2128838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/>
          <a:p>
            <a:pPr algn="ctr"/>
            <a:r>
              <a:rPr lang="en-US" sz="1600">
                <a:solidFill>
                  <a:srgbClr val="000000"/>
                </a:solidFill>
              </a:rPr>
              <a:t>From W. E. Dietrich</a:t>
            </a:r>
          </a:p>
        </p:txBody>
      </p:sp>
    </p:spTree>
    <p:extLst>
      <p:ext uri="{BB962C8B-B14F-4D97-AF65-F5344CB8AC3E}">
        <p14:creationId xmlns:p14="http://schemas.microsoft.com/office/powerpoint/2010/main" val="3249344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2" descr="textu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5600"/>
            <a:ext cx="9040813" cy="698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5235" name="Rectangle 3"/>
          <p:cNvSpPr>
            <a:spLocks noGrp="1" noChangeArrowheads="1"/>
          </p:cNvSpPr>
          <p:nvPr>
            <p:ph type="title"/>
          </p:nvPr>
        </p:nvSpPr>
        <p:spPr>
          <a:xfrm>
            <a:off x="663575" y="0"/>
            <a:ext cx="7908925" cy="569913"/>
          </a:xfrm>
        </p:spPr>
        <p:txBody>
          <a:bodyPr/>
          <a:lstStyle/>
          <a:p>
            <a:r>
              <a:rPr lang="en-US" sz="2800" smtClean="0"/>
              <a:t>Topographic Texture and Drainage Density</a:t>
            </a:r>
          </a:p>
        </p:txBody>
      </p:sp>
      <p:sp>
        <p:nvSpPr>
          <p:cNvPr id="95236" name="Text Box 4"/>
          <p:cNvSpPr txBox="1">
            <a:spLocks noChangeArrowheads="1"/>
          </p:cNvSpPr>
          <p:nvPr/>
        </p:nvSpPr>
        <p:spPr bwMode="auto">
          <a:xfrm>
            <a:off x="3648075" y="485775"/>
            <a:ext cx="1838325" cy="6413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>
                <a:solidFill>
                  <a:srgbClr val="000000"/>
                </a:solidFill>
              </a:rPr>
              <a:t>Same scale, 20 m contour interval</a:t>
            </a:r>
          </a:p>
        </p:txBody>
      </p:sp>
      <p:sp>
        <p:nvSpPr>
          <p:cNvPr id="95237" name="Text Box 5"/>
          <p:cNvSpPr txBox="1">
            <a:spLocks noChangeArrowheads="1"/>
          </p:cNvSpPr>
          <p:nvPr/>
        </p:nvSpPr>
        <p:spPr bwMode="auto">
          <a:xfrm>
            <a:off x="5924550" y="542925"/>
            <a:ext cx="1800225" cy="457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>
                <a:solidFill>
                  <a:srgbClr val="000000"/>
                </a:solidFill>
              </a:rPr>
              <a:t>Sunland, CA</a:t>
            </a:r>
          </a:p>
        </p:txBody>
      </p:sp>
      <p:sp>
        <p:nvSpPr>
          <p:cNvPr id="95238" name="Text Box 6"/>
          <p:cNvSpPr txBox="1">
            <a:spLocks noChangeArrowheads="1"/>
          </p:cNvSpPr>
          <p:nvPr/>
        </p:nvSpPr>
        <p:spPr bwMode="auto">
          <a:xfrm>
            <a:off x="1285875" y="495300"/>
            <a:ext cx="2085975" cy="457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>
                <a:solidFill>
                  <a:srgbClr val="000000"/>
                </a:solidFill>
              </a:rPr>
              <a:t>Driftwood, PA</a:t>
            </a:r>
          </a:p>
        </p:txBody>
      </p:sp>
    </p:spTree>
    <p:extLst>
      <p:ext uri="{BB962C8B-B14F-4D97-AF65-F5344CB8AC3E}">
        <p14:creationId xmlns:p14="http://schemas.microsoft.com/office/powerpoint/2010/main" val="1952891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1827213" y="3725863"/>
            <a:ext cx="5907087" cy="2755900"/>
          </a:xfrm>
        </p:spPr>
        <p:txBody>
          <a:bodyPr/>
          <a:lstStyle/>
          <a:p>
            <a:pPr algn="ctr">
              <a:buFontTx/>
              <a:buNone/>
            </a:pPr>
            <a:r>
              <a:rPr lang="en-US" sz="2800" b="1" smtClean="0">
                <a:solidFill>
                  <a:srgbClr val="FF3300"/>
                </a:solidFill>
              </a:rPr>
              <a:t>Lets look at some geomorphology.</a:t>
            </a:r>
          </a:p>
          <a:p>
            <a:pPr lvl="2"/>
            <a:r>
              <a:rPr lang="en-US" sz="2800" smtClean="0"/>
              <a:t>Drainage Density</a:t>
            </a:r>
          </a:p>
          <a:p>
            <a:pPr lvl="2"/>
            <a:r>
              <a:rPr lang="en-US" sz="2800" smtClean="0"/>
              <a:t>Horton’s Laws</a:t>
            </a:r>
          </a:p>
          <a:p>
            <a:pPr lvl="2"/>
            <a:r>
              <a:rPr lang="en-US" sz="2800" smtClean="0"/>
              <a:t>Slope – Area scaling</a:t>
            </a:r>
          </a:p>
          <a:p>
            <a:pPr lvl="2"/>
            <a:r>
              <a:rPr lang="en-US" sz="2800" smtClean="0"/>
              <a:t>Stream Drops</a:t>
            </a:r>
          </a:p>
        </p:txBody>
      </p:sp>
      <p:sp>
        <p:nvSpPr>
          <p:cNvPr id="96259" name="Text Box 1028"/>
          <p:cNvSpPr txBox="1">
            <a:spLocks noChangeArrowheads="1"/>
          </p:cNvSpPr>
          <p:nvPr/>
        </p:nvSpPr>
        <p:spPr bwMode="auto">
          <a:xfrm>
            <a:off x="498475" y="574675"/>
            <a:ext cx="8281988" cy="167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FF3300"/>
                </a:solidFill>
              </a:rPr>
              <a:t>“landscape dissection into distinct valleys is limited by a threshold of channelization that sets a finite scale to the landscape.”  </a:t>
            </a:r>
            <a:r>
              <a:rPr lang="en-US" sz="2000" b="1">
                <a:solidFill>
                  <a:srgbClr val="FF3300"/>
                </a:solidFill>
              </a:rPr>
              <a:t>(Montgomery and Dietrich, 1992, Science, vol. 255 p. 826.)</a:t>
            </a:r>
            <a:endParaRPr lang="en-US" sz="2800" b="1">
              <a:solidFill>
                <a:srgbClr val="FF3300"/>
              </a:solidFill>
            </a:endParaRPr>
          </a:p>
        </p:txBody>
      </p:sp>
      <p:sp>
        <p:nvSpPr>
          <p:cNvPr id="96260" name="Rectangle 1029"/>
          <p:cNvSpPr>
            <a:spLocks noChangeArrowheads="1"/>
          </p:cNvSpPr>
          <p:nvPr/>
        </p:nvSpPr>
        <p:spPr bwMode="auto">
          <a:xfrm>
            <a:off x="477838" y="2449513"/>
            <a:ext cx="8175625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800" b="1">
                <a:solidFill>
                  <a:srgbClr val="000000"/>
                </a:solidFill>
              </a:rPr>
              <a:t>Suggestion:</a:t>
            </a:r>
            <a:r>
              <a:rPr lang="en-US">
                <a:solidFill>
                  <a:srgbClr val="000000"/>
                </a:solidFill>
              </a:rPr>
              <a:t> </a:t>
            </a:r>
            <a:r>
              <a:rPr lang="en-US" sz="2800" b="1">
                <a:solidFill>
                  <a:srgbClr val="000099"/>
                </a:solidFill>
              </a:rPr>
              <a:t>One contributing area threshold does not fit all watersheds.</a:t>
            </a:r>
          </a:p>
        </p:txBody>
      </p:sp>
    </p:spTree>
    <p:extLst>
      <p:ext uri="{BB962C8B-B14F-4D97-AF65-F5344CB8AC3E}">
        <p14:creationId xmlns:p14="http://schemas.microsoft.com/office/powerpoint/2010/main" val="1426520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1026"/>
          <p:cNvSpPr>
            <a:spLocks noGrp="1" noChangeArrowheads="1"/>
          </p:cNvSpPr>
          <p:nvPr>
            <p:ph type="title"/>
          </p:nvPr>
        </p:nvSpPr>
        <p:spPr>
          <a:xfrm>
            <a:off x="698500" y="206375"/>
            <a:ext cx="7772400" cy="920750"/>
          </a:xfrm>
        </p:spPr>
        <p:txBody>
          <a:bodyPr/>
          <a:lstStyle/>
          <a:p>
            <a:r>
              <a:rPr lang="en-US" smtClean="0"/>
              <a:t>Drainage Density</a:t>
            </a:r>
          </a:p>
        </p:txBody>
      </p:sp>
      <p:sp>
        <p:nvSpPr>
          <p:cNvPr id="97283" name="Rectangle 1027"/>
          <p:cNvSpPr>
            <a:spLocks noGrp="1" noChangeArrowheads="1"/>
          </p:cNvSpPr>
          <p:nvPr>
            <p:ph idx="1"/>
          </p:nvPr>
        </p:nvSpPr>
        <p:spPr>
          <a:xfrm>
            <a:off x="620713" y="1095375"/>
            <a:ext cx="7772400" cy="1203325"/>
          </a:xfrm>
        </p:spPr>
        <p:txBody>
          <a:bodyPr/>
          <a:lstStyle/>
          <a:p>
            <a:r>
              <a:rPr lang="en-US" dirty="0" err="1" smtClean="0"/>
              <a:t>D</a:t>
            </a:r>
            <a:r>
              <a:rPr lang="en-US" baseline="-25000" dirty="0" err="1" smtClean="0"/>
              <a:t>d</a:t>
            </a:r>
            <a:r>
              <a:rPr lang="en-US" dirty="0" smtClean="0"/>
              <a:t> = L/A</a:t>
            </a:r>
          </a:p>
          <a:p>
            <a:r>
              <a:rPr lang="en-US" smtClean="0"/>
              <a:t>Hillslope length </a:t>
            </a:r>
            <a:r>
              <a:rPr lang="en-US" smtClean="0">
                <a:sym typeface="Symbol" pitchFamily="18" charset="2"/>
              </a:rPr>
              <a:t></a:t>
            </a:r>
            <a:r>
              <a:rPr lang="en-US" smtClean="0"/>
              <a:t> 1/(2D</a:t>
            </a:r>
            <a:r>
              <a:rPr lang="en-US" baseline="-25000" smtClean="0"/>
              <a:t>d</a:t>
            </a:r>
            <a:r>
              <a:rPr lang="en-US" smtClean="0"/>
              <a:t>)</a:t>
            </a:r>
          </a:p>
        </p:txBody>
      </p:sp>
      <p:sp>
        <p:nvSpPr>
          <p:cNvPr id="97284" name="Line 1030"/>
          <p:cNvSpPr>
            <a:spLocks noChangeShapeType="1"/>
          </p:cNvSpPr>
          <p:nvPr/>
        </p:nvSpPr>
        <p:spPr bwMode="auto">
          <a:xfrm flipV="1">
            <a:off x="1212850" y="2895600"/>
            <a:ext cx="1835150" cy="21129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7285" name="Line 1031"/>
          <p:cNvSpPr>
            <a:spLocks noChangeShapeType="1"/>
          </p:cNvSpPr>
          <p:nvPr/>
        </p:nvSpPr>
        <p:spPr bwMode="auto">
          <a:xfrm>
            <a:off x="1212850" y="5022850"/>
            <a:ext cx="1073150" cy="3873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7286" name="Line 1032"/>
          <p:cNvSpPr>
            <a:spLocks noChangeShapeType="1"/>
          </p:cNvSpPr>
          <p:nvPr/>
        </p:nvSpPr>
        <p:spPr bwMode="auto">
          <a:xfrm flipV="1">
            <a:off x="2286000" y="3276600"/>
            <a:ext cx="1524000" cy="213360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7287" name="Line 1033"/>
          <p:cNvSpPr>
            <a:spLocks noChangeShapeType="1"/>
          </p:cNvSpPr>
          <p:nvPr/>
        </p:nvSpPr>
        <p:spPr bwMode="auto">
          <a:xfrm>
            <a:off x="3048000" y="2895600"/>
            <a:ext cx="7620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7288" name="Line 1034"/>
          <p:cNvSpPr>
            <a:spLocks noChangeShapeType="1"/>
          </p:cNvSpPr>
          <p:nvPr/>
        </p:nvSpPr>
        <p:spPr bwMode="auto">
          <a:xfrm flipV="1">
            <a:off x="2286000" y="5181600"/>
            <a:ext cx="12192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7289" name="Line 1035"/>
          <p:cNvSpPr>
            <a:spLocks noChangeShapeType="1"/>
          </p:cNvSpPr>
          <p:nvPr/>
        </p:nvSpPr>
        <p:spPr bwMode="auto">
          <a:xfrm flipV="1">
            <a:off x="3505200" y="3124200"/>
            <a:ext cx="1219200" cy="2057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7290" name="Line 1036"/>
          <p:cNvSpPr>
            <a:spLocks noChangeShapeType="1"/>
          </p:cNvSpPr>
          <p:nvPr/>
        </p:nvSpPr>
        <p:spPr bwMode="auto">
          <a:xfrm flipV="1">
            <a:off x="3810000" y="3124200"/>
            <a:ext cx="9144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7291" name="Line 1040"/>
          <p:cNvSpPr>
            <a:spLocks noChangeShapeType="1"/>
          </p:cNvSpPr>
          <p:nvPr/>
        </p:nvSpPr>
        <p:spPr bwMode="auto">
          <a:xfrm>
            <a:off x="3124200" y="2743200"/>
            <a:ext cx="6858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7292" name="Line 1041"/>
          <p:cNvSpPr>
            <a:spLocks noChangeShapeType="1"/>
          </p:cNvSpPr>
          <p:nvPr/>
        </p:nvSpPr>
        <p:spPr bwMode="auto">
          <a:xfrm flipV="1">
            <a:off x="3810000" y="2895600"/>
            <a:ext cx="9144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7293" name="Line 1042"/>
          <p:cNvSpPr>
            <a:spLocks noChangeShapeType="1"/>
          </p:cNvSpPr>
          <p:nvPr/>
        </p:nvSpPr>
        <p:spPr bwMode="auto">
          <a:xfrm flipV="1">
            <a:off x="3733800" y="3124200"/>
            <a:ext cx="1143000" cy="2057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7294" name="Text Box 1043"/>
          <p:cNvSpPr txBox="1">
            <a:spLocks noChangeArrowheads="1"/>
          </p:cNvSpPr>
          <p:nvPr/>
        </p:nvSpPr>
        <p:spPr bwMode="auto">
          <a:xfrm>
            <a:off x="4343400" y="3810000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>
                <a:solidFill>
                  <a:srgbClr val="000000"/>
                </a:solidFill>
              </a:rPr>
              <a:t>L</a:t>
            </a:r>
          </a:p>
        </p:txBody>
      </p:sp>
      <p:sp>
        <p:nvSpPr>
          <p:cNvPr id="97295" name="Text Box 1044"/>
          <p:cNvSpPr txBox="1">
            <a:spLocks noChangeArrowheads="1"/>
          </p:cNvSpPr>
          <p:nvPr/>
        </p:nvSpPr>
        <p:spPr bwMode="auto">
          <a:xfrm>
            <a:off x="4114800" y="2590800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>
                <a:solidFill>
                  <a:srgbClr val="000000"/>
                </a:solidFill>
              </a:rPr>
              <a:t>B</a:t>
            </a:r>
          </a:p>
        </p:txBody>
      </p:sp>
      <p:sp>
        <p:nvSpPr>
          <p:cNvPr id="97296" name="Text Box 1045"/>
          <p:cNvSpPr txBox="1">
            <a:spLocks noChangeArrowheads="1"/>
          </p:cNvSpPr>
          <p:nvPr/>
        </p:nvSpPr>
        <p:spPr bwMode="auto">
          <a:xfrm>
            <a:off x="3352800" y="2514600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>
                <a:solidFill>
                  <a:srgbClr val="000000"/>
                </a:solidFill>
              </a:rPr>
              <a:t>B</a:t>
            </a:r>
          </a:p>
        </p:txBody>
      </p:sp>
      <p:sp>
        <p:nvSpPr>
          <p:cNvPr id="97297" name="Text Box 1046"/>
          <p:cNvSpPr txBox="1">
            <a:spLocks noChangeArrowheads="1"/>
          </p:cNvSpPr>
          <p:nvPr/>
        </p:nvSpPr>
        <p:spPr bwMode="auto">
          <a:xfrm>
            <a:off x="5410200" y="3048000"/>
            <a:ext cx="3200400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dirty="0">
                <a:solidFill>
                  <a:srgbClr val="000000"/>
                </a:solidFill>
              </a:rPr>
              <a:t>Hillslope length = B</a:t>
            </a:r>
          </a:p>
          <a:p>
            <a:pPr>
              <a:spcBef>
                <a:spcPct val="50000"/>
              </a:spcBef>
            </a:pPr>
            <a:r>
              <a:rPr lang="en-US" dirty="0">
                <a:solidFill>
                  <a:srgbClr val="000000"/>
                </a:solidFill>
              </a:rPr>
              <a:t>A = 2B L</a:t>
            </a:r>
          </a:p>
          <a:p>
            <a:pPr>
              <a:spcBef>
                <a:spcPct val="50000"/>
              </a:spcBef>
            </a:pPr>
            <a:r>
              <a:rPr lang="en-US" dirty="0" err="1">
                <a:solidFill>
                  <a:srgbClr val="000000"/>
                </a:solidFill>
              </a:rPr>
              <a:t>D</a:t>
            </a:r>
            <a:r>
              <a:rPr lang="en-US" baseline="-25000" dirty="0" err="1">
                <a:solidFill>
                  <a:srgbClr val="000000"/>
                </a:solidFill>
              </a:rPr>
              <a:t>d</a:t>
            </a:r>
            <a:r>
              <a:rPr lang="en-US" dirty="0">
                <a:solidFill>
                  <a:srgbClr val="000000"/>
                </a:solidFill>
              </a:rPr>
              <a:t> = L/A = 1</a:t>
            </a:r>
            <a:r>
              <a:rPr lang="en-US" dirty="0" smtClean="0">
                <a:solidFill>
                  <a:srgbClr val="000000"/>
                </a:solidFill>
              </a:rPr>
              <a:t>/(2B)</a:t>
            </a:r>
            <a:endParaRPr lang="en-US" dirty="0">
              <a:solidFill>
                <a:srgbClr val="000000"/>
              </a:solidFill>
            </a:endParaRPr>
          </a:p>
          <a:p>
            <a:pPr>
              <a:spcBef>
                <a:spcPct val="50000"/>
              </a:spcBef>
            </a:pPr>
            <a:r>
              <a:rPr lang="en-US" dirty="0">
                <a:solidFill>
                  <a:srgbClr val="000000"/>
                </a:solidFill>
                <a:sym typeface="Symbol" pitchFamily="18" charset="2"/>
              </a:rPr>
              <a:t> B= 1</a:t>
            </a:r>
            <a:r>
              <a:rPr lang="en-US" dirty="0" smtClean="0">
                <a:solidFill>
                  <a:srgbClr val="000000"/>
                </a:solidFill>
                <a:sym typeface="Symbol" pitchFamily="18" charset="2"/>
              </a:rPr>
              <a:t>/(2D</a:t>
            </a:r>
            <a:r>
              <a:rPr lang="en-US" baseline="-25000" dirty="0" smtClean="0">
                <a:solidFill>
                  <a:srgbClr val="000000"/>
                </a:solidFill>
                <a:sym typeface="Symbol" pitchFamily="18" charset="2"/>
              </a:rPr>
              <a:t>d</a:t>
            </a:r>
            <a:r>
              <a:rPr lang="en-US" dirty="0">
                <a:solidFill>
                  <a:srgbClr val="000000"/>
                </a:solidFill>
                <a:sym typeface="Symbol" pitchFamily="18" charset="2"/>
              </a:rPr>
              <a:t>)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2756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09600"/>
          </a:xfrm>
        </p:spPr>
        <p:txBody>
          <a:bodyPr/>
          <a:lstStyle/>
          <a:p>
            <a:r>
              <a:rPr lang="en-US" sz="2400" b="1" smtClean="0"/>
              <a:t>Drainage Density for Different Support Area Thresholds</a:t>
            </a:r>
          </a:p>
        </p:txBody>
      </p:sp>
      <p:sp>
        <p:nvSpPr>
          <p:cNvPr id="98307" name="Text Box 4"/>
          <p:cNvSpPr txBox="1">
            <a:spLocks noChangeArrowheads="1"/>
          </p:cNvSpPr>
          <p:nvPr/>
        </p:nvSpPr>
        <p:spPr bwMode="auto">
          <a:xfrm>
            <a:off x="457200" y="685800"/>
            <a:ext cx="2895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>
                <a:solidFill>
                  <a:srgbClr val="000000"/>
                </a:solidFill>
              </a:rPr>
              <a:t>EPA Reach Files</a:t>
            </a:r>
          </a:p>
        </p:txBody>
      </p:sp>
      <p:pic>
        <p:nvPicPr>
          <p:cNvPr id="98308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143000"/>
            <a:ext cx="2857500" cy="552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8309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2300" y="1143000"/>
            <a:ext cx="2933700" cy="561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8310" name="Text Box 7"/>
          <p:cNvSpPr txBox="1">
            <a:spLocks noChangeArrowheads="1"/>
          </p:cNvSpPr>
          <p:nvPr/>
        </p:nvSpPr>
        <p:spPr bwMode="auto">
          <a:xfrm>
            <a:off x="3276600" y="685800"/>
            <a:ext cx="2895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>
                <a:solidFill>
                  <a:srgbClr val="000000"/>
                </a:solidFill>
              </a:rPr>
              <a:t>100 grid cell threshold</a:t>
            </a:r>
          </a:p>
        </p:txBody>
      </p:sp>
      <p:pic>
        <p:nvPicPr>
          <p:cNvPr id="98311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2675" y="1143000"/>
            <a:ext cx="2981325" cy="559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8312" name="Text Box 9"/>
          <p:cNvSpPr txBox="1">
            <a:spLocks noChangeArrowheads="1"/>
          </p:cNvSpPr>
          <p:nvPr/>
        </p:nvSpPr>
        <p:spPr bwMode="auto">
          <a:xfrm>
            <a:off x="6172200" y="685800"/>
            <a:ext cx="27432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>
                <a:solidFill>
                  <a:srgbClr val="000000"/>
                </a:solidFill>
              </a:rPr>
              <a:t>1000 grid cell threshold</a:t>
            </a:r>
          </a:p>
        </p:txBody>
      </p:sp>
    </p:spTree>
    <p:extLst>
      <p:ext uri="{BB962C8B-B14F-4D97-AF65-F5344CB8AC3E}">
        <p14:creationId xmlns:p14="http://schemas.microsoft.com/office/powerpoint/2010/main" val="324815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81000"/>
            <a:ext cx="7747000" cy="1365250"/>
          </a:xfrm>
        </p:spPr>
        <p:txBody>
          <a:bodyPr/>
          <a:lstStyle/>
          <a:p>
            <a:r>
              <a:rPr lang="en-US" smtClean="0"/>
              <a:t>Drainage Density Versus Contributing Area Threshold</a:t>
            </a:r>
          </a:p>
        </p:txBody>
      </p:sp>
      <p:graphicFrame>
        <p:nvGraphicFramePr>
          <p:cNvPr id="11266" name="Object 0"/>
          <p:cNvGraphicFramePr>
            <a:graphicFrameLocks noChangeAspect="1"/>
          </p:cNvGraphicFramePr>
          <p:nvPr/>
        </p:nvGraphicFramePr>
        <p:xfrm>
          <a:off x="1295400" y="1828800"/>
          <a:ext cx="6710363" cy="5184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999" name="Graph Sheet" r:id="rId3" imgW="3352680" imgH="2590560" progId="SPLUSGraphSheetFileType">
                  <p:embed/>
                </p:oleObj>
              </mc:Choice>
              <mc:Fallback>
                <p:oleObj name="Graph Sheet" r:id="rId3" imgW="3352680" imgH="2590560" progId="SPLUSGraphSheetFileTyp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95400" y="1828800"/>
                        <a:ext cx="6710363" cy="5184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29569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Hortons Laws: Strahler system for stream ordering</a:t>
            </a:r>
          </a:p>
        </p:txBody>
      </p:sp>
      <p:pic>
        <p:nvPicPr>
          <p:cNvPr id="99331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828800"/>
            <a:ext cx="4905375" cy="478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9332" name="Text Box 5"/>
          <p:cNvSpPr txBox="1">
            <a:spLocks noChangeArrowheads="1"/>
          </p:cNvSpPr>
          <p:nvPr/>
        </p:nvSpPr>
        <p:spPr bwMode="auto">
          <a:xfrm>
            <a:off x="2971800" y="4114800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>
                <a:solidFill>
                  <a:srgbClr val="000000"/>
                </a:solidFill>
              </a:rPr>
              <a:t>1</a:t>
            </a:r>
          </a:p>
        </p:txBody>
      </p:sp>
      <p:sp>
        <p:nvSpPr>
          <p:cNvPr id="99333" name="Text Box 6"/>
          <p:cNvSpPr txBox="1">
            <a:spLocks noChangeArrowheads="1"/>
          </p:cNvSpPr>
          <p:nvPr/>
        </p:nvSpPr>
        <p:spPr bwMode="auto">
          <a:xfrm>
            <a:off x="4114800" y="2971800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>
                <a:solidFill>
                  <a:srgbClr val="000000"/>
                </a:solidFill>
              </a:rPr>
              <a:t>1</a:t>
            </a:r>
          </a:p>
        </p:txBody>
      </p:sp>
      <p:sp>
        <p:nvSpPr>
          <p:cNvPr id="99334" name="Text Box 7"/>
          <p:cNvSpPr txBox="1">
            <a:spLocks noChangeArrowheads="1"/>
          </p:cNvSpPr>
          <p:nvPr/>
        </p:nvSpPr>
        <p:spPr bwMode="auto">
          <a:xfrm>
            <a:off x="4419600" y="2133600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>
                <a:solidFill>
                  <a:srgbClr val="000000"/>
                </a:solidFill>
              </a:rPr>
              <a:t>1</a:t>
            </a:r>
          </a:p>
        </p:txBody>
      </p:sp>
      <p:sp>
        <p:nvSpPr>
          <p:cNvPr id="99335" name="Text Box 8"/>
          <p:cNvSpPr txBox="1">
            <a:spLocks noChangeArrowheads="1"/>
          </p:cNvSpPr>
          <p:nvPr/>
        </p:nvSpPr>
        <p:spPr bwMode="auto">
          <a:xfrm>
            <a:off x="6019800" y="3352800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>
                <a:solidFill>
                  <a:srgbClr val="000000"/>
                </a:solidFill>
              </a:rPr>
              <a:t>1</a:t>
            </a:r>
          </a:p>
        </p:txBody>
      </p:sp>
      <p:sp>
        <p:nvSpPr>
          <p:cNvPr id="99336" name="Text Box 9"/>
          <p:cNvSpPr txBox="1">
            <a:spLocks noChangeArrowheads="1"/>
          </p:cNvSpPr>
          <p:nvPr/>
        </p:nvSpPr>
        <p:spPr bwMode="auto">
          <a:xfrm>
            <a:off x="5943600" y="4343400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>
                <a:solidFill>
                  <a:srgbClr val="000000"/>
                </a:solidFill>
              </a:rPr>
              <a:t>1</a:t>
            </a:r>
          </a:p>
        </p:txBody>
      </p:sp>
      <p:sp>
        <p:nvSpPr>
          <p:cNvPr id="99337" name="Text Box 10"/>
          <p:cNvSpPr txBox="1">
            <a:spLocks noChangeArrowheads="1"/>
          </p:cNvSpPr>
          <p:nvPr/>
        </p:nvSpPr>
        <p:spPr bwMode="auto">
          <a:xfrm>
            <a:off x="5410200" y="4648200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>
                <a:solidFill>
                  <a:srgbClr val="000000"/>
                </a:solidFill>
              </a:rPr>
              <a:t>1</a:t>
            </a:r>
          </a:p>
        </p:txBody>
      </p:sp>
      <p:sp>
        <p:nvSpPr>
          <p:cNvPr id="99338" name="Text Box 11"/>
          <p:cNvSpPr txBox="1">
            <a:spLocks noChangeArrowheads="1"/>
          </p:cNvSpPr>
          <p:nvPr/>
        </p:nvSpPr>
        <p:spPr bwMode="auto">
          <a:xfrm>
            <a:off x="5715000" y="5486400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>
                <a:solidFill>
                  <a:srgbClr val="000000"/>
                </a:solidFill>
              </a:rPr>
              <a:t>1</a:t>
            </a:r>
          </a:p>
        </p:txBody>
      </p:sp>
      <p:sp>
        <p:nvSpPr>
          <p:cNvPr id="99339" name="Text Box 12"/>
          <p:cNvSpPr txBox="1">
            <a:spLocks noChangeArrowheads="1"/>
          </p:cNvSpPr>
          <p:nvPr/>
        </p:nvSpPr>
        <p:spPr bwMode="auto">
          <a:xfrm>
            <a:off x="5715000" y="5943600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>
                <a:solidFill>
                  <a:srgbClr val="000000"/>
                </a:solidFill>
              </a:rPr>
              <a:t>1</a:t>
            </a:r>
          </a:p>
        </p:txBody>
      </p:sp>
      <p:sp>
        <p:nvSpPr>
          <p:cNvPr id="99340" name="Text Box 13"/>
          <p:cNvSpPr txBox="1">
            <a:spLocks noChangeArrowheads="1"/>
          </p:cNvSpPr>
          <p:nvPr/>
        </p:nvSpPr>
        <p:spPr bwMode="auto">
          <a:xfrm>
            <a:off x="5334000" y="6096000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>
                <a:solidFill>
                  <a:srgbClr val="000000"/>
                </a:solidFill>
              </a:rPr>
              <a:t>1</a:t>
            </a:r>
          </a:p>
        </p:txBody>
      </p:sp>
      <p:sp>
        <p:nvSpPr>
          <p:cNvPr id="99341" name="Text Box 14"/>
          <p:cNvSpPr txBox="1">
            <a:spLocks noChangeArrowheads="1"/>
          </p:cNvSpPr>
          <p:nvPr/>
        </p:nvSpPr>
        <p:spPr bwMode="auto">
          <a:xfrm>
            <a:off x="4419600" y="5562600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>
                <a:solidFill>
                  <a:srgbClr val="000000"/>
                </a:solidFill>
              </a:rPr>
              <a:t>1</a:t>
            </a:r>
          </a:p>
        </p:txBody>
      </p:sp>
      <p:sp>
        <p:nvSpPr>
          <p:cNvPr id="99342" name="Text Box 15"/>
          <p:cNvSpPr txBox="1">
            <a:spLocks noChangeArrowheads="1"/>
          </p:cNvSpPr>
          <p:nvPr/>
        </p:nvSpPr>
        <p:spPr bwMode="auto">
          <a:xfrm>
            <a:off x="4038600" y="4800600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>
                <a:solidFill>
                  <a:srgbClr val="000000"/>
                </a:solidFill>
              </a:rPr>
              <a:t>1</a:t>
            </a:r>
          </a:p>
        </p:txBody>
      </p:sp>
      <p:sp>
        <p:nvSpPr>
          <p:cNvPr id="99343" name="Text Box 16"/>
          <p:cNvSpPr txBox="1">
            <a:spLocks noChangeArrowheads="1"/>
          </p:cNvSpPr>
          <p:nvPr/>
        </p:nvSpPr>
        <p:spPr bwMode="auto">
          <a:xfrm>
            <a:off x="4114800" y="4191000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>
                <a:solidFill>
                  <a:srgbClr val="000000"/>
                </a:solidFill>
              </a:rPr>
              <a:t>1</a:t>
            </a:r>
          </a:p>
        </p:txBody>
      </p:sp>
      <p:sp>
        <p:nvSpPr>
          <p:cNvPr id="99344" name="Text Box 17"/>
          <p:cNvSpPr txBox="1">
            <a:spLocks noChangeArrowheads="1"/>
          </p:cNvSpPr>
          <p:nvPr/>
        </p:nvSpPr>
        <p:spPr bwMode="auto">
          <a:xfrm>
            <a:off x="3352800" y="5638800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>
                <a:solidFill>
                  <a:srgbClr val="000000"/>
                </a:solidFill>
              </a:rPr>
              <a:t>1</a:t>
            </a:r>
          </a:p>
        </p:txBody>
      </p:sp>
      <p:sp>
        <p:nvSpPr>
          <p:cNvPr id="99345" name="Text Box 18"/>
          <p:cNvSpPr txBox="1">
            <a:spLocks noChangeArrowheads="1"/>
          </p:cNvSpPr>
          <p:nvPr/>
        </p:nvSpPr>
        <p:spPr bwMode="auto">
          <a:xfrm>
            <a:off x="3733800" y="6248400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>
                <a:solidFill>
                  <a:srgbClr val="000000"/>
                </a:solidFill>
              </a:rPr>
              <a:t>1</a:t>
            </a:r>
          </a:p>
        </p:txBody>
      </p:sp>
      <p:sp>
        <p:nvSpPr>
          <p:cNvPr id="99346" name="Text Box 19"/>
          <p:cNvSpPr txBox="1">
            <a:spLocks noChangeArrowheads="1"/>
          </p:cNvSpPr>
          <p:nvPr/>
        </p:nvSpPr>
        <p:spPr bwMode="auto">
          <a:xfrm>
            <a:off x="4953000" y="3276600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>
                <a:solidFill>
                  <a:srgbClr val="000000"/>
                </a:solidFill>
              </a:rPr>
              <a:t>2</a:t>
            </a:r>
          </a:p>
        </p:txBody>
      </p:sp>
      <p:sp>
        <p:nvSpPr>
          <p:cNvPr id="99347" name="Text Box 20"/>
          <p:cNvSpPr txBox="1">
            <a:spLocks noChangeArrowheads="1"/>
          </p:cNvSpPr>
          <p:nvPr/>
        </p:nvSpPr>
        <p:spPr bwMode="auto">
          <a:xfrm>
            <a:off x="4876800" y="4876800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>
                <a:solidFill>
                  <a:srgbClr val="000000"/>
                </a:solidFill>
              </a:rPr>
              <a:t>2</a:t>
            </a:r>
          </a:p>
        </p:txBody>
      </p:sp>
      <p:sp>
        <p:nvSpPr>
          <p:cNvPr id="99348" name="Text Box 21"/>
          <p:cNvSpPr txBox="1">
            <a:spLocks noChangeArrowheads="1"/>
          </p:cNvSpPr>
          <p:nvPr/>
        </p:nvSpPr>
        <p:spPr bwMode="auto">
          <a:xfrm>
            <a:off x="3810000" y="5486400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>
                <a:solidFill>
                  <a:srgbClr val="000000"/>
                </a:solidFill>
              </a:rPr>
              <a:t>2</a:t>
            </a:r>
          </a:p>
        </p:txBody>
      </p:sp>
      <p:sp>
        <p:nvSpPr>
          <p:cNvPr id="99349" name="Text Box 22"/>
          <p:cNvSpPr txBox="1">
            <a:spLocks noChangeArrowheads="1"/>
          </p:cNvSpPr>
          <p:nvPr/>
        </p:nvSpPr>
        <p:spPr bwMode="auto">
          <a:xfrm>
            <a:off x="3810000" y="3505200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>
                <a:solidFill>
                  <a:srgbClr val="000000"/>
                </a:solidFill>
              </a:rPr>
              <a:t>2</a:t>
            </a:r>
          </a:p>
        </p:txBody>
      </p:sp>
      <p:sp>
        <p:nvSpPr>
          <p:cNvPr id="99350" name="Text Box 23"/>
          <p:cNvSpPr txBox="1">
            <a:spLocks noChangeArrowheads="1"/>
          </p:cNvSpPr>
          <p:nvPr/>
        </p:nvSpPr>
        <p:spPr bwMode="auto">
          <a:xfrm>
            <a:off x="5181600" y="2209800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>
                <a:solidFill>
                  <a:srgbClr val="000000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197126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6651"/>
            <a:ext cx="8229600" cy="492278"/>
          </a:xfrm>
        </p:spPr>
        <p:txBody>
          <a:bodyPr/>
          <a:lstStyle/>
          <a:p>
            <a:r>
              <a:rPr lang="en-US" dirty="0" smtClean="0"/>
              <a:t>Watershed Delineation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417" y="823855"/>
            <a:ext cx="5678435" cy="603414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r="15936"/>
          <a:stretch/>
        </p:blipFill>
        <p:spPr>
          <a:xfrm>
            <a:off x="306689" y="3351317"/>
            <a:ext cx="2004648" cy="3079333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13" name="Rectangle 3"/>
          <p:cNvSpPr txBox="1">
            <a:spLocks noChangeArrowheads="1"/>
          </p:cNvSpPr>
          <p:nvPr/>
        </p:nvSpPr>
        <p:spPr bwMode="auto">
          <a:xfrm>
            <a:off x="6067455" y="1305326"/>
            <a:ext cx="2758273" cy="4723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/>
            <a:r>
              <a:rPr lang="en-US" sz="1800" dirty="0" smtClean="0"/>
              <a:t>[DEM Reconditioning]</a:t>
            </a:r>
          </a:p>
          <a:p>
            <a:pPr eaLnBrk="1" hangingPunct="1"/>
            <a:r>
              <a:rPr lang="en-US" sz="1800" dirty="0" smtClean="0"/>
              <a:t>Pit Removal (Fill Sinks)</a:t>
            </a:r>
          </a:p>
          <a:p>
            <a:pPr eaLnBrk="1" hangingPunct="1"/>
            <a:r>
              <a:rPr lang="en-US" sz="1800" dirty="0" smtClean="0"/>
              <a:t>Flow Direction</a:t>
            </a:r>
          </a:p>
          <a:p>
            <a:pPr eaLnBrk="1" hangingPunct="1"/>
            <a:r>
              <a:rPr lang="en-US" sz="1800" dirty="0" smtClean="0"/>
              <a:t>Flow Accumulation</a:t>
            </a:r>
          </a:p>
          <a:p>
            <a:pPr eaLnBrk="1" hangingPunct="1"/>
            <a:r>
              <a:rPr lang="en-US" sz="1800" dirty="0" smtClean="0"/>
              <a:t>Stream Definition</a:t>
            </a:r>
          </a:p>
          <a:p>
            <a:pPr eaLnBrk="1" hangingPunct="1"/>
            <a:r>
              <a:rPr lang="en-US" sz="1800" dirty="0" smtClean="0"/>
              <a:t>Stream Segmentation</a:t>
            </a:r>
          </a:p>
          <a:p>
            <a:pPr eaLnBrk="1" hangingPunct="1"/>
            <a:r>
              <a:rPr lang="en-US" sz="1800" dirty="0" smtClean="0"/>
              <a:t>Catchment Grid Delineation</a:t>
            </a:r>
          </a:p>
          <a:p>
            <a:pPr eaLnBrk="1" hangingPunct="1"/>
            <a:r>
              <a:rPr lang="en-US" sz="1800" dirty="0" smtClean="0"/>
              <a:t>Raster to Vector Conversion (Catchment Polygon, Drainage Line, Catchment Outlet Points) </a:t>
            </a:r>
          </a:p>
          <a:p>
            <a:pPr eaLnBrk="1" hangingPunct="1"/>
            <a:endParaRPr lang="en-US" sz="1800" dirty="0" smtClean="0"/>
          </a:p>
          <a:p>
            <a:pPr eaLnBrk="1" hangingPunct="1"/>
            <a:endParaRPr lang="en-US" sz="1800" dirty="0" smtClean="0"/>
          </a:p>
        </p:txBody>
      </p:sp>
    </p:spTree>
    <p:extLst>
      <p:ext uri="{BB962C8B-B14F-4D97-AF65-F5344CB8AC3E}">
        <p14:creationId xmlns:p14="http://schemas.microsoft.com/office/powerpoint/2010/main" val="4228890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19100"/>
            <a:ext cx="7772400" cy="1143000"/>
          </a:xfrm>
        </p:spPr>
        <p:txBody>
          <a:bodyPr/>
          <a:lstStyle/>
          <a:p>
            <a:r>
              <a:rPr lang="en-US" smtClean="0"/>
              <a:t>Length Ratio</a:t>
            </a:r>
          </a:p>
        </p:txBody>
      </p:sp>
      <p:graphicFrame>
        <p:nvGraphicFramePr>
          <p:cNvPr id="12290" name="Object 1024"/>
          <p:cNvGraphicFramePr>
            <a:graphicFrameLocks noChangeAspect="1"/>
          </p:cNvGraphicFramePr>
          <p:nvPr/>
        </p:nvGraphicFramePr>
        <p:xfrm>
          <a:off x="1017588" y="1558925"/>
          <a:ext cx="6710362" cy="5184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023" name="Graph Sheet" r:id="rId3" imgW="3352680" imgH="2590560" progId="SPLUSGraphSheetFileType">
                  <p:embed/>
                </p:oleObj>
              </mc:Choice>
              <mc:Fallback>
                <p:oleObj name="Graph Sheet" r:id="rId3" imgW="3352680" imgH="2590560" progId="SPLUSGraphSheetFileTyp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17588" y="1558925"/>
                        <a:ext cx="6710362" cy="5184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09672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2"/>
          <p:cNvSpPr>
            <a:spLocks noGrp="1" noChangeArrowheads="1"/>
          </p:cNvSpPr>
          <p:nvPr>
            <p:ph type="title"/>
          </p:nvPr>
        </p:nvSpPr>
        <p:spPr>
          <a:xfrm>
            <a:off x="711200" y="309563"/>
            <a:ext cx="7772400" cy="1143000"/>
          </a:xfrm>
        </p:spPr>
        <p:txBody>
          <a:bodyPr/>
          <a:lstStyle/>
          <a:p>
            <a:r>
              <a:rPr lang="en-US" smtClean="0"/>
              <a:t>Slope Ratio</a:t>
            </a:r>
          </a:p>
        </p:txBody>
      </p:sp>
      <p:graphicFrame>
        <p:nvGraphicFramePr>
          <p:cNvPr id="13314" name="Object 0"/>
          <p:cNvGraphicFramePr>
            <a:graphicFrameLocks noChangeAspect="1"/>
          </p:cNvGraphicFramePr>
          <p:nvPr/>
        </p:nvGraphicFramePr>
        <p:xfrm>
          <a:off x="1173163" y="1298575"/>
          <a:ext cx="6710362" cy="5184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047" name="Graph Sheet" r:id="rId3" imgW="3352680" imgH="2590560" progId="SPLUSGraphSheetFileType">
                  <p:embed/>
                </p:oleObj>
              </mc:Choice>
              <mc:Fallback>
                <p:oleObj name="Graph Sheet" r:id="rId3" imgW="3352680" imgH="2590560" progId="SPLUSGraphSheetFileTyp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73163" y="1298575"/>
                        <a:ext cx="6710362" cy="5184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95696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381000"/>
            <a:ext cx="7772400" cy="1143000"/>
          </a:xfrm>
        </p:spPr>
        <p:txBody>
          <a:bodyPr/>
          <a:lstStyle/>
          <a:p>
            <a:r>
              <a:rPr lang="en-US" smtClean="0"/>
              <a:t>Constant Stream Drops Law</a:t>
            </a:r>
          </a:p>
        </p:txBody>
      </p:sp>
      <p:graphicFrame>
        <p:nvGraphicFramePr>
          <p:cNvPr id="14338" name="Object 3"/>
          <p:cNvGraphicFramePr>
            <a:graphicFrameLocks noChangeAspect="1"/>
          </p:cNvGraphicFramePr>
          <p:nvPr/>
        </p:nvGraphicFramePr>
        <p:xfrm>
          <a:off x="990600" y="1295400"/>
          <a:ext cx="6710363" cy="5184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071" name="Graph Sheet" r:id="rId3" imgW="3352680" imgH="2590560" progId="SPLUSGraphSheetFileType">
                  <p:embed/>
                </p:oleObj>
              </mc:Choice>
              <mc:Fallback>
                <p:oleObj name="Graph Sheet" r:id="rId3" imgW="3352680" imgH="2590560" progId="SPLUSGraphSheetFileTyp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0600" y="1295400"/>
                        <a:ext cx="6710363" cy="5184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340" name="Rectangle 4"/>
          <p:cNvSpPr>
            <a:spLocks noChangeArrowheads="1"/>
          </p:cNvSpPr>
          <p:nvPr/>
        </p:nvSpPr>
        <p:spPr bwMode="auto">
          <a:xfrm>
            <a:off x="260350" y="6264275"/>
            <a:ext cx="8764588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kumimoji="1" lang="en-US" sz="1400">
                <a:solidFill>
                  <a:srgbClr val="000000"/>
                </a:solidFill>
              </a:rPr>
              <a:t>Broscoe, A. J., (1959), "Quantitative analysis of longitudinal stream profiles of small watersheds," Office of Naval Research, Project NR 389-042, Technical Report No. 18, Department of Geology, Columbia University, New York.</a:t>
            </a:r>
          </a:p>
        </p:txBody>
      </p:sp>
    </p:spTree>
    <p:extLst>
      <p:ext uri="{BB962C8B-B14F-4D97-AF65-F5344CB8AC3E}">
        <p14:creationId xmlns:p14="http://schemas.microsoft.com/office/powerpoint/2010/main" val="88798771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title"/>
          </p:nvPr>
        </p:nvSpPr>
        <p:spPr>
          <a:xfrm>
            <a:off x="698500" y="177800"/>
            <a:ext cx="7772400" cy="901700"/>
          </a:xfrm>
        </p:spPr>
        <p:txBody>
          <a:bodyPr/>
          <a:lstStyle/>
          <a:p>
            <a:r>
              <a:rPr lang="en-US" sz="4000" smtClean="0"/>
              <a:t>Stream Drop</a:t>
            </a:r>
            <a:br>
              <a:rPr lang="en-US" sz="4000" smtClean="0"/>
            </a:br>
            <a:r>
              <a:rPr lang="en-US" sz="2400" smtClean="0"/>
              <a:t>Elevation difference between ends of stream</a:t>
            </a:r>
          </a:p>
        </p:txBody>
      </p:sp>
      <p:pic>
        <p:nvPicPr>
          <p:cNvPr id="100355" name="Picture 3" descr="dro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0700" y="1198563"/>
            <a:ext cx="5883275" cy="438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0356" name="Group 4"/>
          <p:cNvGrpSpPr>
            <a:grpSpLocks/>
          </p:cNvGrpSpPr>
          <p:nvPr/>
        </p:nvGrpSpPr>
        <p:grpSpPr bwMode="auto">
          <a:xfrm>
            <a:off x="1155700" y="4000500"/>
            <a:ext cx="7251700" cy="2638425"/>
            <a:chOff x="728" y="2520"/>
            <a:chExt cx="4568" cy="1662"/>
          </a:xfrm>
        </p:grpSpPr>
        <p:sp>
          <p:nvSpPr>
            <p:cNvPr id="100357" name="Text Box 5"/>
            <p:cNvSpPr txBox="1">
              <a:spLocks noChangeArrowheads="1"/>
            </p:cNvSpPr>
            <p:nvPr/>
          </p:nvSpPr>
          <p:spPr bwMode="auto">
            <a:xfrm>
              <a:off x="728" y="3664"/>
              <a:ext cx="4568" cy="5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>
                  <a:solidFill>
                    <a:srgbClr val="000000"/>
                  </a:solidFill>
                </a:rPr>
                <a:t>Note that a “Strahler stream” comprises a sequence of links (reaches or segments) of the same order</a:t>
              </a:r>
            </a:p>
          </p:txBody>
        </p:sp>
        <p:grpSp>
          <p:nvGrpSpPr>
            <p:cNvPr id="100358" name="Group 6"/>
            <p:cNvGrpSpPr>
              <a:grpSpLocks/>
            </p:cNvGrpSpPr>
            <p:nvPr/>
          </p:nvGrpSpPr>
          <p:grpSpPr bwMode="auto">
            <a:xfrm>
              <a:off x="1968" y="2520"/>
              <a:ext cx="1592" cy="935"/>
              <a:chOff x="1968" y="2520"/>
              <a:chExt cx="1592" cy="935"/>
            </a:xfrm>
          </p:grpSpPr>
          <p:sp>
            <p:nvSpPr>
              <p:cNvPr id="100359" name="AutoShape 7"/>
              <p:cNvSpPr>
                <a:spLocks noChangeArrowheads="1"/>
              </p:cNvSpPr>
              <p:nvPr/>
            </p:nvSpPr>
            <p:spPr bwMode="auto">
              <a:xfrm>
                <a:off x="2536" y="2744"/>
                <a:ext cx="64" cy="56"/>
              </a:xfrm>
              <a:prstGeom prst="octagon">
                <a:avLst>
                  <a:gd name="adj" fmla="val 29287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00360" name="AutoShape 8"/>
              <p:cNvSpPr>
                <a:spLocks noChangeArrowheads="1"/>
              </p:cNvSpPr>
              <p:nvPr/>
            </p:nvSpPr>
            <p:spPr bwMode="auto">
              <a:xfrm>
                <a:off x="2976" y="2880"/>
                <a:ext cx="64" cy="62"/>
              </a:xfrm>
              <a:prstGeom prst="octagon">
                <a:avLst>
                  <a:gd name="adj" fmla="val 29287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00361" name="Text Box 9"/>
              <p:cNvSpPr txBox="1">
                <a:spLocks noChangeArrowheads="1"/>
              </p:cNvSpPr>
              <p:nvPr/>
            </p:nvSpPr>
            <p:spPr bwMode="auto">
              <a:xfrm>
                <a:off x="1968" y="2928"/>
                <a:ext cx="608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sz="1800">
                    <a:solidFill>
                      <a:srgbClr val="000000"/>
                    </a:solidFill>
                    <a:latin typeface="Arial" charset="0"/>
                  </a:rPr>
                  <a:t>Nodes</a:t>
                </a:r>
              </a:p>
            </p:txBody>
          </p:sp>
          <p:sp>
            <p:nvSpPr>
              <p:cNvPr id="100362" name="Text Box 10"/>
              <p:cNvSpPr txBox="1">
                <a:spLocks noChangeArrowheads="1"/>
              </p:cNvSpPr>
              <p:nvPr/>
            </p:nvSpPr>
            <p:spPr bwMode="auto">
              <a:xfrm>
                <a:off x="2728" y="3040"/>
                <a:ext cx="696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sz="1800">
                    <a:solidFill>
                      <a:srgbClr val="000000"/>
                    </a:solidFill>
                    <a:latin typeface="Arial" charset="0"/>
                  </a:rPr>
                  <a:t>Links</a:t>
                </a:r>
              </a:p>
            </p:txBody>
          </p:sp>
          <p:sp>
            <p:nvSpPr>
              <p:cNvPr id="100363" name="Text Box 11"/>
              <p:cNvSpPr txBox="1">
                <a:spLocks noChangeArrowheads="1"/>
              </p:cNvSpPr>
              <p:nvPr/>
            </p:nvSpPr>
            <p:spPr bwMode="auto">
              <a:xfrm>
                <a:off x="2328" y="3224"/>
                <a:ext cx="1232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sz="1800">
                    <a:solidFill>
                      <a:srgbClr val="000000"/>
                    </a:solidFill>
                    <a:latin typeface="Arial" charset="0"/>
                  </a:rPr>
                  <a:t>Single Stream</a:t>
                </a:r>
              </a:p>
            </p:txBody>
          </p:sp>
          <p:sp>
            <p:nvSpPr>
              <p:cNvPr id="100364" name="Line 12"/>
              <p:cNvSpPr>
                <a:spLocks noChangeShapeType="1"/>
              </p:cNvSpPr>
              <p:nvPr/>
            </p:nvSpPr>
            <p:spPr bwMode="auto">
              <a:xfrm flipH="1" flipV="1">
                <a:off x="2224" y="2520"/>
                <a:ext cx="72" cy="47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00365" name="Line 13"/>
              <p:cNvSpPr>
                <a:spLocks noChangeShapeType="1"/>
              </p:cNvSpPr>
              <p:nvPr/>
            </p:nvSpPr>
            <p:spPr bwMode="auto">
              <a:xfrm flipH="1" flipV="1">
                <a:off x="2416" y="2776"/>
                <a:ext cx="184" cy="4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00366" name="Line 14"/>
              <p:cNvSpPr>
                <a:spLocks noChangeShapeType="1"/>
              </p:cNvSpPr>
              <p:nvPr/>
            </p:nvSpPr>
            <p:spPr bwMode="auto">
              <a:xfrm flipV="1">
                <a:off x="2984" y="2936"/>
                <a:ext cx="120" cy="15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00367" name="Line 15"/>
              <p:cNvSpPr>
                <a:spLocks noChangeShapeType="1"/>
              </p:cNvSpPr>
              <p:nvPr/>
            </p:nvSpPr>
            <p:spPr bwMode="auto">
              <a:xfrm flipH="1" flipV="1">
                <a:off x="2848" y="2920"/>
                <a:ext cx="112" cy="16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00368" name="Line 16"/>
              <p:cNvSpPr>
                <a:spLocks noChangeShapeType="1"/>
              </p:cNvSpPr>
              <p:nvPr/>
            </p:nvSpPr>
            <p:spPr bwMode="auto">
              <a:xfrm flipV="1">
                <a:off x="2592" y="2904"/>
                <a:ext cx="112" cy="36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00369" name="Line 17"/>
              <p:cNvSpPr>
                <a:spLocks noChangeShapeType="1"/>
              </p:cNvSpPr>
              <p:nvPr/>
            </p:nvSpPr>
            <p:spPr bwMode="auto">
              <a:xfrm flipV="1">
                <a:off x="2608" y="2936"/>
                <a:ext cx="480" cy="32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00370" name="Line 18"/>
              <p:cNvSpPr>
                <a:spLocks noChangeShapeType="1"/>
              </p:cNvSpPr>
              <p:nvPr/>
            </p:nvSpPr>
            <p:spPr bwMode="auto">
              <a:xfrm flipV="1">
                <a:off x="2296" y="2808"/>
                <a:ext cx="240" cy="18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37054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title"/>
          </p:nvPr>
        </p:nvSpPr>
        <p:spPr>
          <a:xfrm>
            <a:off x="295275" y="231775"/>
            <a:ext cx="8658225" cy="2185988"/>
          </a:xfrm>
        </p:spPr>
        <p:txBody>
          <a:bodyPr/>
          <a:lstStyle/>
          <a:p>
            <a:r>
              <a:rPr lang="en-US" sz="2800" b="1" smtClean="0">
                <a:solidFill>
                  <a:srgbClr val="FF3300"/>
                </a:solidFill>
              </a:rPr>
              <a:t>Suggestion:  Map channel networks from the DEM at the finest resolution consistent with observed channel network geomorphology ‘laws’.  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98500" y="2298700"/>
            <a:ext cx="7772400" cy="4114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mtClean="0">
                <a:solidFill>
                  <a:srgbClr val="0000FF"/>
                </a:solidFill>
              </a:rPr>
              <a:t>Look for statistically significant break in constant stream drop property as stream delineation threshold is reduced</a:t>
            </a:r>
          </a:p>
          <a:p>
            <a:pPr>
              <a:lnSpc>
                <a:spcPct val="90000"/>
              </a:lnSpc>
            </a:pPr>
            <a:r>
              <a:rPr lang="en-US" smtClean="0">
                <a:solidFill>
                  <a:schemeClr val="bg2"/>
                </a:solidFill>
              </a:rPr>
              <a:t>Break in slope versus contributing area relationship</a:t>
            </a:r>
          </a:p>
          <a:p>
            <a:pPr>
              <a:lnSpc>
                <a:spcPct val="90000"/>
              </a:lnSpc>
            </a:pPr>
            <a:r>
              <a:rPr lang="en-US" smtClean="0">
                <a:solidFill>
                  <a:schemeClr val="bg2"/>
                </a:solidFill>
              </a:rPr>
              <a:t>Physical basis in the form instability theory of Smith and Bretherton (1972), see Tarboton et al. 1992</a:t>
            </a:r>
          </a:p>
        </p:txBody>
      </p:sp>
    </p:spTree>
    <p:extLst>
      <p:ext uri="{BB962C8B-B14F-4D97-AF65-F5344CB8AC3E}">
        <p14:creationId xmlns:p14="http://schemas.microsoft.com/office/powerpoint/2010/main" val="2728599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8839200" cy="1295400"/>
          </a:xfrm>
        </p:spPr>
        <p:txBody>
          <a:bodyPr/>
          <a:lstStyle/>
          <a:p>
            <a:r>
              <a:rPr lang="en-US" sz="4000" smtClean="0"/>
              <a:t>Statistical Analysis of Stream Drops</a:t>
            </a:r>
            <a:endParaRPr lang="en-US" sz="2800" smtClean="0">
              <a:solidFill>
                <a:srgbClr val="FF3300"/>
              </a:solidFill>
            </a:endParaRPr>
          </a:p>
        </p:txBody>
      </p:sp>
      <p:graphicFrame>
        <p:nvGraphicFramePr>
          <p:cNvPr id="15362" name="Object 3"/>
          <p:cNvGraphicFramePr>
            <a:graphicFrameLocks noChangeAspect="1"/>
          </p:cNvGraphicFramePr>
          <p:nvPr/>
        </p:nvGraphicFramePr>
        <p:xfrm>
          <a:off x="609600" y="1752600"/>
          <a:ext cx="8340725" cy="4722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095" name="Chart" r:id="rId3" imgW="6164961" imgH="3490341" progId="Excel.Chart.8">
                  <p:embed/>
                </p:oleObj>
              </mc:Choice>
              <mc:Fallback>
                <p:oleObj name="Chart" r:id="rId3" imgW="6164961" imgH="3490341" progId="Excel.Char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" y="1752600"/>
                        <a:ext cx="8340725" cy="47228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00985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smtClean="0"/>
              <a:t>T-Test for Difference in Mean Values</a:t>
            </a:r>
          </a:p>
        </p:txBody>
      </p:sp>
      <p:sp>
        <p:nvSpPr>
          <p:cNvPr id="16388" name="Line 3"/>
          <p:cNvSpPr>
            <a:spLocks noChangeShapeType="1"/>
          </p:cNvSpPr>
          <p:nvPr/>
        </p:nvSpPr>
        <p:spPr bwMode="auto">
          <a:xfrm>
            <a:off x="304800" y="5638800"/>
            <a:ext cx="8153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6389" name="Line 4"/>
          <p:cNvSpPr>
            <a:spLocks noChangeShapeType="1"/>
          </p:cNvSpPr>
          <p:nvPr/>
        </p:nvSpPr>
        <p:spPr bwMode="auto">
          <a:xfrm>
            <a:off x="4191000" y="5562600"/>
            <a:ext cx="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6390" name="Line 5"/>
          <p:cNvSpPr>
            <a:spLocks noChangeShapeType="1"/>
          </p:cNvSpPr>
          <p:nvPr/>
        </p:nvSpPr>
        <p:spPr bwMode="auto">
          <a:xfrm>
            <a:off x="6324600" y="5562600"/>
            <a:ext cx="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6391" name="Text Box 6"/>
          <p:cNvSpPr txBox="1">
            <a:spLocks noChangeArrowheads="1"/>
          </p:cNvSpPr>
          <p:nvPr/>
        </p:nvSpPr>
        <p:spPr bwMode="auto">
          <a:xfrm>
            <a:off x="3886200" y="5029200"/>
            <a:ext cx="4889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>
                <a:solidFill>
                  <a:srgbClr val="000000"/>
                </a:solidFill>
              </a:rPr>
              <a:t>72</a:t>
            </a:r>
          </a:p>
        </p:txBody>
      </p:sp>
      <p:sp>
        <p:nvSpPr>
          <p:cNvPr id="16392" name="Text Box 7"/>
          <p:cNvSpPr txBox="1">
            <a:spLocks noChangeArrowheads="1"/>
          </p:cNvSpPr>
          <p:nvPr/>
        </p:nvSpPr>
        <p:spPr bwMode="auto">
          <a:xfrm>
            <a:off x="6019800" y="5029200"/>
            <a:ext cx="6413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>
                <a:solidFill>
                  <a:srgbClr val="000000"/>
                </a:solidFill>
              </a:rPr>
              <a:t>130</a:t>
            </a:r>
          </a:p>
        </p:txBody>
      </p:sp>
      <p:graphicFrame>
        <p:nvGraphicFramePr>
          <p:cNvPr id="16386" name="Object 8"/>
          <p:cNvGraphicFramePr>
            <a:graphicFrameLocks noChangeAspect="1"/>
          </p:cNvGraphicFramePr>
          <p:nvPr/>
        </p:nvGraphicFramePr>
        <p:xfrm>
          <a:off x="1828800" y="1676400"/>
          <a:ext cx="5489575" cy="1898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119" name="Worksheet" r:id="rId3" imgW="2446401" imgH="846201" progId="Excel.Sheet.8">
                  <p:embed/>
                </p:oleObj>
              </mc:Choice>
              <mc:Fallback>
                <p:oleObj name="Worksheet" r:id="rId3" imgW="2446401" imgH="846201" progId="Excel.Shee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28800" y="1676400"/>
                        <a:ext cx="5489575" cy="1898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393" name="Text Box 9"/>
          <p:cNvSpPr txBox="1">
            <a:spLocks noChangeArrowheads="1"/>
          </p:cNvSpPr>
          <p:nvPr/>
        </p:nvSpPr>
        <p:spPr bwMode="auto">
          <a:xfrm>
            <a:off x="1524000" y="5105400"/>
            <a:ext cx="336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>
                <a:solidFill>
                  <a:srgbClr val="000000"/>
                </a:solidFill>
              </a:rPr>
              <a:t>0</a:t>
            </a:r>
          </a:p>
        </p:txBody>
      </p:sp>
      <p:sp>
        <p:nvSpPr>
          <p:cNvPr id="16394" name="Line 10"/>
          <p:cNvSpPr>
            <a:spLocks noChangeShapeType="1"/>
          </p:cNvSpPr>
          <p:nvPr/>
        </p:nvSpPr>
        <p:spPr bwMode="auto">
          <a:xfrm>
            <a:off x="1752600" y="5562600"/>
            <a:ext cx="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6395" name="Freeform 11"/>
          <p:cNvSpPr>
            <a:spLocks/>
          </p:cNvSpPr>
          <p:nvPr/>
        </p:nvSpPr>
        <p:spPr bwMode="auto">
          <a:xfrm>
            <a:off x="1524000" y="4495800"/>
            <a:ext cx="9971088" cy="1108075"/>
          </a:xfrm>
          <a:custGeom>
            <a:avLst/>
            <a:gdLst>
              <a:gd name="T0" fmla="*/ 0 w 2393"/>
              <a:gd name="T1" fmla="*/ 2147483647 h 698"/>
              <a:gd name="T2" fmla="*/ 2147483647 w 2393"/>
              <a:gd name="T3" fmla="*/ 2147483647 h 698"/>
              <a:gd name="T4" fmla="*/ 2147483647 w 2393"/>
              <a:gd name="T5" fmla="*/ 2147483647 h 698"/>
              <a:gd name="T6" fmla="*/ 2147483647 w 2393"/>
              <a:gd name="T7" fmla="*/ 2147483647 h 698"/>
              <a:gd name="T8" fmla="*/ 2147483647 w 2393"/>
              <a:gd name="T9" fmla="*/ 2147483647 h 698"/>
              <a:gd name="T10" fmla="*/ 2147483647 w 2393"/>
              <a:gd name="T11" fmla="*/ 2147483647 h 698"/>
              <a:gd name="T12" fmla="*/ 2147483647 w 2393"/>
              <a:gd name="T13" fmla="*/ 2147483647 h 698"/>
              <a:gd name="T14" fmla="*/ 2147483647 w 2393"/>
              <a:gd name="T15" fmla="*/ 2147483647 h 698"/>
              <a:gd name="T16" fmla="*/ 2147483647 w 2393"/>
              <a:gd name="T17" fmla="*/ 2147483647 h 698"/>
              <a:gd name="T18" fmla="*/ 2147483647 w 2393"/>
              <a:gd name="T19" fmla="*/ 2147483647 h 698"/>
              <a:gd name="T20" fmla="*/ 2147483647 w 2393"/>
              <a:gd name="T21" fmla="*/ 2147483647 h 698"/>
              <a:gd name="T22" fmla="*/ 2147483647 w 2393"/>
              <a:gd name="T23" fmla="*/ 2147483647 h 698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2393"/>
              <a:gd name="T37" fmla="*/ 0 h 698"/>
              <a:gd name="T38" fmla="*/ 2393 w 2393"/>
              <a:gd name="T39" fmla="*/ 698 h 698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2393" h="698">
                <a:moveTo>
                  <a:pt x="0" y="693"/>
                </a:moveTo>
                <a:cubicBezTo>
                  <a:pt x="140" y="695"/>
                  <a:pt x="280" y="698"/>
                  <a:pt x="384" y="691"/>
                </a:cubicBezTo>
                <a:cubicBezTo>
                  <a:pt x="488" y="684"/>
                  <a:pt x="562" y="680"/>
                  <a:pt x="626" y="652"/>
                </a:cubicBezTo>
                <a:cubicBezTo>
                  <a:pt x="690" y="624"/>
                  <a:pt x="721" y="580"/>
                  <a:pt x="770" y="521"/>
                </a:cubicBezTo>
                <a:cubicBezTo>
                  <a:pt x="819" y="462"/>
                  <a:pt x="875" y="373"/>
                  <a:pt x="921" y="298"/>
                </a:cubicBezTo>
                <a:cubicBezTo>
                  <a:pt x="967" y="223"/>
                  <a:pt x="1000" y="115"/>
                  <a:pt x="1045" y="69"/>
                </a:cubicBezTo>
                <a:cubicBezTo>
                  <a:pt x="1090" y="23"/>
                  <a:pt x="1140" y="0"/>
                  <a:pt x="1189" y="23"/>
                </a:cubicBezTo>
                <a:cubicBezTo>
                  <a:pt x="1238" y="46"/>
                  <a:pt x="1292" y="136"/>
                  <a:pt x="1340" y="206"/>
                </a:cubicBezTo>
                <a:cubicBezTo>
                  <a:pt x="1388" y="276"/>
                  <a:pt x="1419" y="367"/>
                  <a:pt x="1477" y="442"/>
                </a:cubicBezTo>
                <a:cubicBezTo>
                  <a:pt x="1535" y="517"/>
                  <a:pt x="1588" y="619"/>
                  <a:pt x="1687" y="658"/>
                </a:cubicBezTo>
                <a:cubicBezTo>
                  <a:pt x="1786" y="697"/>
                  <a:pt x="1955" y="672"/>
                  <a:pt x="2073" y="678"/>
                </a:cubicBezTo>
                <a:cubicBezTo>
                  <a:pt x="2191" y="684"/>
                  <a:pt x="2336" y="694"/>
                  <a:pt x="2393" y="697"/>
                </a:cubicBezTo>
              </a:path>
            </a:pathLst>
          </a:custGeom>
          <a:noFill/>
          <a:ln w="28575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6396" name="Freeform 12"/>
          <p:cNvSpPr>
            <a:spLocks/>
          </p:cNvSpPr>
          <p:nvPr/>
        </p:nvSpPr>
        <p:spPr bwMode="auto">
          <a:xfrm>
            <a:off x="685800" y="4038600"/>
            <a:ext cx="7151688" cy="1565275"/>
          </a:xfrm>
          <a:custGeom>
            <a:avLst/>
            <a:gdLst>
              <a:gd name="T0" fmla="*/ 0 w 2393"/>
              <a:gd name="T1" fmla="*/ 2147483647 h 698"/>
              <a:gd name="T2" fmla="*/ 2147483647 w 2393"/>
              <a:gd name="T3" fmla="*/ 2147483647 h 698"/>
              <a:gd name="T4" fmla="*/ 2147483647 w 2393"/>
              <a:gd name="T5" fmla="*/ 2147483647 h 698"/>
              <a:gd name="T6" fmla="*/ 2147483647 w 2393"/>
              <a:gd name="T7" fmla="*/ 2147483647 h 698"/>
              <a:gd name="T8" fmla="*/ 2147483647 w 2393"/>
              <a:gd name="T9" fmla="*/ 2147483647 h 698"/>
              <a:gd name="T10" fmla="*/ 2147483647 w 2393"/>
              <a:gd name="T11" fmla="*/ 2147483647 h 698"/>
              <a:gd name="T12" fmla="*/ 2147483647 w 2393"/>
              <a:gd name="T13" fmla="*/ 2147483647 h 698"/>
              <a:gd name="T14" fmla="*/ 2147483647 w 2393"/>
              <a:gd name="T15" fmla="*/ 2147483647 h 698"/>
              <a:gd name="T16" fmla="*/ 2147483647 w 2393"/>
              <a:gd name="T17" fmla="*/ 2147483647 h 698"/>
              <a:gd name="T18" fmla="*/ 2147483647 w 2393"/>
              <a:gd name="T19" fmla="*/ 2147483647 h 698"/>
              <a:gd name="T20" fmla="*/ 2147483647 w 2393"/>
              <a:gd name="T21" fmla="*/ 2147483647 h 698"/>
              <a:gd name="T22" fmla="*/ 2147483647 w 2393"/>
              <a:gd name="T23" fmla="*/ 2147483647 h 698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2393"/>
              <a:gd name="T37" fmla="*/ 0 h 698"/>
              <a:gd name="T38" fmla="*/ 2393 w 2393"/>
              <a:gd name="T39" fmla="*/ 698 h 698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2393" h="698">
                <a:moveTo>
                  <a:pt x="0" y="693"/>
                </a:moveTo>
                <a:cubicBezTo>
                  <a:pt x="140" y="695"/>
                  <a:pt x="280" y="698"/>
                  <a:pt x="384" y="691"/>
                </a:cubicBezTo>
                <a:cubicBezTo>
                  <a:pt x="488" y="684"/>
                  <a:pt x="562" y="680"/>
                  <a:pt x="626" y="652"/>
                </a:cubicBezTo>
                <a:cubicBezTo>
                  <a:pt x="690" y="624"/>
                  <a:pt x="721" y="580"/>
                  <a:pt x="770" y="521"/>
                </a:cubicBezTo>
                <a:cubicBezTo>
                  <a:pt x="819" y="462"/>
                  <a:pt x="875" y="373"/>
                  <a:pt x="921" y="298"/>
                </a:cubicBezTo>
                <a:cubicBezTo>
                  <a:pt x="967" y="223"/>
                  <a:pt x="1000" y="115"/>
                  <a:pt x="1045" y="69"/>
                </a:cubicBezTo>
                <a:cubicBezTo>
                  <a:pt x="1090" y="23"/>
                  <a:pt x="1140" y="0"/>
                  <a:pt x="1189" y="23"/>
                </a:cubicBezTo>
                <a:cubicBezTo>
                  <a:pt x="1238" y="46"/>
                  <a:pt x="1292" y="136"/>
                  <a:pt x="1340" y="206"/>
                </a:cubicBezTo>
                <a:cubicBezTo>
                  <a:pt x="1388" y="276"/>
                  <a:pt x="1419" y="367"/>
                  <a:pt x="1477" y="442"/>
                </a:cubicBezTo>
                <a:cubicBezTo>
                  <a:pt x="1535" y="517"/>
                  <a:pt x="1588" y="619"/>
                  <a:pt x="1687" y="658"/>
                </a:cubicBezTo>
                <a:cubicBezTo>
                  <a:pt x="1786" y="697"/>
                  <a:pt x="1955" y="672"/>
                  <a:pt x="2073" y="678"/>
                </a:cubicBezTo>
                <a:cubicBezTo>
                  <a:pt x="2191" y="684"/>
                  <a:pt x="2336" y="694"/>
                  <a:pt x="2393" y="697"/>
                </a:cubicBezTo>
              </a:path>
            </a:pathLst>
          </a:custGeom>
          <a:noFill/>
          <a:ln w="2857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6397" name="Rectangle 13"/>
          <p:cNvSpPr>
            <a:spLocks noChangeArrowheads="1"/>
          </p:cNvSpPr>
          <p:nvPr/>
        </p:nvSpPr>
        <p:spPr bwMode="auto">
          <a:xfrm>
            <a:off x="4613275" y="1676400"/>
            <a:ext cx="2701925" cy="1905000"/>
          </a:xfrm>
          <a:prstGeom prst="rect">
            <a:avLst/>
          </a:prstGeom>
          <a:noFill/>
          <a:ln w="28575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6398" name="Line 14"/>
          <p:cNvSpPr>
            <a:spLocks noChangeShapeType="1"/>
          </p:cNvSpPr>
          <p:nvPr/>
        </p:nvSpPr>
        <p:spPr bwMode="auto">
          <a:xfrm>
            <a:off x="6019800" y="3657600"/>
            <a:ext cx="0" cy="838200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6399" name="Rectangle 15"/>
          <p:cNvSpPr>
            <a:spLocks noChangeArrowheads="1"/>
          </p:cNvSpPr>
          <p:nvPr/>
        </p:nvSpPr>
        <p:spPr bwMode="auto">
          <a:xfrm>
            <a:off x="1828800" y="1676400"/>
            <a:ext cx="2701925" cy="1905000"/>
          </a:xfrm>
          <a:prstGeom prst="rect">
            <a:avLst/>
          </a:prstGeom>
          <a:noFill/>
          <a:ln w="2857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6400" name="Line 16"/>
          <p:cNvSpPr>
            <a:spLocks noChangeShapeType="1"/>
          </p:cNvSpPr>
          <p:nvPr/>
        </p:nvSpPr>
        <p:spPr bwMode="auto">
          <a:xfrm>
            <a:off x="3505200" y="3657600"/>
            <a:ext cx="0" cy="8382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6401" name="Text Box 17"/>
          <p:cNvSpPr txBox="1">
            <a:spLocks noChangeArrowheads="1"/>
          </p:cNvSpPr>
          <p:nvPr/>
        </p:nvSpPr>
        <p:spPr bwMode="auto">
          <a:xfrm>
            <a:off x="855663" y="5756275"/>
            <a:ext cx="8072437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>
                <a:solidFill>
                  <a:srgbClr val="000000"/>
                </a:solidFill>
              </a:rPr>
              <a:t>T-test checks whether difference in means is large (&gt; 2)</a:t>
            </a:r>
          </a:p>
          <a:p>
            <a:pPr algn="ctr" eaLnBrk="1" hangingPunct="1"/>
            <a:r>
              <a:rPr lang="en-US">
                <a:solidFill>
                  <a:srgbClr val="000000"/>
                </a:solidFill>
              </a:rPr>
              <a:t>when compared to the spread of the data around the mean values</a:t>
            </a:r>
          </a:p>
        </p:txBody>
      </p:sp>
    </p:spTree>
    <p:extLst>
      <p:ext uri="{BB962C8B-B14F-4D97-AF65-F5344CB8AC3E}">
        <p14:creationId xmlns:p14="http://schemas.microsoft.com/office/powerpoint/2010/main" val="982124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3" name="Arc 2"/>
          <p:cNvSpPr>
            <a:spLocks/>
          </p:cNvSpPr>
          <p:nvPr/>
        </p:nvSpPr>
        <p:spPr bwMode="auto">
          <a:xfrm>
            <a:off x="0" y="842963"/>
            <a:ext cx="2895600" cy="6018212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en-US">
              <a:solidFill>
                <a:srgbClr val="009999"/>
              </a:solidFill>
            </a:endParaRPr>
          </a:p>
        </p:txBody>
      </p:sp>
      <p:graphicFrame>
        <p:nvGraphicFramePr>
          <p:cNvPr id="17410" name="Object 1024"/>
          <p:cNvGraphicFramePr>
            <a:graphicFrameLocks noChangeAspect="1"/>
          </p:cNvGraphicFramePr>
          <p:nvPr/>
        </p:nvGraphicFramePr>
        <p:xfrm>
          <a:off x="1657350" y="230188"/>
          <a:ext cx="7150100" cy="4838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156" name="Graph Sheet" r:id="rId4" imgW="3352680" imgH="2590560" progId="SPLUSGraphSheetFileType">
                  <p:embed/>
                </p:oleObj>
              </mc:Choice>
              <mc:Fallback>
                <p:oleObj name="Graph Sheet" r:id="rId4" imgW="3352680" imgH="2590560" progId="SPLUSGraphSheetFileTyp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57350" y="230188"/>
                        <a:ext cx="7150100" cy="4838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414" name="Rectangle 3"/>
          <p:cNvSpPr>
            <a:spLocks noChangeArrowheads="1"/>
          </p:cNvSpPr>
          <p:nvPr/>
        </p:nvSpPr>
        <p:spPr bwMode="auto">
          <a:xfrm>
            <a:off x="4965700" y="5003800"/>
            <a:ext cx="571500" cy="1524000"/>
          </a:xfrm>
          <a:prstGeom prst="rect">
            <a:avLst/>
          </a:prstGeom>
          <a:solidFill>
            <a:srgbClr val="66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solidFill>
                <a:srgbClr val="009999"/>
              </a:solidFill>
            </a:endParaRPr>
          </a:p>
        </p:txBody>
      </p:sp>
      <p:sp>
        <p:nvSpPr>
          <p:cNvPr id="17415" name="Rectangle 4"/>
          <p:cNvSpPr>
            <a:spLocks noGrp="1" noChangeArrowheads="1"/>
          </p:cNvSpPr>
          <p:nvPr>
            <p:ph type="title"/>
          </p:nvPr>
        </p:nvSpPr>
        <p:spPr>
          <a:xfrm>
            <a:off x="1049655" y="292100"/>
            <a:ext cx="7044690" cy="322263"/>
          </a:xfrm>
        </p:spPr>
        <p:txBody>
          <a:bodyPr/>
          <a:lstStyle/>
          <a:p>
            <a:pPr algn="ctr"/>
            <a:r>
              <a:rPr lang="en-US" sz="2800" dirty="0" smtClean="0"/>
              <a:t>Objectively Selected Support Area Threshold</a:t>
            </a:r>
          </a:p>
        </p:txBody>
      </p:sp>
      <p:graphicFrame>
        <p:nvGraphicFramePr>
          <p:cNvPr id="17411" name="Picture 1025"/>
          <p:cNvGraphicFramePr>
            <a:graphicFrameLocks noChangeAspect="1"/>
          </p:cNvGraphicFramePr>
          <p:nvPr/>
        </p:nvGraphicFramePr>
        <p:xfrm>
          <a:off x="241300" y="4902200"/>
          <a:ext cx="7594600" cy="172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157" name="Worksheet" r:id="rId6" imgW="7591654" imgH="1724254" progId="Excel.Sheet.8">
                  <p:embed/>
                </p:oleObj>
              </mc:Choice>
              <mc:Fallback>
                <p:oleObj name="Worksheet" r:id="rId6" imgW="7591654" imgH="1724254" progId="Excel.Shee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1300" y="4902200"/>
                        <a:ext cx="7594600" cy="1727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282778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Text Box 2"/>
          <p:cNvSpPr txBox="1">
            <a:spLocks noChangeArrowheads="1"/>
          </p:cNvSpPr>
          <p:nvPr/>
        </p:nvSpPr>
        <p:spPr bwMode="auto">
          <a:xfrm>
            <a:off x="195263" y="209550"/>
            <a:ext cx="86883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100 grid cell constant support area threshold stream delineation</a:t>
            </a:r>
          </a:p>
        </p:txBody>
      </p:sp>
      <p:pic>
        <p:nvPicPr>
          <p:cNvPr id="102403" name="Picture 3" descr="greytopsa1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153"/>
          <a:stretch>
            <a:fillRect/>
          </a:stretch>
        </p:blipFill>
        <p:spPr bwMode="auto">
          <a:xfrm>
            <a:off x="742950" y="492125"/>
            <a:ext cx="7762875" cy="5913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09805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Text Box 2"/>
          <p:cNvSpPr txBox="1">
            <a:spLocks noChangeArrowheads="1"/>
          </p:cNvSpPr>
          <p:nvPr/>
        </p:nvSpPr>
        <p:spPr bwMode="auto">
          <a:xfrm>
            <a:off x="520700" y="300038"/>
            <a:ext cx="8102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rPr>
              <a:t>200 grid cell constant support area based stream delineation</a:t>
            </a:r>
          </a:p>
        </p:txBody>
      </p:sp>
      <p:pic>
        <p:nvPicPr>
          <p:cNvPr id="103427" name="Picture 3" descr="greytopsa2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633"/>
          <a:stretch>
            <a:fillRect/>
          </a:stretch>
        </p:blipFill>
        <p:spPr bwMode="auto">
          <a:xfrm>
            <a:off x="677863" y="374650"/>
            <a:ext cx="7762875" cy="596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22788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619"/>
            <a:ext cx="8229600" cy="560439"/>
          </a:xfrm>
        </p:spPr>
        <p:txBody>
          <a:bodyPr/>
          <a:lstStyle/>
          <a:p>
            <a:r>
              <a:rPr lang="en-US" dirty="0" smtClean="0"/>
              <a:t>Fill and Flow Direction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3674" y="4551532"/>
            <a:ext cx="2907236" cy="203988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126" y="887431"/>
            <a:ext cx="5535868" cy="5694036"/>
          </a:xfrm>
          <a:prstGeom prst="rect">
            <a:avLst/>
          </a:prstGeom>
        </p:spPr>
      </p:pic>
      <p:grpSp>
        <p:nvGrpSpPr>
          <p:cNvPr id="7" name="Group 81"/>
          <p:cNvGrpSpPr>
            <a:grpSpLocks/>
          </p:cNvGrpSpPr>
          <p:nvPr/>
        </p:nvGrpSpPr>
        <p:grpSpPr bwMode="auto">
          <a:xfrm>
            <a:off x="901700" y="2499851"/>
            <a:ext cx="882855" cy="926998"/>
            <a:chOff x="2261" y="1517"/>
            <a:chExt cx="1149" cy="1094"/>
          </a:xfrm>
        </p:grpSpPr>
        <p:sp>
          <p:nvSpPr>
            <p:cNvPr id="8" name="Rectangle 82"/>
            <p:cNvSpPr>
              <a:spLocks noChangeArrowheads="1"/>
            </p:cNvSpPr>
            <p:nvPr/>
          </p:nvSpPr>
          <p:spPr bwMode="auto">
            <a:xfrm>
              <a:off x="2261" y="1517"/>
              <a:ext cx="383" cy="364"/>
            </a:xfrm>
            <a:prstGeom prst="rect">
              <a:avLst/>
            </a:prstGeom>
            <a:noFill/>
            <a:ln w="38100">
              <a:solidFill>
                <a:srgbClr val="0099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r>
                <a:rPr lang="en-US" sz="1400" b="1"/>
                <a:t>32</a:t>
              </a:r>
            </a:p>
          </p:txBody>
        </p:sp>
        <p:sp>
          <p:nvSpPr>
            <p:cNvPr id="9" name="Rectangle 83"/>
            <p:cNvSpPr>
              <a:spLocks noChangeArrowheads="1"/>
            </p:cNvSpPr>
            <p:nvPr/>
          </p:nvSpPr>
          <p:spPr bwMode="auto">
            <a:xfrm>
              <a:off x="2261" y="1881"/>
              <a:ext cx="383" cy="366"/>
            </a:xfrm>
            <a:prstGeom prst="rect">
              <a:avLst/>
            </a:prstGeom>
            <a:noFill/>
            <a:ln w="38100">
              <a:solidFill>
                <a:srgbClr val="0099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r>
                <a:rPr lang="en-US" sz="1400" b="1"/>
                <a:t>16</a:t>
              </a:r>
            </a:p>
          </p:txBody>
        </p:sp>
        <p:sp>
          <p:nvSpPr>
            <p:cNvPr id="10" name="Rectangle 84"/>
            <p:cNvSpPr>
              <a:spLocks noChangeArrowheads="1"/>
            </p:cNvSpPr>
            <p:nvPr/>
          </p:nvSpPr>
          <p:spPr bwMode="auto">
            <a:xfrm>
              <a:off x="2261" y="2247"/>
              <a:ext cx="383" cy="364"/>
            </a:xfrm>
            <a:prstGeom prst="rect">
              <a:avLst/>
            </a:prstGeom>
            <a:noFill/>
            <a:ln w="38100">
              <a:solidFill>
                <a:srgbClr val="0099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r>
                <a:rPr lang="en-US" sz="1400" b="1"/>
                <a:t>8</a:t>
              </a:r>
            </a:p>
          </p:txBody>
        </p:sp>
        <p:sp>
          <p:nvSpPr>
            <p:cNvPr id="11" name="Rectangle 85"/>
            <p:cNvSpPr>
              <a:spLocks noChangeArrowheads="1"/>
            </p:cNvSpPr>
            <p:nvPr/>
          </p:nvSpPr>
          <p:spPr bwMode="auto">
            <a:xfrm>
              <a:off x="2644" y="1517"/>
              <a:ext cx="383" cy="364"/>
            </a:xfrm>
            <a:prstGeom prst="rect">
              <a:avLst/>
            </a:prstGeom>
            <a:noFill/>
            <a:ln w="38100">
              <a:solidFill>
                <a:srgbClr val="0099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r>
                <a:rPr lang="en-US" sz="1400" b="1"/>
                <a:t>64</a:t>
              </a:r>
            </a:p>
          </p:txBody>
        </p:sp>
        <p:sp>
          <p:nvSpPr>
            <p:cNvPr id="12" name="Rectangle 86"/>
            <p:cNvSpPr>
              <a:spLocks noChangeArrowheads="1"/>
            </p:cNvSpPr>
            <p:nvPr/>
          </p:nvSpPr>
          <p:spPr bwMode="auto">
            <a:xfrm>
              <a:off x="2644" y="1881"/>
              <a:ext cx="383" cy="366"/>
            </a:xfrm>
            <a:prstGeom prst="rect">
              <a:avLst/>
            </a:prstGeom>
            <a:noFill/>
            <a:ln w="38100">
              <a:solidFill>
                <a:srgbClr val="0099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en-US" sz="1400" b="1"/>
            </a:p>
          </p:txBody>
        </p:sp>
        <p:sp>
          <p:nvSpPr>
            <p:cNvPr id="13" name="Rectangle 87"/>
            <p:cNvSpPr>
              <a:spLocks noChangeArrowheads="1"/>
            </p:cNvSpPr>
            <p:nvPr/>
          </p:nvSpPr>
          <p:spPr bwMode="auto">
            <a:xfrm>
              <a:off x="2644" y="2247"/>
              <a:ext cx="383" cy="364"/>
            </a:xfrm>
            <a:prstGeom prst="rect">
              <a:avLst/>
            </a:prstGeom>
            <a:noFill/>
            <a:ln w="38100">
              <a:solidFill>
                <a:srgbClr val="0099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r>
                <a:rPr lang="en-US" sz="1400" b="1"/>
                <a:t>4</a:t>
              </a:r>
            </a:p>
          </p:txBody>
        </p:sp>
        <p:grpSp>
          <p:nvGrpSpPr>
            <p:cNvPr id="14" name="Group 88"/>
            <p:cNvGrpSpPr>
              <a:grpSpLocks/>
            </p:cNvGrpSpPr>
            <p:nvPr/>
          </p:nvGrpSpPr>
          <p:grpSpPr bwMode="auto">
            <a:xfrm>
              <a:off x="3027" y="1517"/>
              <a:ext cx="383" cy="1094"/>
              <a:chOff x="3027" y="1517"/>
              <a:chExt cx="383" cy="1094"/>
            </a:xfrm>
          </p:grpSpPr>
          <p:sp>
            <p:nvSpPr>
              <p:cNvPr id="23" name="Rectangle 89"/>
              <p:cNvSpPr>
                <a:spLocks noChangeArrowheads="1"/>
              </p:cNvSpPr>
              <p:nvPr/>
            </p:nvSpPr>
            <p:spPr bwMode="auto">
              <a:xfrm>
                <a:off x="3027" y="1517"/>
                <a:ext cx="383" cy="364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algn="ctr"/>
                <a:r>
                  <a:rPr lang="en-US" sz="1400" b="1" dirty="0"/>
                  <a:t>128</a:t>
                </a:r>
              </a:p>
            </p:txBody>
          </p:sp>
          <p:sp>
            <p:nvSpPr>
              <p:cNvPr id="24" name="Rectangle 90"/>
              <p:cNvSpPr>
                <a:spLocks noChangeArrowheads="1"/>
              </p:cNvSpPr>
              <p:nvPr/>
            </p:nvSpPr>
            <p:spPr bwMode="auto">
              <a:xfrm>
                <a:off x="3027" y="1881"/>
                <a:ext cx="383" cy="366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algn="ctr"/>
                <a:r>
                  <a:rPr lang="en-US" sz="1400" b="1"/>
                  <a:t>1</a:t>
                </a:r>
              </a:p>
            </p:txBody>
          </p:sp>
          <p:sp>
            <p:nvSpPr>
              <p:cNvPr id="25" name="Rectangle 91"/>
              <p:cNvSpPr>
                <a:spLocks noChangeArrowheads="1"/>
              </p:cNvSpPr>
              <p:nvPr/>
            </p:nvSpPr>
            <p:spPr bwMode="auto">
              <a:xfrm>
                <a:off x="3027" y="2247"/>
                <a:ext cx="383" cy="364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algn="ctr"/>
                <a:r>
                  <a:rPr lang="en-US" sz="1400" b="1"/>
                  <a:t>2</a:t>
                </a:r>
              </a:p>
            </p:txBody>
          </p:sp>
        </p:grpSp>
        <p:sp>
          <p:nvSpPr>
            <p:cNvPr id="15" name="Line 92"/>
            <p:cNvSpPr>
              <a:spLocks noChangeShapeType="1"/>
            </p:cNvSpPr>
            <p:nvPr/>
          </p:nvSpPr>
          <p:spPr bwMode="auto">
            <a:xfrm rot="-5400000">
              <a:off x="2746" y="1898"/>
              <a:ext cx="20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16" name="Line 93"/>
            <p:cNvSpPr>
              <a:spLocks noChangeShapeType="1"/>
            </p:cNvSpPr>
            <p:nvPr/>
          </p:nvSpPr>
          <p:spPr bwMode="auto">
            <a:xfrm rot="5400000" flipV="1">
              <a:off x="2884" y="2108"/>
              <a:ext cx="194" cy="20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17" name="Line 94"/>
            <p:cNvSpPr>
              <a:spLocks noChangeShapeType="1"/>
            </p:cNvSpPr>
            <p:nvPr/>
          </p:nvSpPr>
          <p:spPr bwMode="auto">
            <a:xfrm rot="-5400000">
              <a:off x="2881" y="1810"/>
              <a:ext cx="202" cy="20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18" name="Line 95"/>
            <p:cNvSpPr>
              <a:spLocks noChangeShapeType="1"/>
            </p:cNvSpPr>
            <p:nvPr/>
          </p:nvSpPr>
          <p:spPr bwMode="auto">
            <a:xfrm rot="-5400000" flipH="1" flipV="1">
              <a:off x="2571" y="2101"/>
              <a:ext cx="210" cy="21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19" name="Line 96"/>
            <p:cNvSpPr>
              <a:spLocks noChangeShapeType="1"/>
            </p:cNvSpPr>
            <p:nvPr/>
          </p:nvSpPr>
          <p:spPr bwMode="auto">
            <a:xfrm rot="5400000" flipV="1">
              <a:off x="2741" y="2220"/>
              <a:ext cx="20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20" name="Line 97"/>
            <p:cNvSpPr>
              <a:spLocks noChangeShapeType="1"/>
            </p:cNvSpPr>
            <p:nvPr/>
          </p:nvSpPr>
          <p:spPr bwMode="auto">
            <a:xfrm rot="10800000">
              <a:off x="2561" y="2071"/>
              <a:ext cx="20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21" name="Line 98"/>
            <p:cNvSpPr>
              <a:spLocks noChangeShapeType="1"/>
            </p:cNvSpPr>
            <p:nvPr/>
          </p:nvSpPr>
          <p:spPr bwMode="auto">
            <a:xfrm rot="10800000" flipH="1">
              <a:off x="2907" y="2065"/>
              <a:ext cx="20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22" name="Line 99"/>
            <p:cNvSpPr>
              <a:spLocks noChangeShapeType="1"/>
            </p:cNvSpPr>
            <p:nvPr/>
          </p:nvSpPr>
          <p:spPr bwMode="auto">
            <a:xfrm rot="5400000" flipH="1">
              <a:off x="2570" y="1818"/>
              <a:ext cx="210" cy="209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sz="1600"/>
            </a:p>
          </p:txBody>
        </p:sp>
      </p:grpSp>
      <p:pic>
        <p:nvPicPr>
          <p:cNvPr id="31" name="Picture 3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96050" y="812940"/>
            <a:ext cx="2190750" cy="2828925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7455716" y="1179559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2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6787665" y="1236367"/>
            <a:ext cx="715296" cy="27284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/>
          <p:cNvSpPr txBox="1"/>
          <p:nvPr/>
        </p:nvSpPr>
        <p:spPr>
          <a:xfrm>
            <a:off x="7914559" y="1691132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2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6810042" y="1730250"/>
            <a:ext cx="1106129" cy="27284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03674" y="2679215"/>
            <a:ext cx="2907236" cy="1750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841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711200"/>
          </a:xfrm>
        </p:spPr>
        <p:txBody>
          <a:bodyPr/>
          <a:lstStyle/>
          <a:p>
            <a:r>
              <a:rPr lang="en-US" sz="2400" smtClean="0"/>
              <a:t>Local Curvature Computation</a:t>
            </a:r>
            <a:br>
              <a:rPr lang="en-US" sz="2400" smtClean="0"/>
            </a:br>
            <a:r>
              <a:rPr lang="en-US" sz="1800" smtClean="0"/>
              <a:t>(Peuker and Douglas, 1975, Comput. Graphics Image Proc. 4:375)</a:t>
            </a:r>
          </a:p>
        </p:txBody>
      </p:sp>
      <p:pic>
        <p:nvPicPr>
          <p:cNvPr id="1044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873" b="20804"/>
          <a:stretch>
            <a:fillRect/>
          </a:stretch>
        </p:blipFill>
        <p:spPr bwMode="auto">
          <a:xfrm>
            <a:off x="1181100" y="2603500"/>
            <a:ext cx="6858000" cy="425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452" name="Rectangle 4" descr="50%"/>
          <p:cNvSpPr>
            <a:spLocks noChangeArrowheads="1"/>
          </p:cNvSpPr>
          <p:nvPr/>
        </p:nvSpPr>
        <p:spPr bwMode="auto">
          <a:xfrm>
            <a:off x="2247900" y="889000"/>
            <a:ext cx="609600" cy="609600"/>
          </a:xfrm>
          <a:prstGeom prst="rect">
            <a:avLst/>
          </a:prstGeom>
          <a:pattFill prst="pct50">
            <a:fgClr>
              <a:schemeClr val="tx2"/>
            </a:fgClr>
            <a:bgClr>
              <a:schemeClr val="bg1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Arial"/>
            </a:endParaRPr>
          </a:p>
        </p:txBody>
      </p:sp>
      <p:sp>
        <p:nvSpPr>
          <p:cNvPr id="104453" name="Rectangle 5"/>
          <p:cNvSpPr>
            <a:spLocks noChangeArrowheads="1"/>
          </p:cNvSpPr>
          <p:nvPr/>
        </p:nvSpPr>
        <p:spPr bwMode="auto">
          <a:xfrm>
            <a:off x="2857500" y="889000"/>
            <a:ext cx="609600" cy="6096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Arial"/>
            </a:endParaRPr>
          </a:p>
        </p:txBody>
      </p:sp>
      <p:sp>
        <p:nvSpPr>
          <p:cNvPr id="104454" name="Rectangle 6" descr="50%"/>
          <p:cNvSpPr>
            <a:spLocks noChangeArrowheads="1"/>
          </p:cNvSpPr>
          <p:nvPr/>
        </p:nvSpPr>
        <p:spPr bwMode="auto">
          <a:xfrm>
            <a:off x="2247900" y="1498600"/>
            <a:ext cx="609600" cy="609600"/>
          </a:xfrm>
          <a:prstGeom prst="rect">
            <a:avLst/>
          </a:prstGeom>
          <a:pattFill prst="pct50">
            <a:fgClr>
              <a:schemeClr val="tx2"/>
            </a:fgClr>
            <a:bgClr>
              <a:schemeClr val="bg1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Arial"/>
            </a:endParaRPr>
          </a:p>
        </p:txBody>
      </p:sp>
      <p:sp>
        <p:nvSpPr>
          <p:cNvPr id="104455" name="Rectangle 7" descr="50%"/>
          <p:cNvSpPr>
            <a:spLocks noChangeArrowheads="1"/>
          </p:cNvSpPr>
          <p:nvPr/>
        </p:nvSpPr>
        <p:spPr bwMode="auto">
          <a:xfrm>
            <a:off x="2857500" y="1498600"/>
            <a:ext cx="609600" cy="609600"/>
          </a:xfrm>
          <a:prstGeom prst="rect">
            <a:avLst/>
          </a:prstGeom>
          <a:pattFill prst="pct50">
            <a:fgClr>
              <a:schemeClr val="tx2"/>
            </a:fgClr>
            <a:bgClr>
              <a:schemeClr val="bg1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Arial"/>
            </a:endParaRPr>
          </a:p>
        </p:txBody>
      </p:sp>
      <p:sp>
        <p:nvSpPr>
          <p:cNvPr id="104456" name="Rectangle 8"/>
          <p:cNvSpPr>
            <a:spLocks noChangeArrowheads="1"/>
          </p:cNvSpPr>
          <p:nvPr/>
        </p:nvSpPr>
        <p:spPr bwMode="auto">
          <a:xfrm>
            <a:off x="4381500" y="1498600"/>
            <a:ext cx="609600" cy="6096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Arial"/>
            </a:endParaRPr>
          </a:p>
        </p:txBody>
      </p:sp>
      <p:sp>
        <p:nvSpPr>
          <p:cNvPr id="104457" name="Rectangle 9" descr="50%"/>
          <p:cNvSpPr>
            <a:spLocks noChangeArrowheads="1"/>
          </p:cNvSpPr>
          <p:nvPr/>
        </p:nvSpPr>
        <p:spPr bwMode="auto">
          <a:xfrm>
            <a:off x="4381500" y="889000"/>
            <a:ext cx="609600" cy="609600"/>
          </a:xfrm>
          <a:prstGeom prst="rect">
            <a:avLst/>
          </a:prstGeom>
          <a:pattFill prst="pct50">
            <a:fgClr>
              <a:schemeClr val="tx2"/>
            </a:fgClr>
            <a:bgClr>
              <a:schemeClr val="bg1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Arial"/>
            </a:endParaRPr>
          </a:p>
        </p:txBody>
      </p:sp>
      <p:sp>
        <p:nvSpPr>
          <p:cNvPr id="104458" name="Rectangle 10"/>
          <p:cNvSpPr>
            <a:spLocks noChangeArrowheads="1"/>
          </p:cNvSpPr>
          <p:nvPr/>
        </p:nvSpPr>
        <p:spPr bwMode="auto">
          <a:xfrm>
            <a:off x="5905500" y="1498600"/>
            <a:ext cx="609600" cy="6096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Arial"/>
            </a:endParaRPr>
          </a:p>
        </p:txBody>
      </p:sp>
      <p:sp>
        <p:nvSpPr>
          <p:cNvPr id="104459" name="Rectangle 11" descr="50%"/>
          <p:cNvSpPr>
            <a:spLocks noChangeArrowheads="1"/>
          </p:cNvSpPr>
          <p:nvPr/>
        </p:nvSpPr>
        <p:spPr bwMode="auto">
          <a:xfrm>
            <a:off x="5905500" y="889000"/>
            <a:ext cx="609600" cy="609600"/>
          </a:xfrm>
          <a:prstGeom prst="rect">
            <a:avLst/>
          </a:prstGeom>
          <a:pattFill prst="pct50">
            <a:fgClr>
              <a:schemeClr val="tx2"/>
            </a:fgClr>
            <a:bgClr>
              <a:schemeClr val="bg1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Arial"/>
            </a:endParaRPr>
          </a:p>
        </p:txBody>
      </p:sp>
      <p:sp>
        <p:nvSpPr>
          <p:cNvPr id="104460" name="Text Box 12"/>
          <p:cNvSpPr txBox="1">
            <a:spLocks noChangeArrowheads="1"/>
          </p:cNvSpPr>
          <p:nvPr/>
        </p:nvSpPr>
        <p:spPr bwMode="auto">
          <a:xfrm>
            <a:off x="2247900" y="965200"/>
            <a:ext cx="609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rPr>
              <a:t>43</a:t>
            </a:r>
          </a:p>
        </p:txBody>
      </p:sp>
      <p:sp>
        <p:nvSpPr>
          <p:cNvPr id="104461" name="Text Box 13"/>
          <p:cNvSpPr txBox="1">
            <a:spLocks noChangeArrowheads="1"/>
          </p:cNvSpPr>
          <p:nvPr/>
        </p:nvSpPr>
        <p:spPr bwMode="auto">
          <a:xfrm>
            <a:off x="2247900" y="1574800"/>
            <a:ext cx="609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rPr>
              <a:t>41</a:t>
            </a:r>
          </a:p>
        </p:txBody>
      </p:sp>
      <p:sp>
        <p:nvSpPr>
          <p:cNvPr id="104462" name="Text Box 14"/>
          <p:cNvSpPr txBox="1">
            <a:spLocks noChangeArrowheads="1"/>
          </p:cNvSpPr>
          <p:nvPr/>
        </p:nvSpPr>
        <p:spPr bwMode="auto">
          <a:xfrm>
            <a:off x="2933700" y="965200"/>
            <a:ext cx="609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rPr>
              <a:t>48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Arial"/>
            </a:endParaRPr>
          </a:p>
        </p:txBody>
      </p:sp>
      <p:sp>
        <p:nvSpPr>
          <p:cNvPr id="104463" name="Text Box 15"/>
          <p:cNvSpPr txBox="1">
            <a:spLocks noChangeArrowheads="1"/>
          </p:cNvSpPr>
          <p:nvPr/>
        </p:nvSpPr>
        <p:spPr bwMode="auto">
          <a:xfrm>
            <a:off x="2933700" y="1574800"/>
            <a:ext cx="609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rPr>
              <a:t>47</a:t>
            </a:r>
          </a:p>
        </p:txBody>
      </p:sp>
      <p:sp>
        <p:nvSpPr>
          <p:cNvPr id="104464" name="Rectangle 16"/>
          <p:cNvSpPr>
            <a:spLocks noChangeArrowheads="1"/>
          </p:cNvSpPr>
          <p:nvPr/>
        </p:nvSpPr>
        <p:spPr bwMode="auto">
          <a:xfrm>
            <a:off x="3771900" y="889000"/>
            <a:ext cx="609600" cy="6096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Arial"/>
            </a:endParaRPr>
          </a:p>
        </p:txBody>
      </p:sp>
      <p:sp>
        <p:nvSpPr>
          <p:cNvPr id="104465" name="Text Box 17"/>
          <p:cNvSpPr txBox="1">
            <a:spLocks noChangeArrowheads="1"/>
          </p:cNvSpPr>
          <p:nvPr/>
        </p:nvSpPr>
        <p:spPr bwMode="auto">
          <a:xfrm>
            <a:off x="3848100" y="965200"/>
            <a:ext cx="609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rPr>
              <a:t>48</a:t>
            </a:r>
          </a:p>
        </p:txBody>
      </p:sp>
      <p:sp>
        <p:nvSpPr>
          <p:cNvPr id="104466" name="Rectangle 18" descr="50%"/>
          <p:cNvSpPr>
            <a:spLocks noChangeArrowheads="1"/>
          </p:cNvSpPr>
          <p:nvPr/>
        </p:nvSpPr>
        <p:spPr bwMode="auto">
          <a:xfrm>
            <a:off x="3771900" y="1498600"/>
            <a:ext cx="609600" cy="609600"/>
          </a:xfrm>
          <a:prstGeom prst="rect">
            <a:avLst/>
          </a:prstGeom>
          <a:pattFill prst="pct50">
            <a:fgClr>
              <a:schemeClr val="tx2"/>
            </a:fgClr>
            <a:bgClr>
              <a:schemeClr val="bg1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Arial"/>
            </a:endParaRPr>
          </a:p>
        </p:txBody>
      </p:sp>
      <p:sp>
        <p:nvSpPr>
          <p:cNvPr id="104467" name="Text Box 19"/>
          <p:cNvSpPr txBox="1">
            <a:spLocks noChangeArrowheads="1"/>
          </p:cNvSpPr>
          <p:nvPr/>
        </p:nvSpPr>
        <p:spPr bwMode="auto">
          <a:xfrm>
            <a:off x="3848100" y="1574800"/>
            <a:ext cx="609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rPr>
              <a:t>47</a:t>
            </a:r>
          </a:p>
        </p:txBody>
      </p:sp>
      <p:sp>
        <p:nvSpPr>
          <p:cNvPr id="104468" name="Text Box 20"/>
          <p:cNvSpPr txBox="1">
            <a:spLocks noChangeArrowheads="1"/>
          </p:cNvSpPr>
          <p:nvPr/>
        </p:nvSpPr>
        <p:spPr bwMode="auto">
          <a:xfrm>
            <a:off x="4457700" y="1574800"/>
            <a:ext cx="609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rPr>
              <a:t>54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Arial"/>
            </a:endParaRPr>
          </a:p>
        </p:txBody>
      </p:sp>
      <p:sp>
        <p:nvSpPr>
          <p:cNvPr id="104469" name="Text Box 21"/>
          <p:cNvSpPr txBox="1">
            <a:spLocks noChangeArrowheads="1"/>
          </p:cNvSpPr>
          <p:nvPr/>
        </p:nvSpPr>
        <p:spPr bwMode="auto">
          <a:xfrm>
            <a:off x="4457700" y="965200"/>
            <a:ext cx="609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rPr>
              <a:t>51</a:t>
            </a:r>
          </a:p>
        </p:txBody>
      </p:sp>
      <p:sp>
        <p:nvSpPr>
          <p:cNvPr id="104470" name="Rectangle 22"/>
          <p:cNvSpPr>
            <a:spLocks noChangeArrowheads="1"/>
          </p:cNvSpPr>
          <p:nvPr/>
        </p:nvSpPr>
        <p:spPr bwMode="auto">
          <a:xfrm>
            <a:off x="5295900" y="1498600"/>
            <a:ext cx="609600" cy="6096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Arial"/>
            </a:endParaRPr>
          </a:p>
        </p:txBody>
      </p:sp>
      <p:sp>
        <p:nvSpPr>
          <p:cNvPr id="104471" name="Rectangle 23" descr="50%"/>
          <p:cNvSpPr>
            <a:spLocks noChangeArrowheads="1"/>
          </p:cNvSpPr>
          <p:nvPr/>
        </p:nvSpPr>
        <p:spPr bwMode="auto">
          <a:xfrm>
            <a:off x="5295900" y="889000"/>
            <a:ext cx="609600" cy="609600"/>
          </a:xfrm>
          <a:prstGeom prst="rect">
            <a:avLst/>
          </a:prstGeom>
          <a:pattFill prst="pct50">
            <a:fgClr>
              <a:schemeClr val="tx2"/>
            </a:fgClr>
            <a:bgClr>
              <a:schemeClr val="bg1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Arial"/>
            </a:endParaRPr>
          </a:p>
        </p:txBody>
      </p:sp>
      <p:sp>
        <p:nvSpPr>
          <p:cNvPr id="104472" name="Text Box 24"/>
          <p:cNvSpPr txBox="1">
            <a:spLocks noChangeArrowheads="1"/>
          </p:cNvSpPr>
          <p:nvPr/>
        </p:nvSpPr>
        <p:spPr bwMode="auto">
          <a:xfrm>
            <a:off x="5372100" y="1574800"/>
            <a:ext cx="609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rPr>
              <a:t>54</a:t>
            </a:r>
          </a:p>
        </p:txBody>
      </p:sp>
      <p:sp>
        <p:nvSpPr>
          <p:cNvPr id="104473" name="Text Box 25"/>
          <p:cNvSpPr txBox="1">
            <a:spLocks noChangeArrowheads="1"/>
          </p:cNvSpPr>
          <p:nvPr/>
        </p:nvSpPr>
        <p:spPr bwMode="auto">
          <a:xfrm>
            <a:off x="5372100" y="965200"/>
            <a:ext cx="609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rPr>
              <a:t>51</a:t>
            </a:r>
          </a:p>
        </p:txBody>
      </p:sp>
      <p:sp>
        <p:nvSpPr>
          <p:cNvPr id="104474" name="Text Box 26"/>
          <p:cNvSpPr txBox="1">
            <a:spLocks noChangeArrowheads="1"/>
          </p:cNvSpPr>
          <p:nvPr/>
        </p:nvSpPr>
        <p:spPr bwMode="auto">
          <a:xfrm>
            <a:off x="5981700" y="965200"/>
            <a:ext cx="609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rPr>
              <a:t>56</a:t>
            </a:r>
          </a:p>
        </p:txBody>
      </p:sp>
      <p:sp>
        <p:nvSpPr>
          <p:cNvPr id="104475" name="Text Box 27"/>
          <p:cNvSpPr txBox="1">
            <a:spLocks noChangeArrowheads="1"/>
          </p:cNvSpPr>
          <p:nvPr/>
        </p:nvSpPr>
        <p:spPr bwMode="auto">
          <a:xfrm>
            <a:off x="5981700" y="1574800"/>
            <a:ext cx="609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rPr>
              <a:t>58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Arial"/>
            </a:endParaRPr>
          </a:p>
        </p:txBody>
      </p:sp>
      <p:sp>
        <p:nvSpPr>
          <p:cNvPr id="104476" name="Line 28"/>
          <p:cNvSpPr>
            <a:spLocks noChangeShapeType="1"/>
          </p:cNvSpPr>
          <p:nvPr/>
        </p:nvSpPr>
        <p:spPr bwMode="auto">
          <a:xfrm>
            <a:off x="2252663" y="2112963"/>
            <a:ext cx="2271712" cy="30813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Arial"/>
            </a:endParaRPr>
          </a:p>
        </p:txBody>
      </p:sp>
      <p:sp>
        <p:nvSpPr>
          <p:cNvPr id="104477" name="Line 29"/>
          <p:cNvSpPr>
            <a:spLocks noChangeShapeType="1"/>
          </p:cNvSpPr>
          <p:nvPr/>
        </p:nvSpPr>
        <p:spPr bwMode="auto">
          <a:xfrm>
            <a:off x="3467100" y="2108200"/>
            <a:ext cx="1123950" cy="30337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Arial"/>
            </a:endParaRPr>
          </a:p>
        </p:txBody>
      </p:sp>
      <p:sp>
        <p:nvSpPr>
          <p:cNvPr id="104478" name="Line 30"/>
          <p:cNvSpPr>
            <a:spLocks noChangeShapeType="1"/>
          </p:cNvSpPr>
          <p:nvPr/>
        </p:nvSpPr>
        <p:spPr bwMode="auto">
          <a:xfrm>
            <a:off x="3771900" y="2108200"/>
            <a:ext cx="804863" cy="30908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Arial"/>
            </a:endParaRPr>
          </a:p>
        </p:txBody>
      </p:sp>
      <p:sp>
        <p:nvSpPr>
          <p:cNvPr id="104479" name="Line 31"/>
          <p:cNvSpPr>
            <a:spLocks noChangeShapeType="1"/>
          </p:cNvSpPr>
          <p:nvPr/>
        </p:nvSpPr>
        <p:spPr bwMode="auto">
          <a:xfrm flipH="1">
            <a:off x="4629150" y="2108200"/>
            <a:ext cx="361950" cy="30813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Arial"/>
            </a:endParaRPr>
          </a:p>
        </p:txBody>
      </p:sp>
      <p:sp>
        <p:nvSpPr>
          <p:cNvPr id="104480" name="Line 32"/>
          <p:cNvSpPr>
            <a:spLocks noChangeShapeType="1"/>
          </p:cNvSpPr>
          <p:nvPr/>
        </p:nvSpPr>
        <p:spPr bwMode="auto">
          <a:xfrm flipH="1">
            <a:off x="4605338" y="2108200"/>
            <a:ext cx="690562" cy="30813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Arial"/>
            </a:endParaRPr>
          </a:p>
        </p:txBody>
      </p:sp>
      <p:sp>
        <p:nvSpPr>
          <p:cNvPr id="104481" name="Line 33"/>
          <p:cNvSpPr>
            <a:spLocks noChangeShapeType="1"/>
          </p:cNvSpPr>
          <p:nvPr/>
        </p:nvSpPr>
        <p:spPr bwMode="auto">
          <a:xfrm flipH="1">
            <a:off x="4652963" y="2108200"/>
            <a:ext cx="1862137" cy="30813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31609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ChangeArrowheads="1"/>
          </p:cNvSpPr>
          <p:nvPr>
            <p:ph type="title"/>
          </p:nvPr>
        </p:nvSpPr>
        <p:spPr>
          <a:xfrm>
            <a:off x="698500" y="0"/>
            <a:ext cx="7772400" cy="457200"/>
          </a:xfrm>
        </p:spPr>
        <p:txBody>
          <a:bodyPr/>
          <a:lstStyle/>
          <a:p>
            <a:r>
              <a:rPr lang="en-US" sz="2400" smtClean="0"/>
              <a:t>Contributing area of upwards curved grid cells only</a:t>
            </a:r>
            <a:endParaRPr lang="en-US" smtClean="0"/>
          </a:p>
        </p:txBody>
      </p:sp>
      <p:pic>
        <p:nvPicPr>
          <p:cNvPr id="105475" name="Picture 3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80"/>
          <a:stretch>
            <a:fillRect/>
          </a:stretch>
        </p:blipFill>
        <p:spPr bwMode="auto">
          <a:xfrm>
            <a:off x="1127125" y="469900"/>
            <a:ext cx="7651750" cy="8466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22602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7" name="Arc 1026"/>
          <p:cNvSpPr>
            <a:spLocks/>
          </p:cNvSpPr>
          <p:nvPr/>
        </p:nvSpPr>
        <p:spPr bwMode="auto">
          <a:xfrm>
            <a:off x="0" y="842963"/>
            <a:ext cx="2895600" cy="6018212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9999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8438" name="Rectangle 1027"/>
          <p:cNvSpPr>
            <a:spLocks noChangeArrowheads="1"/>
          </p:cNvSpPr>
          <p:nvPr/>
        </p:nvSpPr>
        <p:spPr bwMode="auto">
          <a:xfrm>
            <a:off x="5638800" y="4864100"/>
            <a:ext cx="571500" cy="1536700"/>
          </a:xfrm>
          <a:prstGeom prst="rect">
            <a:avLst/>
          </a:prstGeom>
          <a:solidFill>
            <a:srgbClr val="66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9999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8439" name="Rectangle 1028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520700"/>
          </a:xfrm>
        </p:spPr>
        <p:txBody>
          <a:bodyPr/>
          <a:lstStyle/>
          <a:p>
            <a:pPr algn="ctr"/>
            <a:r>
              <a:rPr lang="en-US" sz="2400" smtClean="0"/>
              <a:t>Upward Curved Contributing Area Threshold</a:t>
            </a:r>
          </a:p>
        </p:txBody>
      </p:sp>
      <p:graphicFrame>
        <p:nvGraphicFramePr>
          <p:cNvPr id="18434" name="Object 1029"/>
          <p:cNvGraphicFramePr>
            <a:graphicFrameLocks/>
          </p:cNvGraphicFramePr>
          <p:nvPr/>
        </p:nvGraphicFramePr>
        <p:xfrm>
          <a:off x="1498600" y="0"/>
          <a:ext cx="7148513" cy="4835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166" name="Graph Sheet" r:id="rId5" imgW="3352680" imgH="2590560" progId="SPLUSGraphSheetFileType">
                  <p:embed/>
                </p:oleObj>
              </mc:Choice>
              <mc:Fallback>
                <p:oleObj name="Graph Sheet" r:id="rId5" imgW="3352680" imgH="2590560" progId="SPLUSGraphSheetFileType">
                  <p:embed/>
                  <p:pic>
                    <p:nvPicPr>
                      <p:cNvPr id="18434" name="Object 1029"/>
                      <p:cNvPicPr>
                        <a:picLocks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98600" y="0"/>
                        <a:ext cx="7148513" cy="4835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435" name="Object 1030"/>
          <p:cNvGraphicFramePr>
            <a:graphicFrameLocks noChangeAspect="1"/>
          </p:cNvGraphicFramePr>
          <p:nvPr/>
        </p:nvGraphicFramePr>
        <p:xfrm>
          <a:off x="63500" y="4775200"/>
          <a:ext cx="7912100" cy="172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167" name="Worksheet" r:id="rId7" imgW="8020507" imgH="1724254" progId="Excel.Sheet.8">
                  <p:embed/>
                </p:oleObj>
              </mc:Choice>
              <mc:Fallback>
                <p:oleObj name="Worksheet" r:id="rId7" imgW="8020507" imgH="1724254" progId="Excel.Sheet.8">
                  <p:embed/>
                  <p:pic>
                    <p:nvPicPr>
                      <p:cNvPr id="18435" name="Object 103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500" y="4775200"/>
                        <a:ext cx="7912100" cy="1727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711120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2" descr="greytopp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775"/>
          <a:stretch>
            <a:fillRect/>
          </a:stretch>
        </p:blipFill>
        <p:spPr bwMode="auto">
          <a:xfrm>
            <a:off x="665163" y="423863"/>
            <a:ext cx="7762875" cy="595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6499" name="Text Box 3"/>
          <p:cNvSpPr txBox="1">
            <a:spLocks noChangeArrowheads="1"/>
          </p:cNvSpPr>
          <p:nvPr/>
        </p:nvSpPr>
        <p:spPr bwMode="auto">
          <a:xfrm>
            <a:off x="1525588" y="300038"/>
            <a:ext cx="53625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rPr>
              <a:t>Curvature based stream delineation</a:t>
            </a:r>
          </a:p>
        </p:txBody>
      </p:sp>
    </p:spTree>
    <p:extLst>
      <p:ext uri="{BB962C8B-B14F-4D97-AF65-F5344CB8AC3E}">
        <p14:creationId xmlns:p14="http://schemas.microsoft.com/office/powerpoint/2010/main" val="20735958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95263"/>
            <a:ext cx="6361113" cy="1216025"/>
          </a:xfrm>
        </p:spPr>
        <p:txBody>
          <a:bodyPr/>
          <a:lstStyle/>
          <a:p>
            <a:r>
              <a:rPr lang="en-US" sz="3600" smtClean="0"/>
              <a:t>Channel network delineation, other options</a:t>
            </a:r>
            <a:endParaRPr lang="en-US" sz="5400" smtClean="0"/>
          </a:p>
        </p:txBody>
      </p:sp>
      <p:grpSp>
        <p:nvGrpSpPr>
          <p:cNvPr id="107523" name="Group 22"/>
          <p:cNvGrpSpPr>
            <a:grpSpLocks noChangeAspect="1"/>
          </p:cNvGrpSpPr>
          <p:nvPr/>
        </p:nvGrpSpPr>
        <p:grpSpPr bwMode="auto">
          <a:xfrm>
            <a:off x="1546225" y="4146550"/>
            <a:ext cx="2330450" cy="2249488"/>
            <a:chOff x="1632" y="1248"/>
            <a:chExt cx="2443" cy="2358"/>
          </a:xfrm>
        </p:grpSpPr>
        <p:grpSp>
          <p:nvGrpSpPr>
            <p:cNvPr id="107655" name="Group 23"/>
            <p:cNvGrpSpPr>
              <a:grpSpLocks noChangeAspect="1"/>
            </p:cNvGrpSpPr>
            <p:nvPr/>
          </p:nvGrpSpPr>
          <p:grpSpPr bwMode="auto">
            <a:xfrm>
              <a:off x="1632" y="1248"/>
              <a:ext cx="2443" cy="2358"/>
              <a:chOff x="3456" y="1536"/>
              <a:chExt cx="1963" cy="1926"/>
            </a:xfrm>
          </p:grpSpPr>
          <p:grpSp>
            <p:nvGrpSpPr>
              <p:cNvPr id="107660" name="Group 24"/>
              <p:cNvGrpSpPr>
                <a:grpSpLocks noChangeAspect="1"/>
              </p:cNvGrpSpPr>
              <p:nvPr/>
            </p:nvGrpSpPr>
            <p:grpSpPr bwMode="auto">
              <a:xfrm>
                <a:off x="3456" y="1536"/>
                <a:ext cx="1963" cy="1926"/>
                <a:chOff x="1877" y="1152"/>
                <a:chExt cx="1971" cy="1776"/>
              </a:xfrm>
            </p:grpSpPr>
            <p:sp>
              <p:nvSpPr>
                <p:cNvPr id="107686" name="Rectangle 25"/>
                <p:cNvSpPr>
                  <a:spLocks noChangeAspect="1" noChangeArrowheads="1"/>
                </p:cNvSpPr>
                <p:nvPr/>
              </p:nvSpPr>
              <p:spPr bwMode="auto">
                <a:xfrm>
                  <a:off x="1877" y="1152"/>
                  <a:ext cx="395" cy="355"/>
                </a:xfrm>
                <a:prstGeom prst="rect">
                  <a:avLst/>
                </a:prstGeom>
                <a:noFill/>
                <a:ln w="38100">
                  <a:solidFill>
                    <a:srgbClr val="0099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Arial"/>
                  </a:endParaRPr>
                </a:p>
              </p:txBody>
            </p:sp>
            <p:sp>
              <p:nvSpPr>
                <p:cNvPr id="107687" name="Rectangle 26"/>
                <p:cNvSpPr>
                  <a:spLocks noChangeAspect="1" noChangeArrowheads="1"/>
                </p:cNvSpPr>
                <p:nvPr/>
              </p:nvSpPr>
              <p:spPr bwMode="auto">
                <a:xfrm>
                  <a:off x="2272" y="1152"/>
                  <a:ext cx="394" cy="355"/>
                </a:xfrm>
                <a:prstGeom prst="rect">
                  <a:avLst/>
                </a:prstGeom>
                <a:noFill/>
                <a:ln w="38100">
                  <a:solidFill>
                    <a:srgbClr val="0099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Arial"/>
                  </a:endParaRPr>
                </a:p>
              </p:txBody>
            </p:sp>
            <p:sp>
              <p:nvSpPr>
                <p:cNvPr id="107688" name="Rectangle 27"/>
                <p:cNvSpPr>
                  <a:spLocks noChangeAspect="1" noChangeArrowheads="1"/>
                </p:cNvSpPr>
                <p:nvPr/>
              </p:nvSpPr>
              <p:spPr bwMode="auto">
                <a:xfrm>
                  <a:off x="2666" y="1152"/>
                  <a:ext cx="394" cy="355"/>
                </a:xfrm>
                <a:prstGeom prst="rect">
                  <a:avLst/>
                </a:prstGeom>
                <a:noFill/>
                <a:ln w="38100">
                  <a:solidFill>
                    <a:srgbClr val="0099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Arial"/>
                  </a:endParaRPr>
                </a:p>
              </p:txBody>
            </p:sp>
            <p:sp>
              <p:nvSpPr>
                <p:cNvPr id="107689" name="Rectangle 28"/>
                <p:cNvSpPr>
                  <a:spLocks noChangeAspect="1" noChangeArrowheads="1"/>
                </p:cNvSpPr>
                <p:nvPr/>
              </p:nvSpPr>
              <p:spPr bwMode="auto">
                <a:xfrm>
                  <a:off x="3060" y="1152"/>
                  <a:ext cx="394" cy="355"/>
                </a:xfrm>
                <a:prstGeom prst="rect">
                  <a:avLst/>
                </a:prstGeom>
                <a:noFill/>
                <a:ln w="38100">
                  <a:solidFill>
                    <a:srgbClr val="0099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Arial"/>
                  </a:endParaRPr>
                </a:p>
              </p:txBody>
            </p:sp>
            <p:sp>
              <p:nvSpPr>
                <p:cNvPr id="107690" name="Rectangle 29"/>
                <p:cNvSpPr>
                  <a:spLocks noChangeAspect="1" noChangeArrowheads="1"/>
                </p:cNvSpPr>
                <p:nvPr/>
              </p:nvSpPr>
              <p:spPr bwMode="auto">
                <a:xfrm>
                  <a:off x="3454" y="1152"/>
                  <a:ext cx="394" cy="355"/>
                </a:xfrm>
                <a:prstGeom prst="rect">
                  <a:avLst/>
                </a:prstGeom>
                <a:noFill/>
                <a:ln w="38100">
                  <a:solidFill>
                    <a:srgbClr val="0099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Arial"/>
                  </a:endParaRPr>
                </a:p>
              </p:txBody>
            </p:sp>
            <p:sp>
              <p:nvSpPr>
                <p:cNvPr id="107691" name="Rectangle 30"/>
                <p:cNvSpPr>
                  <a:spLocks noChangeAspect="1" noChangeArrowheads="1"/>
                </p:cNvSpPr>
                <p:nvPr/>
              </p:nvSpPr>
              <p:spPr bwMode="auto">
                <a:xfrm>
                  <a:off x="2666" y="2573"/>
                  <a:ext cx="394" cy="355"/>
                </a:xfrm>
                <a:prstGeom prst="rect">
                  <a:avLst/>
                </a:prstGeom>
                <a:noFill/>
                <a:ln w="38100">
                  <a:solidFill>
                    <a:srgbClr val="0099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Arial"/>
                  </a:endParaRPr>
                </a:p>
              </p:txBody>
            </p:sp>
            <p:sp>
              <p:nvSpPr>
                <p:cNvPr id="107692" name="Rectangle 31"/>
                <p:cNvSpPr>
                  <a:spLocks noChangeAspect="1" noChangeArrowheads="1"/>
                </p:cNvSpPr>
                <p:nvPr/>
              </p:nvSpPr>
              <p:spPr bwMode="auto">
                <a:xfrm>
                  <a:off x="3060" y="2573"/>
                  <a:ext cx="394" cy="355"/>
                </a:xfrm>
                <a:prstGeom prst="rect">
                  <a:avLst/>
                </a:prstGeom>
                <a:noFill/>
                <a:ln w="38100">
                  <a:solidFill>
                    <a:srgbClr val="0099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Arial"/>
                  </a:endParaRPr>
                </a:p>
              </p:txBody>
            </p:sp>
            <p:sp>
              <p:nvSpPr>
                <p:cNvPr id="107693" name="Rectangle 32"/>
                <p:cNvSpPr>
                  <a:spLocks noChangeAspect="1" noChangeArrowheads="1"/>
                </p:cNvSpPr>
                <p:nvPr/>
              </p:nvSpPr>
              <p:spPr bwMode="auto">
                <a:xfrm>
                  <a:off x="3454" y="2573"/>
                  <a:ext cx="394" cy="355"/>
                </a:xfrm>
                <a:prstGeom prst="rect">
                  <a:avLst/>
                </a:prstGeom>
                <a:noFill/>
                <a:ln w="38100">
                  <a:solidFill>
                    <a:srgbClr val="0099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Arial"/>
                  </a:endParaRPr>
                </a:p>
              </p:txBody>
            </p:sp>
            <p:sp>
              <p:nvSpPr>
                <p:cNvPr id="107694" name="Rectangle 33"/>
                <p:cNvSpPr>
                  <a:spLocks noChangeAspect="1" noChangeArrowheads="1"/>
                </p:cNvSpPr>
                <p:nvPr/>
              </p:nvSpPr>
              <p:spPr bwMode="auto">
                <a:xfrm>
                  <a:off x="1877" y="1507"/>
                  <a:ext cx="395" cy="355"/>
                </a:xfrm>
                <a:prstGeom prst="rect">
                  <a:avLst/>
                </a:prstGeom>
                <a:noFill/>
                <a:ln w="38100">
                  <a:solidFill>
                    <a:srgbClr val="0099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Arial"/>
                  </a:endParaRPr>
                </a:p>
              </p:txBody>
            </p:sp>
            <p:sp>
              <p:nvSpPr>
                <p:cNvPr id="107695" name="Rectangle 34"/>
                <p:cNvSpPr>
                  <a:spLocks noChangeAspect="1" noChangeArrowheads="1"/>
                </p:cNvSpPr>
                <p:nvPr/>
              </p:nvSpPr>
              <p:spPr bwMode="auto">
                <a:xfrm>
                  <a:off x="2272" y="1507"/>
                  <a:ext cx="394" cy="355"/>
                </a:xfrm>
                <a:prstGeom prst="rect">
                  <a:avLst/>
                </a:prstGeom>
                <a:noFill/>
                <a:ln w="38100">
                  <a:solidFill>
                    <a:srgbClr val="0099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Arial"/>
                  </a:endParaRPr>
                </a:p>
              </p:txBody>
            </p:sp>
            <p:sp>
              <p:nvSpPr>
                <p:cNvPr id="107696" name="Rectangle 35"/>
                <p:cNvSpPr>
                  <a:spLocks noChangeAspect="1" noChangeArrowheads="1"/>
                </p:cNvSpPr>
                <p:nvPr/>
              </p:nvSpPr>
              <p:spPr bwMode="auto">
                <a:xfrm>
                  <a:off x="2666" y="1507"/>
                  <a:ext cx="394" cy="355"/>
                </a:xfrm>
                <a:prstGeom prst="rect">
                  <a:avLst/>
                </a:prstGeom>
                <a:noFill/>
                <a:ln w="38100">
                  <a:solidFill>
                    <a:srgbClr val="0099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Arial"/>
                  </a:endParaRPr>
                </a:p>
              </p:txBody>
            </p:sp>
            <p:sp>
              <p:nvSpPr>
                <p:cNvPr id="107697" name="Rectangle 36"/>
                <p:cNvSpPr>
                  <a:spLocks noChangeAspect="1" noChangeArrowheads="1"/>
                </p:cNvSpPr>
                <p:nvPr/>
              </p:nvSpPr>
              <p:spPr bwMode="auto">
                <a:xfrm>
                  <a:off x="3060" y="1507"/>
                  <a:ext cx="394" cy="355"/>
                </a:xfrm>
                <a:prstGeom prst="rect">
                  <a:avLst/>
                </a:prstGeom>
                <a:noFill/>
                <a:ln w="38100">
                  <a:solidFill>
                    <a:srgbClr val="0099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Arial"/>
                  </a:endParaRPr>
                </a:p>
              </p:txBody>
            </p:sp>
            <p:sp>
              <p:nvSpPr>
                <p:cNvPr id="107698" name="Rectangle 37"/>
                <p:cNvSpPr>
                  <a:spLocks noChangeAspect="1" noChangeArrowheads="1"/>
                </p:cNvSpPr>
                <p:nvPr/>
              </p:nvSpPr>
              <p:spPr bwMode="auto">
                <a:xfrm>
                  <a:off x="3454" y="1507"/>
                  <a:ext cx="394" cy="355"/>
                </a:xfrm>
                <a:prstGeom prst="rect">
                  <a:avLst/>
                </a:prstGeom>
                <a:noFill/>
                <a:ln w="38100">
                  <a:solidFill>
                    <a:srgbClr val="0099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Arial"/>
                  </a:endParaRPr>
                </a:p>
              </p:txBody>
            </p:sp>
            <p:sp>
              <p:nvSpPr>
                <p:cNvPr id="107699" name="Rectangle 38"/>
                <p:cNvSpPr>
                  <a:spLocks noChangeAspect="1" noChangeArrowheads="1"/>
                </p:cNvSpPr>
                <p:nvPr/>
              </p:nvSpPr>
              <p:spPr bwMode="auto">
                <a:xfrm>
                  <a:off x="1877" y="1862"/>
                  <a:ext cx="395" cy="356"/>
                </a:xfrm>
                <a:prstGeom prst="rect">
                  <a:avLst/>
                </a:prstGeom>
                <a:noFill/>
                <a:ln w="38100">
                  <a:solidFill>
                    <a:srgbClr val="0099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Arial"/>
                  </a:endParaRPr>
                </a:p>
              </p:txBody>
            </p:sp>
            <p:sp>
              <p:nvSpPr>
                <p:cNvPr id="107700" name="Rectangle 39"/>
                <p:cNvSpPr>
                  <a:spLocks noChangeAspect="1" noChangeArrowheads="1"/>
                </p:cNvSpPr>
                <p:nvPr/>
              </p:nvSpPr>
              <p:spPr bwMode="auto">
                <a:xfrm>
                  <a:off x="2272" y="1862"/>
                  <a:ext cx="394" cy="356"/>
                </a:xfrm>
                <a:prstGeom prst="rect">
                  <a:avLst/>
                </a:prstGeom>
                <a:noFill/>
                <a:ln w="38100">
                  <a:solidFill>
                    <a:srgbClr val="0099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Arial"/>
                  </a:endParaRPr>
                </a:p>
              </p:txBody>
            </p:sp>
            <p:sp>
              <p:nvSpPr>
                <p:cNvPr id="107701" name="Rectangle 40"/>
                <p:cNvSpPr>
                  <a:spLocks noChangeAspect="1" noChangeArrowheads="1"/>
                </p:cNvSpPr>
                <p:nvPr/>
              </p:nvSpPr>
              <p:spPr bwMode="auto">
                <a:xfrm>
                  <a:off x="2666" y="1862"/>
                  <a:ext cx="394" cy="356"/>
                </a:xfrm>
                <a:prstGeom prst="rect">
                  <a:avLst/>
                </a:prstGeom>
                <a:noFill/>
                <a:ln w="38100">
                  <a:solidFill>
                    <a:srgbClr val="0099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Arial"/>
                  </a:endParaRPr>
                </a:p>
              </p:txBody>
            </p:sp>
            <p:sp>
              <p:nvSpPr>
                <p:cNvPr id="107702" name="Rectangle 41"/>
                <p:cNvSpPr>
                  <a:spLocks noChangeAspect="1" noChangeArrowheads="1"/>
                </p:cNvSpPr>
                <p:nvPr/>
              </p:nvSpPr>
              <p:spPr bwMode="auto">
                <a:xfrm>
                  <a:off x="3060" y="1862"/>
                  <a:ext cx="394" cy="356"/>
                </a:xfrm>
                <a:prstGeom prst="rect">
                  <a:avLst/>
                </a:prstGeom>
                <a:noFill/>
                <a:ln w="38100">
                  <a:solidFill>
                    <a:srgbClr val="0099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Arial"/>
                  </a:endParaRPr>
                </a:p>
              </p:txBody>
            </p:sp>
            <p:sp>
              <p:nvSpPr>
                <p:cNvPr id="107703" name="Rectangle 42"/>
                <p:cNvSpPr>
                  <a:spLocks noChangeAspect="1" noChangeArrowheads="1"/>
                </p:cNvSpPr>
                <p:nvPr/>
              </p:nvSpPr>
              <p:spPr bwMode="auto">
                <a:xfrm>
                  <a:off x="3454" y="1862"/>
                  <a:ext cx="394" cy="356"/>
                </a:xfrm>
                <a:prstGeom prst="rect">
                  <a:avLst/>
                </a:prstGeom>
                <a:noFill/>
                <a:ln w="38100">
                  <a:solidFill>
                    <a:srgbClr val="0099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Arial"/>
                  </a:endParaRPr>
                </a:p>
              </p:txBody>
            </p:sp>
            <p:sp>
              <p:nvSpPr>
                <p:cNvPr id="107704" name="Rectangle 43"/>
                <p:cNvSpPr>
                  <a:spLocks noChangeAspect="1" noChangeArrowheads="1"/>
                </p:cNvSpPr>
                <p:nvPr/>
              </p:nvSpPr>
              <p:spPr bwMode="auto">
                <a:xfrm>
                  <a:off x="1877" y="2218"/>
                  <a:ext cx="395" cy="355"/>
                </a:xfrm>
                <a:prstGeom prst="rect">
                  <a:avLst/>
                </a:prstGeom>
                <a:noFill/>
                <a:ln w="38100">
                  <a:solidFill>
                    <a:srgbClr val="0099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Arial"/>
                  </a:endParaRPr>
                </a:p>
              </p:txBody>
            </p:sp>
            <p:sp>
              <p:nvSpPr>
                <p:cNvPr id="107705" name="Rectangle 44"/>
                <p:cNvSpPr>
                  <a:spLocks noChangeAspect="1" noChangeArrowheads="1"/>
                </p:cNvSpPr>
                <p:nvPr/>
              </p:nvSpPr>
              <p:spPr bwMode="auto">
                <a:xfrm>
                  <a:off x="2272" y="2218"/>
                  <a:ext cx="394" cy="355"/>
                </a:xfrm>
                <a:prstGeom prst="rect">
                  <a:avLst/>
                </a:prstGeom>
                <a:noFill/>
                <a:ln w="38100">
                  <a:solidFill>
                    <a:srgbClr val="0099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Arial"/>
                  </a:endParaRPr>
                </a:p>
              </p:txBody>
            </p:sp>
            <p:sp>
              <p:nvSpPr>
                <p:cNvPr id="107706" name="Rectangle 45"/>
                <p:cNvSpPr>
                  <a:spLocks noChangeAspect="1" noChangeArrowheads="1"/>
                </p:cNvSpPr>
                <p:nvPr/>
              </p:nvSpPr>
              <p:spPr bwMode="auto">
                <a:xfrm>
                  <a:off x="2666" y="2218"/>
                  <a:ext cx="394" cy="355"/>
                </a:xfrm>
                <a:prstGeom prst="rect">
                  <a:avLst/>
                </a:prstGeom>
                <a:noFill/>
                <a:ln w="38100">
                  <a:solidFill>
                    <a:srgbClr val="0099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Arial"/>
                  </a:endParaRPr>
                </a:p>
              </p:txBody>
            </p:sp>
            <p:sp>
              <p:nvSpPr>
                <p:cNvPr id="107707" name="Rectangle 46"/>
                <p:cNvSpPr>
                  <a:spLocks noChangeAspect="1" noChangeArrowheads="1"/>
                </p:cNvSpPr>
                <p:nvPr/>
              </p:nvSpPr>
              <p:spPr bwMode="auto">
                <a:xfrm>
                  <a:off x="3060" y="2218"/>
                  <a:ext cx="394" cy="355"/>
                </a:xfrm>
                <a:prstGeom prst="rect">
                  <a:avLst/>
                </a:prstGeom>
                <a:noFill/>
                <a:ln w="38100">
                  <a:solidFill>
                    <a:srgbClr val="0099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Arial"/>
                  </a:endParaRPr>
                </a:p>
              </p:txBody>
            </p:sp>
            <p:sp>
              <p:nvSpPr>
                <p:cNvPr id="107708" name="Rectangle 47"/>
                <p:cNvSpPr>
                  <a:spLocks noChangeAspect="1" noChangeArrowheads="1"/>
                </p:cNvSpPr>
                <p:nvPr/>
              </p:nvSpPr>
              <p:spPr bwMode="auto">
                <a:xfrm>
                  <a:off x="3454" y="2218"/>
                  <a:ext cx="394" cy="355"/>
                </a:xfrm>
                <a:prstGeom prst="rect">
                  <a:avLst/>
                </a:prstGeom>
                <a:noFill/>
                <a:ln w="38100">
                  <a:solidFill>
                    <a:srgbClr val="0099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Arial"/>
                  </a:endParaRPr>
                </a:p>
              </p:txBody>
            </p:sp>
            <p:sp>
              <p:nvSpPr>
                <p:cNvPr id="107709" name="Rectangle 48"/>
                <p:cNvSpPr>
                  <a:spLocks noChangeAspect="1" noChangeArrowheads="1"/>
                </p:cNvSpPr>
                <p:nvPr/>
              </p:nvSpPr>
              <p:spPr bwMode="auto">
                <a:xfrm>
                  <a:off x="2272" y="2573"/>
                  <a:ext cx="394" cy="355"/>
                </a:xfrm>
                <a:prstGeom prst="rect">
                  <a:avLst/>
                </a:prstGeom>
                <a:noFill/>
                <a:ln w="38100">
                  <a:solidFill>
                    <a:srgbClr val="0099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Arial"/>
                  </a:endParaRPr>
                </a:p>
              </p:txBody>
            </p:sp>
            <p:sp>
              <p:nvSpPr>
                <p:cNvPr id="107710" name="Rectangle 49"/>
                <p:cNvSpPr>
                  <a:spLocks noChangeAspect="1" noChangeArrowheads="1"/>
                </p:cNvSpPr>
                <p:nvPr/>
              </p:nvSpPr>
              <p:spPr bwMode="auto">
                <a:xfrm>
                  <a:off x="1878" y="2573"/>
                  <a:ext cx="394" cy="355"/>
                </a:xfrm>
                <a:prstGeom prst="rect">
                  <a:avLst/>
                </a:prstGeom>
                <a:noFill/>
                <a:ln w="38100">
                  <a:solidFill>
                    <a:srgbClr val="0099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Arial"/>
                  </a:endParaRPr>
                </a:p>
              </p:txBody>
            </p:sp>
          </p:grpSp>
          <p:sp>
            <p:nvSpPr>
              <p:cNvPr id="107661" name="Text Box 50"/>
              <p:cNvSpPr txBox="1">
                <a:spLocks noChangeAspect="1" noChangeArrowheads="1"/>
              </p:cNvSpPr>
              <p:nvPr/>
            </p:nvSpPr>
            <p:spPr bwMode="auto">
              <a:xfrm>
                <a:off x="3560" y="1578"/>
                <a:ext cx="262" cy="3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Arial"/>
                  </a:rPr>
                  <a:t>1</a:t>
                </a:r>
              </a:p>
            </p:txBody>
          </p:sp>
          <p:sp>
            <p:nvSpPr>
              <p:cNvPr id="107662" name="Text Box 51"/>
              <p:cNvSpPr txBox="1">
                <a:spLocks noChangeAspect="1" noChangeArrowheads="1"/>
              </p:cNvSpPr>
              <p:nvPr/>
            </p:nvSpPr>
            <p:spPr bwMode="auto">
              <a:xfrm>
                <a:off x="3973" y="1578"/>
                <a:ext cx="262" cy="3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Arial"/>
                  </a:rPr>
                  <a:t>1</a:t>
                </a:r>
              </a:p>
            </p:txBody>
          </p:sp>
          <p:sp>
            <p:nvSpPr>
              <p:cNvPr id="107663" name="Text Box 52"/>
              <p:cNvSpPr txBox="1">
                <a:spLocks noChangeAspect="1" noChangeArrowheads="1"/>
              </p:cNvSpPr>
              <p:nvPr/>
            </p:nvSpPr>
            <p:spPr bwMode="auto">
              <a:xfrm>
                <a:off x="5117" y="1592"/>
                <a:ext cx="264" cy="3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Arial"/>
                  </a:rPr>
                  <a:t>1</a:t>
                </a:r>
              </a:p>
            </p:txBody>
          </p:sp>
          <p:sp>
            <p:nvSpPr>
              <p:cNvPr id="107664" name="Text Box 53"/>
              <p:cNvSpPr txBox="1">
                <a:spLocks noChangeAspect="1" noChangeArrowheads="1"/>
              </p:cNvSpPr>
              <p:nvPr/>
            </p:nvSpPr>
            <p:spPr bwMode="auto">
              <a:xfrm>
                <a:off x="4338" y="1578"/>
                <a:ext cx="263" cy="3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Arial"/>
                  </a:rPr>
                  <a:t>1</a:t>
                </a:r>
              </a:p>
            </p:txBody>
          </p:sp>
          <p:sp>
            <p:nvSpPr>
              <p:cNvPr id="107665" name="Text Box 54"/>
              <p:cNvSpPr txBox="1">
                <a:spLocks noChangeAspect="1" noChangeArrowheads="1"/>
              </p:cNvSpPr>
              <p:nvPr/>
            </p:nvSpPr>
            <p:spPr bwMode="auto">
              <a:xfrm>
                <a:off x="4728" y="1578"/>
                <a:ext cx="262" cy="3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Arial"/>
                  </a:rPr>
                  <a:t>1</a:t>
                </a:r>
              </a:p>
            </p:txBody>
          </p:sp>
          <p:sp>
            <p:nvSpPr>
              <p:cNvPr id="107666" name="Text Box 55"/>
              <p:cNvSpPr txBox="1">
                <a:spLocks noChangeAspect="1" noChangeArrowheads="1"/>
              </p:cNvSpPr>
              <p:nvPr/>
            </p:nvSpPr>
            <p:spPr bwMode="auto">
              <a:xfrm>
                <a:off x="3560" y="1949"/>
                <a:ext cx="262" cy="3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Arial"/>
                  </a:rPr>
                  <a:t>1</a:t>
                </a:r>
              </a:p>
            </p:txBody>
          </p:sp>
          <p:sp>
            <p:nvSpPr>
              <p:cNvPr id="107667" name="Text Box 56"/>
              <p:cNvSpPr txBox="1">
                <a:spLocks noChangeAspect="1" noChangeArrowheads="1"/>
              </p:cNvSpPr>
              <p:nvPr/>
            </p:nvSpPr>
            <p:spPr bwMode="auto">
              <a:xfrm>
                <a:off x="3548" y="2331"/>
                <a:ext cx="262" cy="3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Arial"/>
                  </a:rPr>
                  <a:t>1</a:t>
                </a:r>
              </a:p>
            </p:txBody>
          </p:sp>
          <p:sp>
            <p:nvSpPr>
              <p:cNvPr id="107668" name="Text Box 57"/>
              <p:cNvSpPr txBox="1">
                <a:spLocks noChangeAspect="1" noChangeArrowheads="1"/>
              </p:cNvSpPr>
              <p:nvPr/>
            </p:nvSpPr>
            <p:spPr bwMode="auto">
              <a:xfrm>
                <a:off x="3548" y="2715"/>
                <a:ext cx="264" cy="3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Arial"/>
                  </a:rPr>
                  <a:t>1</a:t>
                </a:r>
              </a:p>
            </p:txBody>
          </p:sp>
          <p:sp>
            <p:nvSpPr>
              <p:cNvPr id="107669" name="Text Box 58"/>
              <p:cNvSpPr txBox="1">
                <a:spLocks noChangeAspect="1" noChangeArrowheads="1"/>
              </p:cNvSpPr>
              <p:nvPr/>
            </p:nvSpPr>
            <p:spPr bwMode="auto">
              <a:xfrm>
                <a:off x="3536" y="3098"/>
                <a:ext cx="264" cy="3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Arial"/>
                  </a:rPr>
                  <a:t>1</a:t>
                </a:r>
              </a:p>
            </p:txBody>
          </p:sp>
          <p:sp>
            <p:nvSpPr>
              <p:cNvPr id="107670" name="Text Box 59"/>
              <p:cNvSpPr txBox="1">
                <a:spLocks noChangeAspect="1" noChangeArrowheads="1"/>
              </p:cNvSpPr>
              <p:nvPr/>
            </p:nvSpPr>
            <p:spPr bwMode="auto">
              <a:xfrm>
                <a:off x="3949" y="2331"/>
                <a:ext cx="262" cy="3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Arial"/>
                  </a:rPr>
                  <a:t>1</a:t>
                </a:r>
              </a:p>
            </p:txBody>
          </p:sp>
          <p:sp>
            <p:nvSpPr>
              <p:cNvPr id="107671" name="Text Box 60"/>
              <p:cNvSpPr txBox="1">
                <a:spLocks noChangeAspect="1" noChangeArrowheads="1"/>
              </p:cNvSpPr>
              <p:nvPr/>
            </p:nvSpPr>
            <p:spPr bwMode="auto">
              <a:xfrm>
                <a:off x="3937" y="2715"/>
                <a:ext cx="264" cy="3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Arial"/>
                  </a:rPr>
                  <a:t>1</a:t>
                </a:r>
              </a:p>
            </p:txBody>
          </p:sp>
          <p:sp>
            <p:nvSpPr>
              <p:cNvPr id="107672" name="Text Box 61"/>
              <p:cNvSpPr txBox="1">
                <a:spLocks noChangeAspect="1" noChangeArrowheads="1"/>
              </p:cNvSpPr>
              <p:nvPr/>
            </p:nvSpPr>
            <p:spPr bwMode="auto">
              <a:xfrm>
                <a:off x="5117" y="1962"/>
                <a:ext cx="264" cy="3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Arial"/>
                  </a:rPr>
                  <a:t>1</a:t>
                </a:r>
              </a:p>
            </p:txBody>
          </p:sp>
          <p:sp>
            <p:nvSpPr>
              <p:cNvPr id="107673" name="Text Box 62"/>
              <p:cNvSpPr txBox="1">
                <a:spLocks noChangeAspect="1" noChangeArrowheads="1"/>
              </p:cNvSpPr>
              <p:nvPr/>
            </p:nvSpPr>
            <p:spPr bwMode="auto">
              <a:xfrm>
                <a:off x="5117" y="2715"/>
                <a:ext cx="264" cy="3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Arial"/>
                  </a:rPr>
                  <a:t>1</a:t>
                </a:r>
              </a:p>
            </p:txBody>
          </p:sp>
          <p:sp>
            <p:nvSpPr>
              <p:cNvPr id="107674" name="Text Box 63"/>
              <p:cNvSpPr txBox="1">
                <a:spLocks noChangeAspect="1" noChangeArrowheads="1"/>
              </p:cNvSpPr>
              <p:nvPr/>
            </p:nvSpPr>
            <p:spPr bwMode="auto">
              <a:xfrm>
                <a:off x="4728" y="2319"/>
                <a:ext cx="262" cy="3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Arial"/>
                  </a:rPr>
                  <a:t>1</a:t>
                </a:r>
              </a:p>
            </p:txBody>
          </p:sp>
          <p:sp>
            <p:nvSpPr>
              <p:cNvPr id="107675" name="Text Box 64"/>
              <p:cNvSpPr txBox="1">
                <a:spLocks noChangeAspect="1" noChangeArrowheads="1"/>
              </p:cNvSpPr>
              <p:nvPr/>
            </p:nvSpPr>
            <p:spPr bwMode="auto">
              <a:xfrm>
                <a:off x="3937" y="1949"/>
                <a:ext cx="262" cy="3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Arial"/>
                  </a:rPr>
                  <a:t>4</a:t>
                </a:r>
              </a:p>
            </p:txBody>
          </p:sp>
          <p:sp>
            <p:nvSpPr>
              <p:cNvPr id="107676" name="Text Box 65"/>
              <p:cNvSpPr txBox="1">
                <a:spLocks noChangeAspect="1" noChangeArrowheads="1"/>
              </p:cNvSpPr>
              <p:nvPr/>
            </p:nvSpPr>
            <p:spPr bwMode="auto">
              <a:xfrm>
                <a:off x="4338" y="1949"/>
                <a:ext cx="263" cy="3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Arial"/>
                  </a:rPr>
                  <a:t>3</a:t>
                </a:r>
              </a:p>
            </p:txBody>
          </p:sp>
          <p:sp>
            <p:nvSpPr>
              <p:cNvPr id="107677" name="Text Box 66"/>
              <p:cNvSpPr txBox="1">
                <a:spLocks noChangeAspect="1" noChangeArrowheads="1"/>
              </p:cNvSpPr>
              <p:nvPr/>
            </p:nvSpPr>
            <p:spPr bwMode="auto">
              <a:xfrm>
                <a:off x="4728" y="1949"/>
                <a:ext cx="262" cy="3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Arial"/>
                  </a:rPr>
                  <a:t>3</a:t>
                </a:r>
              </a:p>
            </p:txBody>
          </p:sp>
          <p:sp>
            <p:nvSpPr>
              <p:cNvPr id="107678" name="Text Box 67"/>
              <p:cNvSpPr txBox="1">
                <a:spLocks noChangeAspect="1" noChangeArrowheads="1"/>
              </p:cNvSpPr>
              <p:nvPr/>
            </p:nvSpPr>
            <p:spPr bwMode="auto">
              <a:xfrm>
                <a:off x="4326" y="2331"/>
                <a:ext cx="370" cy="3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Arial"/>
                  </a:rPr>
                  <a:t>12</a:t>
                </a:r>
              </a:p>
            </p:txBody>
          </p:sp>
          <p:sp>
            <p:nvSpPr>
              <p:cNvPr id="107679" name="Text Box 68"/>
              <p:cNvSpPr txBox="1">
                <a:spLocks noChangeAspect="1" noChangeArrowheads="1"/>
              </p:cNvSpPr>
              <p:nvPr/>
            </p:nvSpPr>
            <p:spPr bwMode="auto">
              <a:xfrm>
                <a:off x="5117" y="2319"/>
                <a:ext cx="262" cy="3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Arial"/>
                  </a:rPr>
                  <a:t>2</a:t>
                </a:r>
              </a:p>
            </p:txBody>
          </p:sp>
          <p:sp>
            <p:nvSpPr>
              <p:cNvPr id="107680" name="Text Box 69"/>
              <p:cNvSpPr txBox="1">
                <a:spLocks noChangeAspect="1" noChangeArrowheads="1"/>
              </p:cNvSpPr>
              <p:nvPr/>
            </p:nvSpPr>
            <p:spPr bwMode="auto">
              <a:xfrm>
                <a:off x="4338" y="2727"/>
                <a:ext cx="263" cy="3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Arial"/>
                  </a:rPr>
                  <a:t>2</a:t>
                </a:r>
              </a:p>
            </p:txBody>
          </p:sp>
          <p:sp>
            <p:nvSpPr>
              <p:cNvPr id="107681" name="Text Box 70"/>
              <p:cNvSpPr txBox="1">
                <a:spLocks noChangeAspect="1" noChangeArrowheads="1"/>
              </p:cNvSpPr>
              <p:nvPr/>
            </p:nvSpPr>
            <p:spPr bwMode="auto">
              <a:xfrm>
                <a:off x="5129" y="3084"/>
                <a:ext cx="262" cy="3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Arial"/>
                  </a:rPr>
                  <a:t>2</a:t>
                </a:r>
              </a:p>
            </p:txBody>
          </p:sp>
          <p:sp>
            <p:nvSpPr>
              <p:cNvPr id="107682" name="Text Box 71"/>
              <p:cNvSpPr txBox="1">
                <a:spLocks noChangeAspect="1" noChangeArrowheads="1"/>
              </p:cNvSpPr>
              <p:nvPr/>
            </p:nvSpPr>
            <p:spPr bwMode="auto">
              <a:xfrm>
                <a:off x="3925" y="3098"/>
                <a:ext cx="264" cy="3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Arial"/>
                  </a:rPr>
                  <a:t>3</a:t>
                </a:r>
              </a:p>
            </p:txBody>
          </p:sp>
          <p:sp>
            <p:nvSpPr>
              <p:cNvPr id="107683" name="Text Box 72"/>
              <p:cNvSpPr txBox="1">
                <a:spLocks noChangeAspect="1" noChangeArrowheads="1"/>
              </p:cNvSpPr>
              <p:nvPr/>
            </p:nvSpPr>
            <p:spPr bwMode="auto">
              <a:xfrm>
                <a:off x="4692" y="2727"/>
                <a:ext cx="369" cy="3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Arial"/>
                  </a:rPr>
                  <a:t>16</a:t>
                </a:r>
              </a:p>
            </p:txBody>
          </p:sp>
          <p:sp>
            <p:nvSpPr>
              <p:cNvPr id="107684" name="Text Box 73"/>
              <p:cNvSpPr txBox="1">
                <a:spLocks noChangeAspect="1" noChangeArrowheads="1"/>
              </p:cNvSpPr>
              <p:nvPr/>
            </p:nvSpPr>
            <p:spPr bwMode="auto">
              <a:xfrm>
                <a:off x="4692" y="3098"/>
                <a:ext cx="372" cy="3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Arial"/>
                  </a:rPr>
                  <a:t>25</a:t>
                </a:r>
              </a:p>
            </p:txBody>
          </p:sp>
          <p:sp>
            <p:nvSpPr>
              <p:cNvPr id="107685" name="Text Box 74"/>
              <p:cNvSpPr txBox="1">
                <a:spLocks noChangeAspect="1" noChangeArrowheads="1"/>
              </p:cNvSpPr>
              <p:nvPr/>
            </p:nvSpPr>
            <p:spPr bwMode="auto">
              <a:xfrm>
                <a:off x="4338" y="3098"/>
                <a:ext cx="264" cy="3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Arial"/>
                  </a:rPr>
                  <a:t>6</a:t>
                </a:r>
              </a:p>
            </p:txBody>
          </p:sp>
        </p:grpSp>
        <p:grpSp>
          <p:nvGrpSpPr>
            <p:cNvPr id="107656" name="Group 75"/>
            <p:cNvGrpSpPr>
              <a:grpSpLocks noChangeAspect="1"/>
            </p:cNvGrpSpPr>
            <p:nvPr/>
          </p:nvGrpSpPr>
          <p:grpSpPr bwMode="auto">
            <a:xfrm>
              <a:off x="2600" y="2191"/>
              <a:ext cx="975" cy="1412"/>
              <a:chOff x="2600" y="2191"/>
              <a:chExt cx="975" cy="1412"/>
            </a:xfrm>
          </p:grpSpPr>
          <p:sp>
            <p:nvSpPr>
              <p:cNvPr id="107657" name="Rectangle 76"/>
              <p:cNvSpPr>
                <a:spLocks noChangeAspect="1" noChangeArrowheads="1"/>
              </p:cNvSpPr>
              <p:nvPr/>
            </p:nvSpPr>
            <p:spPr bwMode="auto">
              <a:xfrm>
                <a:off x="2600" y="2191"/>
                <a:ext cx="492" cy="478"/>
              </a:xfrm>
              <a:prstGeom prst="rect">
                <a:avLst/>
              </a:prstGeom>
              <a:noFill/>
              <a:ln w="57150">
                <a:solidFill>
                  <a:srgbClr val="FF33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endParaRPr>
              </a:p>
            </p:txBody>
          </p:sp>
          <p:sp>
            <p:nvSpPr>
              <p:cNvPr id="107658" name="Rectangle 77"/>
              <p:cNvSpPr>
                <a:spLocks noChangeAspect="1" noChangeArrowheads="1"/>
              </p:cNvSpPr>
              <p:nvPr/>
            </p:nvSpPr>
            <p:spPr bwMode="auto">
              <a:xfrm>
                <a:off x="3098" y="3125"/>
                <a:ext cx="477" cy="478"/>
              </a:xfrm>
              <a:prstGeom prst="rect">
                <a:avLst/>
              </a:prstGeom>
              <a:noFill/>
              <a:ln w="57150">
                <a:solidFill>
                  <a:srgbClr val="FF33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endParaRPr>
              </a:p>
            </p:txBody>
          </p:sp>
          <p:sp>
            <p:nvSpPr>
              <p:cNvPr id="107659" name="Rectangle 78"/>
              <p:cNvSpPr>
                <a:spLocks noChangeAspect="1" noChangeArrowheads="1"/>
              </p:cNvSpPr>
              <p:nvPr/>
            </p:nvSpPr>
            <p:spPr bwMode="auto">
              <a:xfrm>
                <a:off x="3098" y="2663"/>
                <a:ext cx="477" cy="477"/>
              </a:xfrm>
              <a:prstGeom prst="rect">
                <a:avLst/>
              </a:prstGeom>
              <a:noFill/>
              <a:ln w="57150">
                <a:solidFill>
                  <a:srgbClr val="FF33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endParaRPr>
              </a:p>
            </p:txBody>
          </p:sp>
        </p:grpSp>
      </p:grpSp>
      <p:sp>
        <p:nvSpPr>
          <p:cNvPr id="107524" name="Text Box 131"/>
          <p:cNvSpPr txBox="1">
            <a:spLocks noChangeArrowheads="1"/>
          </p:cNvSpPr>
          <p:nvPr/>
        </p:nvSpPr>
        <p:spPr bwMode="auto">
          <a:xfrm>
            <a:off x="1519238" y="3560763"/>
            <a:ext cx="2870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rPr>
              <a:t>Contributing Area</a:t>
            </a:r>
          </a:p>
        </p:txBody>
      </p:sp>
      <p:grpSp>
        <p:nvGrpSpPr>
          <p:cNvPr id="107525" name="Group 132"/>
          <p:cNvGrpSpPr>
            <a:grpSpLocks/>
          </p:cNvGrpSpPr>
          <p:nvPr/>
        </p:nvGrpSpPr>
        <p:grpSpPr bwMode="auto">
          <a:xfrm>
            <a:off x="4984750" y="3556000"/>
            <a:ext cx="2330450" cy="2849563"/>
            <a:chOff x="2988" y="2240"/>
            <a:chExt cx="1468" cy="1795"/>
          </a:xfrm>
        </p:grpSpPr>
        <p:grpSp>
          <p:nvGrpSpPr>
            <p:cNvPr id="107597" name="Group 133"/>
            <p:cNvGrpSpPr>
              <a:grpSpLocks noChangeAspect="1"/>
            </p:cNvGrpSpPr>
            <p:nvPr/>
          </p:nvGrpSpPr>
          <p:grpSpPr bwMode="auto">
            <a:xfrm>
              <a:off x="2988" y="2618"/>
              <a:ext cx="1468" cy="1417"/>
              <a:chOff x="1632" y="1248"/>
              <a:chExt cx="2443" cy="2358"/>
            </a:xfrm>
          </p:grpSpPr>
          <p:grpSp>
            <p:nvGrpSpPr>
              <p:cNvPr id="107599" name="Group 134"/>
              <p:cNvGrpSpPr>
                <a:grpSpLocks noChangeAspect="1"/>
              </p:cNvGrpSpPr>
              <p:nvPr/>
            </p:nvGrpSpPr>
            <p:grpSpPr bwMode="auto">
              <a:xfrm>
                <a:off x="1632" y="1248"/>
                <a:ext cx="2443" cy="2358"/>
                <a:chOff x="3456" y="1536"/>
                <a:chExt cx="1963" cy="1926"/>
              </a:xfrm>
            </p:grpSpPr>
            <p:grpSp>
              <p:nvGrpSpPr>
                <p:cNvPr id="107604" name="Group 135"/>
                <p:cNvGrpSpPr>
                  <a:grpSpLocks noChangeAspect="1"/>
                </p:cNvGrpSpPr>
                <p:nvPr/>
              </p:nvGrpSpPr>
              <p:grpSpPr bwMode="auto">
                <a:xfrm>
                  <a:off x="3456" y="1536"/>
                  <a:ext cx="1963" cy="1926"/>
                  <a:chOff x="1877" y="1152"/>
                  <a:chExt cx="1971" cy="1776"/>
                </a:xfrm>
              </p:grpSpPr>
              <p:sp>
                <p:nvSpPr>
                  <p:cNvPr id="107630" name="Rectangle 136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877" y="1152"/>
                    <a:ext cx="395" cy="355"/>
                  </a:xfrm>
                  <a:prstGeom prst="rect">
                    <a:avLst/>
                  </a:prstGeom>
                  <a:noFill/>
                  <a:ln w="38100">
                    <a:solidFill>
                      <a:srgbClr val="009900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ctr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Arial"/>
                    </a:endParaRPr>
                  </a:p>
                </p:txBody>
              </p:sp>
              <p:sp>
                <p:nvSpPr>
                  <p:cNvPr id="107631" name="Rectangle 13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272" y="1152"/>
                    <a:ext cx="394" cy="355"/>
                  </a:xfrm>
                  <a:prstGeom prst="rect">
                    <a:avLst/>
                  </a:prstGeom>
                  <a:noFill/>
                  <a:ln w="38100">
                    <a:solidFill>
                      <a:srgbClr val="009900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ctr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Arial"/>
                    </a:endParaRPr>
                  </a:p>
                </p:txBody>
              </p:sp>
              <p:sp>
                <p:nvSpPr>
                  <p:cNvPr id="107632" name="Rectangle 13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666" y="1152"/>
                    <a:ext cx="394" cy="355"/>
                  </a:xfrm>
                  <a:prstGeom prst="rect">
                    <a:avLst/>
                  </a:prstGeom>
                  <a:noFill/>
                  <a:ln w="38100">
                    <a:solidFill>
                      <a:srgbClr val="009900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ctr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Arial"/>
                    </a:endParaRPr>
                  </a:p>
                </p:txBody>
              </p:sp>
              <p:sp>
                <p:nvSpPr>
                  <p:cNvPr id="107633" name="Rectangle 139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060" y="1152"/>
                    <a:ext cx="394" cy="355"/>
                  </a:xfrm>
                  <a:prstGeom prst="rect">
                    <a:avLst/>
                  </a:prstGeom>
                  <a:noFill/>
                  <a:ln w="38100">
                    <a:solidFill>
                      <a:srgbClr val="009900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ctr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Arial"/>
                    </a:endParaRPr>
                  </a:p>
                </p:txBody>
              </p:sp>
              <p:sp>
                <p:nvSpPr>
                  <p:cNvPr id="107634" name="Rectangle 140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454" y="1152"/>
                    <a:ext cx="394" cy="355"/>
                  </a:xfrm>
                  <a:prstGeom prst="rect">
                    <a:avLst/>
                  </a:prstGeom>
                  <a:noFill/>
                  <a:ln w="38100">
                    <a:solidFill>
                      <a:srgbClr val="009900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ctr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Arial"/>
                    </a:endParaRPr>
                  </a:p>
                </p:txBody>
              </p:sp>
              <p:sp>
                <p:nvSpPr>
                  <p:cNvPr id="107635" name="Rectangle 141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666" y="2573"/>
                    <a:ext cx="394" cy="355"/>
                  </a:xfrm>
                  <a:prstGeom prst="rect">
                    <a:avLst/>
                  </a:prstGeom>
                  <a:noFill/>
                  <a:ln w="38100">
                    <a:solidFill>
                      <a:srgbClr val="009900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ctr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Arial"/>
                    </a:endParaRPr>
                  </a:p>
                </p:txBody>
              </p:sp>
              <p:sp>
                <p:nvSpPr>
                  <p:cNvPr id="107636" name="Rectangle 142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060" y="2573"/>
                    <a:ext cx="394" cy="355"/>
                  </a:xfrm>
                  <a:prstGeom prst="rect">
                    <a:avLst/>
                  </a:prstGeom>
                  <a:noFill/>
                  <a:ln w="38100">
                    <a:solidFill>
                      <a:srgbClr val="009900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ctr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Arial"/>
                    </a:endParaRPr>
                  </a:p>
                </p:txBody>
              </p:sp>
              <p:sp>
                <p:nvSpPr>
                  <p:cNvPr id="107637" name="Rectangle 143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454" y="2573"/>
                    <a:ext cx="394" cy="355"/>
                  </a:xfrm>
                  <a:prstGeom prst="rect">
                    <a:avLst/>
                  </a:prstGeom>
                  <a:noFill/>
                  <a:ln w="38100">
                    <a:solidFill>
                      <a:srgbClr val="009900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ctr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Arial"/>
                    </a:endParaRPr>
                  </a:p>
                </p:txBody>
              </p:sp>
              <p:sp>
                <p:nvSpPr>
                  <p:cNvPr id="107638" name="Rectangle 144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877" y="1507"/>
                    <a:ext cx="395" cy="355"/>
                  </a:xfrm>
                  <a:prstGeom prst="rect">
                    <a:avLst/>
                  </a:prstGeom>
                  <a:noFill/>
                  <a:ln w="38100">
                    <a:solidFill>
                      <a:srgbClr val="009900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ctr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Arial"/>
                    </a:endParaRPr>
                  </a:p>
                </p:txBody>
              </p:sp>
              <p:sp>
                <p:nvSpPr>
                  <p:cNvPr id="107639" name="Rectangle 145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272" y="1507"/>
                    <a:ext cx="394" cy="355"/>
                  </a:xfrm>
                  <a:prstGeom prst="rect">
                    <a:avLst/>
                  </a:prstGeom>
                  <a:noFill/>
                  <a:ln w="38100">
                    <a:solidFill>
                      <a:srgbClr val="009900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ctr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Arial"/>
                    </a:endParaRPr>
                  </a:p>
                </p:txBody>
              </p:sp>
              <p:sp>
                <p:nvSpPr>
                  <p:cNvPr id="107640" name="Rectangle 146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666" y="1507"/>
                    <a:ext cx="394" cy="355"/>
                  </a:xfrm>
                  <a:prstGeom prst="rect">
                    <a:avLst/>
                  </a:prstGeom>
                  <a:noFill/>
                  <a:ln w="38100">
                    <a:solidFill>
                      <a:srgbClr val="009900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ctr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Arial"/>
                    </a:endParaRPr>
                  </a:p>
                </p:txBody>
              </p:sp>
              <p:sp>
                <p:nvSpPr>
                  <p:cNvPr id="107641" name="Rectangle 14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060" y="1507"/>
                    <a:ext cx="394" cy="355"/>
                  </a:xfrm>
                  <a:prstGeom prst="rect">
                    <a:avLst/>
                  </a:prstGeom>
                  <a:noFill/>
                  <a:ln w="38100">
                    <a:solidFill>
                      <a:srgbClr val="009900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ctr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Arial"/>
                    </a:endParaRPr>
                  </a:p>
                </p:txBody>
              </p:sp>
              <p:sp>
                <p:nvSpPr>
                  <p:cNvPr id="107642" name="Rectangle 14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454" y="1507"/>
                    <a:ext cx="394" cy="355"/>
                  </a:xfrm>
                  <a:prstGeom prst="rect">
                    <a:avLst/>
                  </a:prstGeom>
                  <a:noFill/>
                  <a:ln w="38100">
                    <a:solidFill>
                      <a:srgbClr val="009900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ctr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Arial"/>
                    </a:endParaRPr>
                  </a:p>
                </p:txBody>
              </p:sp>
              <p:sp>
                <p:nvSpPr>
                  <p:cNvPr id="107643" name="Rectangle 149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877" y="1862"/>
                    <a:ext cx="395" cy="356"/>
                  </a:xfrm>
                  <a:prstGeom prst="rect">
                    <a:avLst/>
                  </a:prstGeom>
                  <a:noFill/>
                  <a:ln w="38100">
                    <a:solidFill>
                      <a:srgbClr val="009900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ctr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Arial"/>
                    </a:endParaRPr>
                  </a:p>
                </p:txBody>
              </p:sp>
              <p:sp>
                <p:nvSpPr>
                  <p:cNvPr id="107644" name="Rectangle 150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272" y="1862"/>
                    <a:ext cx="394" cy="356"/>
                  </a:xfrm>
                  <a:prstGeom prst="rect">
                    <a:avLst/>
                  </a:prstGeom>
                  <a:noFill/>
                  <a:ln w="38100">
                    <a:solidFill>
                      <a:srgbClr val="009900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ctr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Arial"/>
                    </a:endParaRPr>
                  </a:p>
                </p:txBody>
              </p:sp>
              <p:sp>
                <p:nvSpPr>
                  <p:cNvPr id="107645" name="Rectangle 151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666" y="1862"/>
                    <a:ext cx="394" cy="356"/>
                  </a:xfrm>
                  <a:prstGeom prst="rect">
                    <a:avLst/>
                  </a:prstGeom>
                  <a:noFill/>
                  <a:ln w="38100">
                    <a:solidFill>
                      <a:srgbClr val="009900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ctr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Arial"/>
                    </a:endParaRPr>
                  </a:p>
                </p:txBody>
              </p:sp>
              <p:sp>
                <p:nvSpPr>
                  <p:cNvPr id="107646" name="Rectangle 152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060" y="1862"/>
                    <a:ext cx="394" cy="356"/>
                  </a:xfrm>
                  <a:prstGeom prst="rect">
                    <a:avLst/>
                  </a:prstGeom>
                  <a:noFill/>
                  <a:ln w="38100">
                    <a:solidFill>
                      <a:srgbClr val="009900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ctr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Arial"/>
                    </a:endParaRPr>
                  </a:p>
                </p:txBody>
              </p:sp>
              <p:sp>
                <p:nvSpPr>
                  <p:cNvPr id="107647" name="Rectangle 153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454" y="1862"/>
                    <a:ext cx="394" cy="356"/>
                  </a:xfrm>
                  <a:prstGeom prst="rect">
                    <a:avLst/>
                  </a:prstGeom>
                  <a:noFill/>
                  <a:ln w="38100">
                    <a:solidFill>
                      <a:srgbClr val="009900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ctr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Arial"/>
                    </a:endParaRPr>
                  </a:p>
                </p:txBody>
              </p:sp>
              <p:sp>
                <p:nvSpPr>
                  <p:cNvPr id="107648" name="Rectangle 154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877" y="2218"/>
                    <a:ext cx="395" cy="355"/>
                  </a:xfrm>
                  <a:prstGeom prst="rect">
                    <a:avLst/>
                  </a:prstGeom>
                  <a:noFill/>
                  <a:ln w="38100">
                    <a:solidFill>
                      <a:srgbClr val="009900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ctr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Arial"/>
                    </a:endParaRPr>
                  </a:p>
                </p:txBody>
              </p:sp>
              <p:sp>
                <p:nvSpPr>
                  <p:cNvPr id="107649" name="Rectangle 155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272" y="2218"/>
                    <a:ext cx="394" cy="355"/>
                  </a:xfrm>
                  <a:prstGeom prst="rect">
                    <a:avLst/>
                  </a:prstGeom>
                  <a:noFill/>
                  <a:ln w="38100">
                    <a:solidFill>
                      <a:srgbClr val="009900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ctr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Arial"/>
                    </a:endParaRPr>
                  </a:p>
                </p:txBody>
              </p:sp>
              <p:sp>
                <p:nvSpPr>
                  <p:cNvPr id="107650" name="Rectangle 156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666" y="2218"/>
                    <a:ext cx="394" cy="355"/>
                  </a:xfrm>
                  <a:prstGeom prst="rect">
                    <a:avLst/>
                  </a:prstGeom>
                  <a:noFill/>
                  <a:ln w="38100">
                    <a:solidFill>
                      <a:srgbClr val="009900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ctr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Arial"/>
                    </a:endParaRPr>
                  </a:p>
                </p:txBody>
              </p:sp>
              <p:sp>
                <p:nvSpPr>
                  <p:cNvPr id="107651" name="Rectangle 15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060" y="2218"/>
                    <a:ext cx="394" cy="355"/>
                  </a:xfrm>
                  <a:prstGeom prst="rect">
                    <a:avLst/>
                  </a:prstGeom>
                  <a:noFill/>
                  <a:ln w="38100">
                    <a:solidFill>
                      <a:srgbClr val="009900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ctr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Arial"/>
                    </a:endParaRPr>
                  </a:p>
                </p:txBody>
              </p:sp>
              <p:sp>
                <p:nvSpPr>
                  <p:cNvPr id="107652" name="Rectangle 15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454" y="2218"/>
                    <a:ext cx="394" cy="355"/>
                  </a:xfrm>
                  <a:prstGeom prst="rect">
                    <a:avLst/>
                  </a:prstGeom>
                  <a:noFill/>
                  <a:ln w="38100">
                    <a:solidFill>
                      <a:srgbClr val="009900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ctr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Arial"/>
                    </a:endParaRPr>
                  </a:p>
                </p:txBody>
              </p:sp>
              <p:sp>
                <p:nvSpPr>
                  <p:cNvPr id="107653" name="Rectangle 159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272" y="2573"/>
                    <a:ext cx="394" cy="355"/>
                  </a:xfrm>
                  <a:prstGeom prst="rect">
                    <a:avLst/>
                  </a:prstGeom>
                  <a:noFill/>
                  <a:ln w="38100">
                    <a:solidFill>
                      <a:srgbClr val="009900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ctr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Arial"/>
                    </a:endParaRPr>
                  </a:p>
                </p:txBody>
              </p:sp>
              <p:sp>
                <p:nvSpPr>
                  <p:cNvPr id="107654" name="Rectangle 160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878" y="2573"/>
                    <a:ext cx="394" cy="355"/>
                  </a:xfrm>
                  <a:prstGeom prst="rect">
                    <a:avLst/>
                  </a:prstGeom>
                  <a:noFill/>
                  <a:ln w="38100">
                    <a:solidFill>
                      <a:srgbClr val="009900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ctr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Arial"/>
                    </a:endParaRPr>
                  </a:p>
                </p:txBody>
              </p:sp>
            </p:grpSp>
            <p:sp>
              <p:nvSpPr>
                <p:cNvPr id="107605" name="Text Box 161"/>
                <p:cNvSpPr txBox="1">
                  <a:spLocks noChangeAspect="1" noChangeArrowheads="1"/>
                </p:cNvSpPr>
                <p:nvPr/>
              </p:nvSpPr>
              <p:spPr bwMode="auto">
                <a:xfrm>
                  <a:off x="3560" y="1578"/>
                  <a:ext cx="262" cy="34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Arial"/>
                    </a:rPr>
                    <a:t>1</a:t>
                  </a:r>
                </a:p>
              </p:txBody>
            </p:sp>
            <p:sp>
              <p:nvSpPr>
                <p:cNvPr id="107606" name="Text Box 162"/>
                <p:cNvSpPr txBox="1">
                  <a:spLocks noChangeAspect="1" noChangeArrowheads="1"/>
                </p:cNvSpPr>
                <p:nvPr/>
              </p:nvSpPr>
              <p:spPr bwMode="auto">
                <a:xfrm>
                  <a:off x="3973" y="1578"/>
                  <a:ext cx="262" cy="34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Arial"/>
                    </a:rPr>
                    <a:t>1</a:t>
                  </a:r>
                </a:p>
              </p:txBody>
            </p:sp>
            <p:sp>
              <p:nvSpPr>
                <p:cNvPr id="107607" name="Text Box 163"/>
                <p:cNvSpPr txBox="1">
                  <a:spLocks noChangeAspect="1" noChangeArrowheads="1"/>
                </p:cNvSpPr>
                <p:nvPr/>
              </p:nvSpPr>
              <p:spPr bwMode="auto">
                <a:xfrm>
                  <a:off x="5117" y="1592"/>
                  <a:ext cx="264" cy="34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Arial"/>
                    </a:rPr>
                    <a:t>1</a:t>
                  </a:r>
                </a:p>
              </p:txBody>
            </p:sp>
            <p:sp>
              <p:nvSpPr>
                <p:cNvPr id="107608" name="Text Box 164"/>
                <p:cNvSpPr txBox="1">
                  <a:spLocks noChangeAspect="1" noChangeArrowheads="1"/>
                </p:cNvSpPr>
                <p:nvPr/>
              </p:nvSpPr>
              <p:spPr bwMode="auto">
                <a:xfrm>
                  <a:off x="4338" y="1578"/>
                  <a:ext cx="263" cy="34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Arial"/>
                    </a:rPr>
                    <a:t>1</a:t>
                  </a:r>
                </a:p>
              </p:txBody>
            </p:sp>
            <p:sp>
              <p:nvSpPr>
                <p:cNvPr id="107609" name="Text Box 165"/>
                <p:cNvSpPr txBox="1">
                  <a:spLocks noChangeAspect="1" noChangeArrowheads="1"/>
                </p:cNvSpPr>
                <p:nvPr/>
              </p:nvSpPr>
              <p:spPr bwMode="auto">
                <a:xfrm>
                  <a:off x="4728" y="1578"/>
                  <a:ext cx="262" cy="34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Arial"/>
                    </a:rPr>
                    <a:t>1</a:t>
                  </a:r>
                </a:p>
              </p:txBody>
            </p:sp>
            <p:sp>
              <p:nvSpPr>
                <p:cNvPr id="107610" name="Text Box 166"/>
                <p:cNvSpPr txBox="1">
                  <a:spLocks noChangeAspect="1" noChangeArrowheads="1"/>
                </p:cNvSpPr>
                <p:nvPr/>
              </p:nvSpPr>
              <p:spPr bwMode="auto">
                <a:xfrm>
                  <a:off x="3560" y="1949"/>
                  <a:ext cx="262" cy="34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Arial"/>
                    </a:rPr>
                    <a:t>1</a:t>
                  </a:r>
                </a:p>
              </p:txBody>
            </p:sp>
            <p:sp>
              <p:nvSpPr>
                <p:cNvPr id="107611" name="Text Box 167"/>
                <p:cNvSpPr txBox="1">
                  <a:spLocks noChangeAspect="1" noChangeArrowheads="1"/>
                </p:cNvSpPr>
                <p:nvPr/>
              </p:nvSpPr>
              <p:spPr bwMode="auto">
                <a:xfrm>
                  <a:off x="3548" y="2331"/>
                  <a:ext cx="262" cy="34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Arial"/>
                    </a:rPr>
                    <a:t>1</a:t>
                  </a:r>
                </a:p>
              </p:txBody>
            </p:sp>
            <p:sp>
              <p:nvSpPr>
                <p:cNvPr id="107612" name="Text Box 168"/>
                <p:cNvSpPr txBox="1">
                  <a:spLocks noChangeAspect="1" noChangeArrowheads="1"/>
                </p:cNvSpPr>
                <p:nvPr/>
              </p:nvSpPr>
              <p:spPr bwMode="auto">
                <a:xfrm>
                  <a:off x="3548" y="2715"/>
                  <a:ext cx="264" cy="34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Arial"/>
                    </a:rPr>
                    <a:t>1</a:t>
                  </a:r>
                </a:p>
              </p:txBody>
            </p:sp>
            <p:sp>
              <p:nvSpPr>
                <p:cNvPr id="107613" name="Text Box 169"/>
                <p:cNvSpPr txBox="1">
                  <a:spLocks noChangeAspect="1" noChangeArrowheads="1"/>
                </p:cNvSpPr>
                <p:nvPr/>
              </p:nvSpPr>
              <p:spPr bwMode="auto">
                <a:xfrm>
                  <a:off x="3536" y="3098"/>
                  <a:ext cx="264" cy="34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Arial"/>
                    </a:rPr>
                    <a:t>1</a:t>
                  </a:r>
                </a:p>
              </p:txBody>
            </p:sp>
            <p:sp>
              <p:nvSpPr>
                <p:cNvPr id="107614" name="Text Box 170"/>
                <p:cNvSpPr txBox="1">
                  <a:spLocks noChangeAspect="1" noChangeArrowheads="1"/>
                </p:cNvSpPr>
                <p:nvPr/>
              </p:nvSpPr>
              <p:spPr bwMode="auto">
                <a:xfrm>
                  <a:off x="3949" y="2331"/>
                  <a:ext cx="262" cy="34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Arial"/>
                    </a:rPr>
                    <a:t>1</a:t>
                  </a:r>
                </a:p>
              </p:txBody>
            </p:sp>
            <p:sp>
              <p:nvSpPr>
                <p:cNvPr id="107615" name="Text Box 171"/>
                <p:cNvSpPr txBox="1">
                  <a:spLocks noChangeAspect="1" noChangeArrowheads="1"/>
                </p:cNvSpPr>
                <p:nvPr/>
              </p:nvSpPr>
              <p:spPr bwMode="auto">
                <a:xfrm>
                  <a:off x="3937" y="2715"/>
                  <a:ext cx="264" cy="34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Arial"/>
                    </a:rPr>
                    <a:t>1</a:t>
                  </a:r>
                </a:p>
              </p:txBody>
            </p:sp>
            <p:sp>
              <p:nvSpPr>
                <p:cNvPr id="107616" name="Text Box 172"/>
                <p:cNvSpPr txBox="1">
                  <a:spLocks noChangeAspect="1" noChangeArrowheads="1"/>
                </p:cNvSpPr>
                <p:nvPr/>
              </p:nvSpPr>
              <p:spPr bwMode="auto">
                <a:xfrm>
                  <a:off x="5117" y="1962"/>
                  <a:ext cx="264" cy="34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Arial"/>
                    </a:rPr>
                    <a:t>1</a:t>
                  </a:r>
                </a:p>
              </p:txBody>
            </p:sp>
            <p:sp>
              <p:nvSpPr>
                <p:cNvPr id="107617" name="Text Box 173"/>
                <p:cNvSpPr txBox="1">
                  <a:spLocks noChangeAspect="1" noChangeArrowheads="1"/>
                </p:cNvSpPr>
                <p:nvPr/>
              </p:nvSpPr>
              <p:spPr bwMode="auto">
                <a:xfrm>
                  <a:off x="5117" y="2715"/>
                  <a:ext cx="264" cy="34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Arial"/>
                    </a:rPr>
                    <a:t>1</a:t>
                  </a:r>
                </a:p>
              </p:txBody>
            </p:sp>
            <p:sp>
              <p:nvSpPr>
                <p:cNvPr id="107618" name="Text Box 174"/>
                <p:cNvSpPr txBox="1">
                  <a:spLocks noChangeAspect="1" noChangeArrowheads="1"/>
                </p:cNvSpPr>
                <p:nvPr/>
              </p:nvSpPr>
              <p:spPr bwMode="auto">
                <a:xfrm>
                  <a:off x="4728" y="2319"/>
                  <a:ext cx="262" cy="34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Arial"/>
                    </a:rPr>
                    <a:t>1</a:t>
                  </a:r>
                </a:p>
              </p:txBody>
            </p:sp>
            <p:sp>
              <p:nvSpPr>
                <p:cNvPr id="107619" name="Text Box 175"/>
                <p:cNvSpPr txBox="1">
                  <a:spLocks noChangeAspect="1" noChangeArrowheads="1"/>
                </p:cNvSpPr>
                <p:nvPr/>
              </p:nvSpPr>
              <p:spPr bwMode="auto">
                <a:xfrm>
                  <a:off x="3937" y="1949"/>
                  <a:ext cx="262" cy="34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Arial"/>
                    </a:rPr>
                    <a:t>2</a:t>
                  </a:r>
                </a:p>
              </p:txBody>
            </p:sp>
            <p:sp>
              <p:nvSpPr>
                <p:cNvPr id="107620" name="Text Box 176"/>
                <p:cNvSpPr txBox="1">
                  <a:spLocks noChangeAspect="1" noChangeArrowheads="1"/>
                </p:cNvSpPr>
                <p:nvPr/>
              </p:nvSpPr>
              <p:spPr bwMode="auto">
                <a:xfrm>
                  <a:off x="4338" y="1949"/>
                  <a:ext cx="263" cy="34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Arial"/>
                    </a:rPr>
                    <a:t>2</a:t>
                  </a:r>
                </a:p>
              </p:txBody>
            </p:sp>
            <p:sp>
              <p:nvSpPr>
                <p:cNvPr id="107621" name="Text Box 177"/>
                <p:cNvSpPr txBox="1">
                  <a:spLocks noChangeAspect="1" noChangeArrowheads="1"/>
                </p:cNvSpPr>
                <p:nvPr/>
              </p:nvSpPr>
              <p:spPr bwMode="auto">
                <a:xfrm>
                  <a:off x="4728" y="1949"/>
                  <a:ext cx="262" cy="34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Arial"/>
                    </a:rPr>
                    <a:t>2</a:t>
                  </a:r>
                </a:p>
              </p:txBody>
            </p:sp>
            <p:sp>
              <p:nvSpPr>
                <p:cNvPr id="107622" name="Text Box 178"/>
                <p:cNvSpPr txBox="1">
                  <a:spLocks noChangeAspect="1" noChangeArrowheads="1"/>
                </p:cNvSpPr>
                <p:nvPr/>
              </p:nvSpPr>
              <p:spPr bwMode="auto">
                <a:xfrm>
                  <a:off x="4326" y="2331"/>
                  <a:ext cx="263" cy="34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Arial"/>
                    </a:rPr>
                    <a:t>3</a:t>
                  </a:r>
                </a:p>
              </p:txBody>
            </p:sp>
            <p:sp>
              <p:nvSpPr>
                <p:cNvPr id="107623" name="Text Box 179"/>
                <p:cNvSpPr txBox="1">
                  <a:spLocks noChangeAspect="1" noChangeArrowheads="1"/>
                </p:cNvSpPr>
                <p:nvPr/>
              </p:nvSpPr>
              <p:spPr bwMode="auto">
                <a:xfrm>
                  <a:off x="5117" y="2319"/>
                  <a:ext cx="262" cy="34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Arial"/>
                    </a:rPr>
                    <a:t>1</a:t>
                  </a:r>
                </a:p>
              </p:txBody>
            </p:sp>
            <p:sp>
              <p:nvSpPr>
                <p:cNvPr id="107624" name="Text Box 180"/>
                <p:cNvSpPr txBox="1">
                  <a:spLocks noChangeAspect="1" noChangeArrowheads="1"/>
                </p:cNvSpPr>
                <p:nvPr/>
              </p:nvSpPr>
              <p:spPr bwMode="auto">
                <a:xfrm>
                  <a:off x="4338" y="2727"/>
                  <a:ext cx="263" cy="34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Arial"/>
                    </a:rPr>
                    <a:t>1</a:t>
                  </a:r>
                </a:p>
              </p:txBody>
            </p:sp>
            <p:sp>
              <p:nvSpPr>
                <p:cNvPr id="107625" name="Text Box 181"/>
                <p:cNvSpPr txBox="1">
                  <a:spLocks noChangeAspect="1" noChangeArrowheads="1"/>
                </p:cNvSpPr>
                <p:nvPr/>
              </p:nvSpPr>
              <p:spPr bwMode="auto">
                <a:xfrm>
                  <a:off x="5129" y="3084"/>
                  <a:ext cx="262" cy="34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Arial"/>
                    </a:rPr>
                    <a:t>1</a:t>
                  </a:r>
                </a:p>
              </p:txBody>
            </p:sp>
            <p:sp>
              <p:nvSpPr>
                <p:cNvPr id="107626" name="Text Box 182"/>
                <p:cNvSpPr txBox="1">
                  <a:spLocks noChangeAspect="1" noChangeArrowheads="1"/>
                </p:cNvSpPr>
                <p:nvPr/>
              </p:nvSpPr>
              <p:spPr bwMode="auto">
                <a:xfrm>
                  <a:off x="3925" y="3098"/>
                  <a:ext cx="264" cy="34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Arial"/>
                    </a:rPr>
                    <a:t>2</a:t>
                  </a:r>
                </a:p>
              </p:txBody>
            </p:sp>
            <p:sp>
              <p:nvSpPr>
                <p:cNvPr id="107627" name="Text Box 183"/>
                <p:cNvSpPr txBox="1">
                  <a:spLocks noChangeAspect="1" noChangeArrowheads="1"/>
                </p:cNvSpPr>
                <p:nvPr/>
              </p:nvSpPr>
              <p:spPr bwMode="auto">
                <a:xfrm>
                  <a:off x="4692" y="2727"/>
                  <a:ext cx="262" cy="34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Arial"/>
                    </a:rPr>
                    <a:t>3</a:t>
                  </a:r>
                </a:p>
              </p:txBody>
            </p:sp>
            <p:sp>
              <p:nvSpPr>
                <p:cNvPr id="107628" name="Text Box 184"/>
                <p:cNvSpPr txBox="1">
                  <a:spLocks noChangeAspect="1" noChangeArrowheads="1"/>
                </p:cNvSpPr>
                <p:nvPr/>
              </p:nvSpPr>
              <p:spPr bwMode="auto">
                <a:xfrm>
                  <a:off x="4692" y="3098"/>
                  <a:ext cx="264" cy="34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Arial"/>
                    </a:rPr>
                    <a:t>3</a:t>
                  </a:r>
                </a:p>
              </p:txBody>
            </p:sp>
            <p:sp>
              <p:nvSpPr>
                <p:cNvPr id="107629" name="Text Box 185"/>
                <p:cNvSpPr txBox="1">
                  <a:spLocks noChangeAspect="1" noChangeArrowheads="1"/>
                </p:cNvSpPr>
                <p:nvPr/>
              </p:nvSpPr>
              <p:spPr bwMode="auto">
                <a:xfrm>
                  <a:off x="4338" y="3098"/>
                  <a:ext cx="264" cy="34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Arial"/>
                    </a:rPr>
                    <a:t>2</a:t>
                  </a:r>
                </a:p>
              </p:txBody>
            </p:sp>
          </p:grpSp>
          <p:grpSp>
            <p:nvGrpSpPr>
              <p:cNvPr id="107600" name="Group 186"/>
              <p:cNvGrpSpPr>
                <a:grpSpLocks noChangeAspect="1"/>
              </p:cNvGrpSpPr>
              <p:nvPr/>
            </p:nvGrpSpPr>
            <p:grpSpPr bwMode="auto">
              <a:xfrm>
                <a:off x="2600" y="2191"/>
                <a:ext cx="975" cy="1412"/>
                <a:chOff x="2600" y="2191"/>
                <a:chExt cx="975" cy="1412"/>
              </a:xfrm>
            </p:grpSpPr>
            <p:sp>
              <p:nvSpPr>
                <p:cNvPr id="107601" name="Rectangle 187"/>
                <p:cNvSpPr>
                  <a:spLocks noChangeAspect="1" noChangeArrowheads="1"/>
                </p:cNvSpPr>
                <p:nvPr/>
              </p:nvSpPr>
              <p:spPr bwMode="auto">
                <a:xfrm>
                  <a:off x="2600" y="2191"/>
                  <a:ext cx="492" cy="478"/>
                </a:xfrm>
                <a:prstGeom prst="rect">
                  <a:avLst/>
                </a:prstGeom>
                <a:noFill/>
                <a:ln w="57150">
                  <a:solidFill>
                    <a:srgbClr val="FF33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Arial"/>
                  </a:endParaRPr>
                </a:p>
              </p:txBody>
            </p:sp>
            <p:sp>
              <p:nvSpPr>
                <p:cNvPr id="107602" name="Rectangle 188"/>
                <p:cNvSpPr>
                  <a:spLocks noChangeAspect="1" noChangeArrowheads="1"/>
                </p:cNvSpPr>
                <p:nvPr/>
              </p:nvSpPr>
              <p:spPr bwMode="auto">
                <a:xfrm>
                  <a:off x="3098" y="3125"/>
                  <a:ext cx="477" cy="478"/>
                </a:xfrm>
                <a:prstGeom prst="rect">
                  <a:avLst/>
                </a:prstGeom>
                <a:noFill/>
                <a:ln w="57150">
                  <a:solidFill>
                    <a:srgbClr val="FF33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Arial"/>
                  </a:endParaRPr>
                </a:p>
              </p:txBody>
            </p:sp>
            <p:sp>
              <p:nvSpPr>
                <p:cNvPr id="107603" name="Rectangle 189"/>
                <p:cNvSpPr>
                  <a:spLocks noChangeAspect="1" noChangeArrowheads="1"/>
                </p:cNvSpPr>
                <p:nvPr/>
              </p:nvSpPr>
              <p:spPr bwMode="auto">
                <a:xfrm>
                  <a:off x="3098" y="2663"/>
                  <a:ext cx="477" cy="477"/>
                </a:xfrm>
                <a:prstGeom prst="rect">
                  <a:avLst/>
                </a:prstGeom>
                <a:noFill/>
                <a:ln w="57150">
                  <a:solidFill>
                    <a:srgbClr val="FF33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Arial"/>
                  </a:endParaRPr>
                </a:p>
              </p:txBody>
            </p:sp>
          </p:grpSp>
        </p:grpSp>
        <p:sp>
          <p:nvSpPr>
            <p:cNvPr id="107598" name="Text Box 190"/>
            <p:cNvSpPr txBox="1">
              <a:spLocks noChangeArrowheads="1"/>
            </p:cNvSpPr>
            <p:nvPr/>
          </p:nvSpPr>
          <p:spPr bwMode="auto">
            <a:xfrm>
              <a:off x="3087" y="2240"/>
              <a:ext cx="1241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Grid Order</a:t>
              </a:r>
            </a:p>
          </p:txBody>
        </p:sp>
      </p:grpSp>
      <p:grpSp>
        <p:nvGrpSpPr>
          <p:cNvPr id="107526" name="Group 3"/>
          <p:cNvGrpSpPr>
            <a:grpSpLocks noChangeAspect="1"/>
          </p:cNvGrpSpPr>
          <p:nvPr/>
        </p:nvGrpSpPr>
        <p:grpSpPr bwMode="auto">
          <a:xfrm>
            <a:off x="1955800" y="1790700"/>
            <a:ext cx="1579563" cy="1527175"/>
            <a:chOff x="96" y="1432"/>
            <a:chExt cx="661" cy="639"/>
          </a:xfrm>
        </p:grpSpPr>
        <p:sp>
          <p:nvSpPr>
            <p:cNvPr id="334" name="Rectangle 4"/>
            <p:cNvSpPr>
              <a:spLocks noChangeAspect="1" noChangeArrowheads="1"/>
            </p:cNvSpPr>
            <p:nvPr/>
          </p:nvSpPr>
          <p:spPr bwMode="auto">
            <a:xfrm>
              <a:off x="96" y="1432"/>
              <a:ext cx="220" cy="213"/>
            </a:xfrm>
            <a:prstGeom prst="rect">
              <a:avLst/>
            </a:prstGeom>
            <a:noFill/>
            <a:ln w="38100">
              <a:solidFill>
                <a:srgbClr val="0099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>
                  <a:ln>
                    <a:noFill/>
                  </a:ln>
                  <a:solidFill>
                    <a:srgbClr val="01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4</a:t>
              </a:r>
            </a:p>
          </p:txBody>
        </p:sp>
        <p:sp>
          <p:nvSpPr>
            <p:cNvPr id="335" name="Rectangle 5"/>
            <p:cNvSpPr>
              <a:spLocks noChangeAspect="1" noChangeArrowheads="1"/>
            </p:cNvSpPr>
            <p:nvPr/>
          </p:nvSpPr>
          <p:spPr bwMode="auto">
            <a:xfrm>
              <a:off x="96" y="1645"/>
              <a:ext cx="220" cy="213"/>
            </a:xfrm>
            <a:prstGeom prst="rect">
              <a:avLst/>
            </a:prstGeom>
            <a:noFill/>
            <a:ln w="38100">
              <a:solidFill>
                <a:srgbClr val="0099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>
                  <a:ln>
                    <a:noFill/>
                  </a:ln>
                  <a:solidFill>
                    <a:srgbClr val="01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5</a:t>
              </a:r>
            </a:p>
          </p:txBody>
        </p:sp>
        <p:sp>
          <p:nvSpPr>
            <p:cNvPr id="336" name="Rectangle 6"/>
            <p:cNvSpPr>
              <a:spLocks noChangeAspect="1" noChangeArrowheads="1"/>
            </p:cNvSpPr>
            <p:nvPr/>
          </p:nvSpPr>
          <p:spPr bwMode="auto">
            <a:xfrm>
              <a:off x="96" y="1858"/>
              <a:ext cx="220" cy="213"/>
            </a:xfrm>
            <a:prstGeom prst="rect">
              <a:avLst/>
            </a:prstGeom>
            <a:noFill/>
            <a:ln w="38100">
              <a:solidFill>
                <a:srgbClr val="0099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>
                  <a:ln>
                    <a:noFill/>
                  </a:ln>
                  <a:solidFill>
                    <a:srgbClr val="01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6</a:t>
              </a:r>
            </a:p>
          </p:txBody>
        </p:sp>
        <p:sp>
          <p:nvSpPr>
            <p:cNvPr id="337" name="Rectangle 7"/>
            <p:cNvSpPr>
              <a:spLocks noChangeAspect="1" noChangeArrowheads="1"/>
            </p:cNvSpPr>
            <p:nvPr/>
          </p:nvSpPr>
          <p:spPr bwMode="auto">
            <a:xfrm>
              <a:off x="316" y="1432"/>
              <a:ext cx="221" cy="213"/>
            </a:xfrm>
            <a:prstGeom prst="rect">
              <a:avLst/>
            </a:prstGeom>
            <a:noFill/>
            <a:ln w="38100">
              <a:solidFill>
                <a:srgbClr val="0099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>
                  <a:ln>
                    <a:noFill/>
                  </a:ln>
                  <a:solidFill>
                    <a:srgbClr val="01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 3</a:t>
              </a:r>
            </a:p>
          </p:txBody>
        </p:sp>
        <p:sp>
          <p:nvSpPr>
            <p:cNvPr id="338" name="Rectangle 8"/>
            <p:cNvSpPr>
              <a:spLocks noChangeAspect="1" noChangeArrowheads="1"/>
            </p:cNvSpPr>
            <p:nvPr/>
          </p:nvSpPr>
          <p:spPr bwMode="auto">
            <a:xfrm>
              <a:off x="316" y="1645"/>
              <a:ext cx="221" cy="213"/>
            </a:xfrm>
            <a:prstGeom prst="rect">
              <a:avLst/>
            </a:prstGeom>
            <a:noFill/>
            <a:ln w="38100">
              <a:solidFill>
                <a:srgbClr val="0099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endParaRPr>
            </a:p>
          </p:txBody>
        </p:sp>
        <p:sp>
          <p:nvSpPr>
            <p:cNvPr id="339" name="Rectangle 9"/>
            <p:cNvSpPr>
              <a:spLocks noChangeAspect="1" noChangeArrowheads="1"/>
            </p:cNvSpPr>
            <p:nvPr/>
          </p:nvSpPr>
          <p:spPr bwMode="auto">
            <a:xfrm>
              <a:off x="316" y="1858"/>
              <a:ext cx="221" cy="213"/>
            </a:xfrm>
            <a:prstGeom prst="rect">
              <a:avLst/>
            </a:prstGeom>
            <a:noFill/>
            <a:ln w="38100">
              <a:solidFill>
                <a:srgbClr val="0099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>
                  <a:ln>
                    <a:noFill/>
                  </a:ln>
                  <a:solidFill>
                    <a:srgbClr val="01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7</a:t>
              </a:r>
            </a:p>
          </p:txBody>
        </p:sp>
        <p:grpSp>
          <p:nvGrpSpPr>
            <p:cNvPr id="107585" name="Group 10"/>
            <p:cNvGrpSpPr>
              <a:grpSpLocks noChangeAspect="1"/>
            </p:cNvGrpSpPr>
            <p:nvPr/>
          </p:nvGrpSpPr>
          <p:grpSpPr bwMode="auto">
            <a:xfrm>
              <a:off x="537" y="1434"/>
              <a:ext cx="220" cy="640"/>
              <a:chOff x="3027" y="1517"/>
              <a:chExt cx="383" cy="1094"/>
            </a:xfrm>
          </p:grpSpPr>
          <p:sp>
            <p:nvSpPr>
              <p:cNvPr id="349" name="Rectangle 11"/>
              <p:cNvSpPr>
                <a:spLocks noChangeAspect="1" noChangeArrowheads="1"/>
              </p:cNvSpPr>
              <p:nvPr/>
            </p:nvSpPr>
            <p:spPr bwMode="auto">
              <a:xfrm>
                <a:off x="3027" y="1517"/>
                <a:ext cx="383" cy="364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0" cap="none" spc="0" normalizeH="0" baseline="0" noProof="0">
                    <a:ln>
                      <a:noFill/>
                    </a:ln>
                    <a:solidFill>
                      <a:srgbClr val="01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Arial"/>
                  </a:rPr>
                  <a:t> 2</a:t>
                </a:r>
              </a:p>
            </p:txBody>
          </p:sp>
          <p:sp>
            <p:nvSpPr>
              <p:cNvPr id="350" name="Rectangle 12"/>
              <p:cNvSpPr>
                <a:spLocks noChangeAspect="1" noChangeArrowheads="1"/>
              </p:cNvSpPr>
              <p:nvPr/>
            </p:nvSpPr>
            <p:spPr bwMode="auto">
              <a:xfrm>
                <a:off x="3027" y="1881"/>
                <a:ext cx="383" cy="366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0" cap="none" spc="0" normalizeH="0" baseline="0" noProof="0">
                    <a:ln>
                      <a:noFill/>
                    </a:ln>
                    <a:solidFill>
                      <a:srgbClr val="01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Arial"/>
                  </a:rPr>
                  <a:t>1</a:t>
                </a:r>
              </a:p>
            </p:txBody>
          </p:sp>
          <p:sp>
            <p:nvSpPr>
              <p:cNvPr id="351" name="Rectangle 13"/>
              <p:cNvSpPr>
                <a:spLocks noChangeAspect="1" noChangeArrowheads="1"/>
              </p:cNvSpPr>
              <p:nvPr/>
            </p:nvSpPr>
            <p:spPr bwMode="auto">
              <a:xfrm>
                <a:off x="3027" y="2247"/>
                <a:ext cx="383" cy="364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0" cap="none" spc="0" normalizeH="0" baseline="0" noProof="0">
                    <a:ln>
                      <a:noFill/>
                    </a:ln>
                    <a:solidFill>
                      <a:srgbClr val="01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Arial"/>
                  </a:rPr>
                  <a:t>8</a:t>
                </a:r>
              </a:p>
            </p:txBody>
          </p:sp>
        </p:grpSp>
        <p:sp>
          <p:nvSpPr>
            <p:cNvPr id="341" name="Line 14"/>
            <p:cNvSpPr>
              <a:spLocks noChangeAspect="1" noChangeShapeType="1"/>
            </p:cNvSpPr>
            <p:nvPr/>
          </p:nvSpPr>
          <p:spPr bwMode="auto">
            <a:xfrm rot="-5400000">
              <a:off x="374" y="1655"/>
              <a:ext cx="118" cy="0"/>
            </a:xfrm>
            <a:prstGeom prst="line">
              <a:avLst/>
            </a:prstGeom>
            <a:noFill/>
            <a:ln w="28575">
              <a:solidFill>
                <a:srgbClr val="010000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endParaRPr>
            </a:p>
          </p:txBody>
        </p:sp>
        <p:sp>
          <p:nvSpPr>
            <p:cNvPr id="342" name="Line 15"/>
            <p:cNvSpPr>
              <a:spLocks noChangeAspect="1" noChangeShapeType="1"/>
            </p:cNvSpPr>
            <p:nvPr/>
          </p:nvSpPr>
          <p:spPr bwMode="auto">
            <a:xfrm rot="5400000" flipV="1">
              <a:off x="453" y="1779"/>
              <a:ext cx="113" cy="116"/>
            </a:xfrm>
            <a:prstGeom prst="line">
              <a:avLst/>
            </a:prstGeom>
            <a:noFill/>
            <a:ln w="28575">
              <a:solidFill>
                <a:srgbClr val="010000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endParaRPr>
            </a:p>
          </p:txBody>
        </p:sp>
        <p:sp>
          <p:nvSpPr>
            <p:cNvPr id="343" name="Line 16"/>
            <p:cNvSpPr>
              <a:spLocks noChangeAspect="1" noChangeShapeType="1"/>
            </p:cNvSpPr>
            <p:nvPr/>
          </p:nvSpPr>
          <p:spPr bwMode="auto">
            <a:xfrm rot="-5400000">
              <a:off x="452" y="1604"/>
              <a:ext cx="118" cy="116"/>
            </a:xfrm>
            <a:prstGeom prst="line">
              <a:avLst/>
            </a:prstGeom>
            <a:noFill/>
            <a:ln w="28575">
              <a:solidFill>
                <a:srgbClr val="010000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endParaRPr>
            </a:p>
          </p:txBody>
        </p:sp>
        <p:sp>
          <p:nvSpPr>
            <p:cNvPr id="344" name="Line 17"/>
            <p:cNvSpPr>
              <a:spLocks noChangeAspect="1" noChangeShapeType="1"/>
            </p:cNvSpPr>
            <p:nvPr/>
          </p:nvSpPr>
          <p:spPr bwMode="auto">
            <a:xfrm rot="-5400000" flipH="1" flipV="1">
              <a:off x="273" y="1774"/>
              <a:ext cx="124" cy="124"/>
            </a:xfrm>
            <a:prstGeom prst="line">
              <a:avLst/>
            </a:prstGeom>
            <a:noFill/>
            <a:ln w="28575">
              <a:solidFill>
                <a:srgbClr val="010000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endParaRPr>
            </a:p>
          </p:txBody>
        </p:sp>
        <p:sp>
          <p:nvSpPr>
            <p:cNvPr id="345" name="Line 18"/>
            <p:cNvSpPr>
              <a:spLocks noChangeAspect="1" noChangeShapeType="1"/>
            </p:cNvSpPr>
            <p:nvPr/>
          </p:nvSpPr>
          <p:spPr bwMode="auto">
            <a:xfrm rot="5400000" flipV="1">
              <a:off x="371" y="1843"/>
              <a:ext cx="118" cy="0"/>
            </a:xfrm>
            <a:prstGeom prst="line">
              <a:avLst/>
            </a:prstGeom>
            <a:noFill/>
            <a:ln w="28575">
              <a:solidFill>
                <a:srgbClr val="010000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endParaRPr>
            </a:p>
          </p:txBody>
        </p:sp>
        <p:sp>
          <p:nvSpPr>
            <p:cNvPr id="346" name="Line 19"/>
            <p:cNvSpPr>
              <a:spLocks noChangeAspect="1" noChangeShapeType="1"/>
            </p:cNvSpPr>
            <p:nvPr/>
          </p:nvSpPr>
          <p:spPr bwMode="auto">
            <a:xfrm rot="10800000">
              <a:off x="269" y="1756"/>
              <a:ext cx="116" cy="0"/>
            </a:xfrm>
            <a:prstGeom prst="line">
              <a:avLst/>
            </a:prstGeom>
            <a:noFill/>
            <a:ln w="28575">
              <a:solidFill>
                <a:srgbClr val="010000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endParaRPr>
            </a:p>
          </p:txBody>
        </p:sp>
        <p:sp>
          <p:nvSpPr>
            <p:cNvPr id="347" name="Line 20"/>
            <p:cNvSpPr>
              <a:spLocks noChangeAspect="1" noChangeShapeType="1"/>
            </p:cNvSpPr>
            <p:nvPr/>
          </p:nvSpPr>
          <p:spPr bwMode="auto">
            <a:xfrm rot="10800000" flipH="1">
              <a:off x="468" y="1752"/>
              <a:ext cx="116" cy="0"/>
            </a:xfrm>
            <a:prstGeom prst="line">
              <a:avLst/>
            </a:prstGeom>
            <a:noFill/>
            <a:ln w="28575">
              <a:solidFill>
                <a:srgbClr val="010000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endParaRPr>
            </a:p>
          </p:txBody>
        </p:sp>
        <p:sp>
          <p:nvSpPr>
            <p:cNvPr id="348" name="Line 21"/>
            <p:cNvSpPr>
              <a:spLocks noChangeAspect="1" noChangeShapeType="1"/>
            </p:cNvSpPr>
            <p:nvPr/>
          </p:nvSpPr>
          <p:spPr bwMode="auto">
            <a:xfrm rot="5400000" flipH="1">
              <a:off x="273" y="1609"/>
              <a:ext cx="122" cy="120"/>
            </a:xfrm>
            <a:prstGeom prst="line">
              <a:avLst/>
            </a:prstGeom>
            <a:noFill/>
            <a:ln w="28575">
              <a:solidFill>
                <a:srgbClr val="010000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endParaRPr>
            </a:p>
          </p:txBody>
        </p:sp>
      </p:grpSp>
      <p:grpSp>
        <p:nvGrpSpPr>
          <p:cNvPr id="107527" name="Group 79"/>
          <p:cNvGrpSpPr>
            <a:grpSpLocks/>
          </p:cNvGrpSpPr>
          <p:nvPr/>
        </p:nvGrpSpPr>
        <p:grpSpPr bwMode="auto">
          <a:xfrm>
            <a:off x="5232400" y="1541463"/>
            <a:ext cx="1870075" cy="1844675"/>
            <a:chOff x="826" y="1424"/>
            <a:chExt cx="1178" cy="1162"/>
          </a:xfrm>
        </p:grpSpPr>
        <p:grpSp>
          <p:nvGrpSpPr>
            <p:cNvPr id="107528" name="Group 80"/>
            <p:cNvGrpSpPr>
              <a:grpSpLocks noChangeAspect="1"/>
            </p:cNvGrpSpPr>
            <p:nvPr/>
          </p:nvGrpSpPr>
          <p:grpSpPr bwMode="auto">
            <a:xfrm>
              <a:off x="826" y="1424"/>
              <a:ext cx="1176" cy="1156"/>
              <a:chOff x="1877" y="1152"/>
              <a:chExt cx="1971" cy="1776"/>
            </a:xfrm>
          </p:grpSpPr>
          <p:sp>
            <p:nvSpPr>
              <p:cNvPr id="379" name="Rectangle 81"/>
              <p:cNvSpPr>
                <a:spLocks noChangeAspect="1" noChangeArrowheads="1"/>
              </p:cNvSpPr>
              <p:nvPr/>
            </p:nvSpPr>
            <p:spPr bwMode="auto">
              <a:xfrm>
                <a:off x="1877" y="1152"/>
                <a:ext cx="396" cy="355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1" i="0" u="none" strike="noStrike" kern="0" cap="none" spc="0" normalizeH="0" baseline="0" noProof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endParaRPr>
              </a:p>
            </p:txBody>
          </p:sp>
          <p:sp>
            <p:nvSpPr>
              <p:cNvPr id="380" name="Rectangle 82"/>
              <p:cNvSpPr>
                <a:spLocks noChangeAspect="1" noChangeArrowheads="1"/>
              </p:cNvSpPr>
              <p:nvPr/>
            </p:nvSpPr>
            <p:spPr bwMode="auto">
              <a:xfrm>
                <a:off x="2273" y="1152"/>
                <a:ext cx="394" cy="355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1" i="0" u="none" strike="noStrike" kern="0" cap="none" spc="0" normalizeH="0" baseline="0" noProof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endParaRPr>
              </a:p>
            </p:txBody>
          </p:sp>
          <p:sp>
            <p:nvSpPr>
              <p:cNvPr id="381" name="Rectangle 83"/>
              <p:cNvSpPr>
                <a:spLocks noChangeAspect="1" noChangeArrowheads="1"/>
              </p:cNvSpPr>
              <p:nvPr/>
            </p:nvSpPr>
            <p:spPr bwMode="auto">
              <a:xfrm>
                <a:off x="2666" y="1152"/>
                <a:ext cx="394" cy="355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1" i="0" u="none" strike="noStrike" kern="0" cap="none" spc="0" normalizeH="0" baseline="0" noProof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endParaRPr>
              </a:p>
            </p:txBody>
          </p:sp>
          <p:sp>
            <p:nvSpPr>
              <p:cNvPr id="382" name="Rectangle 84"/>
              <p:cNvSpPr>
                <a:spLocks noChangeAspect="1" noChangeArrowheads="1"/>
              </p:cNvSpPr>
              <p:nvPr/>
            </p:nvSpPr>
            <p:spPr bwMode="auto">
              <a:xfrm>
                <a:off x="3060" y="1152"/>
                <a:ext cx="394" cy="355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1" i="0" u="none" strike="noStrike" kern="0" cap="none" spc="0" normalizeH="0" baseline="0" noProof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endParaRPr>
              </a:p>
            </p:txBody>
          </p:sp>
          <p:sp>
            <p:nvSpPr>
              <p:cNvPr id="383" name="Rectangle 85"/>
              <p:cNvSpPr>
                <a:spLocks noChangeAspect="1" noChangeArrowheads="1"/>
              </p:cNvSpPr>
              <p:nvPr/>
            </p:nvSpPr>
            <p:spPr bwMode="auto">
              <a:xfrm>
                <a:off x="3454" y="1152"/>
                <a:ext cx="394" cy="355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1" i="0" u="none" strike="noStrike" kern="0" cap="none" spc="0" normalizeH="0" baseline="0" noProof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endParaRPr>
              </a:p>
            </p:txBody>
          </p:sp>
          <p:sp>
            <p:nvSpPr>
              <p:cNvPr id="384" name="Rectangle 86"/>
              <p:cNvSpPr>
                <a:spLocks noChangeAspect="1" noChangeArrowheads="1"/>
              </p:cNvSpPr>
              <p:nvPr/>
            </p:nvSpPr>
            <p:spPr bwMode="auto">
              <a:xfrm>
                <a:off x="2666" y="2573"/>
                <a:ext cx="394" cy="355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1" i="0" u="none" strike="noStrike" kern="0" cap="none" spc="0" normalizeH="0" baseline="0" noProof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endParaRPr>
              </a:p>
            </p:txBody>
          </p:sp>
          <p:sp>
            <p:nvSpPr>
              <p:cNvPr id="385" name="Rectangle 87"/>
              <p:cNvSpPr>
                <a:spLocks noChangeAspect="1" noChangeArrowheads="1"/>
              </p:cNvSpPr>
              <p:nvPr/>
            </p:nvSpPr>
            <p:spPr bwMode="auto">
              <a:xfrm>
                <a:off x="3060" y="2573"/>
                <a:ext cx="394" cy="355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1" i="0" u="none" strike="noStrike" kern="0" cap="none" spc="0" normalizeH="0" baseline="0" noProof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endParaRPr>
              </a:p>
            </p:txBody>
          </p:sp>
          <p:sp>
            <p:nvSpPr>
              <p:cNvPr id="386" name="Rectangle 88"/>
              <p:cNvSpPr>
                <a:spLocks noChangeAspect="1" noChangeArrowheads="1"/>
              </p:cNvSpPr>
              <p:nvPr/>
            </p:nvSpPr>
            <p:spPr bwMode="auto">
              <a:xfrm>
                <a:off x="3454" y="2573"/>
                <a:ext cx="394" cy="355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1" i="0" u="none" strike="noStrike" kern="0" cap="none" spc="0" normalizeH="0" baseline="0" noProof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endParaRPr>
              </a:p>
            </p:txBody>
          </p:sp>
          <p:sp>
            <p:nvSpPr>
              <p:cNvPr id="387" name="Rectangle 89"/>
              <p:cNvSpPr>
                <a:spLocks noChangeAspect="1" noChangeArrowheads="1"/>
              </p:cNvSpPr>
              <p:nvPr/>
            </p:nvSpPr>
            <p:spPr bwMode="auto">
              <a:xfrm>
                <a:off x="1877" y="1507"/>
                <a:ext cx="396" cy="355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1" i="0" u="none" strike="noStrike" kern="0" cap="none" spc="0" normalizeH="0" baseline="0" noProof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endParaRPr>
              </a:p>
            </p:txBody>
          </p:sp>
          <p:sp>
            <p:nvSpPr>
              <p:cNvPr id="388" name="Rectangle 90"/>
              <p:cNvSpPr>
                <a:spLocks noChangeAspect="1" noChangeArrowheads="1"/>
              </p:cNvSpPr>
              <p:nvPr/>
            </p:nvSpPr>
            <p:spPr bwMode="auto">
              <a:xfrm>
                <a:off x="2273" y="1507"/>
                <a:ext cx="394" cy="355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1" i="0" u="none" strike="noStrike" kern="0" cap="none" spc="0" normalizeH="0" baseline="0" noProof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endParaRPr>
              </a:p>
            </p:txBody>
          </p:sp>
          <p:sp>
            <p:nvSpPr>
              <p:cNvPr id="389" name="Rectangle 91"/>
              <p:cNvSpPr>
                <a:spLocks noChangeAspect="1" noChangeArrowheads="1"/>
              </p:cNvSpPr>
              <p:nvPr/>
            </p:nvSpPr>
            <p:spPr bwMode="auto">
              <a:xfrm>
                <a:off x="2666" y="1507"/>
                <a:ext cx="394" cy="355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1" i="0" u="none" strike="noStrike" kern="0" cap="none" spc="0" normalizeH="0" baseline="0" noProof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endParaRPr>
              </a:p>
            </p:txBody>
          </p:sp>
          <p:sp>
            <p:nvSpPr>
              <p:cNvPr id="390" name="Rectangle 92"/>
              <p:cNvSpPr>
                <a:spLocks noChangeAspect="1" noChangeArrowheads="1"/>
              </p:cNvSpPr>
              <p:nvPr/>
            </p:nvSpPr>
            <p:spPr bwMode="auto">
              <a:xfrm>
                <a:off x="3060" y="1507"/>
                <a:ext cx="394" cy="355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1" i="0" u="none" strike="noStrike" kern="0" cap="none" spc="0" normalizeH="0" baseline="0" noProof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endParaRPr>
              </a:p>
            </p:txBody>
          </p:sp>
          <p:sp>
            <p:nvSpPr>
              <p:cNvPr id="391" name="Rectangle 93"/>
              <p:cNvSpPr>
                <a:spLocks noChangeAspect="1" noChangeArrowheads="1"/>
              </p:cNvSpPr>
              <p:nvPr/>
            </p:nvSpPr>
            <p:spPr bwMode="auto">
              <a:xfrm>
                <a:off x="3454" y="1507"/>
                <a:ext cx="394" cy="355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1" i="0" u="none" strike="noStrike" kern="0" cap="none" spc="0" normalizeH="0" baseline="0" noProof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endParaRPr>
              </a:p>
            </p:txBody>
          </p:sp>
          <p:sp>
            <p:nvSpPr>
              <p:cNvPr id="392" name="Rectangle 94"/>
              <p:cNvSpPr>
                <a:spLocks noChangeAspect="1" noChangeArrowheads="1"/>
              </p:cNvSpPr>
              <p:nvPr/>
            </p:nvSpPr>
            <p:spPr bwMode="auto">
              <a:xfrm>
                <a:off x="1877" y="1862"/>
                <a:ext cx="396" cy="356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1" i="0" u="none" strike="noStrike" kern="0" cap="none" spc="0" normalizeH="0" baseline="0" noProof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endParaRPr>
              </a:p>
            </p:txBody>
          </p:sp>
          <p:sp>
            <p:nvSpPr>
              <p:cNvPr id="393" name="Rectangle 95"/>
              <p:cNvSpPr>
                <a:spLocks noChangeAspect="1" noChangeArrowheads="1"/>
              </p:cNvSpPr>
              <p:nvPr/>
            </p:nvSpPr>
            <p:spPr bwMode="auto">
              <a:xfrm>
                <a:off x="2273" y="1862"/>
                <a:ext cx="394" cy="356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1" i="0" u="none" strike="noStrike" kern="0" cap="none" spc="0" normalizeH="0" baseline="0" noProof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endParaRPr>
              </a:p>
            </p:txBody>
          </p:sp>
          <p:sp>
            <p:nvSpPr>
              <p:cNvPr id="394" name="Rectangle 96"/>
              <p:cNvSpPr>
                <a:spLocks noChangeAspect="1" noChangeArrowheads="1"/>
              </p:cNvSpPr>
              <p:nvPr/>
            </p:nvSpPr>
            <p:spPr bwMode="auto">
              <a:xfrm>
                <a:off x="2666" y="1862"/>
                <a:ext cx="394" cy="356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1" i="0" u="none" strike="noStrike" kern="0" cap="none" spc="0" normalizeH="0" baseline="0" noProof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endParaRPr>
              </a:p>
            </p:txBody>
          </p:sp>
          <p:sp>
            <p:nvSpPr>
              <p:cNvPr id="395" name="Rectangle 97"/>
              <p:cNvSpPr>
                <a:spLocks noChangeAspect="1" noChangeArrowheads="1"/>
              </p:cNvSpPr>
              <p:nvPr/>
            </p:nvSpPr>
            <p:spPr bwMode="auto">
              <a:xfrm>
                <a:off x="3060" y="1862"/>
                <a:ext cx="394" cy="356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1" i="0" u="none" strike="noStrike" kern="0" cap="none" spc="0" normalizeH="0" baseline="0" noProof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endParaRPr>
              </a:p>
            </p:txBody>
          </p:sp>
          <p:sp>
            <p:nvSpPr>
              <p:cNvPr id="396" name="Rectangle 98"/>
              <p:cNvSpPr>
                <a:spLocks noChangeAspect="1" noChangeArrowheads="1"/>
              </p:cNvSpPr>
              <p:nvPr/>
            </p:nvSpPr>
            <p:spPr bwMode="auto">
              <a:xfrm>
                <a:off x="3454" y="1862"/>
                <a:ext cx="394" cy="356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1" i="0" u="none" strike="noStrike" kern="0" cap="none" spc="0" normalizeH="0" baseline="0" noProof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endParaRPr>
              </a:p>
            </p:txBody>
          </p:sp>
          <p:sp>
            <p:nvSpPr>
              <p:cNvPr id="397" name="Rectangle 99"/>
              <p:cNvSpPr>
                <a:spLocks noChangeAspect="1" noChangeArrowheads="1"/>
              </p:cNvSpPr>
              <p:nvPr/>
            </p:nvSpPr>
            <p:spPr bwMode="auto">
              <a:xfrm>
                <a:off x="1877" y="2218"/>
                <a:ext cx="396" cy="355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1" i="0" u="none" strike="noStrike" kern="0" cap="none" spc="0" normalizeH="0" baseline="0" noProof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endParaRPr>
              </a:p>
            </p:txBody>
          </p:sp>
          <p:sp>
            <p:nvSpPr>
              <p:cNvPr id="398" name="Rectangle 100"/>
              <p:cNvSpPr>
                <a:spLocks noChangeAspect="1" noChangeArrowheads="1"/>
              </p:cNvSpPr>
              <p:nvPr/>
            </p:nvSpPr>
            <p:spPr bwMode="auto">
              <a:xfrm>
                <a:off x="2273" y="2218"/>
                <a:ext cx="394" cy="355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1" i="0" u="none" strike="noStrike" kern="0" cap="none" spc="0" normalizeH="0" baseline="0" noProof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endParaRPr>
              </a:p>
            </p:txBody>
          </p:sp>
          <p:sp>
            <p:nvSpPr>
              <p:cNvPr id="399" name="Rectangle 101"/>
              <p:cNvSpPr>
                <a:spLocks noChangeAspect="1" noChangeArrowheads="1"/>
              </p:cNvSpPr>
              <p:nvPr/>
            </p:nvSpPr>
            <p:spPr bwMode="auto">
              <a:xfrm>
                <a:off x="2666" y="2218"/>
                <a:ext cx="394" cy="355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1" i="0" u="none" strike="noStrike" kern="0" cap="none" spc="0" normalizeH="0" baseline="0" noProof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endParaRPr>
              </a:p>
            </p:txBody>
          </p:sp>
          <p:sp>
            <p:nvSpPr>
              <p:cNvPr id="400" name="Rectangle 102"/>
              <p:cNvSpPr>
                <a:spLocks noChangeAspect="1" noChangeArrowheads="1"/>
              </p:cNvSpPr>
              <p:nvPr/>
            </p:nvSpPr>
            <p:spPr bwMode="auto">
              <a:xfrm>
                <a:off x="3060" y="2218"/>
                <a:ext cx="394" cy="355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1" i="0" u="none" strike="noStrike" kern="0" cap="none" spc="0" normalizeH="0" baseline="0" noProof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endParaRPr>
              </a:p>
            </p:txBody>
          </p:sp>
          <p:sp>
            <p:nvSpPr>
              <p:cNvPr id="401" name="Rectangle 103"/>
              <p:cNvSpPr>
                <a:spLocks noChangeAspect="1" noChangeArrowheads="1"/>
              </p:cNvSpPr>
              <p:nvPr/>
            </p:nvSpPr>
            <p:spPr bwMode="auto">
              <a:xfrm>
                <a:off x="3454" y="2218"/>
                <a:ext cx="394" cy="355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1" i="0" u="none" strike="noStrike" kern="0" cap="none" spc="0" normalizeH="0" baseline="0" noProof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endParaRPr>
              </a:p>
            </p:txBody>
          </p:sp>
          <p:sp>
            <p:nvSpPr>
              <p:cNvPr id="402" name="Rectangle 104"/>
              <p:cNvSpPr>
                <a:spLocks noChangeAspect="1" noChangeArrowheads="1"/>
              </p:cNvSpPr>
              <p:nvPr/>
            </p:nvSpPr>
            <p:spPr bwMode="auto">
              <a:xfrm>
                <a:off x="2273" y="2573"/>
                <a:ext cx="394" cy="355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1" i="0" u="none" strike="noStrike" kern="0" cap="none" spc="0" normalizeH="0" baseline="0" noProof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endParaRPr>
              </a:p>
            </p:txBody>
          </p:sp>
          <p:sp>
            <p:nvSpPr>
              <p:cNvPr id="403" name="Rectangle 105"/>
              <p:cNvSpPr>
                <a:spLocks noChangeAspect="1" noChangeArrowheads="1"/>
              </p:cNvSpPr>
              <p:nvPr/>
            </p:nvSpPr>
            <p:spPr bwMode="auto">
              <a:xfrm>
                <a:off x="1879" y="2573"/>
                <a:ext cx="394" cy="355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1" i="0" u="none" strike="noStrike" kern="0" cap="none" spc="0" normalizeH="0" baseline="0" noProof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endParaRPr>
              </a:p>
            </p:txBody>
          </p:sp>
        </p:grpSp>
        <p:sp>
          <p:nvSpPr>
            <p:cNvPr id="354" name="Line 106"/>
            <p:cNvSpPr>
              <a:spLocks noChangeAspect="1" noChangeShapeType="1"/>
            </p:cNvSpPr>
            <p:nvPr/>
          </p:nvSpPr>
          <p:spPr bwMode="auto">
            <a:xfrm rot="-177988">
              <a:off x="961" y="1517"/>
              <a:ext cx="212" cy="239"/>
            </a:xfrm>
            <a:prstGeom prst="line">
              <a:avLst/>
            </a:prstGeom>
            <a:noFill/>
            <a:ln w="28575">
              <a:solidFill>
                <a:srgbClr val="010000"/>
              </a:solidFill>
              <a:round/>
              <a:headEnd type="none" w="sm" len="sm"/>
              <a:tailEnd type="triangle" w="med" len="med"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endParaRPr>
            </a:p>
          </p:txBody>
        </p:sp>
        <p:sp>
          <p:nvSpPr>
            <p:cNvPr id="355" name="Line 107"/>
            <p:cNvSpPr>
              <a:spLocks noChangeAspect="1" noChangeShapeType="1"/>
            </p:cNvSpPr>
            <p:nvPr/>
          </p:nvSpPr>
          <p:spPr bwMode="auto">
            <a:xfrm>
              <a:off x="1186" y="1544"/>
              <a:ext cx="231" cy="237"/>
            </a:xfrm>
            <a:prstGeom prst="line">
              <a:avLst/>
            </a:prstGeom>
            <a:noFill/>
            <a:ln w="28575">
              <a:solidFill>
                <a:srgbClr val="010000"/>
              </a:solidFill>
              <a:round/>
              <a:headEnd type="none" w="sm" len="sm"/>
              <a:tailEnd type="triangle" w="med" len="med"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endParaRPr>
            </a:p>
          </p:txBody>
        </p:sp>
        <p:sp>
          <p:nvSpPr>
            <p:cNvPr id="356" name="Line 108"/>
            <p:cNvSpPr>
              <a:spLocks noChangeAspect="1" noChangeShapeType="1"/>
            </p:cNvSpPr>
            <p:nvPr/>
          </p:nvSpPr>
          <p:spPr bwMode="auto">
            <a:xfrm flipV="1">
              <a:off x="945" y="1767"/>
              <a:ext cx="239" cy="237"/>
            </a:xfrm>
            <a:prstGeom prst="line">
              <a:avLst/>
            </a:prstGeom>
            <a:noFill/>
            <a:ln w="28575">
              <a:solidFill>
                <a:srgbClr val="010000"/>
              </a:solidFill>
              <a:round/>
              <a:headEnd type="none" w="sm" len="sm"/>
              <a:tailEnd type="triangle" w="med" len="med"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endParaRPr>
            </a:p>
          </p:txBody>
        </p:sp>
        <p:sp>
          <p:nvSpPr>
            <p:cNvPr id="357" name="Line 109"/>
            <p:cNvSpPr>
              <a:spLocks noChangeAspect="1" noChangeShapeType="1"/>
            </p:cNvSpPr>
            <p:nvPr/>
          </p:nvSpPr>
          <p:spPr bwMode="auto">
            <a:xfrm>
              <a:off x="1640" y="2460"/>
              <a:ext cx="124" cy="126"/>
            </a:xfrm>
            <a:prstGeom prst="line">
              <a:avLst/>
            </a:prstGeom>
            <a:noFill/>
            <a:ln w="28575">
              <a:solidFill>
                <a:srgbClr val="010000"/>
              </a:solidFill>
              <a:round/>
              <a:headEnd type="none" w="sm" len="sm"/>
              <a:tailEnd type="triangle" w="med" len="med"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endParaRPr>
            </a:p>
          </p:txBody>
        </p:sp>
        <p:sp>
          <p:nvSpPr>
            <p:cNvPr id="358" name="Line 110"/>
            <p:cNvSpPr>
              <a:spLocks noChangeAspect="1" noChangeShapeType="1"/>
            </p:cNvSpPr>
            <p:nvPr/>
          </p:nvSpPr>
          <p:spPr bwMode="auto">
            <a:xfrm>
              <a:off x="943" y="2228"/>
              <a:ext cx="236" cy="240"/>
            </a:xfrm>
            <a:prstGeom prst="line">
              <a:avLst/>
            </a:prstGeom>
            <a:noFill/>
            <a:ln w="28575">
              <a:solidFill>
                <a:srgbClr val="010000"/>
              </a:solidFill>
              <a:round/>
              <a:headEnd type="none" w="sm" len="sm"/>
              <a:tailEnd type="triangle" w="med" len="med"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endParaRPr>
            </a:p>
          </p:txBody>
        </p:sp>
        <p:sp>
          <p:nvSpPr>
            <p:cNvPr id="359" name="Line 111"/>
            <p:cNvSpPr>
              <a:spLocks noChangeAspect="1" noChangeShapeType="1"/>
            </p:cNvSpPr>
            <p:nvPr/>
          </p:nvSpPr>
          <p:spPr bwMode="auto">
            <a:xfrm rot="2592605" flipV="1">
              <a:off x="977" y="2383"/>
              <a:ext cx="172" cy="163"/>
            </a:xfrm>
            <a:prstGeom prst="line">
              <a:avLst/>
            </a:prstGeom>
            <a:noFill/>
            <a:ln w="28575">
              <a:solidFill>
                <a:srgbClr val="010000"/>
              </a:solidFill>
              <a:round/>
              <a:headEnd type="none" w="sm" len="sm"/>
              <a:tailEnd type="triangle" w="med" len="med"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endParaRPr>
            </a:p>
          </p:txBody>
        </p:sp>
        <p:sp>
          <p:nvSpPr>
            <p:cNvPr id="360" name="Line 112"/>
            <p:cNvSpPr>
              <a:spLocks noChangeAspect="1" noChangeShapeType="1"/>
            </p:cNvSpPr>
            <p:nvPr/>
          </p:nvSpPr>
          <p:spPr bwMode="auto">
            <a:xfrm rot="2592605" flipV="1">
              <a:off x="1444" y="2379"/>
              <a:ext cx="164" cy="161"/>
            </a:xfrm>
            <a:prstGeom prst="line">
              <a:avLst/>
            </a:prstGeom>
            <a:noFill/>
            <a:ln w="28575">
              <a:solidFill>
                <a:srgbClr val="010000"/>
              </a:solidFill>
              <a:round/>
              <a:headEnd type="none" w="sm" len="sm"/>
              <a:tailEnd type="triangle" w="med" len="med"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endParaRPr>
            </a:p>
          </p:txBody>
        </p:sp>
        <p:sp>
          <p:nvSpPr>
            <p:cNvPr id="361" name="Line 113"/>
            <p:cNvSpPr>
              <a:spLocks noChangeAspect="1" noChangeShapeType="1"/>
            </p:cNvSpPr>
            <p:nvPr/>
          </p:nvSpPr>
          <p:spPr bwMode="auto">
            <a:xfrm rot="2592605" flipV="1">
              <a:off x="1207" y="2384"/>
              <a:ext cx="173" cy="162"/>
            </a:xfrm>
            <a:prstGeom prst="line">
              <a:avLst/>
            </a:prstGeom>
            <a:noFill/>
            <a:ln w="28575">
              <a:solidFill>
                <a:srgbClr val="010000"/>
              </a:solidFill>
              <a:round/>
              <a:headEnd type="none" w="sm" len="sm"/>
              <a:tailEnd type="triangle" w="med" len="med"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endParaRPr>
            </a:p>
          </p:txBody>
        </p:sp>
        <p:sp>
          <p:nvSpPr>
            <p:cNvPr id="362" name="Line 114"/>
            <p:cNvSpPr>
              <a:spLocks noChangeAspect="1" noChangeShapeType="1"/>
            </p:cNvSpPr>
            <p:nvPr/>
          </p:nvSpPr>
          <p:spPr bwMode="auto">
            <a:xfrm rot="2592605" flipV="1">
              <a:off x="1208" y="2150"/>
              <a:ext cx="167" cy="164"/>
            </a:xfrm>
            <a:prstGeom prst="line">
              <a:avLst/>
            </a:prstGeom>
            <a:noFill/>
            <a:ln w="28575">
              <a:solidFill>
                <a:srgbClr val="010000"/>
              </a:solidFill>
              <a:round/>
              <a:headEnd type="none" w="sm" len="sm"/>
              <a:tailEnd type="triangle" w="med" len="med"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endParaRPr>
            </a:p>
          </p:txBody>
        </p:sp>
        <p:sp>
          <p:nvSpPr>
            <p:cNvPr id="363" name="Line 115"/>
            <p:cNvSpPr>
              <a:spLocks noChangeAspect="1" noChangeShapeType="1"/>
            </p:cNvSpPr>
            <p:nvPr/>
          </p:nvSpPr>
          <p:spPr bwMode="auto">
            <a:xfrm rot="2592605" flipV="1">
              <a:off x="1204" y="1913"/>
              <a:ext cx="178" cy="170"/>
            </a:xfrm>
            <a:prstGeom prst="line">
              <a:avLst/>
            </a:prstGeom>
            <a:noFill/>
            <a:ln w="28575">
              <a:solidFill>
                <a:srgbClr val="010000"/>
              </a:solidFill>
              <a:round/>
              <a:headEnd type="none" w="sm" len="sm"/>
              <a:tailEnd type="triangle" w="med" len="med"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endParaRPr>
            </a:p>
          </p:txBody>
        </p:sp>
        <p:sp>
          <p:nvSpPr>
            <p:cNvPr id="364" name="Line 116"/>
            <p:cNvSpPr>
              <a:spLocks noChangeAspect="1" noChangeShapeType="1"/>
            </p:cNvSpPr>
            <p:nvPr/>
          </p:nvSpPr>
          <p:spPr bwMode="auto">
            <a:xfrm rot="2592605" flipV="1">
              <a:off x="983" y="1691"/>
              <a:ext cx="173" cy="163"/>
            </a:xfrm>
            <a:prstGeom prst="line">
              <a:avLst/>
            </a:prstGeom>
            <a:noFill/>
            <a:ln w="28575">
              <a:solidFill>
                <a:srgbClr val="010000"/>
              </a:solidFill>
              <a:round/>
              <a:headEnd type="none" w="sm" len="sm"/>
              <a:tailEnd type="triangle" w="med" len="med"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endParaRPr>
            </a:p>
          </p:txBody>
        </p:sp>
        <p:sp>
          <p:nvSpPr>
            <p:cNvPr id="365" name="Line 117"/>
            <p:cNvSpPr>
              <a:spLocks noChangeAspect="1" noChangeShapeType="1"/>
            </p:cNvSpPr>
            <p:nvPr/>
          </p:nvSpPr>
          <p:spPr bwMode="auto">
            <a:xfrm rot="2807395">
              <a:off x="1329" y="1585"/>
              <a:ext cx="171" cy="156"/>
            </a:xfrm>
            <a:prstGeom prst="line">
              <a:avLst/>
            </a:prstGeom>
            <a:noFill/>
            <a:ln w="28575">
              <a:solidFill>
                <a:srgbClr val="010000"/>
              </a:solidFill>
              <a:round/>
              <a:headEnd type="none" w="sm" len="sm"/>
              <a:tailEnd type="triangle" w="med" len="med"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endParaRPr>
            </a:p>
          </p:txBody>
        </p:sp>
        <p:sp>
          <p:nvSpPr>
            <p:cNvPr id="366" name="Line 118"/>
            <p:cNvSpPr>
              <a:spLocks noChangeAspect="1" noChangeShapeType="1"/>
            </p:cNvSpPr>
            <p:nvPr/>
          </p:nvSpPr>
          <p:spPr bwMode="auto">
            <a:xfrm rot="2807395">
              <a:off x="1335" y="1812"/>
              <a:ext cx="161" cy="146"/>
            </a:xfrm>
            <a:prstGeom prst="line">
              <a:avLst/>
            </a:prstGeom>
            <a:noFill/>
            <a:ln w="28575">
              <a:solidFill>
                <a:srgbClr val="010000"/>
              </a:solidFill>
              <a:round/>
              <a:headEnd type="none" w="sm" len="sm"/>
              <a:tailEnd type="triangle" w="med" len="med"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endParaRPr>
            </a:p>
          </p:txBody>
        </p:sp>
        <p:sp>
          <p:nvSpPr>
            <p:cNvPr id="367" name="Line 119"/>
            <p:cNvSpPr>
              <a:spLocks noChangeAspect="1" noChangeShapeType="1"/>
            </p:cNvSpPr>
            <p:nvPr/>
          </p:nvSpPr>
          <p:spPr bwMode="auto">
            <a:xfrm rot="2807395">
              <a:off x="1794" y="2262"/>
              <a:ext cx="168" cy="158"/>
            </a:xfrm>
            <a:prstGeom prst="line">
              <a:avLst/>
            </a:prstGeom>
            <a:noFill/>
            <a:ln w="28575">
              <a:solidFill>
                <a:srgbClr val="010000"/>
              </a:solidFill>
              <a:round/>
              <a:headEnd type="none" w="sm" len="sm"/>
              <a:tailEnd type="triangle" w="med" len="med"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endParaRPr>
            </a:p>
          </p:txBody>
        </p:sp>
        <p:sp>
          <p:nvSpPr>
            <p:cNvPr id="368" name="Line 120"/>
            <p:cNvSpPr>
              <a:spLocks noChangeAspect="1" noChangeShapeType="1"/>
            </p:cNvSpPr>
            <p:nvPr/>
          </p:nvSpPr>
          <p:spPr bwMode="auto">
            <a:xfrm rot="2807395">
              <a:off x="1328" y="2269"/>
              <a:ext cx="171" cy="155"/>
            </a:xfrm>
            <a:prstGeom prst="line">
              <a:avLst/>
            </a:prstGeom>
            <a:noFill/>
            <a:ln w="28575">
              <a:solidFill>
                <a:srgbClr val="010000"/>
              </a:solidFill>
              <a:round/>
              <a:headEnd type="none" w="sm" len="sm"/>
              <a:tailEnd type="triangle" w="med" len="med"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endParaRPr>
            </a:p>
          </p:txBody>
        </p:sp>
        <p:sp>
          <p:nvSpPr>
            <p:cNvPr id="369" name="Line 121"/>
            <p:cNvSpPr>
              <a:spLocks noChangeAspect="1" noChangeShapeType="1"/>
            </p:cNvSpPr>
            <p:nvPr/>
          </p:nvSpPr>
          <p:spPr bwMode="auto">
            <a:xfrm rot="2807395">
              <a:off x="1571" y="1583"/>
              <a:ext cx="155" cy="140"/>
            </a:xfrm>
            <a:prstGeom prst="line">
              <a:avLst/>
            </a:prstGeom>
            <a:noFill/>
            <a:ln w="28575">
              <a:solidFill>
                <a:srgbClr val="010000"/>
              </a:solidFill>
              <a:round/>
              <a:headEnd type="none" w="sm" len="sm"/>
              <a:tailEnd type="triangle" w="med" len="med"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endParaRPr>
            </a:p>
          </p:txBody>
        </p:sp>
        <p:sp>
          <p:nvSpPr>
            <p:cNvPr id="370" name="Line 122"/>
            <p:cNvSpPr>
              <a:spLocks noChangeAspect="1" noChangeShapeType="1"/>
            </p:cNvSpPr>
            <p:nvPr/>
          </p:nvSpPr>
          <p:spPr bwMode="auto">
            <a:xfrm rot="2807395">
              <a:off x="1566" y="2038"/>
              <a:ext cx="165" cy="154"/>
            </a:xfrm>
            <a:prstGeom prst="line">
              <a:avLst/>
            </a:prstGeom>
            <a:noFill/>
            <a:ln w="28575">
              <a:solidFill>
                <a:srgbClr val="010000"/>
              </a:solidFill>
              <a:round/>
              <a:headEnd type="none" w="sm" len="sm"/>
              <a:tailEnd type="triangle" w="med" len="med"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endParaRPr>
            </a:p>
          </p:txBody>
        </p:sp>
        <p:sp>
          <p:nvSpPr>
            <p:cNvPr id="371" name="Line 123"/>
            <p:cNvSpPr>
              <a:spLocks noChangeAspect="1" noChangeShapeType="1"/>
            </p:cNvSpPr>
            <p:nvPr/>
          </p:nvSpPr>
          <p:spPr bwMode="auto">
            <a:xfrm rot="8207395">
              <a:off x="1678" y="2380"/>
              <a:ext cx="168" cy="162"/>
            </a:xfrm>
            <a:prstGeom prst="line">
              <a:avLst/>
            </a:prstGeom>
            <a:noFill/>
            <a:ln w="28575">
              <a:solidFill>
                <a:srgbClr val="010000"/>
              </a:solidFill>
              <a:round/>
              <a:headEnd type="none" w="sm" len="sm"/>
              <a:tailEnd type="triangle" w="med" len="med"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endParaRPr>
            </a:p>
          </p:txBody>
        </p:sp>
        <p:sp>
          <p:nvSpPr>
            <p:cNvPr id="372" name="Line 124"/>
            <p:cNvSpPr>
              <a:spLocks noChangeAspect="1" noChangeShapeType="1"/>
            </p:cNvSpPr>
            <p:nvPr/>
          </p:nvSpPr>
          <p:spPr bwMode="auto">
            <a:xfrm rot="2807395">
              <a:off x="1803" y="1806"/>
              <a:ext cx="173" cy="158"/>
            </a:xfrm>
            <a:prstGeom prst="line">
              <a:avLst/>
            </a:prstGeom>
            <a:noFill/>
            <a:ln w="28575">
              <a:solidFill>
                <a:srgbClr val="010000"/>
              </a:solidFill>
              <a:round/>
              <a:headEnd type="none" w="sm" len="sm"/>
              <a:tailEnd type="triangle" w="med" len="med"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endParaRPr>
            </a:p>
          </p:txBody>
        </p:sp>
        <p:sp>
          <p:nvSpPr>
            <p:cNvPr id="373" name="Line 125"/>
            <p:cNvSpPr>
              <a:spLocks noChangeAspect="1" noChangeShapeType="1"/>
            </p:cNvSpPr>
            <p:nvPr/>
          </p:nvSpPr>
          <p:spPr bwMode="auto">
            <a:xfrm flipH="1">
              <a:off x="1412" y="1756"/>
              <a:ext cx="236" cy="240"/>
            </a:xfrm>
            <a:prstGeom prst="line">
              <a:avLst/>
            </a:prstGeom>
            <a:noFill/>
            <a:ln w="28575">
              <a:solidFill>
                <a:srgbClr val="010000"/>
              </a:solidFill>
              <a:round/>
              <a:headEnd type="none" w="sm" len="sm"/>
              <a:tailEnd type="triangle" w="med" len="med"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endParaRPr>
            </a:p>
          </p:txBody>
        </p:sp>
        <p:sp>
          <p:nvSpPr>
            <p:cNvPr id="374" name="Line 126"/>
            <p:cNvSpPr>
              <a:spLocks noChangeAspect="1" noChangeShapeType="1"/>
            </p:cNvSpPr>
            <p:nvPr/>
          </p:nvSpPr>
          <p:spPr bwMode="auto">
            <a:xfrm flipH="1">
              <a:off x="1649" y="1531"/>
              <a:ext cx="228" cy="231"/>
            </a:xfrm>
            <a:prstGeom prst="line">
              <a:avLst/>
            </a:prstGeom>
            <a:noFill/>
            <a:ln w="28575">
              <a:solidFill>
                <a:srgbClr val="010000"/>
              </a:solidFill>
              <a:round/>
              <a:headEnd type="none" w="sm" len="sm"/>
              <a:tailEnd type="triangle" w="med" len="med"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endParaRPr>
            </a:p>
          </p:txBody>
        </p:sp>
        <p:sp>
          <p:nvSpPr>
            <p:cNvPr id="375" name="Line 127"/>
            <p:cNvSpPr>
              <a:spLocks noChangeAspect="1" noChangeShapeType="1"/>
            </p:cNvSpPr>
            <p:nvPr/>
          </p:nvSpPr>
          <p:spPr bwMode="auto">
            <a:xfrm flipH="1">
              <a:off x="1655" y="1997"/>
              <a:ext cx="234" cy="234"/>
            </a:xfrm>
            <a:prstGeom prst="line">
              <a:avLst/>
            </a:prstGeom>
            <a:noFill/>
            <a:ln w="28575">
              <a:solidFill>
                <a:srgbClr val="010000"/>
              </a:solidFill>
              <a:round/>
              <a:headEnd type="none" w="sm" len="sm"/>
              <a:tailEnd type="triangle" w="med" len="med"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endParaRPr>
            </a:p>
          </p:txBody>
        </p:sp>
        <p:sp>
          <p:nvSpPr>
            <p:cNvPr id="376" name="Line 128"/>
            <p:cNvSpPr>
              <a:spLocks noChangeAspect="1" noChangeShapeType="1"/>
            </p:cNvSpPr>
            <p:nvPr/>
          </p:nvSpPr>
          <p:spPr bwMode="auto">
            <a:xfrm rot="2807395">
              <a:off x="1566" y="2266"/>
              <a:ext cx="165" cy="154"/>
            </a:xfrm>
            <a:prstGeom prst="line">
              <a:avLst/>
            </a:prstGeom>
            <a:noFill/>
            <a:ln w="28575">
              <a:solidFill>
                <a:srgbClr val="010000"/>
              </a:solidFill>
              <a:round/>
              <a:headEnd type="none" w="sm" len="sm"/>
              <a:tailEnd type="triangle" w="med" len="med"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endParaRPr>
            </a:p>
          </p:txBody>
        </p:sp>
        <p:sp>
          <p:nvSpPr>
            <p:cNvPr id="377" name="Line 129"/>
            <p:cNvSpPr>
              <a:spLocks noChangeAspect="1" noChangeShapeType="1"/>
            </p:cNvSpPr>
            <p:nvPr/>
          </p:nvSpPr>
          <p:spPr bwMode="auto">
            <a:xfrm rot="-177988">
              <a:off x="1201" y="1773"/>
              <a:ext cx="212" cy="239"/>
            </a:xfrm>
            <a:prstGeom prst="line">
              <a:avLst/>
            </a:prstGeom>
            <a:noFill/>
            <a:ln w="28575">
              <a:solidFill>
                <a:srgbClr val="010000"/>
              </a:solidFill>
              <a:round/>
              <a:headEnd type="none" w="sm" len="sm"/>
              <a:tailEnd type="triangle" w="med" len="med"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endParaRPr>
            </a:p>
          </p:txBody>
        </p:sp>
        <p:sp>
          <p:nvSpPr>
            <p:cNvPr id="378" name="Line 130"/>
            <p:cNvSpPr>
              <a:spLocks noChangeAspect="1" noChangeShapeType="1"/>
            </p:cNvSpPr>
            <p:nvPr/>
          </p:nvSpPr>
          <p:spPr bwMode="auto">
            <a:xfrm rot="-177988">
              <a:off x="1425" y="2005"/>
              <a:ext cx="212" cy="239"/>
            </a:xfrm>
            <a:prstGeom prst="line">
              <a:avLst/>
            </a:prstGeom>
            <a:noFill/>
            <a:ln w="28575">
              <a:solidFill>
                <a:srgbClr val="010000"/>
              </a:solidFill>
              <a:round/>
              <a:headEnd type="none" w="sm" len="sm"/>
              <a:tailEnd type="triangle" w="med" len="med"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285057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Picture 2" descr="greytopgord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901"/>
          <a:stretch>
            <a:fillRect/>
          </a:stretch>
        </p:blipFill>
        <p:spPr bwMode="auto">
          <a:xfrm>
            <a:off x="573088" y="439738"/>
            <a:ext cx="7762875" cy="5938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8547" name="Text Box 3"/>
          <p:cNvSpPr txBox="1">
            <a:spLocks noChangeArrowheads="1"/>
          </p:cNvSpPr>
          <p:nvPr/>
        </p:nvSpPr>
        <p:spPr bwMode="auto">
          <a:xfrm>
            <a:off x="520700" y="300038"/>
            <a:ext cx="8102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rPr>
              <a:t>Grid network pruned to order 4 stream delineation</a:t>
            </a:r>
          </a:p>
        </p:txBody>
      </p:sp>
    </p:spTree>
    <p:extLst>
      <p:ext uri="{BB962C8B-B14F-4D97-AF65-F5344CB8AC3E}">
        <p14:creationId xmlns:p14="http://schemas.microsoft.com/office/powerpoint/2010/main" val="39092688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076572" y="6488668"/>
            <a:ext cx="3630436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3"/>
              </a:rPr>
              <a:t>http://hydrology.usu.edu/taudem/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60676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5623560" cy="647700"/>
          </a:xfrm>
        </p:spPr>
        <p:txBody>
          <a:bodyPr>
            <a:noAutofit/>
          </a:bodyPr>
          <a:lstStyle/>
          <a:p>
            <a:pPr eaLnBrk="1" hangingPunct="1">
              <a:lnSpc>
                <a:spcPct val="85000"/>
              </a:lnSpc>
              <a:defRPr/>
            </a:pPr>
            <a:r>
              <a:rPr lang="en-US" sz="4800" dirty="0" err="1" smtClean="0"/>
              <a:t>TauDEM</a:t>
            </a:r>
            <a:r>
              <a:rPr lang="en-US" sz="4800" dirty="0" smtClean="0"/>
              <a:t>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23560" y="-2150"/>
            <a:ext cx="3520441" cy="6871777"/>
          </a:xfrm>
          <a:prstGeom prst="rect">
            <a:avLst/>
          </a:prstGeom>
        </p:spPr>
      </p:pic>
      <p:pic>
        <p:nvPicPr>
          <p:cNvPr id="14" name="Picture 64"/>
          <p:cNvPicPr>
            <a:picLocks noChangeAspect="1" noChangeArrowheads="1"/>
          </p:cNvPicPr>
          <p:nvPr/>
        </p:nvPicPr>
        <p:blipFill rotWithShape="1">
          <a:blip r:embed="rId5" cstate="print"/>
          <a:srcRect l="58510" t="2966" r="11377" b="58350"/>
          <a:stretch/>
        </p:blipFill>
        <p:spPr bwMode="auto">
          <a:xfrm>
            <a:off x="3394709" y="3438265"/>
            <a:ext cx="2311177" cy="3099695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6392" name="Rectangle 11"/>
          <p:cNvSpPr>
            <a:spLocks noChangeArrowheads="1"/>
          </p:cNvSpPr>
          <p:nvPr/>
        </p:nvSpPr>
        <p:spPr bwMode="auto">
          <a:xfrm>
            <a:off x="256774" y="641662"/>
            <a:ext cx="5110012" cy="2543089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lIns="92075" tIns="46038" rIns="92075" bIns="46038"/>
          <a:lstStyle/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Stream and watershed delineation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Multiple flow direction flow field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Calculation of flow based derivative surfaces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MPI Parallel Implementation for speed up and large problems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Open source platform independent C++ command line executables for each function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Deployed as an ArcGIS Toolbox with python scripts that drive command line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executables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29" t="158" r="22729" b="41282"/>
          <a:stretch/>
        </p:blipFill>
        <p:spPr bwMode="auto">
          <a:xfrm>
            <a:off x="248879" y="3438264"/>
            <a:ext cx="3305851" cy="309969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0755872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标题 1"/>
          <p:cNvSpPr>
            <a:spLocks noGrp="1"/>
          </p:cNvSpPr>
          <p:nvPr>
            <p:ph type="title"/>
          </p:nvPr>
        </p:nvSpPr>
        <p:spPr>
          <a:xfrm>
            <a:off x="212829" y="60529"/>
            <a:ext cx="8872539" cy="1236593"/>
          </a:xfrm>
        </p:spPr>
        <p:txBody>
          <a:bodyPr>
            <a:noAutofit/>
          </a:bodyPr>
          <a:lstStyle/>
          <a:p>
            <a:pPr algn="ctr"/>
            <a:r>
              <a:rPr lang="en-US" sz="4000" dirty="0" smtClean="0"/>
              <a:t>TauDEM </a:t>
            </a:r>
            <a:r>
              <a:rPr lang="en-US" sz="4000" dirty="0" err="1" smtClean="0"/>
              <a:t>Dinfinity</a:t>
            </a:r>
            <a:r>
              <a:rPr lang="en-US" sz="4000" dirty="0" smtClean="0"/>
              <a:t> Representation of Flow Field</a:t>
            </a:r>
            <a:endParaRPr lang="en-US" sz="3200" dirty="0"/>
          </a:p>
        </p:txBody>
      </p:sp>
      <p:graphicFrame>
        <p:nvGraphicFramePr>
          <p:cNvPr id="114" name="Object 68"/>
          <p:cNvGraphicFramePr>
            <a:graphicFrameLocks noChangeAspect="1"/>
          </p:cNvGraphicFramePr>
          <p:nvPr>
            <p:extLst/>
          </p:nvPr>
        </p:nvGraphicFramePr>
        <p:xfrm>
          <a:off x="6766536" y="1693730"/>
          <a:ext cx="2366660" cy="26242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400" name="Picture" r:id="rId4" imgW="2790720" imgH="3095640" progId="Word.Picture.8">
                  <p:embed/>
                </p:oleObj>
              </mc:Choice>
              <mc:Fallback>
                <p:oleObj name="Picture" r:id="rId4" imgW="2790720" imgH="3095640" progId="Word.Picture.8">
                  <p:embed/>
                  <p:pic>
                    <p:nvPicPr>
                      <p:cNvPr id="114" name="Object 6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66536" y="1693730"/>
                        <a:ext cx="2366660" cy="262429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28701" y="1491485"/>
            <a:ext cx="3238500" cy="405765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415" y="1491485"/>
            <a:ext cx="3209925" cy="3990975"/>
          </a:xfrm>
          <a:prstGeom prst="rect">
            <a:avLst/>
          </a:prstGeom>
        </p:spPr>
      </p:pic>
      <p:sp>
        <p:nvSpPr>
          <p:cNvPr id="121" name="Text Box 54"/>
          <p:cNvSpPr txBox="1">
            <a:spLocks noChangeAspect="1" noChangeArrowheads="1"/>
          </p:cNvSpPr>
          <p:nvPr/>
        </p:nvSpPr>
        <p:spPr bwMode="auto">
          <a:xfrm>
            <a:off x="1862229" y="4578022"/>
            <a:ext cx="729854" cy="507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Calibri"/>
                <a:ea typeface="ＭＳ Ｐゴシック"/>
              </a:rPr>
              <a:t>D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Calibri"/>
                <a:ea typeface="ＭＳ Ｐゴシック"/>
                <a:sym typeface="Symbol" pitchFamily="18" charset="2"/>
              </a:rPr>
              <a:t>8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4867022" y="2995872"/>
            <a:ext cx="1108373" cy="2291767"/>
            <a:chOff x="5385527" y="3408823"/>
            <a:chExt cx="830748" cy="1728456"/>
          </a:xfrm>
        </p:grpSpPr>
        <p:sp>
          <p:nvSpPr>
            <p:cNvPr id="125" name="Line 35"/>
            <p:cNvSpPr>
              <a:spLocks noChangeAspect="1" noChangeShapeType="1"/>
            </p:cNvSpPr>
            <p:nvPr/>
          </p:nvSpPr>
          <p:spPr bwMode="auto">
            <a:xfrm flipV="1">
              <a:off x="5686618" y="3599806"/>
              <a:ext cx="0" cy="309563"/>
            </a:xfrm>
            <a:prstGeom prst="line">
              <a:avLst/>
            </a:prstGeom>
            <a:noFill/>
            <a:ln w="28575">
              <a:solidFill>
                <a:srgbClr val="003399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pPr marL="0" marR="0" lvl="0" indent="0" algn="ctr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1500" b="0" i="0" u="none" strike="noStrike" kern="1200" cap="none" spc="0" normalizeH="0" baseline="0" noProof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Calibri"/>
                <a:ea typeface="ＭＳ Ｐゴシック"/>
              </a:endParaRPr>
            </a:p>
          </p:txBody>
        </p:sp>
        <p:sp>
          <p:nvSpPr>
            <p:cNvPr id="126" name="Text Box 37"/>
            <p:cNvSpPr txBox="1">
              <a:spLocks noChangeAspect="1" noChangeArrowheads="1"/>
            </p:cNvSpPr>
            <p:nvPr/>
          </p:nvSpPr>
          <p:spPr bwMode="auto">
            <a:xfrm>
              <a:off x="5486421" y="4629448"/>
              <a:ext cx="729854" cy="5078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7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99"/>
                  </a:solidFill>
                  <a:effectLst/>
                  <a:uLnTx/>
                  <a:uFillTx/>
                  <a:latin typeface="Calibri"/>
                  <a:ea typeface="ＭＳ Ｐゴシック"/>
                </a:rPr>
                <a:t>D</a:t>
              </a:r>
              <a:r>
                <a:rPr kumimoji="0" lang="en-US" sz="27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99"/>
                  </a:solidFill>
                  <a:effectLst/>
                  <a:uLnTx/>
                  <a:uFillTx/>
                  <a:latin typeface="Calibri"/>
                  <a:ea typeface="ＭＳ Ｐゴシック"/>
                  <a:sym typeface="Symbol" pitchFamily="18" charset="2"/>
                </a:rPr>
                <a:t></a:t>
              </a:r>
            </a:p>
          </p:txBody>
        </p:sp>
        <p:sp>
          <p:nvSpPr>
            <p:cNvPr id="127" name="Line 42"/>
            <p:cNvSpPr>
              <a:spLocks noChangeAspect="1" noChangeShapeType="1"/>
            </p:cNvSpPr>
            <p:nvPr/>
          </p:nvSpPr>
          <p:spPr bwMode="auto">
            <a:xfrm flipH="1" flipV="1">
              <a:off x="5392115" y="3651608"/>
              <a:ext cx="246459" cy="266700"/>
            </a:xfrm>
            <a:prstGeom prst="line">
              <a:avLst/>
            </a:prstGeom>
            <a:noFill/>
            <a:ln w="28575">
              <a:solidFill>
                <a:srgbClr val="003399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pPr marL="0" marR="0" lvl="0" indent="0" algn="ctr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1500" b="0" i="0" u="none" strike="noStrike" kern="1200" cap="none" spc="0" normalizeH="0" baseline="0" noProof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Calibri"/>
                <a:ea typeface="ＭＳ Ｐゴシック"/>
              </a:endParaRPr>
            </a:p>
          </p:txBody>
        </p:sp>
        <p:sp>
          <p:nvSpPr>
            <p:cNvPr id="128" name="Line 44"/>
            <p:cNvSpPr>
              <a:spLocks noChangeAspect="1" noChangeShapeType="1"/>
            </p:cNvSpPr>
            <p:nvPr/>
          </p:nvSpPr>
          <p:spPr bwMode="auto">
            <a:xfrm flipH="1" flipV="1">
              <a:off x="5720728" y="3964119"/>
              <a:ext cx="246459" cy="266700"/>
            </a:xfrm>
            <a:prstGeom prst="line">
              <a:avLst/>
            </a:prstGeom>
            <a:noFill/>
            <a:ln w="28575">
              <a:solidFill>
                <a:srgbClr val="003399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pPr marL="0" marR="0" lvl="0" indent="0" algn="ctr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1500" b="0" i="0" u="none" strike="noStrike" kern="1200" cap="none" spc="0" normalizeH="0" baseline="0" noProof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Calibri"/>
                <a:ea typeface="ＭＳ Ｐゴシック"/>
              </a:endParaRPr>
            </a:p>
          </p:txBody>
        </p:sp>
        <p:sp>
          <p:nvSpPr>
            <p:cNvPr id="129" name="Line 45"/>
            <p:cNvSpPr>
              <a:spLocks noChangeAspect="1" noChangeShapeType="1"/>
            </p:cNvSpPr>
            <p:nvPr/>
          </p:nvSpPr>
          <p:spPr bwMode="auto">
            <a:xfrm flipV="1">
              <a:off x="5996242" y="3936167"/>
              <a:ext cx="0" cy="309563"/>
            </a:xfrm>
            <a:prstGeom prst="line">
              <a:avLst/>
            </a:prstGeom>
            <a:noFill/>
            <a:ln w="28575">
              <a:solidFill>
                <a:srgbClr val="003399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pPr marL="0" marR="0" lvl="0" indent="0" algn="ctr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1500" b="0" i="0" u="none" strike="noStrike" kern="1200" cap="none" spc="0" normalizeH="0" baseline="0" noProof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Calibri"/>
                <a:ea typeface="ＭＳ Ｐゴシック"/>
              </a:endParaRPr>
            </a:p>
          </p:txBody>
        </p:sp>
        <p:sp>
          <p:nvSpPr>
            <p:cNvPr id="130" name="Line 46"/>
            <p:cNvSpPr>
              <a:spLocks noChangeAspect="1" noChangeShapeType="1"/>
            </p:cNvSpPr>
            <p:nvPr/>
          </p:nvSpPr>
          <p:spPr bwMode="auto">
            <a:xfrm flipH="1" flipV="1">
              <a:off x="5721283" y="4292731"/>
              <a:ext cx="246459" cy="266700"/>
            </a:xfrm>
            <a:prstGeom prst="line">
              <a:avLst/>
            </a:prstGeom>
            <a:noFill/>
            <a:ln w="28575">
              <a:solidFill>
                <a:srgbClr val="003399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pPr marL="0" marR="0" lvl="0" indent="0" algn="ctr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1500" b="0" i="0" u="none" strike="noStrike" kern="1200" cap="none" spc="0" normalizeH="0" baseline="0" noProof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Calibri"/>
                <a:ea typeface="ＭＳ Ｐゴシック"/>
              </a:endParaRPr>
            </a:p>
          </p:txBody>
        </p:sp>
        <p:sp>
          <p:nvSpPr>
            <p:cNvPr id="131" name="Line 47"/>
            <p:cNvSpPr>
              <a:spLocks noChangeAspect="1" noChangeShapeType="1"/>
            </p:cNvSpPr>
            <p:nvPr/>
          </p:nvSpPr>
          <p:spPr bwMode="auto">
            <a:xfrm flipV="1">
              <a:off x="5989098" y="4271923"/>
              <a:ext cx="0" cy="309563"/>
            </a:xfrm>
            <a:prstGeom prst="line">
              <a:avLst/>
            </a:prstGeom>
            <a:noFill/>
            <a:ln w="28575">
              <a:solidFill>
                <a:srgbClr val="003399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pPr marL="0" marR="0" lvl="0" indent="0" algn="ctr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1500" b="0" i="0" u="none" strike="noStrike" kern="1200" cap="none" spc="0" normalizeH="0" baseline="0" noProof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Calibri"/>
                <a:ea typeface="ＭＳ Ｐゴシック"/>
              </a:endParaRPr>
            </a:p>
          </p:txBody>
        </p:sp>
        <p:sp>
          <p:nvSpPr>
            <p:cNvPr id="132" name="Line 48"/>
            <p:cNvSpPr>
              <a:spLocks noChangeAspect="1" noChangeShapeType="1"/>
            </p:cNvSpPr>
            <p:nvPr/>
          </p:nvSpPr>
          <p:spPr bwMode="auto">
            <a:xfrm flipH="1" flipV="1">
              <a:off x="5713027" y="3674853"/>
              <a:ext cx="246459" cy="266700"/>
            </a:xfrm>
            <a:prstGeom prst="line">
              <a:avLst/>
            </a:prstGeom>
            <a:noFill/>
            <a:ln w="28575">
              <a:solidFill>
                <a:srgbClr val="003399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pPr marL="0" marR="0" lvl="0" indent="0" algn="ctr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1500" b="0" i="0" u="none" strike="noStrike" kern="1200" cap="none" spc="0" normalizeH="0" baseline="0" noProof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Calibri"/>
                <a:ea typeface="ＭＳ Ｐゴシック"/>
              </a:endParaRPr>
            </a:p>
          </p:txBody>
        </p:sp>
        <p:sp>
          <p:nvSpPr>
            <p:cNvPr id="133" name="Line 49"/>
            <p:cNvSpPr>
              <a:spLocks noChangeAspect="1" noChangeShapeType="1"/>
            </p:cNvSpPr>
            <p:nvPr/>
          </p:nvSpPr>
          <p:spPr bwMode="auto">
            <a:xfrm flipV="1">
              <a:off x="5996242" y="3592057"/>
              <a:ext cx="0" cy="309563"/>
            </a:xfrm>
            <a:prstGeom prst="line">
              <a:avLst/>
            </a:prstGeom>
            <a:noFill/>
            <a:ln w="28575">
              <a:solidFill>
                <a:srgbClr val="003399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pPr marL="0" marR="0" lvl="0" indent="0" algn="ctr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1500" b="0" i="0" u="none" strike="noStrike" kern="1200" cap="none" spc="0" normalizeH="0" baseline="0" noProof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Calibri"/>
                <a:ea typeface="ＭＳ Ｐゴシック"/>
              </a:endParaRPr>
            </a:p>
          </p:txBody>
        </p:sp>
        <p:sp>
          <p:nvSpPr>
            <p:cNvPr id="134" name="Line 52"/>
            <p:cNvSpPr>
              <a:spLocks noChangeAspect="1" noChangeShapeType="1"/>
            </p:cNvSpPr>
            <p:nvPr/>
          </p:nvSpPr>
          <p:spPr bwMode="auto">
            <a:xfrm flipH="1" flipV="1">
              <a:off x="5385527" y="3971867"/>
              <a:ext cx="246459" cy="266700"/>
            </a:xfrm>
            <a:prstGeom prst="line">
              <a:avLst/>
            </a:prstGeom>
            <a:noFill/>
            <a:ln w="28575">
              <a:solidFill>
                <a:srgbClr val="003399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pPr marL="0" marR="0" lvl="0" indent="0" algn="ctr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1500" b="0" i="0" u="none" strike="noStrike" kern="1200" cap="none" spc="0" normalizeH="0" baseline="0" noProof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Calibri"/>
                <a:ea typeface="ＭＳ Ｐゴシック"/>
              </a:endParaRPr>
            </a:p>
          </p:txBody>
        </p:sp>
        <p:sp>
          <p:nvSpPr>
            <p:cNvPr id="135" name="Line 53"/>
            <p:cNvSpPr>
              <a:spLocks noChangeAspect="1" noChangeShapeType="1"/>
            </p:cNvSpPr>
            <p:nvPr/>
          </p:nvSpPr>
          <p:spPr bwMode="auto">
            <a:xfrm flipV="1">
              <a:off x="5686618" y="3958203"/>
              <a:ext cx="0" cy="309563"/>
            </a:xfrm>
            <a:prstGeom prst="line">
              <a:avLst/>
            </a:prstGeom>
            <a:noFill/>
            <a:ln w="28575">
              <a:solidFill>
                <a:srgbClr val="003399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pPr marL="0" marR="0" lvl="0" indent="0" algn="ctr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1500" b="0" i="0" u="none" strike="noStrike" kern="1200" cap="none" spc="0" normalizeH="0" baseline="0" noProof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Calibri"/>
                <a:ea typeface="ＭＳ Ｐゴシック"/>
              </a:endParaRPr>
            </a:p>
          </p:txBody>
        </p:sp>
        <p:sp>
          <p:nvSpPr>
            <p:cNvPr id="136" name="Freeform 41"/>
            <p:cNvSpPr>
              <a:spLocks noChangeAspect="1"/>
            </p:cNvSpPr>
            <p:nvPr/>
          </p:nvSpPr>
          <p:spPr bwMode="auto">
            <a:xfrm flipV="1">
              <a:off x="5572301" y="3408823"/>
              <a:ext cx="413226" cy="1154803"/>
            </a:xfrm>
            <a:custGeom>
              <a:avLst/>
              <a:gdLst>
                <a:gd name="T0" fmla="*/ 2147483647 w 310"/>
                <a:gd name="T1" fmla="*/ 0 h 719"/>
                <a:gd name="T2" fmla="*/ 0 w 310"/>
                <a:gd name="T3" fmla="*/ 2147483647 h 719"/>
                <a:gd name="T4" fmla="*/ 0 60000 65536"/>
                <a:gd name="T5" fmla="*/ 0 60000 65536"/>
                <a:gd name="T6" fmla="*/ 0 w 310"/>
                <a:gd name="T7" fmla="*/ 0 h 719"/>
                <a:gd name="T8" fmla="*/ 310 w 310"/>
                <a:gd name="T9" fmla="*/ 719 h 719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10" h="719">
                  <a:moveTo>
                    <a:pt x="310" y="0"/>
                  </a:moveTo>
                  <a:lnTo>
                    <a:pt x="0" y="719"/>
                  </a:lnTo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pPr marL="0" marR="0" lvl="0" indent="0" algn="ctr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1500" b="0" i="0" u="none" strike="noStrike" kern="1200" cap="none" spc="0" normalizeH="0" baseline="0" noProof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Calibri"/>
                <a:ea typeface="ＭＳ Ｐゴシック"/>
              </a:endParaRPr>
            </a:p>
          </p:txBody>
        </p:sp>
      </p:grpSp>
      <p:sp>
        <p:nvSpPr>
          <p:cNvPr id="138" name="Freeform 41"/>
          <p:cNvSpPr>
            <a:spLocks noChangeAspect="1"/>
          </p:cNvSpPr>
          <p:nvPr/>
        </p:nvSpPr>
        <p:spPr bwMode="auto">
          <a:xfrm flipV="1">
            <a:off x="1693449" y="2976835"/>
            <a:ext cx="551321" cy="1531158"/>
          </a:xfrm>
          <a:custGeom>
            <a:avLst/>
            <a:gdLst>
              <a:gd name="T0" fmla="*/ 2147483647 w 310"/>
              <a:gd name="T1" fmla="*/ 0 h 719"/>
              <a:gd name="T2" fmla="*/ 0 w 310"/>
              <a:gd name="T3" fmla="*/ 2147483647 h 719"/>
              <a:gd name="T4" fmla="*/ 0 60000 65536"/>
              <a:gd name="T5" fmla="*/ 0 60000 65536"/>
              <a:gd name="T6" fmla="*/ 0 w 310"/>
              <a:gd name="T7" fmla="*/ 0 h 719"/>
              <a:gd name="T8" fmla="*/ 310 w 310"/>
              <a:gd name="T9" fmla="*/ 719 h 719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10" h="719">
                <a:moveTo>
                  <a:pt x="310" y="0"/>
                </a:moveTo>
                <a:lnTo>
                  <a:pt x="0" y="719"/>
                </a:ln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1500" b="0" i="0" u="none" strike="noStrike" kern="1200" cap="none" spc="0" normalizeH="0" baseline="0" noProof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Calibri"/>
              <a:ea typeface="ＭＳ Ｐゴシック"/>
            </a:endParaRPr>
          </a:p>
        </p:txBody>
      </p:sp>
      <p:sp>
        <p:nvSpPr>
          <p:cNvPr id="139" name="Line 45"/>
          <p:cNvSpPr>
            <a:spLocks noChangeAspect="1" noChangeShapeType="1"/>
          </p:cNvSpPr>
          <p:nvPr/>
        </p:nvSpPr>
        <p:spPr bwMode="auto">
          <a:xfrm flipV="1">
            <a:off x="2268252" y="3633928"/>
            <a:ext cx="0" cy="410451"/>
          </a:xfrm>
          <a:prstGeom prst="line">
            <a:avLst/>
          </a:prstGeom>
          <a:noFill/>
          <a:ln w="28575">
            <a:solidFill>
              <a:srgbClr val="003399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1500" b="0" i="0" u="none" strike="noStrike" kern="1200" cap="none" spc="0" normalizeH="0" baseline="0" noProof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Calibri"/>
              <a:ea typeface="ＭＳ Ｐゴシック"/>
            </a:endParaRPr>
          </a:p>
        </p:txBody>
      </p:sp>
      <p:sp>
        <p:nvSpPr>
          <p:cNvPr id="140" name="Line 47"/>
          <p:cNvSpPr>
            <a:spLocks noChangeAspect="1" noChangeShapeType="1"/>
          </p:cNvSpPr>
          <p:nvPr/>
        </p:nvSpPr>
        <p:spPr bwMode="auto">
          <a:xfrm flipV="1">
            <a:off x="2258720" y="4079108"/>
            <a:ext cx="0" cy="410451"/>
          </a:xfrm>
          <a:prstGeom prst="line">
            <a:avLst/>
          </a:prstGeom>
          <a:noFill/>
          <a:ln w="28575">
            <a:solidFill>
              <a:srgbClr val="003399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1500" b="0" i="0" u="none" strike="noStrike" kern="1200" cap="none" spc="0" normalizeH="0" baseline="0" noProof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Calibri"/>
              <a:ea typeface="ＭＳ Ｐゴシック"/>
            </a:endParaRPr>
          </a:p>
        </p:txBody>
      </p:sp>
      <p:sp>
        <p:nvSpPr>
          <p:cNvPr id="141" name="Line 49"/>
          <p:cNvSpPr>
            <a:spLocks noChangeAspect="1" noChangeShapeType="1"/>
          </p:cNvSpPr>
          <p:nvPr/>
        </p:nvSpPr>
        <p:spPr bwMode="auto">
          <a:xfrm flipV="1">
            <a:off x="2268252" y="3177671"/>
            <a:ext cx="0" cy="410451"/>
          </a:xfrm>
          <a:prstGeom prst="line">
            <a:avLst/>
          </a:prstGeom>
          <a:noFill/>
          <a:ln w="28575">
            <a:solidFill>
              <a:srgbClr val="003399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1500" b="0" i="0" u="none" strike="noStrike" kern="1200" cap="none" spc="0" normalizeH="0" baseline="0" noProof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Calibri"/>
              <a:ea typeface="ＭＳ Ｐゴシック"/>
            </a:endParaRPr>
          </a:p>
        </p:txBody>
      </p:sp>
      <p:sp>
        <p:nvSpPr>
          <p:cNvPr id="142" name="Rectangle 3"/>
          <p:cNvSpPr>
            <a:spLocks noChangeArrowheads="1"/>
          </p:cNvSpPr>
          <p:nvPr/>
        </p:nvSpPr>
        <p:spPr bwMode="auto">
          <a:xfrm>
            <a:off x="359597" y="5765569"/>
            <a:ext cx="8465904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Open Sans"/>
                <a:ea typeface="ＭＳ Ｐゴシック"/>
                <a:cs typeface="+mj-cs"/>
              </a:rPr>
              <a:t>Tarboton, D. G., (1997), "A New Method for the Determination of Flow Directions and Contributing Areas in Grid Digital Elevation Models," Water Resources Research, 33(2): 309-319.)</a:t>
            </a:r>
          </a:p>
        </p:txBody>
      </p:sp>
      <p:sp>
        <p:nvSpPr>
          <p:cNvPr id="143" name="Rectangle 3"/>
          <p:cNvSpPr>
            <a:spLocks noChangeArrowheads="1"/>
          </p:cNvSpPr>
          <p:nvPr/>
        </p:nvSpPr>
        <p:spPr bwMode="auto">
          <a:xfrm>
            <a:off x="5391873" y="6448192"/>
            <a:ext cx="356211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BF5712"/>
                </a:solidFill>
                <a:effectLst/>
                <a:uLnTx/>
                <a:uFillTx/>
                <a:latin typeface="Open Sans"/>
                <a:ea typeface="ＭＳ Ｐゴシック"/>
                <a:cs typeface="+mj-cs"/>
                <a:hlinkClick r:id="rId8"/>
              </a:rPr>
              <a:t>http://hydrology.usu.edu/taudem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BF5712"/>
                </a:solidFill>
                <a:effectLst/>
                <a:uLnTx/>
                <a:uFillTx/>
                <a:latin typeface="Open Sans"/>
                <a:ea typeface="ＭＳ Ｐゴシック"/>
                <a:cs typeface="+mj-cs"/>
              </a:rPr>
              <a:t>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BF5712"/>
              </a:solidFill>
              <a:effectLst/>
              <a:uLnTx/>
              <a:uFillTx/>
              <a:latin typeface="Open Sans"/>
              <a:ea typeface="ＭＳ Ｐゴシック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45066665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2" name="Text Box 4"/>
          <p:cNvSpPr txBox="1">
            <a:spLocks noChangeArrowheads="1"/>
          </p:cNvSpPr>
          <p:nvPr/>
        </p:nvSpPr>
        <p:spPr bwMode="auto">
          <a:xfrm>
            <a:off x="7553325" y="635000"/>
            <a:ext cx="7524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b="1">
                <a:solidFill>
                  <a:srgbClr val="010000"/>
                </a:solidFill>
              </a:rPr>
              <a:t>D8</a:t>
            </a:r>
          </a:p>
        </p:txBody>
      </p:sp>
      <p:sp>
        <p:nvSpPr>
          <p:cNvPr id="63493" name="Text Box 5"/>
          <p:cNvSpPr txBox="1">
            <a:spLocks noChangeArrowheads="1"/>
          </p:cNvSpPr>
          <p:nvPr/>
        </p:nvSpPr>
        <p:spPr bwMode="auto">
          <a:xfrm>
            <a:off x="1452563" y="0"/>
            <a:ext cx="357822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800" b="1">
                <a:solidFill>
                  <a:srgbClr val="010000"/>
                </a:solidFill>
              </a:rPr>
              <a:t>Contributing Area</a:t>
            </a:r>
            <a:endParaRPr lang="en-US" sz="2800" b="1">
              <a:solidFill>
                <a:srgbClr val="010000"/>
              </a:solidFill>
              <a:sym typeface="Symbol" pitchFamily="18" charset="2"/>
            </a:endParaRPr>
          </a:p>
        </p:txBody>
      </p:sp>
      <p:sp>
        <p:nvSpPr>
          <p:cNvPr id="63494" name="Rectangle 9"/>
          <p:cNvSpPr>
            <a:spLocks noChangeArrowheads="1"/>
          </p:cNvSpPr>
          <p:nvPr/>
        </p:nvSpPr>
        <p:spPr bwMode="auto">
          <a:xfrm>
            <a:off x="3130550" y="619125"/>
            <a:ext cx="6223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b="1">
                <a:solidFill>
                  <a:srgbClr val="010000"/>
                </a:solidFill>
                <a:latin typeface="Times New Roman"/>
              </a:rPr>
              <a:t>D</a:t>
            </a:r>
            <a:r>
              <a:rPr lang="en-US" b="1">
                <a:solidFill>
                  <a:srgbClr val="010000"/>
                </a:solidFill>
                <a:latin typeface="Times New Roman"/>
                <a:sym typeface="Symbol" pitchFamily="18" charset="2"/>
              </a:rPr>
              <a:t></a:t>
            </a:r>
          </a:p>
        </p:txBody>
      </p:sp>
      <p:pic>
        <p:nvPicPr>
          <p:cNvPr id="63491" name="Picture 3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22" r="2797"/>
          <a:stretch>
            <a:fillRect/>
          </a:stretch>
        </p:blipFill>
        <p:spPr bwMode="auto">
          <a:xfrm>
            <a:off x="4562475" y="0"/>
            <a:ext cx="4616450" cy="456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0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4"/>
          <a:stretch>
            <a:fillRect/>
          </a:stretch>
        </p:blipFill>
        <p:spPr bwMode="auto">
          <a:xfrm>
            <a:off x="0" y="0"/>
            <a:ext cx="4646613" cy="449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525" y="6526213"/>
            <a:ext cx="7515225" cy="331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1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363" y="4349750"/>
            <a:ext cx="8567737" cy="218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86324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4058" y="107370"/>
            <a:ext cx="8229600" cy="72031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Contributing area from D-Infinity</a:t>
            </a:r>
            <a:endParaRPr lang="en-US" dirty="0"/>
          </a:p>
        </p:txBody>
      </p:sp>
      <p:pic>
        <p:nvPicPr>
          <p:cNvPr id="137113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18"/>
          <a:stretch/>
        </p:blipFill>
        <p:spPr bwMode="auto">
          <a:xfrm>
            <a:off x="79454" y="972653"/>
            <a:ext cx="4470245" cy="452670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7114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856" y="4912113"/>
            <a:ext cx="1905000" cy="186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7114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4653" y="972653"/>
            <a:ext cx="5062441" cy="452670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1025912" y="3236003"/>
            <a:ext cx="691376" cy="5888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1717288" y="972653"/>
            <a:ext cx="2297365" cy="226335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1717288" y="3824868"/>
            <a:ext cx="2297365" cy="167448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01969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3600"/>
            <a:ext cx="8229600" cy="518401"/>
          </a:xfrm>
        </p:spPr>
        <p:txBody>
          <a:bodyPr/>
          <a:lstStyle/>
          <a:p>
            <a:r>
              <a:rPr lang="en-US" dirty="0" smtClean="0"/>
              <a:t>Flow Accumulation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0530" y="648655"/>
            <a:ext cx="2190750" cy="282892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936425" y="1286131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2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6681995" y="1349763"/>
            <a:ext cx="1317728" cy="27284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5201" y="1843032"/>
            <a:ext cx="2721408" cy="210256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583" y="892277"/>
            <a:ext cx="5525000" cy="5850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78467" y="3945599"/>
            <a:ext cx="3216717" cy="282849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865600" y="5349600"/>
            <a:ext cx="511200" cy="410400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/>
          <p:cNvCxnSpPr/>
          <p:nvPr/>
        </p:nvCxnSpPr>
        <p:spPr>
          <a:xfrm flipV="1">
            <a:off x="3349258" y="3945599"/>
            <a:ext cx="2529209" cy="141424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3376800" y="5760001"/>
            <a:ext cx="2501667" cy="101409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16898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21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213" y="42863"/>
            <a:ext cx="8029575" cy="6772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7213" y="42863"/>
            <a:ext cx="8229600" cy="72031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Contributing area from D-Infinity</a:t>
            </a:r>
            <a:endParaRPr lang="en-US" dirty="0"/>
          </a:p>
        </p:txBody>
      </p:sp>
      <p:pic>
        <p:nvPicPr>
          <p:cNvPr id="137114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213" y="4948238"/>
            <a:ext cx="1905000" cy="186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87995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7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332288"/>
            <a:ext cx="4679950" cy="2525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077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699000" cy="2538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077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64050" y="4319588"/>
            <a:ext cx="4679950" cy="2538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0773" name="Text Box 5"/>
          <p:cNvSpPr txBox="1">
            <a:spLocks noChangeArrowheads="1"/>
          </p:cNvSpPr>
          <p:nvPr/>
        </p:nvSpPr>
        <p:spPr bwMode="auto">
          <a:xfrm>
            <a:off x="0" y="0"/>
            <a:ext cx="149262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kumimoji="1" lang="en-US" sz="2000" dirty="0" smtClean="0">
                <a:solidFill>
                  <a:srgbClr val="010000"/>
                </a:solidFill>
              </a:rPr>
              <a:t>Slope (S)</a:t>
            </a:r>
            <a:endParaRPr kumimoji="1" lang="en-US" sz="2000" dirty="0">
              <a:solidFill>
                <a:srgbClr val="010000"/>
              </a:solidFill>
            </a:endParaRPr>
          </a:p>
        </p:txBody>
      </p:sp>
      <p:sp>
        <p:nvSpPr>
          <p:cNvPr id="160774" name="Text Box 6"/>
          <p:cNvSpPr txBox="1">
            <a:spLocks noChangeArrowheads="1"/>
          </p:cNvSpPr>
          <p:nvPr/>
        </p:nvSpPr>
        <p:spPr bwMode="auto">
          <a:xfrm>
            <a:off x="0" y="4005543"/>
            <a:ext cx="336176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kumimoji="1" lang="en-US" sz="2000" dirty="0">
                <a:solidFill>
                  <a:srgbClr val="010000"/>
                </a:solidFill>
              </a:rPr>
              <a:t>Specific Catchment </a:t>
            </a:r>
            <a:r>
              <a:rPr kumimoji="1" lang="en-US" sz="2000" dirty="0" smtClean="0">
                <a:solidFill>
                  <a:srgbClr val="010000"/>
                </a:solidFill>
              </a:rPr>
              <a:t>Area (a)</a:t>
            </a:r>
            <a:endParaRPr kumimoji="1" lang="en-US" sz="2000" dirty="0">
              <a:solidFill>
                <a:srgbClr val="010000"/>
              </a:solidFill>
            </a:endParaRPr>
          </a:p>
        </p:txBody>
      </p:sp>
      <p:sp>
        <p:nvSpPr>
          <p:cNvPr id="160775" name="Text Box 7"/>
          <p:cNvSpPr txBox="1">
            <a:spLocks noChangeArrowheads="1"/>
          </p:cNvSpPr>
          <p:nvPr/>
        </p:nvSpPr>
        <p:spPr bwMode="auto">
          <a:xfrm>
            <a:off x="5738813" y="6436676"/>
            <a:ext cx="340518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kumimoji="1" lang="en-US" sz="2000" dirty="0">
                <a:solidFill>
                  <a:srgbClr val="010000"/>
                </a:solidFill>
              </a:rPr>
              <a:t>Wetness Index </a:t>
            </a:r>
            <a:r>
              <a:rPr kumimoji="1" lang="en-US" sz="2000" dirty="0" err="1">
                <a:solidFill>
                  <a:srgbClr val="010000"/>
                </a:solidFill>
              </a:rPr>
              <a:t>ln</a:t>
            </a:r>
            <a:r>
              <a:rPr kumimoji="1" lang="en-US" sz="2000" dirty="0">
                <a:solidFill>
                  <a:srgbClr val="010000"/>
                </a:solidFill>
              </a:rPr>
              <a:t>(a/S</a:t>
            </a:r>
            <a:r>
              <a:rPr kumimoji="1" lang="en-US" sz="2000" dirty="0" smtClean="0">
                <a:solidFill>
                  <a:srgbClr val="010000"/>
                </a:solidFill>
              </a:rPr>
              <a:t>)</a:t>
            </a:r>
            <a:endParaRPr kumimoji="1" lang="en-US" sz="2000" dirty="0">
              <a:solidFill>
                <a:srgbClr val="010000"/>
              </a:solidFill>
            </a:endParaRPr>
          </a:p>
        </p:txBody>
      </p:sp>
      <p:pic>
        <p:nvPicPr>
          <p:cNvPr id="39117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62325" y="1105179"/>
            <a:ext cx="5781675" cy="3114675"/>
          </a:xfrm>
          <a:prstGeom prst="rect">
            <a:avLst/>
          </a:prstGeom>
          <a:noFill/>
          <a:ln w="9525" cap="flat" cmpd="sng">
            <a:noFill/>
            <a:prstDash val="solid"/>
            <a:miter lim="800000"/>
            <a:headEnd/>
            <a:tailEnd/>
          </a:ln>
        </p:spPr>
      </p:pic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5029200" y="215152"/>
            <a:ext cx="4114800" cy="927847"/>
          </a:xfrm>
        </p:spPr>
        <p:txBody>
          <a:bodyPr/>
          <a:lstStyle/>
          <a:p>
            <a:r>
              <a:rPr lang="en-US" dirty="0" smtClean="0"/>
              <a:t>Wetness Index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1349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468313" y="200025"/>
            <a:ext cx="83216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dirty="0" smtClean="0">
                <a:solidFill>
                  <a:srgbClr val="000000"/>
                </a:solidFill>
                <a:latin typeface="Calibri" pitchFamily="34" charset="0"/>
              </a:rPr>
              <a:t>Generalized Flow Accumulation</a:t>
            </a:r>
          </a:p>
        </p:txBody>
      </p:sp>
      <p:pic>
        <p:nvPicPr>
          <p:cNvPr id="3076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28" b="38795"/>
          <a:stretch>
            <a:fillRect/>
          </a:stretch>
        </p:blipFill>
        <p:spPr bwMode="auto">
          <a:xfrm>
            <a:off x="0" y="1747838"/>
            <a:ext cx="3214688" cy="3211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7" name="Oval 10"/>
          <p:cNvSpPr>
            <a:spLocks noChangeArrowheads="1"/>
          </p:cNvSpPr>
          <p:nvPr/>
        </p:nvSpPr>
        <p:spPr bwMode="auto">
          <a:xfrm>
            <a:off x="450850" y="3841750"/>
            <a:ext cx="111125" cy="111125"/>
          </a:xfrm>
          <a:prstGeom prst="ellipse">
            <a:avLst/>
          </a:prstGeom>
          <a:solidFill>
            <a:srgbClr val="FF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en-US" sz="2000" smtClean="0">
              <a:solidFill>
                <a:srgbClr val="808080"/>
              </a:solidFill>
            </a:endParaRPr>
          </a:p>
        </p:txBody>
      </p:sp>
      <p:sp>
        <p:nvSpPr>
          <p:cNvPr id="3078" name="Text Box 11"/>
          <p:cNvSpPr txBox="1">
            <a:spLocks noChangeArrowheads="1"/>
          </p:cNvSpPr>
          <p:nvPr/>
        </p:nvSpPr>
        <p:spPr bwMode="auto">
          <a:xfrm>
            <a:off x="234950" y="3222625"/>
            <a:ext cx="5476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000">
                <a:solidFill>
                  <a:schemeClr val="bg2"/>
                </a:solidFill>
                <a:latin typeface="Times New Roman" pitchFamily="18" charset="0"/>
              </a:defRPr>
            </a:lvl1pPr>
            <a:lvl2pPr marL="742950" indent="-285750">
              <a:defRPr kumimoji="1" sz="2000">
                <a:solidFill>
                  <a:schemeClr val="bg2"/>
                </a:solidFill>
                <a:latin typeface="Times New Roman" pitchFamily="18" charset="0"/>
              </a:defRPr>
            </a:lvl2pPr>
            <a:lvl3pPr marL="1143000" indent="-228600">
              <a:defRPr kumimoji="1" sz="2000">
                <a:solidFill>
                  <a:schemeClr val="bg2"/>
                </a:solidFill>
                <a:latin typeface="Times New Roman" pitchFamily="18" charset="0"/>
              </a:defRPr>
            </a:lvl3pPr>
            <a:lvl4pPr marL="1600200" indent="-228600">
              <a:defRPr kumimoji="1" sz="2000">
                <a:solidFill>
                  <a:schemeClr val="bg2"/>
                </a:solidFill>
                <a:latin typeface="Times New Roman" pitchFamily="18" charset="0"/>
              </a:defRPr>
            </a:lvl4pPr>
            <a:lvl5pPr marL="2057400" indent="-228600">
              <a:defRPr kumimoji="1" sz="2000">
                <a:solidFill>
                  <a:schemeClr val="bg2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bg2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bg2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bg2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bg2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kumimoji="0" lang="en-US" sz="2400" u="sng" smtClean="0">
                <a:solidFill>
                  <a:srgbClr val="000000"/>
                </a:solidFill>
              </a:rPr>
              <a:t>x</a:t>
            </a:r>
          </a:p>
        </p:txBody>
      </p:sp>
      <p:sp>
        <p:nvSpPr>
          <p:cNvPr id="3079" name="Text Box 13"/>
          <p:cNvSpPr txBox="1">
            <a:spLocks noChangeArrowheads="1"/>
          </p:cNvSpPr>
          <p:nvPr/>
        </p:nvSpPr>
        <p:spPr bwMode="auto">
          <a:xfrm>
            <a:off x="1200150" y="2846388"/>
            <a:ext cx="1016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000">
                <a:solidFill>
                  <a:schemeClr val="bg2"/>
                </a:solidFill>
                <a:latin typeface="Times New Roman" pitchFamily="18" charset="0"/>
              </a:defRPr>
            </a:lvl1pPr>
            <a:lvl2pPr marL="742950" indent="-285750">
              <a:defRPr kumimoji="1" sz="2000">
                <a:solidFill>
                  <a:schemeClr val="bg2"/>
                </a:solidFill>
                <a:latin typeface="Times New Roman" pitchFamily="18" charset="0"/>
              </a:defRPr>
            </a:lvl2pPr>
            <a:lvl3pPr marL="1143000" indent="-228600">
              <a:defRPr kumimoji="1" sz="2000">
                <a:solidFill>
                  <a:schemeClr val="bg2"/>
                </a:solidFill>
                <a:latin typeface="Times New Roman" pitchFamily="18" charset="0"/>
              </a:defRPr>
            </a:lvl3pPr>
            <a:lvl4pPr marL="1600200" indent="-228600">
              <a:defRPr kumimoji="1" sz="2000">
                <a:solidFill>
                  <a:schemeClr val="bg2"/>
                </a:solidFill>
                <a:latin typeface="Times New Roman" pitchFamily="18" charset="0"/>
              </a:defRPr>
            </a:lvl4pPr>
            <a:lvl5pPr marL="2057400" indent="-228600">
              <a:defRPr kumimoji="1" sz="2000">
                <a:solidFill>
                  <a:schemeClr val="bg2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bg2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bg2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bg2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bg2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kumimoji="0" lang="en-US" sz="2400" smtClean="0">
                <a:solidFill>
                  <a:srgbClr val="000000"/>
                </a:solidFill>
              </a:rPr>
              <a:t>w(</a:t>
            </a:r>
            <a:r>
              <a:rPr kumimoji="0" lang="en-US" sz="2400" u="sng" smtClean="0">
                <a:solidFill>
                  <a:srgbClr val="000000"/>
                </a:solidFill>
              </a:rPr>
              <a:t>x</a:t>
            </a:r>
            <a:r>
              <a:rPr kumimoji="0" lang="en-US" sz="2400" smtClean="0">
                <a:solidFill>
                  <a:srgbClr val="000000"/>
                </a:solidFill>
              </a:rPr>
              <a:t>)</a:t>
            </a:r>
          </a:p>
        </p:txBody>
      </p:sp>
      <p:sp>
        <p:nvSpPr>
          <p:cNvPr id="3080" name="Line 14"/>
          <p:cNvSpPr>
            <a:spLocks noChangeShapeType="1"/>
          </p:cNvSpPr>
          <p:nvPr/>
        </p:nvSpPr>
        <p:spPr bwMode="auto">
          <a:xfrm flipH="1">
            <a:off x="2286000" y="1939925"/>
            <a:ext cx="1714500" cy="114300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en-US" sz="2000" smtClean="0">
              <a:solidFill>
                <a:srgbClr val="808080"/>
              </a:solidFill>
            </a:endParaRPr>
          </a:p>
        </p:txBody>
      </p:sp>
      <p:graphicFrame>
        <p:nvGraphicFramePr>
          <p:cNvPr id="9" name="Object 2"/>
          <p:cNvGraphicFramePr>
            <a:graphicFrameLocks noChangeAspect="1"/>
          </p:cNvGraphicFramePr>
          <p:nvPr>
            <p:extLst/>
          </p:nvPr>
        </p:nvGraphicFramePr>
        <p:xfrm>
          <a:off x="3409950" y="1291403"/>
          <a:ext cx="5726189" cy="5078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785" name="Document" r:id="rId4" imgW="3359143" imgH="2988264" progId="Word.Document.8">
                  <p:embed/>
                </p:oleObj>
              </mc:Choice>
              <mc:Fallback>
                <p:oleObj name="Document" r:id="rId4" imgW="3359143" imgH="2988264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09950" y="1291403"/>
                        <a:ext cx="5726189" cy="50784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51057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146" name="Object 21"/>
          <p:cNvGraphicFramePr>
            <a:graphicFrameLocks noChangeAspect="1"/>
          </p:cNvGraphicFramePr>
          <p:nvPr>
            <p:extLst/>
          </p:nvPr>
        </p:nvGraphicFramePr>
        <p:xfrm>
          <a:off x="680955" y="4489257"/>
          <a:ext cx="4052887" cy="765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22" name="Equation" r:id="rId3" imgW="1295280" imgH="241200" progId="Equation.3">
                  <p:embed/>
                </p:oleObj>
              </mc:Choice>
              <mc:Fallback>
                <p:oleObj name="Equation" r:id="rId3" imgW="129528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0955" y="4489257"/>
                        <a:ext cx="4052887" cy="7651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271912" y="1621714"/>
            <a:ext cx="16496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prstClr val="black"/>
                </a:solidFill>
              </a:rPr>
              <a:t>Replace</a:t>
            </a:r>
            <a:endParaRPr lang="en-US" sz="3600" dirty="0">
              <a:solidFill>
                <a:prstClr val="black"/>
              </a:solidFill>
            </a:endParaRPr>
          </a:p>
        </p:txBody>
      </p:sp>
      <p:graphicFrame>
        <p:nvGraphicFramePr>
          <p:cNvPr id="29" name="Object 21"/>
          <p:cNvGraphicFramePr>
            <a:graphicFrameLocks noChangeAspect="1"/>
          </p:cNvGraphicFramePr>
          <p:nvPr>
            <p:extLst/>
          </p:nvPr>
        </p:nvGraphicFramePr>
        <p:xfrm>
          <a:off x="565564" y="2364690"/>
          <a:ext cx="4291012" cy="1168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23" name="Equation" r:id="rId5" imgW="1371600" imgH="368280" progId="Equation.3">
                  <p:embed/>
                </p:oleObj>
              </mc:Choice>
              <mc:Fallback>
                <p:oleObj name="Equation" r:id="rId5" imgW="1371600" imgH="3682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5564" y="2364690"/>
                        <a:ext cx="4291012" cy="1168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" name="TextBox 29"/>
          <p:cNvSpPr txBox="1"/>
          <p:nvPr/>
        </p:nvSpPr>
        <p:spPr>
          <a:xfrm>
            <a:off x="271912" y="3606800"/>
            <a:ext cx="37998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prstClr val="black"/>
                </a:solidFill>
              </a:rPr>
              <a:t>by general function</a:t>
            </a:r>
            <a:endParaRPr lang="en-US" sz="3600" dirty="0">
              <a:solidFill>
                <a:prstClr val="black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Generalization to Flow Algebra</a:t>
            </a:r>
            <a:endParaRPr lang="en-US" dirty="0"/>
          </a:p>
        </p:txBody>
      </p:sp>
      <p:grpSp>
        <p:nvGrpSpPr>
          <p:cNvPr id="55" name="Group 54"/>
          <p:cNvGrpSpPr/>
          <p:nvPr/>
        </p:nvGrpSpPr>
        <p:grpSpPr>
          <a:xfrm>
            <a:off x="5189538" y="1862138"/>
            <a:ext cx="3595687" cy="3529012"/>
            <a:chOff x="5189538" y="1862138"/>
            <a:chExt cx="3595687" cy="3529012"/>
          </a:xfrm>
        </p:grpSpPr>
        <p:sp>
          <p:nvSpPr>
            <p:cNvPr id="56" name="Rectangle 27"/>
            <p:cNvSpPr>
              <a:spLocks noChangeArrowheads="1"/>
            </p:cNvSpPr>
            <p:nvPr/>
          </p:nvSpPr>
          <p:spPr bwMode="auto">
            <a:xfrm>
              <a:off x="6400800" y="3019425"/>
              <a:ext cx="1166813" cy="1174750"/>
            </a:xfrm>
            <a:prstGeom prst="rect">
              <a:avLst/>
            </a:prstGeom>
            <a:solidFill>
              <a:srgbClr val="FFCC99"/>
            </a:solidFill>
            <a:ln w="9525" algn="ctr">
              <a:solidFill>
                <a:srgbClr val="EEECE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kumimoji="1" sz="2000">
                  <a:solidFill>
                    <a:schemeClr val="bg2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kumimoji="1" sz="2000">
                  <a:solidFill>
                    <a:schemeClr val="bg2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kumimoji="1" sz="2000">
                  <a:solidFill>
                    <a:schemeClr val="bg2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kumimoji="1" sz="2000">
                  <a:solidFill>
                    <a:schemeClr val="bg2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kumimoji="1" sz="2000">
                  <a:solidFill>
                    <a:schemeClr val="bg2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bg2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bg2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bg2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bg2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2000" b="0" i="0" u="none" strike="noStrike" kern="0" cap="none" spc="0" normalizeH="0" baseline="0" noProof="0">
                <a:ln>
                  <a:noFill/>
                </a:ln>
                <a:solidFill>
                  <a:srgbClr val="EEECE1"/>
                </a:solidFill>
                <a:effectLst/>
                <a:uLnTx/>
                <a:uFillTx/>
                <a:latin typeface="Times New Roman" panose="02020603050405020304" pitchFamily="18" charset="0"/>
              </a:endParaRPr>
            </a:p>
          </p:txBody>
        </p:sp>
        <p:sp>
          <p:nvSpPr>
            <p:cNvPr id="57" name="Rectangle 23"/>
            <p:cNvSpPr>
              <a:spLocks noChangeArrowheads="1"/>
            </p:cNvSpPr>
            <p:nvPr/>
          </p:nvSpPr>
          <p:spPr bwMode="auto">
            <a:xfrm>
              <a:off x="5895975" y="2292350"/>
              <a:ext cx="571500" cy="523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000">
                  <a:solidFill>
                    <a:schemeClr val="bg2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kumimoji="1" sz="2000">
                  <a:solidFill>
                    <a:schemeClr val="bg2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kumimoji="1" sz="2000">
                  <a:solidFill>
                    <a:schemeClr val="bg2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kumimoji="1" sz="2000">
                  <a:solidFill>
                    <a:schemeClr val="bg2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kumimoji="1" sz="2000">
                  <a:solidFill>
                    <a:schemeClr val="bg2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bg2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bg2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bg2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bg2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</a:rPr>
                <a:t>P</a:t>
              </a:r>
              <a:r>
                <a:rPr kumimoji="1" lang="en-US" sz="2800" b="0" i="0" u="none" strike="noStrike" kern="0" cap="none" spc="0" normalizeH="0" baseline="-2500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</a:rPr>
                <a:t>ki</a:t>
              </a:r>
              <a:endParaRPr kumimoji="1" lang="en-US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grpSp>
          <p:nvGrpSpPr>
            <p:cNvPr id="58" name="Group 23"/>
            <p:cNvGrpSpPr>
              <a:grpSpLocks/>
            </p:cNvGrpSpPr>
            <p:nvPr/>
          </p:nvGrpSpPr>
          <p:grpSpPr bwMode="auto">
            <a:xfrm>
              <a:off x="5189538" y="1862138"/>
              <a:ext cx="3595687" cy="3529012"/>
              <a:chOff x="5834063" y="1814513"/>
              <a:chExt cx="2809875" cy="2757487"/>
            </a:xfrm>
          </p:grpSpPr>
          <p:grpSp>
            <p:nvGrpSpPr>
              <p:cNvPr id="62" name="Group 34"/>
              <p:cNvGrpSpPr>
                <a:grpSpLocks/>
              </p:cNvGrpSpPr>
              <p:nvPr/>
            </p:nvGrpSpPr>
            <p:grpSpPr bwMode="auto">
              <a:xfrm>
                <a:off x="5834063" y="1814513"/>
                <a:ext cx="2809875" cy="2757487"/>
                <a:chOff x="3940" y="1405"/>
                <a:chExt cx="1002" cy="983"/>
              </a:xfrm>
            </p:grpSpPr>
            <p:sp>
              <p:nvSpPr>
                <p:cNvPr id="70" name="Rectangle 17"/>
                <p:cNvSpPr>
                  <a:spLocks noChangeAspect="1" noChangeArrowheads="1"/>
                </p:cNvSpPr>
                <p:nvPr/>
              </p:nvSpPr>
              <p:spPr bwMode="auto">
                <a:xfrm>
                  <a:off x="3940" y="1405"/>
                  <a:ext cx="335" cy="327"/>
                </a:xfrm>
                <a:prstGeom prst="rect">
                  <a:avLst/>
                </a:prstGeom>
                <a:noFill/>
                <a:ln w="38100">
                  <a:solidFill>
                    <a:srgbClr val="0099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>
                    <a:defRPr kumimoji="1" sz="2000">
                      <a:solidFill>
                        <a:schemeClr val="bg2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kumimoji="1" sz="2000">
                      <a:solidFill>
                        <a:schemeClr val="bg2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kumimoji="1" sz="2000">
                      <a:solidFill>
                        <a:schemeClr val="bg2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kumimoji="1" sz="2000">
                      <a:solidFill>
                        <a:schemeClr val="bg2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kumimoji="1" sz="2000">
                      <a:solidFill>
                        <a:schemeClr val="bg2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000">
                      <a:solidFill>
                        <a:schemeClr val="bg2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000">
                      <a:solidFill>
                        <a:schemeClr val="bg2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000">
                      <a:solidFill>
                        <a:schemeClr val="bg2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000">
                      <a:solidFill>
                        <a:schemeClr val="bg2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en-US" sz="12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71" name="Rectangle 18"/>
                <p:cNvSpPr>
                  <a:spLocks noChangeAspect="1" noChangeArrowheads="1"/>
                </p:cNvSpPr>
                <p:nvPr/>
              </p:nvSpPr>
              <p:spPr bwMode="auto">
                <a:xfrm>
                  <a:off x="4275" y="1405"/>
                  <a:ext cx="334" cy="327"/>
                </a:xfrm>
                <a:prstGeom prst="rect">
                  <a:avLst/>
                </a:prstGeom>
                <a:noFill/>
                <a:ln w="38100">
                  <a:solidFill>
                    <a:srgbClr val="0099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>
                    <a:defRPr kumimoji="1" sz="2000">
                      <a:solidFill>
                        <a:schemeClr val="bg2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kumimoji="1" sz="2000">
                      <a:solidFill>
                        <a:schemeClr val="bg2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kumimoji="1" sz="2000">
                      <a:solidFill>
                        <a:schemeClr val="bg2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kumimoji="1" sz="2000">
                      <a:solidFill>
                        <a:schemeClr val="bg2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kumimoji="1" sz="2000">
                      <a:solidFill>
                        <a:schemeClr val="bg2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000">
                      <a:solidFill>
                        <a:schemeClr val="bg2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000">
                      <a:solidFill>
                        <a:schemeClr val="bg2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000">
                      <a:solidFill>
                        <a:schemeClr val="bg2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000">
                      <a:solidFill>
                        <a:schemeClr val="bg2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en-US" sz="12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72" name="Rectangle 19"/>
                <p:cNvSpPr>
                  <a:spLocks noChangeAspect="1" noChangeArrowheads="1"/>
                </p:cNvSpPr>
                <p:nvPr/>
              </p:nvSpPr>
              <p:spPr bwMode="auto">
                <a:xfrm>
                  <a:off x="4609" y="1405"/>
                  <a:ext cx="333" cy="327"/>
                </a:xfrm>
                <a:prstGeom prst="rect">
                  <a:avLst/>
                </a:prstGeom>
                <a:noFill/>
                <a:ln w="38100">
                  <a:solidFill>
                    <a:srgbClr val="0099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>
                    <a:defRPr kumimoji="1" sz="2000">
                      <a:solidFill>
                        <a:schemeClr val="bg2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kumimoji="1" sz="2000">
                      <a:solidFill>
                        <a:schemeClr val="bg2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kumimoji="1" sz="2000">
                      <a:solidFill>
                        <a:schemeClr val="bg2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kumimoji="1" sz="2000">
                      <a:solidFill>
                        <a:schemeClr val="bg2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kumimoji="1" sz="2000">
                      <a:solidFill>
                        <a:schemeClr val="bg2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000">
                      <a:solidFill>
                        <a:schemeClr val="bg2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000">
                      <a:solidFill>
                        <a:schemeClr val="bg2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000">
                      <a:solidFill>
                        <a:schemeClr val="bg2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000">
                      <a:solidFill>
                        <a:schemeClr val="bg2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en-US" sz="12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73" name="Rectangle 22"/>
                <p:cNvSpPr>
                  <a:spLocks noChangeAspect="1" noChangeArrowheads="1"/>
                </p:cNvSpPr>
                <p:nvPr/>
              </p:nvSpPr>
              <p:spPr bwMode="auto">
                <a:xfrm>
                  <a:off x="3940" y="1732"/>
                  <a:ext cx="335" cy="329"/>
                </a:xfrm>
                <a:prstGeom prst="rect">
                  <a:avLst/>
                </a:prstGeom>
                <a:noFill/>
                <a:ln w="38100">
                  <a:solidFill>
                    <a:srgbClr val="0099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>
                    <a:defRPr kumimoji="1" sz="2000">
                      <a:solidFill>
                        <a:schemeClr val="bg2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kumimoji="1" sz="2000">
                      <a:solidFill>
                        <a:schemeClr val="bg2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kumimoji="1" sz="2000">
                      <a:solidFill>
                        <a:schemeClr val="bg2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kumimoji="1" sz="2000">
                      <a:solidFill>
                        <a:schemeClr val="bg2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kumimoji="1" sz="2000">
                      <a:solidFill>
                        <a:schemeClr val="bg2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000">
                      <a:solidFill>
                        <a:schemeClr val="bg2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000">
                      <a:solidFill>
                        <a:schemeClr val="bg2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000">
                      <a:solidFill>
                        <a:schemeClr val="bg2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000">
                      <a:solidFill>
                        <a:schemeClr val="bg2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en-US" sz="12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74" name="Rectangle 23"/>
                <p:cNvSpPr>
                  <a:spLocks noChangeAspect="1" noChangeArrowheads="1"/>
                </p:cNvSpPr>
                <p:nvPr/>
              </p:nvSpPr>
              <p:spPr bwMode="auto">
                <a:xfrm>
                  <a:off x="4275" y="1732"/>
                  <a:ext cx="334" cy="329"/>
                </a:xfrm>
                <a:prstGeom prst="rect">
                  <a:avLst/>
                </a:prstGeom>
                <a:noFill/>
                <a:ln w="38100">
                  <a:solidFill>
                    <a:srgbClr val="0099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>
                    <a:defRPr kumimoji="1" sz="2000">
                      <a:solidFill>
                        <a:schemeClr val="bg2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kumimoji="1" sz="2000">
                      <a:solidFill>
                        <a:schemeClr val="bg2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kumimoji="1" sz="2000">
                      <a:solidFill>
                        <a:schemeClr val="bg2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kumimoji="1" sz="2000">
                      <a:solidFill>
                        <a:schemeClr val="bg2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kumimoji="1" sz="2000">
                      <a:solidFill>
                        <a:schemeClr val="bg2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000">
                      <a:solidFill>
                        <a:schemeClr val="bg2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000">
                      <a:solidFill>
                        <a:schemeClr val="bg2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000">
                      <a:solidFill>
                        <a:schemeClr val="bg2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000">
                      <a:solidFill>
                        <a:schemeClr val="bg2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en-US" sz="12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75" name="Rectangle 24"/>
                <p:cNvSpPr>
                  <a:spLocks noChangeAspect="1" noChangeArrowheads="1"/>
                </p:cNvSpPr>
                <p:nvPr/>
              </p:nvSpPr>
              <p:spPr bwMode="auto">
                <a:xfrm>
                  <a:off x="4609" y="1732"/>
                  <a:ext cx="333" cy="329"/>
                </a:xfrm>
                <a:prstGeom prst="rect">
                  <a:avLst/>
                </a:prstGeom>
                <a:noFill/>
                <a:ln w="38100">
                  <a:solidFill>
                    <a:srgbClr val="0099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>
                    <a:defRPr kumimoji="1" sz="2000">
                      <a:solidFill>
                        <a:schemeClr val="bg2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kumimoji="1" sz="2000">
                      <a:solidFill>
                        <a:schemeClr val="bg2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kumimoji="1" sz="2000">
                      <a:solidFill>
                        <a:schemeClr val="bg2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kumimoji="1" sz="2000">
                      <a:solidFill>
                        <a:schemeClr val="bg2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kumimoji="1" sz="2000">
                      <a:solidFill>
                        <a:schemeClr val="bg2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000">
                      <a:solidFill>
                        <a:schemeClr val="bg2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000">
                      <a:solidFill>
                        <a:schemeClr val="bg2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000">
                      <a:solidFill>
                        <a:schemeClr val="bg2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000">
                      <a:solidFill>
                        <a:schemeClr val="bg2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en-US" sz="12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76" name="Rectangle 27"/>
                <p:cNvSpPr>
                  <a:spLocks noChangeAspect="1" noChangeArrowheads="1"/>
                </p:cNvSpPr>
                <p:nvPr/>
              </p:nvSpPr>
              <p:spPr bwMode="auto">
                <a:xfrm>
                  <a:off x="3940" y="2061"/>
                  <a:ext cx="335" cy="327"/>
                </a:xfrm>
                <a:prstGeom prst="rect">
                  <a:avLst/>
                </a:prstGeom>
                <a:noFill/>
                <a:ln w="38100">
                  <a:solidFill>
                    <a:srgbClr val="0099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>
                    <a:defRPr kumimoji="1" sz="2000">
                      <a:solidFill>
                        <a:schemeClr val="bg2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kumimoji="1" sz="2000">
                      <a:solidFill>
                        <a:schemeClr val="bg2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kumimoji="1" sz="2000">
                      <a:solidFill>
                        <a:schemeClr val="bg2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kumimoji="1" sz="2000">
                      <a:solidFill>
                        <a:schemeClr val="bg2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kumimoji="1" sz="2000">
                      <a:solidFill>
                        <a:schemeClr val="bg2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000">
                      <a:solidFill>
                        <a:schemeClr val="bg2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000">
                      <a:solidFill>
                        <a:schemeClr val="bg2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000">
                      <a:solidFill>
                        <a:schemeClr val="bg2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000">
                      <a:solidFill>
                        <a:schemeClr val="bg2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en-US" sz="12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77" name="Rectangle 28"/>
                <p:cNvSpPr>
                  <a:spLocks noChangeAspect="1" noChangeArrowheads="1"/>
                </p:cNvSpPr>
                <p:nvPr/>
              </p:nvSpPr>
              <p:spPr bwMode="auto">
                <a:xfrm>
                  <a:off x="4275" y="2061"/>
                  <a:ext cx="334" cy="327"/>
                </a:xfrm>
                <a:prstGeom prst="rect">
                  <a:avLst/>
                </a:prstGeom>
                <a:noFill/>
                <a:ln w="38100">
                  <a:solidFill>
                    <a:srgbClr val="0099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>
                    <a:defRPr kumimoji="1" sz="2000">
                      <a:solidFill>
                        <a:schemeClr val="bg2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kumimoji="1" sz="2000">
                      <a:solidFill>
                        <a:schemeClr val="bg2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kumimoji="1" sz="2000">
                      <a:solidFill>
                        <a:schemeClr val="bg2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kumimoji="1" sz="2000">
                      <a:solidFill>
                        <a:schemeClr val="bg2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kumimoji="1" sz="2000">
                      <a:solidFill>
                        <a:schemeClr val="bg2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000">
                      <a:solidFill>
                        <a:schemeClr val="bg2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000">
                      <a:solidFill>
                        <a:schemeClr val="bg2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000">
                      <a:solidFill>
                        <a:schemeClr val="bg2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000">
                      <a:solidFill>
                        <a:schemeClr val="bg2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en-US" sz="12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78" name="Rectangle 29"/>
                <p:cNvSpPr>
                  <a:spLocks noChangeAspect="1" noChangeArrowheads="1"/>
                </p:cNvSpPr>
                <p:nvPr/>
              </p:nvSpPr>
              <p:spPr bwMode="auto">
                <a:xfrm>
                  <a:off x="4609" y="2061"/>
                  <a:ext cx="333" cy="327"/>
                </a:xfrm>
                <a:prstGeom prst="rect">
                  <a:avLst/>
                </a:prstGeom>
                <a:noFill/>
                <a:ln w="38100">
                  <a:solidFill>
                    <a:srgbClr val="0099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>
                    <a:defRPr kumimoji="1" sz="2000">
                      <a:solidFill>
                        <a:schemeClr val="bg2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kumimoji="1" sz="2000">
                      <a:solidFill>
                        <a:schemeClr val="bg2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kumimoji="1" sz="2000">
                      <a:solidFill>
                        <a:schemeClr val="bg2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kumimoji="1" sz="2000">
                      <a:solidFill>
                        <a:schemeClr val="bg2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kumimoji="1" sz="2000">
                      <a:solidFill>
                        <a:schemeClr val="bg2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000">
                      <a:solidFill>
                        <a:schemeClr val="bg2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000">
                      <a:solidFill>
                        <a:schemeClr val="bg2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000">
                      <a:solidFill>
                        <a:schemeClr val="bg2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000">
                      <a:solidFill>
                        <a:schemeClr val="bg2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en-US" sz="12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63" name="Line 35"/>
              <p:cNvSpPr>
                <a:spLocks noChangeShapeType="1"/>
              </p:cNvSpPr>
              <p:nvPr/>
            </p:nvSpPr>
            <p:spPr bwMode="auto">
              <a:xfrm>
                <a:off x="6529093" y="2520362"/>
                <a:ext cx="465479" cy="482613"/>
              </a:xfrm>
              <a:prstGeom prst="line">
                <a:avLst/>
              </a:prstGeom>
              <a:noFill/>
              <a:ln w="38100">
                <a:solidFill>
                  <a:sysClr val="windowText" lastClr="0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64" name="Line 36"/>
              <p:cNvSpPr>
                <a:spLocks noChangeShapeType="1"/>
              </p:cNvSpPr>
              <p:nvPr/>
            </p:nvSpPr>
            <p:spPr bwMode="auto">
              <a:xfrm>
                <a:off x="7253879" y="3389916"/>
                <a:ext cx="21255" cy="633563"/>
              </a:xfrm>
              <a:prstGeom prst="line">
                <a:avLst/>
              </a:prstGeom>
              <a:noFill/>
              <a:ln w="38100">
                <a:solidFill>
                  <a:sysClr val="windowText" lastClr="0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65" name="Line 38"/>
              <p:cNvSpPr>
                <a:spLocks noChangeShapeType="1"/>
              </p:cNvSpPr>
              <p:nvPr/>
            </p:nvSpPr>
            <p:spPr bwMode="auto">
              <a:xfrm flipH="1">
                <a:off x="7491932" y="2407681"/>
                <a:ext cx="499486" cy="578286"/>
              </a:xfrm>
              <a:prstGeom prst="line">
                <a:avLst/>
              </a:prstGeom>
              <a:noFill/>
              <a:ln w="38100">
                <a:solidFill>
                  <a:sysClr val="windowText" lastClr="0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66" name="Line 39"/>
              <p:cNvSpPr>
                <a:spLocks noChangeShapeType="1"/>
              </p:cNvSpPr>
              <p:nvPr/>
            </p:nvSpPr>
            <p:spPr bwMode="auto">
              <a:xfrm>
                <a:off x="8125323" y="3389916"/>
                <a:ext cx="21255" cy="633563"/>
              </a:xfrm>
              <a:prstGeom prst="line">
                <a:avLst/>
              </a:prstGeom>
              <a:noFill/>
              <a:ln w="38100">
                <a:solidFill>
                  <a:sysClr val="windowText" lastClr="0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67" name="Line 40"/>
              <p:cNvSpPr>
                <a:spLocks noChangeShapeType="1"/>
              </p:cNvSpPr>
              <p:nvPr/>
            </p:nvSpPr>
            <p:spPr bwMode="auto">
              <a:xfrm>
                <a:off x="7253879" y="2388547"/>
                <a:ext cx="21255" cy="633563"/>
              </a:xfrm>
              <a:prstGeom prst="line">
                <a:avLst/>
              </a:prstGeom>
              <a:noFill/>
              <a:ln w="38100">
                <a:solidFill>
                  <a:sysClr val="windowText" lastClr="0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68" name="Line 41"/>
              <p:cNvSpPr>
                <a:spLocks noChangeShapeType="1"/>
              </p:cNvSpPr>
              <p:nvPr/>
            </p:nvSpPr>
            <p:spPr bwMode="auto">
              <a:xfrm>
                <a:off x="6529093" y="3409051"/>
                <a:ext cx="539870" cy="559151"/>
              </a:xfrm>
              <a:prstGeom prst="line">
                <a:avLst/>
              </a:prstGeom>
              <a:noFill/>
              <a:ln w="38100">
                <a:solidFill>
                  <a:sysClr val="windowText" lastClr="0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69" name="Line 39"/>
              <p:cNvSpPr>
                <a:spLocks noChangeShapeType="1"/>
              </p:cNvSpPr>
              <p:nvPr/>
            </p:nvSpPr>
            <p:spPr bwMode="auto">
              <a:xfrm flipH="1">
                <a:off x="6267450" y="2493963"/>
                <a:ext cx="14288" cy="539750"/>
              </a:xfrm>
              <a:prstGeom prst="line">
                <a:avLst/>
              </a:prstGeom>
              <a:noFill/>
              <a:ln w="38100">
                <a:solidFill>
                  <a:sysClr val="windowText" lastClr="0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</p:grpSp>
        <p:sp>
          <p:nvSpPr>
            <p:cNvPr id="59" name="Rectangle 23"/>
            <p:cNvSpPr>
              <a:spLocks noChangeArrowheads="1"/>
            </p:cNvSpPr>
            <p:nvPr/>
          </p:nvSpPr>
          <p:spPr bwMode="auto">
            <a:xfrm>
              <a:off x="6978650" y="2333625"/>
              <a:ext cx="571500" cy="522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 sz="2000">
                  <a:solidFill>
                    <a:schemeClr val="bg2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kumimoji="1" sz="2000">
                  <a:solidFill>
                    <a:schemeClr val="bg2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kumimoji="1" sz="2000">
                  <a:solidFill>
                    <a:schemeClr val="bg2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kumimoji="1" sz="2000">
                  <a:solidFill>
                    <a:schemeClr val="bg2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kumimoji="1" sz="2000">
                  <a:solidFill>
                    <a:schemeClr val="bg2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bg2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bg2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bg2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bg2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</a:rPr>
                <a:t>P</a:t>
              </a:r>
              <a:r>
                <a:rPr kumimoji="1" lang="en-US" sz="2800" b="0" i="0" u="none" strike="noStrike" kern="0" cap="none" spc="0" normalizeH="0" baseline="-2500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</a:rPr>
                <a:t>ki</a:t>
              </a:r>
              <a:endParaRPr kumimoji="1" lang="en-US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60" name="Rectangle 23"/>
            <p:cNvSpPr>
              <a:spLocks noChangeArrowheads="1"/>
            </p:cNvSpPr>
            <p:nvPr/>
          </p:nvSpPr>
          <p:spPr bwMode="auto">
            <a:xfrm>
              <a:off x="7923213" y="2366963"/>
              <a:ext cx="571500" cy="523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000">
                  <a:solidFill>
                    <a:schemeClr val="bg2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kumimoji="1" sz="2000">
                  <a:solidFill>
                    <a:schemeClr val="bg2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kumimoji="1" sz="2000">
                  <a:solidFill>
                    <a:schemeClr val="bg2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kumimoji="1" sz="2000">
                  <a:solidFill>
                    <a:schemeClr val="bg2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kumimoji="1" sz="2000">
                  <a:solidFill>
                    <a:schemeClr val="bg2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bg2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bg2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bg2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bg2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</a:rPr>
                <a:t>P</a:t>
              </a:r>
              <a:r>
                <a:rPr kumimoji="1" lang="en-US" sz="2800" b="0" i="0" u="none" strike="noStrike" kern="0" cap="none" spc="0" normalizeH="0" baseline="-2500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</a:rPr>
                <a:t>ki</a:t>
              </a:r>
              <a:endParaRPr kumimoji="1" lang="en-US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61" name="Rectangle 23"/>
            <p:cNvSpPr>
              <a:spLocks noChangeArrowheads="1"/>
            </p:cNvSpPr>
            <p:nvPr/>
          </p:nvSpPr>
          <p:spPr bwMode="auto">
            <a:xfrm>
              <a:off x="6867525" y="3390900"/>
              <a:ext cx="284163" cy="523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000">
                  <a:solidFill>
                    <a:schemeClr val="bg2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kumimoji="1" sz="2000">
                  <a:solidFill>
                    <a:schemeClr val="bg2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kumimoji="1" sz="2000">
                  <a:solidFill>
                    <a:schemeClr val="bg2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kumimoji="1" sz="2000">
                  <a:solidFill>
                    <a:schemeClr val="bg2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kumimoji="1" sz="2000">
                  <a:solidFill>
                    <a:schemeClr val="bg2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bg2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bg2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bg2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bg2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</a:rPr>
                <a:t>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09014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63525"/>
            <a:ext cx="7772400" cy="1169988"/>
          </a:xfrm>
        </p:spPr>
        <p:txBody>
          <a:bodyPr/>
          <a:lstStyle/>
          <a:p>
            <a:pPr eaLnBrk="1" hangingPunct="1"/>
            <a:r>
              <a:rPr lang="en-US" sz="4000" dirty="0" smtClean="0">
                <a:latin typeface="Calibri" pitchFamily="34" charset="0"/>
                <a:cs typeface="Calibri" pitchFamily="34" charset="0"/>
              </a:rPr>
              <a:t>General </a:t>
            </a:r>
            <a:r>
              <a:rPr lang="en-US" sz="4000" dirty="0" err="1" smtClean="0">
                <a:latin typeface="Calibri" pitchFamily="34" charset="0"/>
                <a:cs typeface="Calibri" pitchFamily="34" charset="0"/>
              </a:rPr>
              <a:t>Pseudocode</a:t>
            </a:r>
            <a:r>
              <a:rPr lang="en-US" sz="40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4000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Upstream</a:t>
            </a:r>
            <a:r>
              <a:rPr lang="en-US" sz="4000" dirty="0" smtClean="0">
                <a:latin typeface="Calibri" pitchFamily="34" charset="0"/>
                <a:cs typeface="Calibri" pitchFamily="34" charset="0"/>
              </a:rPr>
              <a:t> Flow Algebra Evaluation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5770999" y="2224429"/>
            <a:ext cx="2809875" cy="2757487"/>
            <a:chOff x="5834063" y="1814513"/>
            <a:chExt cx="2809875" cy="2757487"/>
          </a:xfrm>
        </p:grpSpPr>
        <p:grpSp>
          <p:nvGrpSpPr>
            <p:cNvPr id="45059" name="Group 42"/>
            <p:cNvGrpSpPr>
              <a:grpSpLocks/>
            </p:cNvGrpSpPr>
            <p:nvPr/>
          </p:nvGrpSpPr>
          <p:grpSpPr bwMode="auto">
            <a:xfrm>
              <a:off x="5834063" y="1814513"/>
              <a:ext cx="2809875" cy="2757487"/>
              <a:chOff x="4123" y="1143"/>
              <a:chExt cx="1322" cy="1297"/>
            </a:xfrm>
          </p:grpSpPr>
          <p:grpSp>
            <p:nvGrpSpPr>
              <p:cNvPr id="45065" name="Group 34"/>
              <p:cNvGrpSpPr>
                <a:grpSpLocks/>
              </p:cNvGrpSpPr>
              <p:nvPr/>
            </p:nvGrpSpPr>
            <p:grpSpPr bwMode="auto">
              <a:xfrm>
                <a:off x="4123" y="1143"/>
                <a:ext cx="1322" cy="1297"/>
                <a:chOff x="3940" y="1405"/>
                <a:chExt cx="1002" cy="983"/>
              </a:xfrm>
            </p:grpSpPr>
            <p:sp>
              <p:nvSpPr>
                <p:cNvPr id="45072" name="Rectangle 17"/>
                <p:cNvSpPr>
                  <a:spLocks noChangeAspect="1" noChangeArrowheads="1"/>
                </p:cNvSpPr>
                <p:nvPr/>
              </p:nvSpPr>
              <p:spPr bwMode="auto">
                <a:xfrm>
                  <a:off x="3940" y="1405"/>
                  <a:ext cx="335" cy="327"/>
                </a:xfrm>
                <a:prstGeom prst="rect">
                  <a:avLst/>
                </a:prstGeom>
                <a:noFill/>
                <a:ln w="38100">
                  <a:solidFill>
                    <a:srgbClr val="0099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en-US" sz="1200" b="1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/>
                    <a:ea typeface="+mn-ea"/>
                    <a:cs typeface="Arial"/>
                  </a:endParaRPr>
                </a:p>
              </p:txBody>
            </p:sp>
            <p:sp>
              <p:nvSpPr>
                <p:cNvPr id="45073" name="Rectangle 18"/>
                <p:cNvSpPr>
                  <a:spLocks noChangeAspect="1" noChangeArrowheads="1"/>
                </p:cNvSpPr>
                <p:nvPr/>
              </p:nvSpPr>
              <p:spPr bwMode="auto">
                <a:xfrm>
                  <a:off x="4275" y="1405"/>
                  <a:ext cx="334" cy="327"/>
                </a:xfrm>
                <a:prstGeom prst="rect">
                  <a:avLst/>
                </a:prstGeom>
                <a:noFill/>
                <a:ln w="38100">
                  <a:solidFill>
                    <a:srgbClr val="0099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en-US" sz="1200" b="1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/>
                    <a:ea typeface="+mn-ea"/>
                    <a:cs typeface="Arial"/>
                  </a:endParaRPr>
                </a:p>
              </p:txBody>
            </p:sp>
            <p:sp>
              <p:nvSpPr>
                <p:cNvPr id="45074" name="Rectangle 19"/>
                <p:cNvSpPr>
                  <a:spLocks noChangeAspect="1" noChangeArrowheads="1"/>
                </p:cNvSpPr>
                <p:nvPr/>
              </p:nvSpPr>
              <p:spPr bwMode="auto">
                <a:xfrm>
                  <a:off x="4609" y="1405"/>
                  <a:ext cx="333" cy="327"/>
                </a:xfrm>
                <a:prstGeom prst="rect">
                  <a:avLst/>
                </a:prstGeom>
                <a:noFill/>
                <a:ln w="38100">
                  <a:solidFill>
                    <a:srgbClr val="0099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en-US" sz="1200" b="1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/>
                    <a:ea typeface="+mn-ea"/>
                    <a:cs typeface="Arial"/>
                  </a:endParaRPr>
                </a:p>
              </p:txBody>
            </p:sp>
            <p:sp>
              <p:nvSpPr>
                <p:cNvPr id="45075" name="Rectangle 22"/>
                <p:cNvSpPr>
                  <a:spLocks noChangeAspect="1" noChangeArrowheads="1"/>
                </p:cNvSpPr>
                <p:nvPr/>
              </p:nvSpPr>
              <p:spPr bwMode="auto">
                <a:xfrm>
                  <a:off x="3940" y="1732"/>
                  <a:ext cx="335" cy="329"/>
                </a:xfrm>
                <a:prstGeom prst="rect">
                  <a:avLst/>
                </a:prstGeom>
                <a:noFill/>
                <a:ln w="38100">
                  <a:solidFill>
                    <a:srgbClr val="0099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en-US" sz="1200" b="1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/>
                    <a:ea typeface="+mn-ea"/>
                    <a:cs typeface="Arial"/>
                  </a:endParaRPr>
                </a:p>
              </p:txBody>
            </p:sp>
            <p:sp>
              <p:nvSpPr>
                <p:cNvPr id="45076" name="Rectangle 23"/>
                <p:cNvSpPr>
                  <a:spLocks noChangeAspect="1" noChangeArrowheads="1"/>
                </p:cNvSpPr>
                <p:nvPr/>
              </p:nvSpPr>
              <p:spPr bwMode="auto">
                <a:xfrm>
                  <a:off x="4275" y="1732"/>
                  <a:ext cx="334" cy="329"/>
                </a:xfrm>
                <a:prstGeom prst="rect">
                  <a:avLst/>
                </a:prstGeom>
                <a:noFill/>
                <a:ln w="38100">
                  <a:solidFill>
                    <a:srgbClr val="0099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en-US" sz="1200" b="1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/>
                    <a:ea typeface="+mn-ea"/>
                    <a:cs typeface="Arial"/>
                  </a:endParaRPr>
                </a:p>
              </p:txBody>
            </p:sp>
            <p:sp>
              <p:nvSpPr>
                <p:cNvPr id="45077" name="Rectangle 24"/>
                <p:cNvSpPr>
                  <a:spLocks noChangeAspect="1" noChangeArrowheads="1"/>
                </p:cNvSpPr>
                <p:nvPr/>
              </p:nvSpPr>
              <p:spPr bwMode="auto">
                <a:xfrm>
                  <a:off x="4609" y="1732"/>
                  <a:ext cx="333" cy="329"/>
                </a:xfrm>
                <a:prstGeom prst="rect">
                  <a:avLst/>
                </a:prstGeom>
                <a:noFill/>
                <a:ln w="38100">
                  <a:solidFill>
                    <a:srgbClr val="0099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en-US" sz="1200" b="1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/>
                    <a:ea typeface="+mn-ea"/>
                    <a:cs typeface="Arial"/>
                  </a:endParaRPr>
                </a:p>
              </p:txBody>
            </p:sp>
            <p:sp>
              <p:nvSpPr>
                <p:cNvPr id="45078" name="Rectangle 27"/>
                <p:cNvSpPr>
                  <a:spLocks noChangeAspect="1" noChangeArrowheads="1"/>
                </p:cNvSpPr>
                <p:nvPr/>
              </p:nvSpPr>
              <p:spPr bwMode="auto">
                <a:xfrm>
                  <a:off x="3940" y="2061"/>
                  <a:ext cx="335" cy="327"/>
                </a:xfrm>
                <a:prstGeom prst="rect">
                  <a:avLst/>
                </a:prstGeom>
                <a:noFill/>
                <a:ln w="38100">
                  <a:solidFill>
                    <a:srgbClr val="0099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en-US" sz="1200" b="1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/>
                    <a:ea typeface="+mn-ea"/>
                    <a:cs typeface="Arial"/>
                  </a:endParaRPr>
                </a:p>
              </p:txBody>
            </p:sp>
            <p:sp>
              <p:nvSpPr>
                <p:cNvPr id="45079" name="Rectangle 28"/>
                <p:cNvSpPr>
                  <a:spLocks noChangeAspect="1" noChangeArrowheads="1"/>
                </p:cNvSpPr>
                <p:nvPr/>
              </p:nvSpPr>
              <p:spPr bwMode="auto">
                <a:xfrm>
                  <a:off x="4275" y="2061"/>
                  <a:ext cx="334" cy="327"/>
                </a:xfrm>
                <a:prstGeom prst="rect">
                  <a:avLst/>
                </a:prstGeom>
                <a:noFill/>
                <a:ln w="38100">
                  <a:solidFill>
                    <a:srgbClr val="0099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en-US" sz="1200" b="1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/>
                    <a:ea typeface="+mn-ea"/>
                    <a:cs typeface="Arial"/>
                  </a:endParaRPr>
                </a:p>
              </p:txBody>
            </p:sp>
            <p:sp>
              <p:nvSpPr>
                <p:cNvPr id="45080" name="Rectangle 29"/>
                <p:cNvSpPr>
                  <a:spLocks noChangeAspect="1" noChangeArrowheads="1"/>
                </p:cNvSpPr>
                <p:nvPr/>
              </p:nvSpPr>
              <p:spPr bwMode="auto">
                <a:xfrm>
                  <a:off x="4609" y="2061"/>
                  <a:ext cx="333" cy="327"/>
                </a:xfrm>
                <a:prstGeom prst="rect">
                  <a:avLst/>
                </a:prstGeom>
                <a:noFill/>
                <a:ln w="38100">
                  <a:solidFill>
                    <a:srgbClr val="0099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en-US" sz="1200" b="1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/>
                    <a:ea typeface="+mn-ea"/>
                    <a:cs typeface="Arial"/>
                  </a:endParaRPr>
                </a:p>
              </p:txBody>
            </p:sp>
          </p:grpSp>
          <p:sp>
            <p:nvSpPr>
              <p:cNvPr id="45066" name="Line 35"/>
              <p:cNvSpPr>
                <a:spLocks noChangeShapeType="1"/>
              </p:cNvSpPr>
              <p:nvPr/>
            </p:nvSpPr>
            <p:spPr bwMode="auto">
              <a:xfrm>
                <a:off x="4450" y="1475"/>
                <a:ext cx="219" cy="227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sz="2000" b="0" i="0" u="none" strike="noStrike" kern="1200" cap="none" spc="0" normalizeH="0" baseline="0" noProof="0" smtClean="0">
                  <a:ln>
                    <a:noFill/>
                  </a:ln>
                  <a:solidFill>
                    <a:srgbClr val="808080"/>
                  </a:solidFill>
                  <a:effectLst/>
                  <a:uLnTx/>
                  <a:uFillTx/>
                  <a:latin typeface="Times New Roman"/>
                  <a:ea typeface="+mn-ea"/>
                  <a:cs typeface="Arial"/>
                </a:endParaRPr>
              </a:p>
            </p:txBody>
          </p:sp>
          <p:sp>
            <p:nvSpPr>
              <p:cNvPr id="45067" name="Line 36"/>
              <p:cNvSpPr>
                <a:spLocks noChangeShapeType="1"/>
              </p:cNvSpPr>
              <p:nvPr/>
            </p:nvSpPr>
            <p:spPr bwMode="auto">
              <a:xfrm>
                <a:off x="4791" y="1884"/>
                <a:ext cx="10" cy="298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sz="2000" b="0" i="0" u="none" strike="noStrike" kern="1200" cap="none" spc="0" normalizeH="0" baseline="0" noProof="0" smtClean="0">
                  <a:ln>
                    <a:noFill/>
                  </a:ln>
                  <a:solidFill>
                    <a:srgbClr val="808080"/>
                  </a:solidFill>
                  <a:effectLst/>
                  <a:uLnTx/>
                  <a:uFillTx/>
                  <a:latin typeface="Times New Roman"/>
                  <a:ea typeface="+mn-ea"/>
                  <a:cs typeface="Arial"/>
                </a:endParaRPr>
              </a:p>
            </p:txBody>
          </p:sp>
          <p:sp>
            <p:nvSpPr>
              <p:cNvPr id="45068" name="Line 38"/>
              <p:cNvSpPr>
                <a:spLocks noChangeShapeType="1"/>
              </p:cNvSpPr>
              <p:nvPr/>
            </p:nvSpPr>
            <p:spPr bwMode="auto">
              <a:xfrm flipH="1">
                <a:off x="4903" y="1422"/>
                <a:ext cx="235" cy="272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sz="2000" b="0" i="0" u="none" strike="noStrike" kern="1200" cap="none" spc="0" normalizeH="0" baseline="0" noProof="0" smtClean="0">
                  <a:ln>
                    <a:noFill/>
                  </a:ln>
                  <a:solidFill>
                    <a:srgbClr val="808080"/>
                  </a:solidFill>
                  <a:effectLst/>
                  <a:uLnTx/>
                  <a:uFillTx/>
                  <a:latin typeface="Times New Roman"/>
                  <a:ea typeface="+mn-ea"/>
                  <a:cs typeface="Arial"/>
                </a:endParaRPr>
              </a:p>
            </p:txBody>
          </p:sp>
          <p:sp>
            <p:nvSpPr>
              <p:cNvPr id="45069" name="Line 39"/>
              <p:cNvSpPr>
                <a:spLocks noChangeShapeType="1"/>
              </p:cNvSpPr>
              <p:nvPr/>
            </p:nvSpPr>
            <p:spPr bwMode="auto">
              <a:xfrm>
                <a:off x="5201" y="1884"/>
                <a:ext cx="10" cy="298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sz="2000" b="0" i="0" u="none" strike="noStrike" kern="1200" cap="none" spc="0" normalizeH="0" baseline="0" noProof="0" smtClean="0">
                  <a:ln>
                    <a:noFill/>
                  </a:ln>
                  <a:solidFill>
                    <a:srgbClr val="808080"/>
                  </a:solidFill>
                  <a:effectLst/>
                  <a:uLnTx/>
                  <a:uFillTx/>
                  <a:latin typeface="Times New Roman"/>
                  <a:ea typeface="+mn-ea"/>
                  <a:cs typeface="Arial"/>
                </a:endParaRPr>
              </a:p>
            </p:txBody>
          </p:sp>
          <p:sp>
            <p:nvSpPr>
              <p:cNvPr id="45070" name="Line 40"/>
              <p:cNvSpPr>
                <a:spLocks noChangeShapeType="1"/>
              </p:cNvSpPr>
              <p:nvPr/>
            </p:nvSpPr>
            <p:spPr bwMode="auto">
              <a:xfrm>
                <a:off x="4791" y="1413"/>
                <a:ext cx="10" cy="298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sz="2000" b="0" i="0" u="none" strike="noStrike" kern="1200" cap="none" spc="0" normalizeH="0" baseline="0" noProof="0" smtClean="0">
                  <a:ln>
                    <a:noFill/>
                  </a:ln>
                  <a:solidFill>
                    <a:srgbClr val="808080"/>
                  </a:solidFill>
                  <a:effectLst/>
                  <a:uLnTx/>
                  <a:uFillTx/>
                  <a:latin typeface="Times New Roman"/>
                  <a:ea typeface="+mn-ea"/>
                  <a:cs typeface="Arial"/>
                </a:endParaRPr>
              </a:p>
            </p:txBody>
          </p:sp>
          <p:sp>
            <p:nvSpPr>
              <p:cNvPr id="45071" name="Line 41"/>
              <p:cNvSpPr>
                <a:spLocks noChangeShapeType="1"/>
              </p:cNvSpPr>
              <p:nvPr/>
            </p:nvSpPr>
            <p:spPr bwMode="auto">
              <a:xfrm>
                <a:off x="4450" y="1893"/>
                <a:ext cx="254" cy="263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sz="2000" b="0" i="0" u="none" strike="noStrike" kern="1200" cap="none" spc="0" normalizeH="0" baseline="0" noProof="0" smtClean="0">
                  <a:ln>
                    <a:noFill/>
                  </a:ln>
                  <a:solidFill>
                    <a:srgbClr val="808080"/>
                  </a:solidFill>
                  <a:effectLst/>
                  <a:uLnTx/>
                  <a:uFillTx/>
                  <a:latin typeface="Times New Roman"/>
                  <a:ea typeface="+mn-ea"/>
                  <a:cs typeface="Arial"/>
                </a:endParaRPr>
              </a:p>
            </p:txBody>
          </p:sp>
        </p:grpSp>
        <p:sp>
          <p:nvSpPr>
            <p:cNvPr id="45060" name="Rectangle 23"/>
            <p:cNvSpPr>
              <a:spLocks noChangeArrowheads="1"/>
            </p:cNvSpPr>
            <p:nvPr/>
          </p:nvSpPr>
          <p:spPr bwMode="auto">
            <a:xfrm>
              <a:off x="6037263" y="1946275"/>
              <a:ext cx="571500" cy="523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sz="2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Times New Roman" pitchFamily="18" charset="0"/>
                  <a:cs typeface="Arial"/>
                </a:rPr>
                <a:t>P</a:t>
              </a:r>
              <a:r>
                <a:rPr kumimoji="1" lang="en-US" sz="2800" b="0" i="0" u="none" strike="noStrike" kern="1200" cap="none" spc="0" normalizeH="0" baseline="-2500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Times New Roman" pitchFamily="18" charset="0"/>
                  <a:cs typeface="Arial"/>
                </a:rPr>
                <a:t>ki</a:t>
              </a:r>
              <a:endParaRPr kumimoji="1" lang="en-US" sz="2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 pitchFamily="18" charset="0"/>
                <a:cs typeface="Arial"/>
              </a:endParaRPr>
            </a:p>
          </p:txBody>
        </p:sp>
        <p:sp>
          <p:nvSpPr>
            <p:cNvPr id="45061" name="Line 39"/>
            <p:cNvSpPr>
              <a:spLocks noChangeShapeType="1"/>
            </p:cNvSpPr>
            <p:nvPr/>
          </p:nvSpPr>
          <p:spPr bwMode="auto">
            <a:xfrm flipH="1">
              <a:off x="6267450" y="2493963"/>
              <a:ext cx="14288" cy="53975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2000" b="0" i="0" u="none" strike="noStrike" kern="1200" cap="none" spc="0" normalizeH="0" baseline="0" noProof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Times New Roman"/>
                <a:ea typeface="+mn-ea"/>
                <a:cs typeface="Arial"/>
              </a:endParaRPr>
            </a:p>
          </p:txBody>
        </p:sp>
      </p:grpSp>
      <p:graphicFrame>
        <p:nvGraphicFramePr>
          <p:cNvPr id="26" name="Table 25"/>
          <p:cNvGraphicFramePr>
            <a:graphicFrameLocks noGrp="1"/>
          </p:cNvGraphicFramePr>
          <p:nvPr>
            <p:extLst/>
          </p:nvPr>
        </p:nvGraphicFramePr>
        <p:xfrm>
          <a:off x="704850" y="1868767"/>
          <a:ext cx="4481513" cy="3902075"/>
        </p:xfrm>
        <a:graphic>
          <a:graphicData uri="http://schemas.openxmlformats.org/drawingml/2006/table">
            <a:tbl>
              <a:tblPr/>
              <a:tblGrid>
                <a:gridCol w="448151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3902075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Global </a:t>
                      </a:r>
                      <a:r>
                        <a:rPr lang="en-US" sz="3200" u="sng" dirty="0"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P</a:t>
                      </a:r>
                      <a:r>
                        <a:rPr lang="en-US" sz="3200" dirty="0"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, </a:t>
                      </a:r>
                      <a:r>
                        <a:rPr lang="en-US" sz="3200" u="sng" dirty="0">
                          <a:latin typeface="Calibri" pitchFamily="34" charset="0"/>
                          <a:ea typeface="Times New Roman"/>
                          <a:cs typeface="Calibri" pitchFamily="34" charset="0"/>
                          <a:sym typeface="Symbol"/>
                        </a:rPr>
                        <a:t></a:t>
                      </a:r>
                      <a:r>
                        <a:rPr lang="en-US" sz="3200" dirty="0"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, </a:t>
                      </a:r>
                      <a:r>
                        <a:rPr lang="en-US" sz="3200" u="sng" dirty="0">
                          <a:latin typeface="Calibri" pitchFamily="34" charset="0"/>
                          <a:ea typeface="Times New Roman"/>
                          <a:cs typeface="Calibri" pitchFamily="34" charset="0"/>
                          <a:sym typeface="Symbol"/>
                        </a:rPr>
                        <a:t></a:t>
                      </a:r>
                      <a:endParaRPr lang="en-US" sz="3200" dirty="0"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 err="1"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FlowAlgebra</a:t>
                      </a:r>
                      <a:r>
                        <a:rPr lang="en-US" sz="3200" dirty="0"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(</a:t>
                      </a:r>
                      <a:r>
                        <a:rPr lang="en-US" sz="3200" dirty="0" err="1"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i</a:t>
                      </a:r>
                      <a:r>
                        <a:rPr lang="en-US" sz="3200" dirty="0"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)</a:t>
                      </a: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for all k neighbors of </a:t>
                      </a:r>
                      <a:r>
                        <a:rPr lang="en-US" sz="3200" dirty="0" err="1"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i</a:t>
                      </a:r>
                      <a:endParaRPr lang="en-US" sz="3200" dirty="0"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  <a:p>
                      <a:pPr marL="27432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if </a:t>
                      </a:r>
                      <a:r>
                        <a:rPr lang="en-US" sz="3200" dirty="0" err="1"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P</a:t>
                      </a:r>
                      <a:r>
                        <a:rPr lang="en-US" sz="3200" baseline="-25000" dirty="0" err="1"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ki</a:t>
                      </a:r>
                      <a:r>
                        <a:rPr lang="en-US" sz="3200" dirty="0"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&gt;0</a:t>
                      </a:r>
                    </a:p>
                    <a:p>
                      <a:pPr marL="50292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 err="1"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FlowAlgebra</a:t>
                      </a:r>
                      <a:r>
                        <a:rPr lang="en-US" sz="3200" dirty="0"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(k)</a:t>
                      </a: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next k</a:t>
                      </a: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 u="sng" dirty="0" smtClean="0">
                          <a:solidFill>
                            <a:srgbClr val="FF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  <a:sym typeface="Symbol"/>
                        </a:rPr>
                        <a:t></a:t>
                      </a:r>
                      <a:r>
                        <a:rPr lang="en-US" sz="3200" b="1" i="1" baseline="-25000" dirty="0" err="1">
                          <a:solidFill>
                            <a:srgbClr val="FF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i</a:t>
                      </a:r>
                      <a:r>
                        <a:rPr lang="en-US" sz="3200" b="1" i="1" dirty="0">
                          <a:solidFill>
                            <a:srgbClr val="FF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 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= FA(</a:t>
                      </a:r>
                      <a:r>
                        <a:rPr lang="en-US" sz="3200" b="1" u="sng" dirty="0">
                          <a:solidFill>
                            <a:srgbClr val="FF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  <a:sym typeface="Symbol"/>
                        </a:rPr>
                        <a:t></a:t>
                      </a:r>
                      <a:r>
                        <a:rPr lang="en-US" sz="3200" b="1" baseline="-25000" dirty="0" err="1">
                          <a:solidFill>
                            <a:srgbClr val="FF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i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, </a:t>
                      </a:r>
                      <a:r>
                        <a:rPr lang="en-US" sz="3200" b="1" u="sng" dirty="0" err="1">
                          <a:solidFill>
                            <a:srgbClr val="FF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P</a:t>
                      </a:r>
                      <a:r>
                        <a:rPr lang="en-US" sz="3200" b="1" baseline="-25000" dirty="0" err="1">
                          <a:solidFill>
                            <a:srgbClr val="FF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ki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, </a:t>
                      </a:r>
                      <a:r>
                        <a:rPr lang="en-US" sz="3200" b="1" u="sng" dirty="0">
                          <a:solidFill>
                            <a:srgbClr val="FF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  <a:sym typeface="Symbol"/>
                        </a:rPr>
                        <a:t></a:t>
                      </a:r>
                      <a:r>
                        <a:rPr lang="en-US" sz="3200" b="1" i="1" baseline="-25000" dirty="0">
                          <a:solidFill>
                            <a:srgbClr val="FF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k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, </a:t>
                      </a:r>
                      <a:r>
                        <a:rPr lang="en-US" sz="3200" b="1" u="sng" dirty="0">
                          <a:solidFill>
                            <a:srgbClr val="FF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  <a:sym typeface="Symbol"/>
                        </a:rPr>
                        <a:t></a:t>
                      </a:r>
                      <a:r>
                        <a:rPr lang="en-US" sz="3200" b="1" baseline="-25000" dirty="0">
                          <a:solidFill>
                            <a:srgbClr val="FF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k</a:t>
                      </a:r>
                      <a:r>
                        <a:rPr lang="en-US" sz="3200" b="1" dirty="0" smtClean="0">
                          <a:solidFill>
                            <a:srgbClr val="FF0000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)</a:t>
                      </a: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 smtClean="0"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return</a:t>
                      </a:r>
                      <a:endParaRPr lang="en-US" sz="3200" dirty="0"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sp>
        <p:nvSpPr>
          <p:cNvPr id="45064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2000" b="0" i="0" u="none" strike="noStrike" kern="1200" cap="none" spc="0" normalizeH="0" baseline="0" noProof="0" smtClean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Times New Roman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38229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3" name="Group 58"/>
          <p:cNvGrpSpPr>
            <a:grpSpLocks/>
          </p:cNvGrpSpPr>
          <p:nvPr/>
        </p:nvGrpSpPr>
        <p:grpSpPr bwMode="auto">
          <a:xfrm>
            <a:off x="5486400" y="2879725"/>
            <a:ext cx="2895600" cy="1784350"/>
            <a:chOff x="5486400" y="2879803"/>
            <a:chExt cx="2895600" cy="1784194"/>
          </a:xfrm>
        </p:grpSpPr>
        <p:sp>
          <p:nvSpPr>
            <p:cNvPr id="5136" name="Freeform 55"/>
            <p:cNvSpPr>
              <a:spLocks/>
            </p:cNvSpPr>
            <p:nvPr/>
          </p:nvSpPr>
          <p:spPr bwMode="auto">
            <a:xfrm>
              <a:off x="5486400" y="2879803"/>
              <a:ext cx="2895600" cy="1692197"/>
            </a:xfrm>
            <a:custGeom>
              <a:avLst/>
              <a:gdLst>
                <a:gd name="T0" fmla="*/ 0 w 2895600"/>
                <a:gd name="T1" fmla="*/ 265609 h 2018405"/>
                <a:gd name="T2" fmla="*/ 11151 w 2895600"/>
                <a:gd name="T3" fmla="*/ 0 h 2018405"/>
                <a:gd name="T4" fmla="*/ 669073 w 2895600"/>
                <a:gd name="T5" fmla="*/ 26784 h 2018405"/>
                <a:gd name="T6" fmla="*/ 1304693 w 2895600"/>
                <a:gd name="T7" fmla="*/ 93745 h 2018405"/>
                <a:gd name="T8" fmla="*/ 1973766 w 2895600"/>
                <a:gd name="T9" fmla="*/ 158791 h 2018405"/>
                <a:gd name="T10" fmla="*/ 2609384 w 2895600"/>
                <a:gd name="T11" fmla="*/ 214273 h 2018405"/>
                <a:gd name="T12" fmla="*/ 2895600 w 2895600"/>
                <a:gd name="T13" fmla="*/ 226390 h 2018405"/>
                <a:gd name="T14" fmla="*/ 2895600 w 2895600"/>
                <a:gd name="T15" fmla="*/ 346286 h 2018405"/>
                <a:gd name="T16" fmla="*/ 0 w 2895600"/>
                <a:gd name="T17" fmla="*/ 265609 h 201840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895600"/>
                <a:gd name="T28" fmla="*/ 0 h 2018405"/>
                <a:gd name="T29" fmla="*/ 2895600 w 2895600"/>
                <a:gd name="T30" fmla="*/ 2018405 h 201840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895600" h="2018405">
                  <a:moveTo>
                    <a:pt x="0" y="1548161"/>
                  </a:moveTo>
                  <a:cubicBezTo>
                    <a:pt x="7096" y="210183"/>
                    <a:pt x="10841" y="745273"/>
                    <a:pt x="11151" y="0"/>
                  </a:cubicBezTo>
                  <a:cubicBezTo>
                    <a:pt x="557870" y="141249"/>
                    <a:pt x="453483" y="65049"/>
                    <a:pt x="669073" y="156117"/>
                  </a:cubicBezTo>
                  <a:cubicBezTo>
                    <a:pt x="884663" y="247185"/>
                    <a:pt x="1087244" y="418171"/>
                    <a:pt x="1304693" y="546410"/>
                  </a:cubicBezTo>
                  <a:cubicBezTo>
                    <a:pt x="1522142" y="674649"/>
                    <a:pt x="1756317" y="808463"/>
                    <a:pt x="1973766" y="925551"/>
                  </a:cubicBezTo>
                  <a:cubicBezTo>
                    <a:pt x="2191215" y="1042639"/>
                    <a:pt x="2455746" y="1183269"/>
                    <a:pt x="2609385" y="1248937"/>
                  </a:cubicBezTo>
                  <a:cubicBezTo>
                    <a:pt x="2763024" y="1314605"/>
                    <a:pt x="2694343" y="1283546"/>
                    <a:pt x="2895600" y="1319562"/>
                  </a:cubicBezTo>
                  <a:cubicBezTo>
                    <a:pt x="2889038" y="1563397"/>
                    <a:pt x="2882900" y="1748918"/>
                    <a:pt x="2895600" y="2018405"/>
                  </a:cubicBezTo>
                  <a:cubicBezTo>
                    <a:pt x="2459379" y="2013167"/>
                    <a:pt x="601856" y="1563959"/>
                    <a:pt x="0" y="154816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2000" b="0" i="0" u="none" strike="noStrike" kern="1200" cap="none" spc="0" normalizeH="0" baseline="0" noProof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Times New Roman"/>
                <a:ea typeface="+mn-ea"/>
                <a:cs typeface="Arial"/>
              </a:endParaRPr>
            </a:p>
          </p:txBody>
        </p:sp>
        <p:sp>
          <p:nvSpPr>
            <p:cNvPr id="50" name="Freeform 49"/>
            <p:cNvSpPr/>
            <p:nvPr/>
          </p:nvSpPr>
          <p:spPr bwMode="auto">
            <a:xfrm>
              <a:off x="5486400" y="3100447"/>
              <a:ext cx="2895600" cy="1563550"/>
            </a:xfrm>
            <a:custGeom>
              <a:avLst/>
              <a:gdLst>
                <a:gd name="connsiteX0" fmla="*/ 473927 w 3759819"/>
                <a:gd name="connsiteY0" fmla="*/ 1704278 h 1970049"/>
                <a:gd name="connsiteX1" fmla="*/ 440473 w 3759819"/>
                <a:gd name="connsiteY1" fmla="*/ 221166 h 1970049"/>
                <a:gd name="connsiteX2" fmla="*/ 1098395 w 3759819"/>
                <a:gd name="connsiteY2" fmla="*/ 377283 h 1970049"/>
                <a:gd name="connsiteX3" fmla="*/ 1734015 w 3759819"/>
                <a:gd name="connsiteY3" fmla="*/ 767576 h 1970049"/>
                <a:gd name="connsiteX4" fmla="*/ 2403088 w 3759819"/>
                <a:gd name="connsiteY4" fmla="*/ 1146717 h 1970049"/>
                <a:gd name="connsiteX5" fmla="*/ 3038707 w 3759819"/>
                <a:gd name="connsiteY5" fmla="*/ 1470103 h 1970049"/>
                <a:gd name="connsiteX6" fmla="*/ 3284034 w 3759819"/>
                <a:gd name="connsiteY6" fmla="*/ 1537010 h 1970049"/>
                <a:gd name="connsiteX7" fmla="*/ 3284034 w 3759819"/>
                <a:gd name="connsiteY7" fmla="*/ 1815790 h 1970049"/>
                <a:gd name="connsiteX8" fmla="*/ 473927 w 3759819"/>
                <a:gd name="connsiteY8" fmla="*/ 1704278 h 1970049"/>
                <a:gd name="connsiteX0" fmla="*/ 473927 w 3759819"/>
                <a:gd name="connsiteY0" fmla="*/ 1704278 h 1970049"/>
                <a:gd name="connsiteX1" fmla="*/ 440473 w 3759819"/>
                <a:gd name="connsiteY1" fmla="*/ 221166 h 1970049"/>
                <a:gd name="connsiteX2" fmla="*/ 1098395 w 3759819"/>
                <a:gd name="connsiteY2" fmla="*/ 377283 h 1970049"/>
                <a:gd name="connsiteX3" fmla="*/ 1734015 w 3759819"/>
                <a:gd name="connsiteY3" fmla="*/ 767576 h 1970049"/>
                <a:gd name="connsiteX4" fmla="*/ 2403088 w 3759819"/>
                <a:gd name="connsiteY4" fmla="*/ 1146717 h 1970049"/>
                <a:gd name="connsiteX5" fmla="*/ 3038707 w 3759819"/>
                <a:gd name="connsiteY5" fmla="*/ 1470103 h 1970049"/>
                <a:gd name="connsiteX6" fmla="*/ 3284034 w 3759819"/>
                <a:gd name="connsiteY6" fmla="*/ 1537010 h 1970049"/>
                <a:gd name="connsiteX7" fmla="*/ 3284034 w 3759819"/>
                <a:gd name="connsiteY7" fmla="*/ 1815790 h 1970049"/>
                <a:gd name="connsiteX8" fmla="*/ 473927 w 3759819"/>
                <a:gd name="connsiteY8" fmla="*/ 1704278 h 1970049"/>
                <a:gd name="connsiteX0" fmla="*/ 473927 w 3759819"/>
                <a:gd name="connsiteY0" fmla="*/ 1704278 h 1970049"/>
                <a:gd name="connsiteX1" fmla="*/ 440473 w 3759819"/>
                <a:gd name="connsiteY1" fmla="*/ 221166 h 1970049"/>
                <a:gd name="connsiteX2" fmla="*/ 1098395 w 3759819"/>
                <a:gd name="connsiteY2" fmla="*/ 377283 h 1970049"/>
                <a:gd name="connsiteX3" fmla="*/ 1734015 w 3759819"/>
                <a:gd name="connsiteY3" fmla="*/ 767576 h 1970049"/>
                <a:gd name="connsiteX4" fmla="*/ 2403088 w 3759819"/>
                <a:gd name="connsiteY4" fmla="*/ 1146717 h 1970049"/>
                <a:gd name="connsiteX5" fmla="*/ 3038707 w 3759819"/>
                <a:gd name="connsiteY5" fmla="*/ 1470103 h 1970049"/>
                <a:gd name="connsiteX6" fmla="*/ 3284034 w 3759819"/>
                <a:gd name="connsiteY6" fmla="*/ 1537010 h 1970049"/>
                <a:gd name="connsiteX7" fmla="*/ 3284034 w 3759819"/>
                <a:gd name="connsiteY7" fmla="*/ 1815790 h 1970049"/>
                <a:gd name="connsiteX8" fmla="*/ 473927 w 3759819"/>
                <a:gd name="connsiteY8" fmla="*/ 1704278 h 1970049"/>
                <a:gd name="connsiteX0" fmla="*/ 473927 w 3715524"/>
                <a:gd name="connsiteY0" fmla="*/ 1691268 h 1957039"/>
                <a:gd name="connsiteX1" fmla="*/ 408878 w 3715524"/>
                <a:gd name="connsiteY1" fmla="*/ 219307 h 1957039"/>
                <a:gd name="connsiteX2" fmla="*/ 1066800 w 3715524"/>
                <a:gd name="connsiteY2" fmla="*/ 375424 h 1957039"/>
                <a:gd name="connsiteX3" fmla="*/ 1702420 w 3715524"/>
                <a:gd name="connsiteY3" fmla="*/ 765717 h 1957039"/>
                <a:gd name="connsiteX4" fmla="*/ 2371493 w 3715524"/>
                <a:gd name="connsiteY4" fmla="*/ 1144858 h 1957039"/>
                <a:gd name="connsiteX5" fmla="*/ 3007112 w 3715524"/>
                <a:gd name="connsiteY5" fmla="*/ 1468244 h 1957039"/>
                <a:gd name="connsiteX6" fmla="*/ 3252439 w 3715524"/>
                <a:gd name="connsiteY6" fmla="*/ 1535151 h 1957039"/>
                <a:gd name="connsiteX7" fmla="*/ 3252439 w 3715524"/>
                <a:gd name="connsiteY7" fmla="*/ 1813931 h 1957039"/>
                <a:gd name="connsiteX8" fmla="*/ 473927 w 3715524"/>
                <a:gd name="connsiteY8" fmla="*/ 1691268 h 1957039"/>
                <a:gd name="connsiteX0" fmla="*/ 473927 w 3715525"/>
                <a:gd name="connsiteY0" fmla="*/ 1691268 h 1957039"/>
                <a:gd name="connsiteX1" fmla="*/ 408879 w 3715525"/>
                <a:gd name="connsiteY1" fmla="*/ 219307 h 1957039"/>
                <a:gd name="connsiteX2" fmla="*/ 1066801 w 3715525"/>
                <a:gd name="connsiteY2" fmla="*/ 375424 h 1957039"/>
                <a:gd name="connsiteX3" fmla="*/ 1702421 w 3715525"/>
                <a:gd name="connsiteY3" fmla="*/ 765717 h 1957039"/>
                <a:gd name="connsiteX4" fmla="*/ 2371494 w 3715525"/>
                <a:gd name="connsiteY4" fmla="*/ 1144858 h 1957039"/>
                <a:gd name="connsiteX5" fmla="*/ 3007113 w 3715525"/>
                <a:gd name="connsiteY5" fmla="*/ 1468244 h 1957039"/>
                <a:gd name="connsiteX6" fmla="*/ 3252440 w 3715525"/>
                <a:gd name="connsiteY6" fmla="*/ 1535151 h 1957039"/>
                <a:gd name="connsiteX7" fmla="*/ 3252440 w 3715525"/>
                <a:gd name="connsiteY7" fmla="*/ 1813931 h 1957039"/>
                <a:gd name="connsiteX8" fmla="*/ 473927 w 3715525"/>
                <a:gd name="connsiteY8" fmla="*/ 1691268 h 1957039"/>
                <a:gd name="connsiteX0" fmla="*/ 473927 w 3715524"/>
                <a:gd name="connsiteY0" fmla="*/ 1691268 h 1957039"/>
                <a:gd name="connsiteX1" fmla="*/ 408878 w 3715524"/>
                <a:gd name="connsiteY1" fmla="*/ 219307 h 1957039"/>
                <a:gd name="connsiteX2" fmla="*/ 1066800 w 3715524"/>
                <a:gd name="connsiteY2" fmla="*/ 375424 h 1957039"/>
                <a:gd name="connsiteX3" fmla="*/ 1702420 w 3715524"/>
                <a:gd name="connsiteY3" fmla="*/ 765717 h 1957039"/>
                <a:gd name="connsiteX4" fmla="*/ 2371493 w 3715524"/>
                <a:gd name="connsiteY4" fmla="*/ 1144858 h 1957039"/>
                <a:gd name="connsiteX5" fmla="*/ 3007112 w 3715524"/>
                <a:gd name="connsiteY5" fmla="*/ 1468244 h 1957039"/>
                <a:gd name="connsiteX6" fmla="*/ 3252439 w 3715524"/>
                <a:gd name="connsiteY6" fmla="*/ 1535151 h 1957039"/>
                <a:gd name="connsiteX7" fmla="*/ 3252439 w 3715524"/>
                <a:gd name="connsiteY7" fmla="*/ 1813931 h 1957039"/>
                <a:gd name="connsiteX8" fmla="*/ 473927 w 3715524"/>
                <a:gd name="connsiteY8" fmla="*/ 1691268 h 1957039"/>
                <a:gd name="connsiteX0" fmla="*/ 473927 w 3715524"/>
                <a:gd name="connsiteY0" fmla="*/ 1691268 h 1957039"/>
                <a:gd name="connsiteX1" fmla="*/ 408878 w 3715524"/>
                <a:gd name="connsiteY1" fmla="*/ 219307 h 1957039"/>
                <a:gd name="connsiteX2" fmla="*/ 1066800 w 3715524"/>
                <a:gd name="connsiteY2" fmla="*/ 375424 h 1957039"/>
                <a:gd name="connsiteX3" fmla="*/ 1702420 w 3715524"/>
                <a:gd name="connsiteY3" fmla="*/ 765717 h 1957039"/>
                <a:gd name="connsiteX4" fmla="*/ 2371493 w 3715524"/>
                <a:gd name="connsiteY4" fmla="*/ 1144858 h 1957039"/>
                <a:gd name="connsiteX5" fmla="*/ 3007112 w 3715524"/>
                <a:gd name="connsiteY5" fmla="*/ 1468244 h 1957039"/>
                <a:gd name="connsiteX6" fmla="*/ 3252439 w 3715524"/>
                <a:gd name="connsiteY6" fmla="*/ 1535151 h 1957039"/>
                <a:gd name="connsiteX7" fmla="*/ 3252439 w 3715524"/>
                <a:gd name="connsiteY7" fmla="*/ 1813931 h 1957039"/>
                <a:gd name="connsiteX8" fmla="*/ 473927 w 3715524"/>
                <a:gd name="connsiteY8" fmla="*/ 1691268 h 1957039"/>
                <a:gd name="connsiteX0" fmla="*/ 473927 w 3715524"/>
                <a:gd name="connsiteY0" fmla="*/ 1691268 h 1957039"/>
                <a:gd name="connsiteX1" fmla="*/ 408878 w 3715524"/>
                <a:gd name="connsiteY1" fmla="*/ 219307 h 1957039"/>
                <a:gd name="connsiteX2" fmla="*/ 1066800 w 3715524"/>
                <a:gd name="connsiteY2" fmla="*/ 375424 h 1957039"/>
                <a:gd name="connsiteX3" fmla="*/ 1702420 w 3715524"/>
                <a:gd name="connsiteY3" fmla="*/ 765717 h 1957039"/>
                <a:gd name="connsiteX4" fmla="*/ 2371493 w 3715524"/>
                <a:gd name="connsiteY4" fmla="*/ 1144858 h 1957039"/>
                <a:gd name="connsiteX5" fmla="*/ 3007112 w 3715524"/>
                <a:gd name="connsiteY5" fmla="*/ 1468244 h 1957039"/>
                <a:gd name="connsiteX6" fmla="*/ 3252439 w 3715524"/>
                <a:gd name="connsiteY6" fmla="*/ 1535151 h 1957039"/>
                <a:gd name="connsiteX7" fmla="*/ 3252439 w 3715524"/>
                <a:gd name="connsiteY7" fmla="*/ 1813931 h 1957039"/>
                <a:gd name="connsiteX8" fmla="*/ 473927 w 3715524"/>
                <a:gd name="connsiteY8" fmla="*/ 1691268 h 1957039"/>
                <a:gd name="connsiteX0" fmla="*/ 488485 w 3730082"/>
                <a:gd name="connsiteY0" fmla="*/ 1576968 h 1725650"/>
                <a:gd name="connsiteX1" fmla="*/ 336084 w 3730082"/>
                <a:gd name="connsiteY1" fmla="*/ 891168 h 1725650"/>
                <a:gd name="connsiteX2" fmla="*/ 423436 w 3730082"/>
                <a:gd name="connsiteY2" fmla="*/ 105007 h 1725650"/>
                <a:gd name="connsiteX3" fmla="*/ 1081358 w 3730082"/>
                <a:gd name="connsiteY3" fmla="*/ 261124 h 1725650"/>
                <a:gd name="connsiteX4" fmla="*/ 1716978 w 3730082"/>
                <a:gd name="connsiteY4" fmla="*/ 651417 h 1725650"/>
                <a:gd name="connsiteX5" fmla="*/ 2386051 w 3730082"/>
                <a:gd name="connsiteY5" fmla="*/ 1030558 h 1725650"/>
                <a:gd name="connsiteX6" fmla="*/ 3021670 w 3730082"/>
                <a:gd name="connsiteY6" fmla="*/ 1353944 h 1725650"/>
                <a:gd name="connsiteX7" fmla="*/ 3266997 w 3730082"/>
                <a:gd name="connsiteY7" fmla="*/ 1420851 h 1725650"/>
                <a:gd name="connsiteX8" fmla="*/ 3266997 w 3730082"/>
                <a:gd name="connsiteY8" fmla="*/ 1699631 h 1725650"/>
                <a:gd name="connsiteX9" fmla="*/ 488485 w 3730082"/>
                <a:gd name="connsiteY9" fmla="*/ 1576968 h 1725650"/>
                <a:gd name="connsiteX0" fmla="*/ 488485 w 3730082"/>
                <a:gd name="connsiteY0" fmla="*/ 1576968 h 1725650"/>
                <a:gd name="connsiteX1" fmla="*/ 336084 w 3730082"/>
                <a:gd name="connsiteY1" fmla="*/ 891168 h 1725650"/>
                <a:gd name="connsiteX2" fmla="*/ 423436 w 3730082"/>
                <a:gd name="connsiteY2" fmla="*/ 105007 h 1725650"/>
                <a:gd name="connsiteX3" fmla="*/ 1081358 w 3730082"/>
                <a:gd name="connsiteY3" fmla="*/ 261124 h 1725650"/>
                <a:gd name="connsiteX4" fmla="*/ 1716978 w 3730082"/>
                <a:gd name="connsiteY4" fmla="*/ 651417 h 1725650"/>
                <a:gd name="connsiteX5" fmla="*/ 2386051 w 3730082"/>
                <a:gd name="connsiteY5" fmla="*/ 1030558 h 1725650"/>
                <a:gd name="connsiteX6" fmla="*/ 3021670 w 3730082"/>
                <a:gd name="connsiteY6" fmla="*/ 1353944 h 1725650"/>
                <a:gd name="connsiteX7" fmla="*/ 3266997 w 3730082"/>
                <a:gd name="connsiteY7" fmla="*/ 1420851 h 1725650"/>
                <a:gd name="connsiteX8" fmla="*/ 3266997 w 3730082"/>
                <a:gd name="connsiteY8" fmla="*/ 1699631 h 1725650"/>
                <a:gd name="connsiteX9" fmla="*/ 488485 w 3730082"/>
                <a:gd name="connsiteY9" fmla="*/ 1576968 h 1725650"/>
                <a:gd name="connsiteX0" fmla="*/ 488485 w 3730082"/>
                <a:gd name="connsiteY0" fmla="*/ 1576968 h 1725650"/>
                <a:gd name="connsiteX1" fmla="*/ 336084 w 3730082"/>
                <a:gd name="connsiteY1" fmla="*/ 891168 h 1725650"/>
                <a:gd name="connsiteX2" fmla="*/ 423436 w 3730082"/>
                <a:gd name="connsiteY2" fmla="*/ 105007 h 1725650"/>
                <a:gd name="connsiteX3" fmla="*/ 1081358 w 3730082"/>
                <a:gd name="connsiteY3" fmla="*/ 261124 h 1725650"/>
                <a:gd name="connsiteX4" fmla="*/ 1716978 w 3730082"/>
                <a:gd name="connsiteY4" fmla="*/ 651417 h 1725650"/>
                <a:gd name="connsiteX5" fmla="*/ 2386051 w 3730082"/>
                <a:gd name="connsiteY5" fmla="*/ 1030558 h 1725650"/>
                <a:gd name="connsiteX6" fmla="*/ 3021670 w 3730082"/>
                <a:gd name="connsiteY6" fmla="*/ 1353944 h 1725650"/>
                <a:gd name="connsiteX7" fmla="*/ 3266997 w 3730082"/>
                <a:gd name="connsiteY7" fmla="*/ 1420851 h 1725650"/>
                <a:gd name="connsiteX8" fmla="*/ 3266997 w 3730082"/>
                <a:gd name="connsiteY8" fmla="*/ 1699631 h 1725650"/>
                <a:gd name="connsiteX9" fmla="*/ 488485 w 3730082"/>
                <a:gd name="connsiteY9" fmla="*/ 1576968 h 1725650"/>
                <a:gd name="connsiteX0" fmla="*/ 189261 w 3430858"/>
                <a:gd name="connsiteY0" fmla="*/ 1576968 h 1725650"/>
                <a:gd name="connsiteX1" fmla="*/ 36860 w 3430858"/>
                <a:gd name="connsiteY1" fmla="*/ 891168 h 1725650"/>
                <a:gd name="connsiteX2" fmla="*/ 124212 w 3430858"/>
                <a:gd name="connsiteY2" fmla="*/ 105007 h 1725650"/>
                <a:gd name="connsiteX3" fmla="*/ 782134 w 3430858"/>
                <a:gd name="connsiteY3" fmla="*/ 261124 h 1725650"/>
                <a:gd name="connsiteX4" fmla="*/ 1417754 w 3430858"/>
                <a:gd name="connsiteY4" fmla="*/ 651417 h 1725650"/>
                <a:gd name="connsiteX5" fmla="*/ 2086827 w 3430858"/>
                <a:gd name="connsiteY5" fmla="*/ 1030558 h 1725650"/>
                <a:gd name="connsiteX6" fmla="*/ 2722446 w 3430858"/>
                <a:gd name="connsiteY6" fmla="*/ 1353944 h 1725650"/>
                <a:gd name="connsiteX7" fmla="*/ 2967773 w 3430858"/>
                <a:gd name="connsiteY7" fmla="*/ 1420851 h 1725650"/>
                <a:gd name="connsiteX8" fmla="*/ 2967773 w 3430858"/>
                <a:gd name="connsiteY8" fmla="*/ 1699631 h 1725650"/>
                <a:gd name="connsiteX9" fmla="*/ 189261 w 3430858"/>
                <a:gd name="connsiteY9" fmla="*/ 1576968 h 1725650"/>
                <a:gd name="connsiteX0" fmla="*/ 189261 w 3430858"/>
                <a:gd name="connsiteY0" fmla="*/ 1576968 h 1725650"/>
                <a:gd name="connsiteX1" fmla="*/ 36860 w 3430858"/>
                <a:gd name="connsiteY1" fmla="*/ 891168 h 1725650"/>
                <a:gd name="connsiteX2" fmla="*/ 124212 w 3430858"/>
                <a:gd name="connsiteY2" fmla="*/ 105007 h 1725650"/>
                <a:gd name="connsiteX3" fmla="*/ 782134 w 3430858"/>
                <a:gd name="connsiteY3" fmla="*/ 261124 h 1725650"/>
                <a:gd name="connsiteX4" fmla="*/ 1417754 w 3430858"/>
                <a:gd name="connsiteY4" fmla="*/ 651417 h 1725650"/>
                <a:gd name="connsiteX5" fmla="*/ 2086827 w 3430858"/>
                <a:gd name="connsiteY5" fmla="*/ 1030558 h 1725650"/>
                <a:gd name="connsiteX6" fmla="*/ 2722446 w 3430858"/>
                <a:gd name="connsiteY6" fmla="*/ 1353944 h 1725650"/>
                <a:gd name="connsiteX7" fmla="*/ 2967773 w 3430858"/>
                <a:gd name="connsiteY7" fmla="*/ 1420851 h 1725650"/>
                <a:gd name="connsiteX8" fmla="*/ 2967773 w 3430858"/>
                <a:gd name="connsiteY8" fmla="*/ 1699631 h 1725650"/>
                <a:gd name="connsiteX9" fmla="*/ 189261 w 3430858"/>
                <a:gd name="connsiteY9" fmla="*/ 1576968 h 1725650"/>
                <a:gd name="connsiteX0" fmla="*/ 473927 w 3715524"/>
                <a:gd name="connsiteY0" fmla="*/ 1691268 h 1839950"/>
                <a:gd name="connsiteX1" fmla="*/ 408878 w 3715524"/>
                <a:gd name="connsiteY1" fmla="*/ 219307 h 1839950"/>
                <a:gd name="connsiteX2" fmla="*/ 1066800 w 3715524"/>
                <a:gd name="connsiteY2" fmla="*/ 375424 h 1839950"/>
                <a:gd name="connsiteX3" fmla="*/ 1702420 w 3715524"/>
                <a:gd name="connsiteY3" fmla="*/ 765717 h 1839950"/>
                <a:gd name="connsiteX4" fmla="*/ 2371493 w 3715524"/>
                <a:gd name="connsiteY4" fmla="*/ 1144858 h 1839950"/>
                <a:gd name="connsiteX5" fmla="*/ 3007112 w 3715524"/>
                <a:gd name="connsiteY5" fmla="*/ 1468244 h 1839950"/>
                <a:gd name="connsiteX6" fmla="*/ 3252439 w 3715524"/>
                <a:gd name="connsiteY6" fmla="*/ 1535151 h 1839950"/>
                <a:gd name="connsiteX7" fmla="*/ 3252439 w 3715524"/>
                <a:gd name="connsiteY7" fmla="*/ 1813931 h 1839950"/>
                <a:gd name="connsiteX8" fmla="*/ 473927 w 3715524"/>
                <a:gd name="connsiteY8" fmla="*/ 1691268 h 1839950"/>
                <a:gd name="connsiteX0" fmla="*/ 473927 w 3715524"/>
                <a:gd name="connsiteY0" fmla="*/ 1691268 h 1839950"/>
                <a:gd name="connsiteX1" fmla="*/ 408878 w 3715524"/>
                <a:gd name="connsiteY1" fmla="*/ 219307 h 1839950"/>
                <a:gd name="connsiteX2" fmla="*/ 1066800 w 3715524"/>
                <a:gd name="connsiteY2" fmla="*/ 375424 h 1839950"/>
                <a:gd name="connsiteX3" fmla="*/ 1702420 w 3715524"/>
                <a:gd name="connsiteY3" fmla="*/ 765717 h 1839950"/>
                <a:gd name="connsiteX4" fmla="*/ 2371493 w 3715524"/>
                <a:gd name="connsiteY4" fmla="*/ 1144858 h 1839950"/>
                <a:gd name="connsiteX5" fmla="*/ 3007112 w 3715524"/>
                <a:gd name="connsiteY5" fmla="*/ 1468244 h 1839950"/>
                <a:gd name="connsiteX6" fmla="*/ 3252439 w 3715524"/>
                <a:gd name="connsiteY6" fmla="*/ 1535151 h 1839950"/>
                <a:gd name="connsiteX7" fmla="*/ 3252439 w 3715524"/>
                <a:gd name="connsiteY7" fmla="*/ 1813931 h 1839950"/>
                <a:gd name="connsiteX8" fmla="*/ 473927 w 3715524"/>
                <a:gd name="connsiteY8" fmla="*/ 1691268 h 1839950"/>
                <a:gd name="connsiteX0" fmla="*/ 473927 w 3715524"/>
                <a:gd name="connsiteY0" fmla="*/ 1471961 h 1620643"/>
                <a:gd name="connsiteX1" fmla="*/ 408878 w 3715524"/>
                <a:gd name="connsiteY1" fmla="*/ 0 h 1620643"/>
                <a:gd name="connsiteX2" fmla="*/ 1066800 w 3715524"/>
                <a:gd name="connsiteY2" fmla="*/ 156117 h 1620643"/>
                <a:gd name="connsiteX3" fmla="*/ 1702420 w 3715524"/>
                <a:gd name="connsiteY3" fmla="*/ 546410 h 1620643"/>
                <a:gd name="connsiteX4" fmla="*/ 2371493 w 3715524"/>
                <a:gd name="connsiteY4" fmla="*/ 925551 h 1620643"/>
                <a:gd name="connsiteX5" fmla="*/ 3007112 w 3715524"/>
                <a:gd name="connsiteY5" fmla="*/ 1248937 h 1620643"/>
                <a:gd name="connsiteX6" fmla="*/ 3252439 w 3715524"/>
                <a:gd name="connsiteY6" fmla="*/ 1315844 h 1620643"/>
                <a:gd name="connsiteX7" fmla="*/ 3252439 w 3715524"/>
                <a:gd name="connsiteY7" fmla="*/ 1594624 h 1620643"/>
                <a:gd name="connsiteX8" fmla="*/ 473927 w 3715524"/>
                <a:gd name="connsiteY8" fmla="*/ 1471961 h 1620643"/>
                <a:gd name="connsiteX0" fmla="*/ 473927 w 3715524"/>
                <a:gd name="connsiteY0" fmla="*/ 1471961 h 1620643"/>
                <a:gd name="connsiteX1" fmla="*/ 408878 w 3715524"/>
                <a:gd name="connsiteY1" fmla="*/ 0 h 1620643"/>
                <a:gd name="connsiteX2" fmla="*/ 1066800 w 3715524"/>
                <a:gd name="connsiteY2" fmla="*/ 156117 h 1620643"/>
                <a:gd name="connsiteX3" fmla="*/ 1702420 w 3715524"/>
                <a:gd name="connsiteY3" fmla="*/ 546410 h 1620643"/>
                <a:gd name="connsiteX4" fmla="*/ 2371493 w 3715524"/>
                <a:gd name="connsiteY4" fmla="*/ 925551 h 1620643"/>
                <a:gd name="connsiteX5" fmla="*/ 3007112 w 3715524"/>
                <a:gd name="connsiteY5" fmla="*/ 1248937 h 1620643"/>
                <a:gd name="connsiteX6" fmla="*/ 3252439 w 3715524"/>
                <a:gd name="connsiteY6" fmla="*/ 1315844 h 1620643"/>
                <a:gd name="connsiteX7" fmla="*/ 3252439 w 3715524"/>
                <a:gd name="connsiteY7" fmla="*/ 1594624 h 1620643"/>
                <a:gd name="connsiteX8" fmla="*/ 473927 w 3715524"/>
                <a:gd name="connsiteY8" fmla="*/ 1471961 h 1620643"/>
                <a:gd name="connsiteX0" fmla="*/ 65359 w 3306956"/>
                <a:gd name="connsiteY0" fmla="*/ 1471961 h 1620643"/>
                <a:gd name="connsiteX1" fmla="*/ 310 w 3306956"/>
                <a:gd name="connsiteY1" fmla="*/ 0 h 1620643"/>
                <a:gd name="connsiteX2" fmla="*/ 658232 w 3306956"/>
                <a:gd name="connsiteY2" fmla="*/ 156117 h 1620643"/>
                <a:gd name="connsiteX3" fmla="*/ 1293852 w 3306956"/>
                <a:gd name="connsiteY3" fmla="*/ 546410 h 1620643"/>
                <a:gd name="connsiteX4" fmla="*/ 1962925 w 3306956"/>
                <a:gd name="connsiteY4" fmla="*/ 925551 h 1620643"/>
                <a:gd name="connsiteX5" fmla="*/ 2598544 w 3306956"/>
                <a:gd name="connsiteY5" fmla="*/ 1248937 h 1620643"/>
                <a:gd name="connsiteX6" fmla="*/ 2843871 w 3306956"/>
                <a:gd name="connsiteY6" fmla="*/ 1315844 h 1620643"/>
                <a:gd name="connsiteX7" fmla="*/ 2843871 w 3306956"/>
                <a:gd name="connsiteY7" fmla="*/ 1594624 h 1620643"/>
                <a:gd name="connsiteX8" fmla="*/ 65359 w 3306956"/>
                <a:gd name="connsiteY8" fmla="*/ 1471961 h 1620643"/>
                <a:gd name="connsiteX0" fmla="*/ 65359 w 2884759"/>
                <a:gd name="connsiteY0" fmla="*/ 1471961 h 1620643"/>
                <a:gd name="connsiteX1" fmla="*/ 310 w 2884759"/>
                <a:gd name="connsiteY1" fmla="*/ 0 h 1620643"/>
                <a:gd name="connsiteX2" fmla="*/ 658232 w 2884759"/>
                <a:gd name="connsiteY2" fmla="*/ 156117 h 1620643"/>
                <a:gd name="connsiteX3" fmla="*/ 1293852 w 2884759"/>
                <a:gd name="connsiteY3" fmla="*/ 546410 h 1620643"/>
                <a:gd name="connsiteX4" fmla="*/ 1962925 w 2884759"/>
                <a:gd name="connsiteY4" fmla="*/ 925551 h 1620643"/>
                <a:gd name="connsiteX5" fmla="*/ 2598544 w 2884759"/>
                <a:gd name="connsiteY5" fmla="*/ 1248937 h 1620643"/>
                <a:gd name="connsiteX6" fmla="*/ 2843871 w 2884759"/>
                <a:gd name="connsiteY6" fmla="*/ 1315844 h 1620643"/>
                <a:gd name="connsiteX7" fmla="*/ 2843871 w 2884759"/>
                <a:gd name="connsiteY7" fmla="*/ 1594624 h 1620643"/>
                <a:gd name="connsiteX8" fmla="*/ 65359 w 2884759"/>
                <a:gd name="connsiteY8" fmla="*/ 1471961 h 1620643"/>
                <a:gd name="connsiteX0" fmla="*/ 65359 w 2884759"/>
                <a:gd name="connsiteY0" fmla="*/ 1471961 h 1594624"/>
                <a:gd name="connsiteX1" fmla="*/ 310 w 2884759"/>
                <a:gd name="connsiteY1" fmla="*/ 0 h 1594624"/>
                <a:gd name="connsiteX2" fmla="*/ 658232 w 2884759"/>
                <a:gd name="connsiteY2" fmla="*/ 156117 h 1594624"/>
                <a:gd name="connsiteX3" fmla="*/ 1293852 w 2884759"/>
                <a:gd name="connsiteY3" fmla="*/ 546410 h 1594624"/>
                <a:gd name="connsiteX4" fmla="*/ 1962925 w 2884759"/>
                <a:gd name="connsiteY4" fmla="*/ 925551 h 1594624"/>
                <a:gd name="connsiteX5" fmla="*/ 2598544 w 2884759"/>
                <a:gd name="connsiteY5" fmla="*/ 1248937 h 1594624"/>
                <a:gd name="connsiteX6" fmla="*/ 2843871 w 2884759"/>
                <a:gd name="connsiteY6" fmla="*/ 1315844 h 1594624"/>
                <a:gd name="connsiteX7" fmla="*/ 2843871 w 2884759"/>
                <a:gd name="connsiteY7" fmla="*/ 1594624 h 1594624"/>
                <a:gd name="connsiteX8" fmla="*/ 65359 w 2884759"/>
                <a:gd name="connsiteY8" fmla="*/ 1471961 h 1594624"/>
                <a:gd name="connsiteX0" fmla="*/ 48322 w 2943922"/>
                <a:gd name="connsiteY0" fmla="*/ 1548161 h 1594624"/>
                <a:gd name="connsiteX1" fmla="*/ 59473 w 2943922"/>
                <a:gd name="connsiteY1" fmla="*/ 0 h 1594624"/>
                <a:gd name="connsiteX2" fmla="*/ 717395 w 2943922"/>
                <a:gd name="connsiteY2" fmla="*/ 156117 h 1594624"/>
                <a:gd name="connsiteX3" fmla="*/ 1353015 w 2943922"/>
                <a:gd name="connsiteY3" fmla="*/ 546410 h 1594624"/>
                <a:gd name="connsiteX4" fmla="*/ 2022088 w 2943922"/>
                <a:gd name="connsiteY4" fmla="*/ 925551 h 1594624"/>
                <a:gd name="connsiteX5" fmla="*/ 2657707 w 2943922"/>
                <a:gd name="connsiteY5" fmla="*/ 1248937 h 1594624"/>
                <a:gd name="connsiteX6" fmla="*/ 2903034 w 2943922"/>
                <a:gd name="connsiteY6" fmla="*/ 1315844 h 1594624"/>
                <a:gd name="connsiteX7" fmla="*/ 2903034 w 2943922"/>
                <a:gd name="connsiteY7" fmla="*/ 1594624 h 1594624"/>
                <a:gd name="connsiteX8" fmla="*/ 48322 w 2943922"/>
                <a:gd name="connsiteY8" fmla="*/ 1548161 h 1594624"/>
                <a:gd name="connsiteX0" fmla="*/ 48322 w 2938036"/>
                <a:gd name="connsiteY0" fmla="*/ 1548161 h 1563959"/>
                <a:gd name="connsiteX1" fmla="*/ 59473 w 2938036"/>
                <a:gd name="connsiteY1" fmla="*/ 0 h 1563959"/>
                <a:gd name="connsiteX2" fmla="*/ 717395 w 2938036"/>
                <a:gd name="connsiteY2" fmla="*/ 156117 h 1563959"/>
                <a:gd name="connsiteX3" fmla="*/ 1353015 w 2938036"/>
                <a:gd name="connsiteY3" fmla="*/ 546410 h 1563959"/>
                <a:gd name="connsiteX4" fmla="*/ 2022088 w 2938036"/>
                <a:gd name="connsiteY4" fmla="*/ 925551 h 1563959"/>
                <a:gd name="connsiteX5" fmla="*/ 2657707 w 2938036"/>
                <a:gd name="connsiteY5" fmla="*/ 1248937 h 1563959"/>
                <a:gd name="connsiteX6" fmla="*/ 2903034 w 2938036"/>
                <a:gd name="connsiteY6" fmla="*/ 1315844 h 1563959"/>
                <a:gd name="connsiteX7" fmla="*/ 2867722 w 2938036"/>
                <a:gd name="connsiteY7" fmla="*/ 1548161 h 1563959"/>
                <a:gd name="connsiteX8" fmla="*/ 48322 w 2938036"/>
                <a:gd name="connsiteY8" fmla="*/ 1548161 h 1563959"/>
                <a:gd name="connsiteX0" fmla="*/ 48322 w 2903034"/>
                <a:gd name="connsiteY0" fmla="*/ 1548161 h 1563959"/>
                <a:gd name="connsiteX1" fmla="*/ 59473 w 2903034"/>
                <a:gd name="connsiteY1" fmla="*/ 0 h 1563959"/>
                <a:gd name="connsiteX2" fmla="*/ 717395 w 2903034"/>
                <a:gd name="connsiteY2" fmla="*/ 156117 h 1563959"/>
                <a:gd name="connsiteX3" fmla="*/ 1353015 w 2903034"/>
                <a:gd name="connsiteY3" fmla="*/ 546410 h 1563959"/>
                <a:gd name="connsiteX4" fmla="*/ 2022088 w 2903034"/>
                <a:gd name="connsiteY4" fmla="*/ 925551 h 1563959"/>
                <a:gd name="connsiteX5" fmla="*/ 2657707 w 2903034"/>
                <a:gd name="connsiteY5" fmla="*/ 1248937 h 1563959"/>
                <a:gd name="connsiteX6" fmla="*/ 2903034 w 2903034"/>
                <a:gd name="connsiteY6" fmla="*/ 1315844 h 1563959"/>
                <a:gd name="connsiteX7" fmla="*/ 2867722 w 2903034"/>
                <a:gd name="connsiteY7" fmla="*/ 1548161 h 1563959"/>
                <a:gd name="connsiteX8" fmla="*/ 48322 w 2903034"/>
                <a:gd name="connsiteY8" fmla="*/ 1548161 h 1563959"/>
                <a:gd name="connsiteX0" fmla="*/ 48322 w 2903034"/>
                <a:gd name="connsiteY0" fmla="*/ 1548161 h 1563959"/>
                <a:gd name="connsiteX1" fmla="*/ 59473 w 2903034"/>
                <a:gd name="connsiteY1" fmla="*/ 0 h 1563959"/>
                <a:gd name="connsiteX2" fmla="*/ 717395 w 2903034"/>
                <a:gd name="connsiteY2" fmla="*/ 156117 h 1563959"/>
                <a:gd name="connsiteX3" fmla="*/ 1353015 w 2903034"/>
                <a:gd name="connsiteY3" fmla="*/ 546410 h 1563959"/>
                <a:gd name="connsiteX4" fmla="*/ 2022088 w 2903034"/>
                <a:gd name="connsiteY4" fmla="*/ 925551 h 1563959"/>
                <a:gd name="connsiteX5" fmla="*/ 2657707 w 2903034"/>
                <a:gd name="connsiteY5" fmla="*/ 1248937 h 1563959"/>
                <a:gd name="connsiteX6" fmla="*/ 2903034 w 2903034"/>
                <a:gd name="connsiteY6" fmla="*/ 1315844 h 1563959"/>
                <a:gd name="connsiteX7" fmla="*/ 2867722 w 2903034"/>
                <a:gd name="connsiteY7" fmla="*/ 1548161 h 1563959"/>
                <a:gd name="connsiteX8" fmla="*/ 48322 w 2903034"/>
                <a:gd name="connsiteY8" fmla="*/ 1548161 h 1563959"/>
                <a:gd name="connsiteX0" fmla="*/ 48322 w 2943922"/>
                <a:gd name="connsiteY0" fmla="*/ 1548161 h 1563959"/>
                <a:gd name="connsiteX1" fmla="*/ 59473 w 2943922"/>
                <a:gd name="connsiteY1" fmla="*/ 0 h 1563959"/>
                <a:gd name="connsiteX2" fmla="*/ 717395 w 2943922"/>
                <a:gd name="connsiteY2" fmla="*/ 156117 h 1563959"/>
                <a:gd name="connsiteX3" fmla="*/ 1353015 w 2943922"/>
                <a:gd name="connsiteY3" fmla="*/ 546410 h 1563959"/>
                <a:gd name="connsiteX4" fmla="*/ 2022088 w 2943922"/>
                <a:gd name="connsiteY4" fmla="*/ 925551 h 1563959"/>
                <a:gd name="connsiteX5" fmla="*/ 2657707 w 2943922"/>
                <a:gd name="connsiteY5" fmla="*/ 1248937 h 1563959"/>
                <a:gd name="connsiteX6" fmla="*/ 2903034 w 2943922"/>
                <a:gd name="connsiteY6" fmla="*/ 1315844 h 1563959"/>
                <a:gd name="connsiteX7" fmla="*/ 2943922 w 2943922"/>
                <a:gd name="connsiteY7" fmla="*/ 1548162 h 1563959"/>
                <a:gd name="connsiteX8" fmla="*/ 48322 w 2943922"/>
                <a:gd name="connsiteY8" fmla="*/ 1548161 h 1563959"/>
                <a:gd name="connsiteX0" fmla="*/ 48322 w 2943922"/>
                <a:gd name="connsiteY0" fmla="*/ 1548161 h 1563959"/>
                <a:gd name="connsiteX1" fmla="*/ 59473 w 2943922"/>
                <a:gd name="connsiteY1" fmla="*/ 0 h 1563959"/>
                <a:gd name="connsiteX2" fmla="*/ 717395 w 2943922"/>
                <a:gd name="connsiteY2" fmla="*/ 156117 h 1563959"/>
                <a:gd name="connsiteX3" fmla="*/ 1353015 w 2943922"/>
                <a:gd name="connsiteY3" fmla="*/ 546410 h 1563959"/>
                <a:gd name="connsiteX4" fmla="*/ 2022088 w 2943922"/>
                <a:gd name="connsiteY4" fmla="*/ 925551 h 1563959"/>
                <a:gd name="connsiteX5" fmla="*/ 2657707 w 2943922"/>
                <a:gd name="connsiteY5" fmla="*/ 1248937 h 1563959"/>
                <a:gd name="connsiteX6" fmla="*/ 2903034 w 2943922"/>
                <a:gd name="connsiteY6" fmla="*/ 1315844 h 1563959"/>
                <a:gd name="connsiteX7" fmla="*/ 2943922 w 2943922"/>
                <a:gd name="connsiteY7" fmla="*/ 1548162 h 1563959"/>
                <a:gd name="connsiteX8" fmla="*/ 48322 w 2943922"/>
                <a:gd name="connsiteY8" fmla="*/ 1548161 h 1563959"/>
                <a:gd name="connsiteX0" fmla="*/ 48322 w 2943922"/>
                <a:gd name="connsiteY0" fmla="*/ 1548161 h 1563959"/>
                <a:gd name="connsiteX1" fmla="*/ 59473 w 2943922"/>
                <a:gd name="connsiteY1" fmla="*/ 0 h 1563959"/>
                <a:gd name="connsiteX2" fmla="*/ 717395 w 2943922"/>
                <a:gd name="connsiteY2" fmla="*/ 156117 h 1563959"/>
                <a:gd name="connsiteX3" fmla="*/ 1353015 w 2943922"/>
                <a:gd name="connsiteY3" fmla="*/ 546410 h 1563959"/>
                <a:gd name="connsiteX4" fmla="*/ 2022088 w 2943922"/>
                <a:gd name="connsiteY4" fmla="*/ 925551 h 1563959"/>
                <a:gd name="connsiteX5" fmla="*/ 2657707 w 2943922"/>
                <a:gd name="connsiteY5" fmla="*/ 1248937 h 1563959"/>
                <a:gd name="connsiteX6" fmla="*/ 2903034 w 2943922"/>
                <a:gd name="connsiteY6" fmla="*/ 1315844 h 1563959"/>
                <a:gd name="connsiteX7" fmla="*/ 2943922 w 2943922"/>
                <a:gd name="connsiteY7" fmla="*/ 1548162 h 1563959"/>
                <a:gd name="connsiteX8" fmla="*/ 48322 w 2943922"/>
                <a:gd name="connsiteY8" fmla="*/ 1548161 h 1563959"/>
                <a:gd name="connsiteX0" fmla="*/ 48322 w 2943922"/>
                <a:gd name="connsiteY0" fmla="*/ 1548161 h 1563959"/>
                <a:gd name="connsiteX1" fmla="*/ 59473 w 2943922"/>
                <a:gd name="connsiteY1" fmla="*/ 0 h 1563959"/>
                <a:gd name="connsiteX2" fmla="*/ 717395 w 2943922"/>
                <a:gd name="connsiteY2" fmla="*/ 156117 h 1563959"/>
                <a:gd name="connsiteX3" fmla="*/ 1353015 w 2943922"/>
                <a:gd name="connsiteY3" fmla="*/ 546410 h 1563959"/>
                <a:gd name="connsiteX4" fmla="*/ 2022088 w 2943922"/>
                <a:gd name="connsiteY4" fmla="*/ 925551 h 1563959"/>
                <a:gd name="connsiteX5" fmla="*/ 2657707 w 2943922"/>
                <a:gd name="connsiteY5" fmla="*/ 1248937 h 1563959"/>
                <a:gd name="connsiteX6" fmla="*/ 2943922 w 2943922"/>
                <a:gd name="connsiteY6" fmla="*/ 1319562 h 1563959"/>
                <a:gd name="connsiteX7" fmla="*/ 2943922 w 2943922"/>
                <a:gd name="connsiteY7" fmla="*/ 1548162 h 1563959"/>
                <a:gd name="connsiteX8" fmla="*/ 48322 w 2943922"/>
                <a:gd name="connsiteY8" fmla="*/ 1548161 h 1563959"/>
                <a:gd name="connsiteX0" fmla="*/ 0 w 2895600"/>
                <a:gd name="connsiteY0" fmla="*/ 1548161 h 1563959"/>
                <a:gd name="connsiteX1" fmla="*/ 11151 w 2895600"/>
                <a:gd name="connsiteY1" fmla="*/ 0 h 1563959"/>
                <a:gd name="connsiteX2" fmla="*/ 669073 w 2895600"/>
                <a:gd name="connsiteY2" fmla="*/ 156117 h 1563959"/>
                <a:gd name="connsiteX3" fmla="*/ 1304693 w 2895600"/>
                <a:gd name="connsiteY3" fmla="*/ 546410 h 1563959"/>
                <a:gd name="connsiteX4" fmla="*/ 1973766 w 2895600"/>
                <a:gd name="connsiteY4" fmla="*/ 925551 h 1563959"/>
                <a:gd name="connsiteX5" fmla="*/ 2609385 w 2895600"/>
                <a:gd name="connsiteY5" fmla="*/ 1248937 h 1563959"/>
                <a:gd name="connsiteX6" fmla="*/ 2895600 w 2895600"/>
                <a:gd name="connsiteY6" fmla="*/ 1319562 h 1563959"/>
                <a:gd name="connsiteX7" fmla="*/ 2895600 w 2895600"/>
                <a:gd name="connsiteY7" fmla="*/ 1548162 h 1563959"/>
                <a:gd name="connsiteX8" fmla="*/ 0 w 2895600"/>
                <a:gd name="connsiteY8" fmla="*/ 1548161 h 1563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95600" h="1563959">
                  <a:moveTo>
                    <a:pt x="0" y="1548161"/>
                  </a:moveTo>
                  <a:cubicBezTo>
                    <a:pt x="7096" y="210183"/>
                    <a:pt x="10841" y="745273"/>
                    <a:pt x="11151" y="0"/>
                  </a:cubicBezTo>
                  <a:cubicBezTo>
                    <a:pt x="557870" y="141249"/>
                    <a:pt x="453483" y="65049"/>
                    <a:pt x="669073" y="156117"/>
                  </a:cubicBezTo>
                  <a:cubicBezTo>
                    <a:pt x="884663" y="247185"/>
                    <a:pt x="1087244" y="418171"/>
                    <a:pt x="1304693" y="546410"/>
                  </a:cubicBezTo>
                  <a:cubicBezTo>
                    <a:pt x="1522142" y="674649"/>
                    <a:pt x="1756317" y="808463"/>
                    <a:pt x="1973766" y="925551"/>
                  </a:cubicBezTo>
                  <a:cubicBezTo>
                    <a:pt x="2191215" y="1042639"/>
                    <a:pt x="2455746" y="1183269"/>
                    <a:pt x="2609385" y="1248937"/>
                  </a:cubicBezTo>
                  <a:cubicBezTo>
                    <a:pt x="2763024" y="1314605"/>
                    <a:pt x="2694343" y="1283546"/>
                    <a:pt x="2895600" y="1319562"/>
                  </a:cubicBezTo>
                  <a:cubicBezTo>
                    <a:pt x="2889038" y="1563397"/>
                    <a:pt x="2882900" y="1278675"/>
                    <a:pt x="2895600" y="1548162"/>
                  </a:cubicBezTo>
                  <a:cubicBezTo>
                    <a:pt x="2459379" y="1542924"/>
                    <a:pt x="601856" y="1563959"/>
                    <a:pt x="0" y="1548161"/>
                  </a:cubicBezTo>
                  <a:close/>
                </a:path>
              </a:pathLst>
            </a:custGeom>
            <a:solidFill>
              <a:schemeClr val="accent3">
                <a:lumMod val="5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2000" b="0" i="0" u="none" strike="noStrike" kern="1200" cap="none" spc="0" normalizeH="0" baseline="0" noProof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Times New Roman"/>
                <a:ea typeface="+mn-ea"/>
                <a:cs typeface="Arial"/>
              </a:endParaRPr>
            </a:p>
          </p:txBody>
        </p:sp>
        <p:sp>
          <p:nvSpPr>
            <p:cNvPr id="5138" name="Freeform 56"/>
            <p:cNvSpPr>
              <a:spLocks/>
            </p:cNvSpPr>
            <p:nvPr/>
          </p:nvSpPr>
          <p:spPr bwMode="auto">
            <a:xfrm>
              <a:off x="5486400" y="2881746"/>
              <a:ext cx="2884449" cy="1106299"/>
            </a:xfrm>
            <a:custGeom>
              <a:avLst/>
              <a:gdLst>
                <a:gd name="T0" fmla="*/ 0 w 2884449"/>
                <a:gd name="T1" fmla="*/ 0 h 1319562"/>
                <a:gd name="T2" fmla="*/ 657922 w 2884449"/>
                <a:gd name="T3" fmla="*/ 26784 h 1319562"/>
                <a:gd name="T4" fmla="*/ 1293552 w 2884449"/>
                <a:gd name="T5" fmla="*/ 93745 h 1319562"/>
                <a:gd name="T6" fmla="*/ 1962625 w 2884449"/>
                <a:gd name="T7" fmla="*/ 158792 h 1319562"/>
                <a:gd name="T8" fmla="*/ 2598235 w 2884449"/>
                <a:gd name="T9" fmla="*/ 214273 h 1319562"/>
                <a:gd name="T10" fmla="*/ 2884449 w 2884449"/>
                <a:gd name="T11" fmla="*/ 226390 h 131956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884449"/>
                <a:gd name="T19" fmla="*/ 0 h 1319562"/>
                <a:gd name="T20" fmla="*/ 2884449 w 2884449"/>
                <a:gd name="T21" fmla="*/ 1319562 h 131956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884449" h="1319562">
                  <a:moveTo>
                    <a:pt x="0" y="0"/>
                  </a:moveTo>
                  <a:cubicBezTo>
                    <a:pt x="546719" y="141249"/>
                    <a:pt x="442332" y="65049"/>
                    <a:pt x="657922" y="156117"/>
                  </a:cubicBezTo>
                  <a:cubicBezTo>
                    <a:pt x="873512" y="247185"/>
                    <a:pt x="1076093" y="418171"/>
                    <a:pt x="1293542" y="546410"/>
                  </a:cubicBezTo>
                  <a:cubicBezTo>
                    <a:pt x="1510991" y="674649"/>
                    <a:pt x="1745166" y="808463"/>
                    <a:pt x="1962615" y="925551"/>
                  </a:cubicBezTo>
                  <a:cubicBezTo>
                    <a:pt x="2180064" y="1042639"/>
                    <a:pt x="2444595" y="1183269"/>
                    <a:pt x="2598234" y="1248937"/>
                  </a:cubicBezTo>
                  <a:cubicBezTo>
                    <a:pt x="2751873" y="1314605"/>
                    <a:pt x="2683192" y="1283546"/>
                    <a:pt x="2884449" y="1319562"/>
                  </a:cubicBezTo>
                </a:path>
              </a:pathLst>
            </a:custGeom>
            <a:noFill/>
            <a:ln w="12700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2000" b="0" i="0" u="none" strike="noStrike" kern="1200" cap="none" spc="0" normalizeH="0" baseline="0" noProof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Times New Roman"/>
                <a:ea typeface="+mn-ea"/>
                <a:cs typeface="Arial"/>
              </a:endParaRPr>
            </a:p>
          </p:txBody>
        </p:sp>
        <p:sp>
          <p:nvSpPr>
            <p:cNvPr id="5139" name="Freeform 57"/>
            <p:cNvSpPr>
              <a:spLocks/>
            </p:cNvSpPr>
            <p:nvPr/>
          </p:nvSpPr>
          <p:spPr bwMode="auto">
            <a:xfrm>
              <a:off x="5486400" y="3103418"/>
              <a:ext cx="2884449" cy="1316182"/>
            </a:xfrm>
            <a:custGeom>
              <a:avLst/>
              <a:gdLst>
                <a:gd name="T0" fmla="*/ 0 w 2884449"/>
                <a:gd name="T1" fmla="*/ 0 h 1319562"/>
                <a:gd name="T2" fmla="*/ 657922 w 2884449"/>
                <a:gd name="T3" fmla="*/ 152162 h 1319562"/>
                <a:gd name="T4" fmla="*/ 1293552 w 2884449"/>
                <a:gd name="T5" fmla="*/ 532574 h 1319562"/>
                <a:gd name="T6" fmla="*/ 1962625 w 2884449"/>
                <a:gd name="T7" fmla="*/ 902111 h 1319562"/>
                <a:gd name="T8" fmla="*/ 2598235 w 2884449"/>
                <a:gd name="T9" fmla="*/ 1217313 h 1319562"/>
                <a:gd name="T10" fmla="*/ 2884449 w 2884449"/>
                <a:gd name="T11" fmla="*/ 1286150 h 131956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884449"/>
                <a:gd name="T19" fmla="*/ 0 h 1319562"/>
                <a:gd name="T20" fmla="*/ 2884449 w 2884449"/>
                <a:gd name="T21" fmla="*/ 1319562 h 131956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884449" h="1319562">
                  <a:moveTo>
                    <a:pt x="0" y="0"/>
                  </a:moveTo>
                  <a:cubicBezTo>
                    <a:pt x="546719" y="141249"/>
                    <a:pt x="442332" y="65049"/>
                    <a:pt x="657922" y="156117"/>
                  </a:cubicBezTo>
                  <a:cubicBezTo>
                    <a:pt x="873512" y="247185"/>
                    <a:pt x="1076093" y="418171"/>
                    <a:pt x="1293542" y="546410"/>
                  </a:cubicBezTo>
                  <a:cubicBezTo>
                    <a:pt x="1510991" y="674649"/>
                    <a:pt x="1745166" y="808463"/>
                    <a:pt x="1962615" y="925551"/>
                  </a:cubicBezTo>
                  <a:cubicBezTo>
                    <a:pt x="2180064" y="1042639"/>
                    <a:pt x="2444595" y="1183269"/>
                    <a:pt x="2598234" y="1248937"/>
                  </a:cubicBezTo>
                  <a:cubicBezTo>
                    <a:pt x="2751873" y="1314605"/>
                    <a:pt x="2683192" y="1283546"/>
                    <a:pt x="2884449" y="1319562"/>
                  </a:cubicBezTo>
                </a:path>
              </a:pathLst>
            </a:custGeom>
            <a:noFill/>
            <a:ln w="12700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2000" b="0" i="0" u="none" strike="noStrike" kern="1200" cap="none" spc="0" normalizeH="0" baseline="0" noProof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Times New Roman"/>
                <a:ea typeface="+mn-ea"/>
                <a:cs typeface="Arial"/>
              </a:endParaRPr>
            </a:p>
          </p:txBody>
        </p:sp>
      </p:grpSp>
      <p:sp>
        <p:nvSpPr>
          <p:cNvPr id="512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63525"/>
            <a:ext cx="7772400" cy="1169988"/>
          </a:xfrm>
        </p:spPr>
        <p:txBody>
          <a:bodyPr/>
          <a:lstStyle/>
          <a:p>
            <a:pPr eaLnBrk="1" hangingPunct="1"/>
            <a:r>
              <a:rPr lang="en-US" sz="4000" smtClean="0">
                <a:latin typeface="Calibri" pitchFamily="34" charset="0"/>
              </a:rPr>
              <a:t>Example: Retention limited runoff generation with run-on</a:t>
            </a:r>
          </a:p>
        </p:txBody>
      </p:sp>
      <p:graphicFrame>
        <p:nvGraphicFramePr>
          <p:cNvPr id="26" name="Table 25"/>
          <p:cNvGraphicFramePr>
            <a:graphicFrameLocks noGrp="1"/>
          </p:cNvGraphicFramePr>
          <p:nvPr/>
        </p:nvGraphicFramePr>
        <p:xfrm>
          <a:off x="704850" y="1679575"/>
          <a:ext cx="4481513" cy="4389438"/>
        </p:xfrm>
        <a:graphic>
          <a:graphicData uri="http://schemas.openxmlformats.org/drawingml/2006/table">
            <a:tbl>
              <a:tblPr/>
              <a:tblGrid>
                <a:gridCol w="448151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4389438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latin typeface="Times New Roman"/>
                          <a:ea typeface="Times New Roman"/>
                        </a:rPr>
                        <a:t>Global </a:t>
                      </a:r>
                      <a:r>
                        <a:rPr lang="en-US" sz="3200" u="sng" dirty="0">
                          <a:latin typeface="Times New Roman"/>
                          <a:ea typeface="Times New Roman"/>
                        </a:rPr>
                        <a:t>P</a:t>
                      </a:r>
                      <a:r>
                        <a:rPr lang="en-US" sz="3200" dirty="0">
                          <a:latin typeface="Times New Roman"/>
                          <a:ea typeface="Times New Roman"/>
                        </a:rPr>
                        <a:t>, </a:t>
                      </a:r>
                      <a:r>
                        <a:rPr lang="en-US" sz="3200" u="none" dirty="0" smtClean="0">
                          <a:latin typeface="Times New Roman"/>
                          <a:ea typeface="Times New Roman"/>
                          <a:sym typeface="Symbol"/>
                        </a:rPr>
                        <a:t>(</a:t>
                      </a:r>
                      <a:r>
                        <a:rPr lang="en-US" sz="3200" u="sng" dirty="0" err="1" smtClean="0">
                          <a:latin typeface="Times New Roman"/>
                          <a:ea typeface="Times New Roman"/>
                          <a:sym typeface="Symbol"/>
                        </a:rPr>
                        <a:t>r</a:t>
                      </a:r>
                      <a:r>
                        <a:rPr lang="en-US" sz="3200" u="none" dirty="0" err="1" smtClean="0">
                          <a:latin typeface="Times New Roman"/>
                          <a:ea typeface="Times New Roman"/>
                          <a:sym typeface="Symbol"/>
                        </a:rPr>
                        <a:t>,</a:t>
                      </a:r>
                      <a:r>
                        <a:rPr lang="en-US" sz="3200" u="sng" dirty="0" err="1" smtClean="0">
                          <a:latin typeface="Times New Roman"/>
                          <a:ea typeface="Times New Roman"/>
                          <a:sym typeface="Symbol"/>
                        </a:rPr>
                        <a:t>c</a:t>
                      </a:r>
                      <a:r>
                        <a:rPr lang="en-US" sz="3200" u="none" dirty="0" smtClean="0">
                          <a:latin typeface="Times New Roman"/>
                          <a:ea typeface="Times New Roman"/>
                          <a:sym typeface="Symbol"/>
                        </a:rPr>
                        <a:t>)</a:t>
                      </a:r>
                      <a:r>
                        <a:rPr lang="en-US" sz="3200" dirty="0" smtClean="0">
                          <a:latin typeface="Times New Roman"/>
                          <a:ea typeface="Times New Roman"/>
                        </a:rPr>
                        <a:t>, </a:t>
                      </a:r>
                      <a:r>
                        <a:rPr lang="en-US" sz="3200" u="sng" dirty="0" smtClean="0">
                          <a:latin typeface="Times New Roman"/>
                          <a:ea typeface="Times New Roman"/>
                          <a:sym typeface="Symbol"/>
                        </a:rPr>
                        <a:t>q</a:t>
                      </a:r>
                      <a:endParaRPr lang="en-US" sz="3200" dirty="0">
                        <a:latin typeface="Times New Roman"/>
                        <a:ea typeface="Times New Roman"/>
                      </a:endParaRP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 err="1">
                          <a:latin typeface="Times New Roman"/>
                          <a:ea typeface="Times New Roman"/>
                        </a:rPr>
                        <a:t>FlowAlgebra</a:t>
                      </a:r>
                      <a:r>
                        <a:rPr lang="en-US" sz="3200" dirty="0">
                          <a:latin typeface="Times New Roman"/>
                          <a:ea typeface="Times New Roman"/>
                        </a:rPr>
                        <a:t>(</a:t>
                      </a:r>
                      <a:r>
                        <a:rPr lang="en-US" sz="3200" dirty="0" err="1">
                          <a:latin typeface="Times New Roman"/>
                          <a:ea typeface="Times New Roman"/>
                        </a:rPr>
                        <a:t>i</a:t>
                      </a:r>
                      <a:r>
                        <a:rPr lang="en-US" sz="3200" dirty="0">
                          <a:latin typeface="Times New Roman"/>
                          <a:ea typeface="Times New Roman"/>
                        </a:rPr>
                        <a:t>)</a:t>
                      </a: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latin typeface="Times New Roman"/>
                          <a:ea typeface="Times New Roman"/>
                        </a:rPr>
                        <a:t>for all k neighbors of </a:t>
                      </a:r>
                      <a:r>
                        <a:rPr lang="en-US" sz="3200" dirty="0" err="1">
                          <a:latin typeface="Times New Roman"/>
                          <a:ea typeface="Times New Roman"/>
                        </a:rPr>
                        <a:t>i</a:t>
                      </a:r>
                      <a:endParaRPr lang="en-US" sz="3200" dirty="0">
                        <a:latin typeface="Times New Roman"/>
                        <a:ea typeface="Times New Roman"/>
                      </a:endParaRPr>
                    </a:p>
                    <a:p>
                      <a:pPr marL="27432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latin typeface="Times New Roman"/>
                          <a:ea typeface="Times New Roman"/>
                        </a:rPr>
                        <a:t>if </a:t>
                      </a:r>
                      <a:r>
                        <a:rPr lang="en-US" sz="3200" dirty="0" err="1">
                          <a:latin typeface="Times New Roman"/>
                          <a:ea typeface="Times New Roman"/>
                        </a:rPr>
                        <a:t>P</a:t>
                      </a:r>
                      <a:r>
                        <a:rPr lang="en-US" sz="3200" baseline="-25000" dirty="0" err="1">
                          <a:latin typeface="Times New Roman"/>
                          <a:ea typeface="Times New Roman"/>
                        </a:rPr>
                        <a:t>ki</a:t>
                      </a:r>
                      <a:r>
                        <a:rPr lang="en-US" sz="3200" dirty="0">
                          <a:latin typeface="Times New Roman"/>
                          <a:ea typeface="Times New Roman"/>
                        </a:rPr>
                        <a:t>&gt;0</a:t>
                      </a:r>
                    </a:p>
                    <a:p>
                      <a:pPr marL="50292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 err="1">
                          <a:latin typeface="Times New Roman"/>
                          <a:ea typeface="Times New Roman"/>
                        </a:rPr>
                        <a:t>FlowAlgebra</a:t>
                      </a:r>
                      <a:r>
                        <a:rPr lang="en-US" sz="3200" dirty="0">
                          <a:latin typeface="Times New Roman"/>
                          <a:ea typeface="Times New Roman"/>
                        </a:rPr>
                        <a:t>(k)</a:t>
                      </a: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latin typeface="Times New Roman"/>
                          <a:ea typeface="Times New Roman"/>
                        </a:rPr>
                        <a:t>next k</a:t>
                      </a: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 u="sng" dirty="0" smtClean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sym typeface="Symbol"/>
                        </a:rPr>
                        <a:t> </a:t>
                      </a:r>
                      <a:endParaRPr lang="en-US" sz="3200" b="1" dirty="0" smtClean="0">
                        <a:solidFill>
                          <a:srgbClr val="FF0000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200" dirty="0" smtClean="0">
                        <a:latin typeface="Times New Roman"/>
                        <a:ea typeface="Times New Roman"/>
                      </a:endParaRP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 smtClean="0">
                          <a:latin typeface="Times New Roman"/>
                          <a:ea typeface="Times New Roman"/>
                        </a:rPr>
                        <a:t>return</a:t>
                      </a:r>
                      <a:endParaRPr lang="en-US" sz="3200" dirty="0">
                        <a:latin typeface="Times New Roman"/>
                        <a:ea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sp>
        <p:nvSpPr>
          <p:cNvPr id="5127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2000" b="0" i="0" u="none" strike="noStrike" kern="1200" cap="none" spc="0" normalizeH="0" baseline="0" noProof="0" smtClean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Times New Roman"/>
              <a:ea typeface="+mn-ea"/>
              <a:cs typeface="Arial"/>
            </a:endParaRPr>
          </a:p>
        </p:txBody>
      </p:sp>
      <p:graphicFrame>
        <p:nvGraphicFramePr>
          <p:cNvPr id="5122" name="Object 2"/>
          <p:cNvGraphicFramePr>
            <a:graphicFrameLocks noChangeAspect="1"/>
          </p:cNvGraphicFramePr>
          <p:nvPr/>
        </p:nvGraphicFramePr>
        <p:xfrm>
          <a:off x="658813" y="4783138"/>
          <a:ext cx="3941762" cy="7826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184" name="Equation" r:id="rId3" imgW="1841400" imgH="368280" progId="Equation.3">
                  <p:embed/>
                </p:oleObj>
              </mc:Choice>
              <mc:Fallback>
                <p:oleObj name="Equation" r:id="rId3" imgW="1841400" imgH="368280" progId="Equation.3">
                  <p:embed/>
                  <p:pic>
                    <p:nvPicPr>
                      <p:cNvPr id="5122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8813" y="4783138"/>
                        <a:ext cx="3941762" cy="7826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5128" name="Straight Arrow Connector 36"/>
          <p:cNvCxnSpPr>
            <a:cxnSpLocks noChangeShapeType="1"/>
          </p:cNvCxnSpPr>
          <p:nvPr/>
        </p:nvCxnSpPr>
        <p:spPr bwMode="auto">
          <a:xfrm rot="5400000">
            <a:off x="6634956" y="2902744"/>
            <a:ext cx="611188" cy="0"/>
          </a:xfrm>
          <a:prstGeom prst="straightConnector1">
            <a:avLst/>
          </a:prstGeom>
          <a:noFill/>
          <a:ln w="76200" algn="ctr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129" name="TextBox 39"/>
          <p:cNvSpPr txBox="1">
            <a:spLocks noChangeArrowheads="1"/>
          </p:cNvSpPr>
          <p:nvPr/>
        </p:nvSpPr>
        <p:spPr bwMode="auto">
          <a:xfrm>
            <a:off x="7067550" y="2520950"/>
            <a:ext cx="320675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000">
                <a:solidFill>
                  <a:schemeClr val="bg2"/>
                </a:solidFill>
                <a:latin typeface="Times New Roman" pitchFamily="18" charset="0"/>
              </a:defRPr>
            </a:lvl1pPr>
            <a:lvl2pPr marL="742950" indent="-285750">
              <a:defRPr kumimoji="1" sz="2000">
                <a:solidFill>
                  <a:schemeClr val="bg2"/>
                </a:solidFill>
                <a:latin typeface="Times New Roman" pitchFamily="18" charset="0"/>
              </a:defRPr>
            </a:lvl2pPr>
            <a:lvl3pPr marL="1143000" indent="-228600">
              <a:defRPr kumimoji="1" sz="2000">
                <a:solidFill>
                  <a:schemeClr val="bg2"/>
                </a:solidFill>
                <a:latin typeface="Times New Roman" pitchFamily="18" charset="0"/>
              </a:defRPr>
            </a:lvl3pPr>
            <a:lvl4pPr marL="1600200" indent="-228600">
              <a:defRPr kumimoji="1" sz="2000">
                <a:solidFill>
                  <a:schemeClr val="bg2"/>
                </a:solidFill>
                <a:latin typeface="Times New Roman" pitchFamily="18" charset="0"/>
              </a:defRPr>
            </a:lvl4pPr>
            <a:lvl5pPr marL="2057400" indent="-228600">
              <a:defRPr kumimoji="1" sz="2000">
                <a:solidFill>
                  <a:schemeClr val="bg2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bg2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bg2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bg2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bg2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rPr>
              <a:t>r</a:t>
            </a:r>
          </a:p>
        </p:txBody>
      </p:sp>
      <p:sp>
        <p:nvSpPr>
          <p:cNvPr id="5130" name="TextBox 40"/>
          <p:cNvSpPr txBox="1">
            <a:spLocks noChangeArrowheads="1"/>
          </p:cNvSpPr>
          <p:nvPr/>
        </p:nvSpPr>
        <p:spPr bwMode="auto">
          <a:xfrm>
            <a:off x="6559550" y="3144838"/>
            <a:ext cx="3683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000">
                <a:solidFill>
                  <a:schemeClr val="bg2"/>
                </a:solidFill>
                <a:latin typeface="Times New Roman" pitchFamily="18" charset="0"/>
              </a:defRPr>
            </a:lvl1pPr>
            <a:lvl2pPr marL="742950" indent="-285750">
              <a:defRPr kumimoji="1" sz="2000">
                <a:solidFill>
                  <a:schemeClr val="bg2"/>
                </a:solidFill>
                <a:latin typeface="Times New Roman" pitchFamily="18" charset="0"/>
              </a:defRPr>
            </a:lvl2pPr>
            <a:lvl3pPr marL="1143000" indent="-228600">
              <a:defRPr kumimoji="1" sz="2000">
                <a:solidFill>
                  <a:schemeClr val="bg2"/>
                </a:solidFill>
                <a:latin typeface="Times New Roman" pitchFamily="18" charset="0"/>
              </a:defRPr>
            </a:lvl3pPr>
            <a:lvl4pPr marL="1600200" indent="-228600">
              <a:defRPr kumimoji="1" sz="2000">
                <a:solidFill>
                  <a:schemeClr val="bg2"/>
                </a:solidFill>
                <a:latin typeface="Times New Roman" pitchFamily="18" charset="0"/>
              </a:defRPr>
            </a:lvl4pPr>
            <a:lvl5pPr marL="2057400" indent="-228600">
              <a:defRPr kumimoji="1" sz="2000">
                <a:solidFill>
                  <a:schemeClr val="bg2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bg2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bg2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bg2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bg2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rPr>
              <a:t>c</a:t>
            </a:r>
          </a:p>
        </p:txBody>
      </p:sp>
      <p:cxnSp>
        <p:nvCxnSpPr>
          <p:cNvPr id="5131" name="Straight Arrow Connector 42"/>
          <p:cNvCxnSpPr>
            <a:cxnSpLocks noChangeShapeType="1"/>
          </p:cNvCxnSpPr>
          <p:nvPr/>
        </p:nvCxnSpPr>
        <p:spPr bwMode="auto">
          <a:xfrm>
            <a:off x="6102350" y="2901950"/>
            <a:ext cx="533400" cy="228600"/>
          </a:xfrm>
          <a:prstGeom prst="straightConnector1">
            <a:avLst/>
          </a:prstGeom>
          <a:noFill/>
          <a:ln w="57150" algn="ctr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132" name="Straight Arrow Connector 43"/>
          <p:cNvCxnSpPr>
            <a:cxnSpLocks noChangeShapeType="1"/>
          </p:cNvCxnSpPr>
          <p:nvPr/>
        </p:nvCxnSpPr>
        <p:spPr bwMode="auto">
          <a:xfrm>
            <a:off x="7321550" y="3435350"/>
            <a:ext cx="457200" cy="228600"/>
          </a:xfrm>
          <a:prstGeom prst="straightConnector1">
            <a:avLst/>
          </a:prstGeom>
          <a:noFill/>
          <a:ln w="57150" algn="ctr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133" name="Straight Arrow Connector 46"/>
          <p:cNvCxnSpPr>
            <a:cxnSpLocks noChangeShapeType="1"/>
          </p:cNvCxnSpPr>
          <p:nvPr/>
        </p:nvCxnSpPr>
        <p:spPr bwMode="auto">
          <a:xfrm rot="5400000">
            <a:off x="6779419" y="3588544"/>
            <a:ext cx="320675" cy="1587"/>
          </a:xfrm>
          <a:prstGeom prst="straightConnector1">
            <a:avLst/>
          </a:prstGeom>
          <a:noFill/>
          <a:ln w="12700" algn="ctr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134" name="TextBox 47"/>
          <p:cNvSpPr txBox="1">
            <a:spLocks noChangeArrowheads="1"/>
          </p:cNvSpPr>
          <p:nvPr/>
        </p:nvSpPr>
        <p:spPr bwMode="auto">
          <a:xfrm>
            <a:off x="7402513" y="2978150"/>
            <a:ext cx="465137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000">
                <a:solidFill>
                  <a:schemeClr val="bg2"/>
                </a:solidFill>
                <a:latin typeface="Times New Roman" pitchFamily="18" charset="0"/>
              </a:defRPr>
            </a:lvl1pPr>
            <a:lvl2pPr marL="742950" indent="-285750">
              <a:defRPr kumimoji="1" sz="2000">
                <a:solidFill>
                  <a:schemeClr val="bg2"/>
                </a:solidFill>
                <a:latin typeface="Times New Roman" pitchFamily="18" charset="0"/>
              </a:defRPr>
            </a:lvl2pPr>
            <a:lvl3pPr marL="1143000" indent="-228600">
              <a:defRPr kumimoji="1" sz="2000">
                <a:solidFill>
                  <a:schemeClr val="bg2"/>
                </a:solidFill>
                <a:latin typeface="Times New Roman" pitchFamily="18" charset="0"/>
              </a:defRPr>
            </a:lvl3pPr>
            <a:lvl4pPr marL="1600200" indent="-228600">
              <a:defRPr kumimoji="1" sz="2000">
                <a:solidFill>
                  <a:schemeClr val="bg2"/>
                </a:solidFill>
                <a:latin typeface="Times New Roman" pitchFamily="18" charset="0"/>
              </a:defRPr>
            </a:lvl4pPr>
            <a:lvl5pPr marL="2057400" indent="-228600">
              <a:defRPr kumimoji="1" sz="2000">
                <a:solidFill>
                  <a:schemeClr val="bg2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bg2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bg2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bg2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bg2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rPr>
              <a:t>q</a:t>
            </a:r>
            <a:r>
              <a:rPr kumimoji="1" lang="en-US" sz="3200" b="0" i="0" u="none" strike="noStrike" kern="1200" cap="none" spc="0" normalizeH="0" baseline="-2500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rPr>
              <a:t>i</a:t>
            </a:r>
            <a:endParaRPr kumimoji="1" lang="en-US" sz="3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Arial"/>
            </a:endParaRPr>
          </a:p>
        </p:txBody>
      </p:sp>
      <p:sp>
        <p:nvSpPr>
          <p:cNvPr id="5135" name="TextBox 48"/>
          <p:cNvSpPr txBox="1">
            <a:spLocks noChangeArrowheads="1"/>
          </p:cNvSpPr>
          <p:nvPr/>
        </p:nvSpPr>
        <p:spPr bwMode="auto">
          <a:xfrm>
            <a:off x="6110288" y="2393950"/>
            <a:ext cx="52546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000">
                <a:solidFill>
                  <a:schemeClr val="bg2"/>
                </a:solidFill>
                <a:latin typeface="Times New Roman" pitchFamily="18" charset="0"/>
              </a:defRPr>
            </a:lvl1pPr>
            <a:lvl2pPr marL="742950" indent="-285750">
              <a:defRPr kumimoji="1" sz="2000">
                <a:solidFill>
                  <a:schemeClr val="bg2"/>
                </a:solidFill>
                <a:latin typeface="Times New Roman" pitchFamily="18" charset="0"/>
              </a:defRPr>
            </a:lvl2pPr>
            <a:lvl3pPr marL="1143000" indent="-228600">
              <a:defRPr kumimoji="1" sz="2000">
                <a:solidFill>
                  <a:schemeClr val="bg2"/>
                </a:solidFill>
                <a:latin typeface="Times New Roman" pitchFamily="18" charset="0"/>
              </a:defRPr>
            </a:lvl3pPr>
            <a:lvl4pPr marL="1600200" indent="-228600">
              <a:defRPr kumimoji="1" sz="2000">
                <a:solidFill>
                  <a:schemeClr val="bg2"/>
                </a:solidFill>
                <a:latin typeface="Times New Roman" pitchFamily="18" charset="0"/>
              </a:defRPr>
            </a:lvl4pPr>
            <a:lvl5pPr marL="2057400" indent="-228600">
              <a:defRPr kumimoji="1" sz="2000">
                <a:solidFill>
                  <a:schemeClr val="bg2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bg2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bg2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bg2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bg2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rPr>
              <a:t>q</a:t>
            </a:r>
            <a:r>
              <a:rPr kumimoji="1" lang="en-US" sz="3200" b="0" i="0" u="none" strike="noStrike" kern="1200" cap="none" spc="0" normalizeH="0" baseline="-2500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rPr>
              <a:t>k</a:t>
            </a:r>
            <a:endParaRPr kumimoji="1" lang="en-US" sz="3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33582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0963" y="3406775"/>
            <a:ext cx="4741862" cy="325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3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65088"/>
            <a:ext cx="4759325" cy="324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6084" name="Group 41"/>
          <p:cNvGrpSpPr>
            <a:grpSpLocks/>
          </p:cNvGrpSpPr>
          <p:nvPr/>
        </p:nvGrpSpPr>
        <p:grpSpPr bwMode="auto">
          <a:xfrm>
            <a:off x="304800" y="1795463"/>
            <a:ext cx="3287713" cy="3375025"/>
            <a:chOff x="2057400" y="1371600"/>
            <a:chExt cx="2590800" cy="2659479"/>
          </a:xfrm>
        </p:grpSpPr>
        <p:sp>
          <p:nvSpPr>
            <p:cNvPr id="3" name="Rectangle 2"/>
            <p:cNvSpPr/>
            <p:nvPr/>
          </p:nvSpPr>
          <p:spPr>
            <a:xfrm flipH="1">
              <a:off x="2057400" y="1371600"/>
              <a:ext cx="1296025" cy="1295964"/>
            </a:xfrm>
            <a:prstGeom prst="rect">
              <a:avLst/>
            </a:pr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 flipH="1">
              <a:off x="3353425" y="1371600"/>
              <a:ext cx="1294775" cy="1295964"/>
            </a:xfrm>
            <a:prstGeom prst="rect">
              <a:avLst/>
            </a:pr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 flipH="1">
              <a:off x="2057400" y="2667564"/>
              <a:ext cx="1296025" cy="1294713"/>
            </a:xfrm>
            <a:prstGeom prst="rect">
              <a:avLst/>
            </a:pr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 flipH="1">
              <a:off x="3353425" y="2667564"/>
              <a:ext cx="1294775" cy="1294713"/>
            </a:xfrm>
            <a:prstGeom prst="rect">
              <a:avLst/>
            </a:pr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13" name="Straight Arrow Connector 12"/>
            <p:cNvCxnSpPr/>
            <p:nvPr/>
          </p:nvCxnSpPr>
          <p:spPr>
            <a:xfrm rot="16200000" flipH="1">
              <a:off x="3190805" y="2504935"/>
              <a:ext cx="323991" cy="324007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 rot="16200000" flipH="1">
              <a:off x="3771891" y="2650677"/>
              <a:ext cx="381534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 rot="10800000" flipH="1">
              <a:off x="3190797" y="2073372"/>
              <a:ext cx="377799" cy="1251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>
            <a:xfrm rot="10800000" flipH="1">
              <a:off x="3190797" y="3368086"/>
              <a:ext cx="377799" cy="1251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096" name="TextBox 21"/>
            <p:cNvSpPr txBox="1">
              <a:spLocks noChangeArrowheads="1"/>
            </p:cNvSpPr>
            <p:nvPr/>
          </p:nvSpPr>
          <p:spPr bwMode="auto">
            <a:xfrm>
              <a:off x="3352800" y="1759856"/>
              <a:ext cx="444352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000">
                  <a:solidFill>
                    <a:schemeClr val="bg2"/>
                  </a:solidFill>
                  <a:latin typeface="Times New Roman" pitchFamily="18" charset="0"/>
                </a:defRPr>
              </a:lvl1pPr>
              <a:lvl2pPr marL="742950" indent="-285750">
                <a:defRPr kumimoji="1" sz="2000">
                  <a:solidFill>
                    <a:schemeClr val="bg2"/>
                  </a:solidFill>
                  <a:latin typeface="Times New Roman" pitchFamily="18" charset="0"/>
                </a:defRPr>
              </a:lvl2pPr>
              <a:lvl3pPr marL="1143000" indent="-228600">
                <a:defRPr kumimoji="1" sz="2000">
                  <a:solidFill>
                    <a:schemeClr val="bg2"/>
                  </a:solidFill>
                  <a:latin typeface="Times New Roman" pitchFamily="18" charset="0"/>
                </a:defRPr>
              </a:lvl3pPr>
              <a:lvl4pPr marL="1600200" indent="-228600">
                <a:defRPr kumimoji="1" sz="2000">
                  <a:solidFill>
                    <a:schemeClr val="bg2"/>
                  </a:solidFill>
                  <a:latin typeface="Times New Roman" pitchFamily="18" charset="0"/>
                </a:defRPr>
              </a:lvl4pPr>
              <a:lvl5pPr marL="2057400" indent="-228600">
                <a:defRPr kumimoji="1" sz="2000">
                  <a:solidFill>
                    <a:schemeClr val="bg2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bg2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bg2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bg2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bg2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rPr>
                <a:t>0.6</a:t>
              </a:r>
            </a:p>
          </p:txBody>
        </p:sp>
        <p:sp>
          <p:nvSpPr>
            <p:cNvPr id="46097" name="TextBox 22"/>
            <p:cNvSpPr txBox="1">
              <a:spLocks noChangeArrowheads="1"/>
            </p:cNvSpPr>
            <p:nvPr/>
          </p:nvSpPr>
          <p:spPr bwMode="auto">
            <a:xfrm>
              <a:off x="3406775" y="2774950"/>
              <a:ext cx="444352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000">
                  <a:solidFill>
                    <a:schemeClr val="bg2"/>
                  </a:solidFill>
                  <a:latin typeface="Times New Roman" pitchFamily="18" charset="0"/>
                </a:defRPr>
              </a:lvl1pPr>
              <a:lvl2pPr marL="742950" indent="-285750">
                <a:defRPr kumimoji="1" sz="2000">
                  <a:solidFill>
                    <a:schemeClr val="bg2"/>
                  </a:solidFill>
                  <a:latin typeface="Times New Roman" pitchFamily="18" charset="0"/>
                </a:defRPr>
              </a:lvl2pPr>
              <a:lvl3pPr marL="1143000" indent="-228600">
                <a:defRPr kumimoji="1" sz="2000">
                  <a:solidFill>
                    <a:schemeClr val="bg2"/>
                  </a:solidFill>
                  <a:latin typeface="Times New Roman" pitchFamily="18" charset="0"/>
                </a:defRPr>
              </a:lvl3pPr>
              <a:lvl4pPr marL="1600200" indent="-228600">
                <a:defRPr kumimoji="1" sz="2000">
                  <a:solidFill>
                    <a:schemeClr val="bg2"/>
                  </a:solidFill>
                  <a:latin typeface="Times New Roman" pitchFamily="18" charset="0"/>
                </a:defRPr>
              </a:lvl4pPr>
              <a:lvl5pPr marL="2057400" indent="-228600">
                <a:defRPr kumimoji="1" sz="2000">
                  <a:solidFill>
                    <a:schemeClr val="bg2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bg2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bg2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bg2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bg2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rPr>
                <a:t>0.4</a:t>
              </a:r>
            </a:p>
          </p:txBody>
        </p:sp>
        <p:sp>
          <p:nvSpPr>
            <p:cNvPr id="46098" name="TextBox 23"/>
            <p:cNvSpPr txBox="1">
              <a:spLocks noChangeArrowheads="1"/>
            </p:cNvSpPr>
            <p:nvPr/>
          </p:nvSpPr>
          <p:spPr bwMode="auto">
            <a:xfrm>
              <a:off x="3399897" y="3098800"/>
              <a:ext cx="288862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000">
                  <a:solidFill>
                    <a:schemeClr val="bg2"/>
                  </a:solidFill>
                  <a:latin typeface="Times New Roman" pitchFamily="18" charset="0"/>
                </a:defRPr>
              </a:lvl1pPr>
              <a:lvl2pPr marL="742950" indent="-285750">
                <a:defRPr kumimoji="1" sz="2000">
                  <a:solidFill>
                    <a:schemeClr val="bg2"/>
                  </a:solidFill>
                  <a:latin typeface="Times New Roman" pitchFamily="18" charset="0"/>
                </a:defRPr>
              </a:lvl2pPr>
              <a:lvl3pPr marL="1143000" indent="-228600">
                <a:defRPr kumimoji="1" sz="2000">
                  <a:solidFill>
                    <a:schemeClr val="bg2"/>
                  </a:solidFill>
                  <a:latin typeface="Times New Roman" pitchFamily="18" charset="0"/>
                </a:defRPr>
              </a:lvl3pPr>
              <a:lvl4pPr marL="1600200" indent="-228600">
                <a:defRPr kumimoji="1" sz="2000">
                  <a:solidFill>
                    <a:schemeClr val="bg2"/>
                  </a:solidFill>
                  <a:latin typeface="Times New Roman" pitchFamily="18" charset="0"/>
                </a:defRPr>
              </a:lvl4pPr>
              <a:lvl5pPr marL="2057400" indent="-228600">
                <a:defRPr kumimoji="1" sz="2000">
                  <a:solidFill>
                    <a:schemeClr val="bg2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bg2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bg2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bg2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bg2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46099" name="TextBox 27"/>
            <p:cNvSpPr txBox="1">
              <a:spLocks noChangeArrowheads="1"/>
            </p:cNvSpPr>
            <p:nvPr/>
          </p:nvSpPr>
          <p:spPr bwMode="auto">
            <a:xfrm>
              <a:off x="2057400" y="1371600"/>
              <a:ext cx="303288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000">
                  <a:solidFill>
                    <a:schemeClr val="bg2"/>
                  </a:solidFill>
                  <a:latin typeface="Times New Roman" pitchFamily="18" charset="0"/>
                </a:defRPr>
              </a:lvl1pPr>
              <a:lvl2pPr marL="742950" indent="-285750">
                <a:defRPr kumimoji="1" sz="2000">
                  <a:solidFill>
                    <a:schemeClr val="bg2"/>
                  </a:solidFill>
                  <a:latin typeface="Times New Roman" pitchFamily="18" charset="0"/>
                </a:defRPr>
              </a:lvl2pPr>
              <a:lvl3pPr marL="1143000" indent="-228600">
                <a:defRPr kumimoji="1" sz="2000">
                  <a:solidFill>
                    <a:schemeClr val="bg2"/>
                  </a:solidFill>
                  <a:latin typeface="Times New Roman" pitchFamily="18" charset="0"/>
                </a:defRPr>
              </a:lvl3pPr>
              <a:lvl4pPr marL="1600200" indent="-228600">
                <a:defRPr kumimoji="1" sz="2000">
                  <a:solidFill>
                    <a:schemeClr val="bg2"/>
                  </a:solidFill>
                  <a:latin typeface="Times New Roman" pitchFamily="18" charset="0"/>
                </a:defRPr>
              </a:lvl4pPr>
              <a:lvl5pPr marL="2057400" indent="-228600">
                <a:defRPr kumimoji="1" sz="2000">
                  <a:solidFill>
                    <a:schemeClr val="bg2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bg2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bg2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bg2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bg2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rPr>
                <a:t>A</a:t>
              </a:r>
            </a:p>
          </p:txBody>
        </p:sp>
        <p:sp>
          <p:nvSpPr>
            <p:cNvPr id="46100" name="TextBox 28"/>
            <p:cNvSpPr txBox="1">
              <a:spLocks noChangeArrowheads="1"/>
            </p:cNvSpPr>
            <p:nvPr/>
          </p:nvSpPr>
          <p:spPr bwMode="auto">
            <a:xfrm>
              <a:off x="2057400" y="3692525"/>
              <a:ext cx="296876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000">
                  <a:solidFill>
                    <a:schemeClr val="bg2"/>
                  </a:solidFill>
                  <a:latin typeface="Times New Roman" pitchFamily="18" charset="0"/>
                </a:defRPr>
              </a:lvl1pPr>
              <a:lvl2pPr marL="742950" indent="-285750">
                <a:defRPr kumimoji="1" sz="2000">
                  <a:solidFill>
                    <a:schemeClr val="bg2"/>
                  </a:solidFill>
                  <a:latin typeface="Times New Roman" pitchFamily="18" charset="0"/>
                </a:defRPr>
              </a:lvl2pPr>
              <a:lvl3pPr marL="1143000" indent="-228600">
                <a:defRPr kumimoji="1" sz="2000">
                  <a:solidFill>
                    <a:schemeClr val="bg2"/>
                  </a:solidFill>
                  <a:latin typeface="Times New Roman" pitchFamily="18" charset="0"/>
                </a:defRPr>
              </a:lvl3pPr>
              <a:lvl4pPr marL="1600200" indent="-228600">
                <a:defRPr kumimoji="1" sz="2000">
                  <a:solidFill>
                    <a:schemeClr val="bg2"/>
                  </a:solidFill>
                  <a:latin typeface="Times New Roman" pitchFamily="18" charset="0"/>
                </a:defRPr>
              </a:lvl4pPr>
              <a:lvl5pPr marL="2057400" indent="-228600">
                <a:defRPr kumimoji="1" sz="2000">
                  <a:solidFill>
                    <a:schemeClr val="bg2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bg2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bg2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bg2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bg2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rPr>
                <a:t>B</a:t>
              </a:r>
            </a:p>
          </p:txBody>
        </p:sp>
        <p:sp>
          <p:nvSpPr>
            <p:cNvPr id="46101" name="TextBox 29"/>
            <p:cNvSpPr txBox="1">
              <a:spLocks noChangeArrowheads="1"/>
            </p:cNvSpPr>
            <p:nvPr/>
          </p:nvSpPr>
          <p:spPr bwMode="auto">
            <a:xfrm>
              <a:off x="3352800" y="1371600"/>
              <a:ext cx="293670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000">
                  <a:solidFill>
                    <a:schemeClr val="bg2"/>
                  </a:solidFill>
                  <a:latin typeface="Times New Roman" pitchFamily="18" charset="0"/>
                </a:defRPr>
              </a:lvl1pPr>
              <a:lvl2pPr marL="742950" indent="-285750">
                <a:defRPr kumimoji="1" sz="2000">
                  <a:solidFill>
                    <a:schemeClr val="bg2"/>
                  </a:solidFill>
                  <a:latin typeface="Times New Roman" pitchFamily="18" charset="0"/>
                </a:defRPr>
              </a:lvl2pPr>
              <a:lvl3pPr marL="1143000" indent="-228600">
                <a:defRPr kumimoji="1" sz="2000">
                  <a:solidFill>
                    <a:schemeClr val="bg2"/>
                  </a:solidFill>
                  <a:latin typeface="Times New Roman" pitchFamily="18" charset="0"/>
                </a:defRPr>
              </a:lvl3pPr>
              <a:lvl4pPr marL="1600200" indent="-228600">
                <a:defRPr kumimoji="1" sz="2000">
                  <a:solidFill>
                    <a:schemeClr val="bg2"/>
                  </a:solidFill>
                  <a:latin typeface="Times New Roman" pitchFamily="18" charset="0"/>
                </a:defRPr>
              </a:lvl4pPr>
              <a:lvl5pPr marL="2057400" indent="-228600">
                <a:defRPr kumimoji="1" sz="2000">
                  <a:solidFill>
                    <a:schemeClr val="bg2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bg2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bg2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bg2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bg2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rPr>
                <a:t>C</a:t>
              </a:r>
            </a:p>
          </p:txBody>
        </p:sp>
        <p:sp>
          <p:nvSpPr>
            <p:cNvPr id="46102" name="TextBox 30"/>
            <p:cNvSpPr txBox="1">
              <a:spLocks noChangeArrowheads="1"/>
            </p:cNvSpPr>
            <p:nvPr/>
          </p:nvSpPr>
          <p:spPr bwMode="auto">
            <a:xfrm>
              <a:off x="3352800" y="3692525"/>
              <a:ext cx="311304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000">
                  <a:solidFill>
                    <a:schemeClr val="bg2"/>
                  </a:solidFill>
                  <a:latin typeface="Times New Roman" pitchFamily="18" charset="0"/>
                </a:defRPr>
              </a:lvl1pPr>
              <a:lvl2pPr marL="742950" indent="-285750">
                <a:defRPr kumimoji="1" sz="2000">
                  <a:solidFill>
                    <a:schemeClr val="bg2"/>
                  </a:solidFill>
                  <a:latin typeface="Times New Roman" pitchFamily="18" charset="0"/>
                </a:defRPr>
              </a:lvl2pPr>
              <a:lvl3pPr marL="1143000" indent="-228600">
                <a:defRPr kumimoji="1" sz="2000">
                  <a:solidFill>
                    <a:schemeClr val="bg2"/>
                  </a:solidFill>
                  <a:latin typeface="Times New Roman" pitchFamily="18" charset="0"/>
                </a:defRPr>
              </a:lvl3pPr>
              <a:lvl4pPr marL="1600200" indent="-228600">
                <a:defRPr kumimoji="1" sz="2000">
                  <a:solidFill>
                    <a:schemeClr val="bg2"/>
                  </a:solidFill>
                  <a:latin typeface="Times New Roman" pitchFamily="18" charset="0"/>
                </a:defRPr>
              </a:lvl4pPr>
              <a:lvl5pPr marL="2057400" indent="-228600">
                <a:defRPr kumimoji="1" sz="2000">
                  <a:solidFill>
                    <a:schemeClr val="bg2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bg2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bg2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bg2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bg2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rPr>
                <a:t>D</a:t>
              </a:r>
            </a:p>
          </p:txBody>
        </p:sp>
        <p:sp>
          <p:nvSpPr>
            <p:cNvPr id="46103" name="TextBox 33"/>
            <p:cNvSpPr txBox="1">
              <a:spLocks noChangeArrowheads="1"/>
            </p:cNvSpPr>
            <p:nvPr/>
          </p:nvSpPr>
          <p:spPr bwMode="auto">
            <a:xfrm>
              <a:off x="2435225" y="1576159"/>
              <a:ext cx="498855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000">
                  <a:solidFill>
                    <a:schemeClr val="bg2"/>
                  </a:solidFill>
                  <a:latin typeface="Times New Roman" pitchFamily="18" charset="0"/>
                </a:defRPr>
              </a:lvl1pPr>
              <a:lvl2pPr marL="742950" indent="-285750">
                <a:defRPr kumimoji="1" sz="2000">
                  <a:solidFill>
                    <a:schemeClr val="bg2"/>
                  </a:solidFill>
                  <a:latin typeface="Times New Roman" pitchFamily="18" charset="0"/>
                </a:defRPr>
              </a:lvl2pPr>
              <a:lvl3pPr marL="1143000" indent="-228600">
                <a:defRPr kumimoji="1" sz="2000">
                  <a:solidFill>
                    <a:schemeClr val="bg2"/>
                  </a:solidFill>
                  <a:latin typeface="Times New Roman" pitchFamily="18" charset="0"/>
                </a:defRPr>
              </a:lvl3pPr>
              <a:lvl4pPr marL="1600200" indent="-228600">
                <a:defRPr kumimoji="1" sz="2000">
                  <a:solidFill>
                    <a:schemeClr val="bg2"/>
                  </a:solidFill>
                  <a:latin typeface="Times New Roman" pitchFamily="18" charset="0"/>
                </a:defRPr>
              </a:lvl4pPr>
              <a:lvl5pPr marL="2057400" indent="-228600">
                <a:defRPr kumimoji="1" sz="2000">
                  <a:solidFill>
                    <a:schemeClr val="bg2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bg2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bg2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bg2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bg2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rPr>
                <a:t>r=7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rPr>
                <a:t>c=4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rPr>
                <a:t>q=3</a:t>
              </a:r>
            </a:p>
          </p:txBody>
        </p:sp>
        <p:sp>
          <p:nvSpPr>
            <p:cNvPr id="46104" name="TextBox 34"/>
            <p:cNvSpPr txBox="1">
              <a:spLocks noChangeArrowheads="1"/>
            </p:cNvSpPr>
            <p:nvPr/>
          </p:nvSpPr>
          <p:spPr bwMode="auto">
            <a:xfrm>
              <a:off x="3730625" y="1445982"/>
              <a:ext cx="758541" cy="10772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000">
                  <a:solidFill>
                    <a:schemeClr val="bg2"/>
                  </a:solidFill>
                  <a:latin typeface="Times New Roman" pitchFamily="18" charset="0"/>
                </a:defRPr>
              </a:lvl1pPr>
              <a:lvl2pPr marL="742950" indent="-285750">
                <a:defRPr kumimoji="1" sz="2000">
                  <a:solidFill>
                    <a:schemeClr val="bg2"/>
                  </a:solidFill>
                  <a:latin typeface="Times New Roman" pitchFamily="18" charset="0"/>
                </a:defRPr>
              </a:lvl2pPr>
              <a:lvl3pPr marL="1143000" indent="-228600">
                <a:defRPr kumimoji="1" sz="2000">
                  <a:solidFill>
                    <a:schemeClr val="bg2"/>
                  </a:solidFill>
                  <a:latin typeface="Times New Roman" pitchFamily="18" charset="0"/>
                </a:defRPr>
              </a:lvl3pPr>
              <a:lvl4pPr marL="1600200" indent="-228600">
                <a:defRPr kumimoji="1" sz="2000">
                  <a:solidFill>
                    <a:schemeClr val="bg2"/>
                  </a:solidFill>
                  <a:latin typeface="Times New Roman" pitchFamily="18" charset="0"/>
                </a:defRPr>
              </a:lvl4pPr>
              <a:lvl5pPr marL="2057400" indent="-228600">
                <a:defRPr kumimoji="1" sz="2000">
                  <a:solidFill>
                    <a:schemeClr val="bg2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bg2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bg2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bg2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bg2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rPr>
                <a:t>r=5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rPr>
                <a:t>c=6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rPr>
                <a:t>q</a:t>
              </a:r>
              <a:r>
                <a:rPr kumimoji="0" lang="en-US" sz="1600" b="0" i="0" u="none" strike="noStrike" kern="1200" cap="none" spc="0" normalizeH="0" baseline="-2500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rPr>
                <a:t>in</a:t>
              </a:r>
              <a:r>
                <a:rPr kumimoji="0" lang="en-US" sz="16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rPr>
                <a:t>=1.8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rPr>
                <a:t>q=0.8</a:t>
              </a:r>
            </a:p>
          </p:txBody>
        </p:sp>
        <p:sp>
          <p:nvSpPr>
            <p:cNvPr id="46105" name="TextBox 35"/>
            <p:cNvSpPr txBox="1">
              <a:spLocks noChangeArrowheads="1"/>
            </p:cNvSpPr>
            <p:nvPr/>
          </p:nvSpPr>
          <p:spPr bwMode="auto">
            <a:xfrm>
              <a:off x="2489200" y="2817584"/>
              <a:ext cx="498855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000">
                  <a:solidFill>
                    <a:schemeClr val="bg2"/>
                  </a:solidFill>
                  <a:latin typeface="Times New Roman" pitchFamily="18" charset="0"/>
                </a:defRPr>
              </a:lvl1pPr>
              <a:lvl2pPr marL="742950" indent="-285750">
                <a:defRPr kumimoji="1" sz="2000">
                  <a:solidFill>
                    <a:schemeClr val="bg2"/>
                  </a:solidFill>
                  <a:latin typeface="Times New Roman" pitchFamily="18" charset="0"/>
                </a:defRPr>
              </a:lvl2pPr>
              <a:lvl3pPr marL="1143000" indent="-228600">
                <a:defRPr kumimoji="1" sz="2000">
                  <a:solidFill>
                    <a:schemeClr val="bg2"/>
                  </a:solidFill>
                  <a:latin typeface="Times New Roman" pitchFamily="18" charset="0"/>
                </a:defRPr>
              </a:lvl3pPr>
              <a:lvl4pPr marL="1600200" indent="-228600">
                <a:defRPr kumimoji="1" sz="2000">
                  <a:solidFill>
                    <a:schemeClr val="bg2"/>
                  </a:solidFill>
                  <a:latin typeface="Times New Roman" pitchFamily="18" charset="0"/>
                </a:defRPr>
              </a:lvl4pPr>
              <a:lvl5pPr marL="2057400" indent="-228600">
                <a:defRPr kumimoji="1" sz="2000">
                  <a:solidFill>
                    <a:schemeClr val="bg2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bg2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bg2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bg2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bg2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rPr>
                <a:t>r=4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rPr>
                <a:t>c=6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rPr>
                <a:t>q=0</a:t>
              </a:r>
            </a:p>
          </p:txBody>
        </p:sp>
        <p:sp>
          <p:nvSpPr>
            <p:cNvPr id="46106" name="TextBox 38"/>
            <p:cNvSpPr txBox="1">
              <a:spLocks noChangeArrowheads="1"/>
            </p:cNvSpPr>
            <p:nvPr/>
          </p:nvSpPr>
          <p:spPr bwMode="auto">
            <a:xfrm>
              <a:off x="3973283" y="2612572"/>
              <a:ext cx="336941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 sz="2000">
                  <a:solidFill>
                    <a:schemeClr val="bg2"/>
                  </a:solidFill>
                  <a:latin typeface="Times New Roman" pitchFamily="18" charset="0"/>
                </a:defRPr>
              </a:lvl1pPr>
              <a:lvl2pPr marL="742950" indent="-285750">
                <a:defRPr kumimoji="1" sz="2000">
                  <a:solidFill>
                    <a:schemeClr val="bg2"/>
                  </a:solidFill>
                  <a:latin typeface="Times New Roman" pitchFamily="18" charset="0"/>
                </a:defRPr>
              </a:lvl2pPr>
              <a:lvl3pPr marL="1143000" indent="-228600">
                <a:defRPr kumimoji="1" sz="2000">
                  <a:solidFill>
                    <a:schemeClr val="bg2"/>
                  </a:solidFill>
                  <a:latin typeface="Times New Roman" pitchFamily="18" charset="0"/>
                </a:defRPr>
              </a:lvl3pPr>
              <a:lvl4pPr marL="1600200" indent="-228600">
                <a:defRPr kumimoji="1" sz="2000">
                  <a:solidFill>
                    <a:schemeClr val="bg2"/>
                  </a:solidFill>
                  <a:latin typeface="Times New Roman" pitchFamily="18" charset="0"/>
                </a:defRPr>
              </a:lvl4pPr>
              <a:lvl5pPr marL="2057400" indent="-228600">
                <a:defRPr kumimoji="1" sz="2000">
                  <a:solidFill>
                    <a:schemeClr val="bg2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bg2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bg2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bg2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bg2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46107" name="TextBox 39"/>
            <p:cNvSpPr txBox="1">
              <a:spLocks noChangeArrowheads="1"/>
            </p:cNvSpPr>
            <p:nvPr/>
          </p:nvSpPr>
          <p:spPr bwMode="auto">
            <a:xfrm>
              <a:off x="3784600" y="2871559"/>
              <a:ext cx="603050" cy="10772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000">
                  <a:solidFill>
                    <a:schemeClr val="bg2"/>
                  </a:solidFill>
                  <a:latin typeface="Times New Roman" pitchFamily="18" charset="0"/>
                </a:defRPr>
              </a:lvl1pPr>
              <a:lvl2pPr marL="742950" indent="-285750">
                <a:defRPr kumimoji="1" sz="2000">
                  <a:solidFill>
                    <a:schemeClr val="bg2"/>
                  </a:solidFill>
                  <a:latin typeface="Times New Roman" pitchFamily="18" charset="0"/>
                </a:defRPr>
              </a:lvl2pPr>
              <a:lvl3pPr marL="1143000" indent="-228600">
                <a:defRPr kumimoji="1" sz="2000">
                  <a:solidFill>
                    <a:schemeClr val="bg2"/>
                  </a:solidFill>
                  <a:latin typeface="Times New Roman" pitchFamily="18" charset="0"/>
                </a:defRPr>
              </a:lvl3pPr>
              <a:lvl4pPr marL="1600200" indent="-228600">
                <a:defRPr kumimoji="1" sz="2000">
                  <a:solidFill>
                    <a:schemeClr val="bg2"/>
                  </a:solidFill>
                  <a:latin typeface="Times New Roman" pitchFamily="18" charset="0"/>
                </a:defRPr>
              </a:lvl4pPr>
              <a:lvl5pPr marL="2057400" indent="-228600">
                <a:defRPr kumimoji="1" sz="2000">
                  <a:solidFill>
                    <a:schemeClr val="bg2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bg2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bg2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bg2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bg2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rPr>
                <a:t>r=4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rPr>
                <a:t>c=5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rPr>
                <a:t>q</a:t>
              </a:r>
              <a:r>
                <a:rPr kumimoji="0" lang="en-US" sz="1600" b="0" i="0" u="none" strike="noStrike" kern="1200" cap="none" spc="0" normalizeH="0" baseline="-2500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rPr>
                <a:t>in</a:t>
              </a:r>
              <a:r>
                <a:rPr kumimoji="0" lang="en-US" sz="16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rPr>
                <a:t>=2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rPr>
                <a:t>q=1</a:t>
              </a:r>
            </a:p>
          </p:txBody>
        </p:sp>
      </p:grpSp>
      <p:sp>
        <p:nvSpPr>
          <p:cNvPr id="43" name="TextBox 42"/>
          <p:cNvSpPr txBox="1"/>
          <p:nvPr/>
        </p:nvSpPr>
        <p:spPr>
          <a:xfrm>
            <a:off x="4992688" y="87313"/>
            <a:ext cx="2652712" cy="396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Retention Capacity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4168775" y="3494088"/>
            <a:ext cx="4060825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Runoff from uniform input of 0.25 </a:t>
            </a:r>
          </a:p>
        </p:txBody>
      </p:sp>
      <p:sp>
        <p:nvSpPr>
          <p:cNvPr id="46087" name="Title 44"/>
          <p:cNvSpPr>
            <a:spLocks noGrp="1"/>
          </p:cNvSpPr>
          <p:nvPr>
            <p:ph type="title"/>
          </p:nvPr>
        </p:nvSpPr>
        <p:spPr>
          <a:xfrm>
            <a:off x="0" y="274638"/>
            <a:ext cx="3897313" cy="1108075"/>
          </a:xfrm>
        </p:spPr>
        <p:txBody>
          <a:bodyPr/>
          <a:lstStyle/>
          <a:p>
            <a:pPr eaLnBrk="1" hangingPunct="1"/>
            <a:r>
              <a:rPr lang="en-US" sz="3600" smtClean="0"/>
              <a:t>Retention limited runoff with run-on</a:t>
            </a: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/>
          </p:nvPr>
        </p:nvGraphicFramePr>
        <p:xfrm>
          <a:off x="143255" y="5503567"/>
          <a:ext cx="3683000" cy="736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08" name="Equation" r:id="rId6" imgW="1841500" imgH="368300" progId="Equation.3">
                  <p:embed/>
                </p:oleObj>
              </mc:Choice>
              <mc:Fallback>
                <p:oleObj name="Equation" r:id="rId6" imgW="1841500" imgH="368300" progId="Equation.3">
                  <p:embed/>
                  <p:pic>
                    <p:nvPicPr>
                      <p:cNvPr id="2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3255" y="5503567"/>
                        <a:ext cx="3683000" cy="736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89124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63525"/>
            <a:ext cx="7772400" cy="1169988"/>
          </a:xfrm>
        </p:spPr>
        <p:txBody>
          <a:bodyPr/>
          <a:lstStyle/>
          <a:p>
            <a:pPr eaLnBrk="1" hangingPunct="1"/>
            <a:r>
              <a:rPr lang="en-US" sz="4000" smtClean="0"/>
              <a:t>General Pseudocode </a:t>
            </a:r>
            <a:r>
              <a:rPr lang="en-US" sz="4000" smtClean="0">
                <a:solidFill>
                  <a:srgbClr val="FF0000"/>
                </a:solidFill>
              </a:rPr>
              <a:t>Downstream</a:t>
            </a:r>
            <a:r>
              <a:rPr lang="en-US" sz="4000" smtClean="0"/>
              <a:t> Flow Algebra Evaluation</a:t>
            </a:r>
          </a:p>
        </p:txBody>
      </p:sp>
      <p:grpSp>
        <p:nvGrpSpPr>
          <p:cNvPr id="48131" name="Group 42"/>
          <p:cNvGrpSpPr>
            <a:grpSpLocks/>
          </p:cNvGrpSpPr>
          <p:nvPr/>
        </p:nvGrpSpPr>
        <p:grpSpPr bwMode="auto">
          <a:xfrm>
            <a:off x="5834063" y="1814513"/>
            <a:ext cx="2809875" cy="2757487"/>
            <a:chOff x="4123" y="1143"/>
            <a:chExt cx="1322" cy="1297"/>
          </a:xfrm>
        </p:grpSpPr>
        <p:grpSp>
          <p:nvGrpSpPr>
            <p:cNvPr id="48137" name="Group 34"/>
            <p:cNvGrpSpPr>
              <a:grpSpLocks/>
            </p:cNvGrpSpPr>
            <p:nvPr/>
          </p:nvGrpSpPr>
          <p:grpSpPr bwMode="auto">
            <a:xfrm>
              <a:off x="4123" y="1143"/>
              <a:ext cx="1322" cy="1297"/>
              <a:chOff x="3940" y="1405"/>
              <a:chExt cx="1002" cy="983"/>
            </a:xfrm>
          </p:grpSpPr>
          <p:sp>
            <p:nvSpPr>
              <p:cNvPr id="48144" name="Rectangle 17"/>
              <p:cNvSpPr>
                <a:spLocks noChangeAspect="1" noChangeArrowheads="1"/>
              </p:cNvSpPr>
              <p:nvPr/>
            </p:nvSpPr>
            <p:spPr bwMode="auto">
              <a:xfrm>
                <a:off x="3940" y="1405"/>
                <a:ext cx="335" cy="327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sz="1200" b="1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Arial"/>
                </a:endParaRPr>
              </a:p>
            </p:txBody>
          </p:sp>
          <p:sp>
            <p:nvSpPr>
              <p:cNvPr id="48145" name="Rectangle 18"/>
              <p:cNvSpPr>
                <a:spLocks noChangeAspect="1" noChangeArrowheads="1"/>
              </p:cNvSpPr>
              <p:nvPr/>
            </p:nvSpPr>
            <p:spPr bwMode="auto">
              <a:xfrm>
                <a:off x="4275" y="1405"/>
                <a:ext cx="334" cy="327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sz="1200" b="1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Arial"/>
                </a:endParaRPr>
              </a:p>
            </p:txBody>
          </p:sp>
          <p:sp>
            <p:nvSpPr>
              <p:cNvPr id="48146" name="Rectangle 19"/>
              <p:cNvSpPr>
                <a:spLocks noChangeAspect="1" noChangeArrowheads="1"/>
              </p:cNvSpPr>
              <p:nvPr/>
            </p:nvSpPr>
            <p:spPr bwMode="auto">
              <a:xfrm>
                <a:off x="4609" y="1405"/>
                <a:ext cx="333" cy="327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sz="1200" b="1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Arial"/>
                </a:endParaRPr>
              </a:p>
            </p:txBody>
          </p:sp>
          <p:sp>
            <p:nvSpPr>
              <p:cNvPr id="48147" name="Rectangle 22"/>
              <p:cNvSpPr>
                <a:spLocks noChangeAspect="1" noChangeArrowheads="1"/>
              </p:cNvSpPr>
              <p:nvPr/>
            </p:nvSpPr>
            <p:spPr bwMode="auto">
              <a:xfrm>
                <a:off x="3940" y="1732"/>
                <a:ext cx="335" cy="329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sz="1200" b="1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Arial"/>
                </a:endParaRPr>
              </a:p>
            </p:txBody>
          </p:sp>
          <p:sp>
            <p:nvSpPr>
              <p:cNvPr id="48148" name="Rectangle 23"/>
              <p:cNvSpPr>
                <a:spLocks noChangeAspect="1" noChangeArrowheads="1"/>
              </p:cNvSpPr>
              <p:nvPr/>
            </p:nvSpPr>
            <p:spPr bwMode="auto">
              <a:xfrm>
                <a:off x="4275" y="1732"/>
                <a:ext cx="334" cy="329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sz="1200" b="1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Arial"/>
                </a:endParaRPr>
              </a:p>
            </p:txBody>
          </p:sp>
          <p:sp>
            <p:nvSpPr>
              <p:cNvPr id="48149" name="Rectangle 24"/>
              <p:cNvSpPr>
                <a:spLocks noChangeAspect="1" noChangeArrowheads="1"/>
              </p:cNvSpPr>
              <p:nvPr/>
            </p:nvSpPr>
            <p:spPr bwMode="auto">
              <a:xfrm>
                <a:off x="4609" y="1732"/>
                <a:ext cx="333" cy="329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sz="1200" b="1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Arial"/>
                </a:endParaRPr>
              </a:p>
            </p:txBody>
          </p:sp>
          <p:sp>
            <p:nvSpPr>
              <p:cNvPr id="48150" name="Rectangle 27"/>
              <p:cNvSpPr>
                <a:spLocks noChangeAspect="1" noChangeArrowheads="1"/>
              </p:cNvSpPr>
              <p:nvPr/>
            </p:nvSpPr>
            <p:spPr bwMode="auto">
              <a:xfrm>
                <a:off x="3940" y="2061"/>
                <a:ext cx="335" cy="327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sz="1200" b="1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Arial"/>
                </a:endParaRPr>
              </a:p>
            </p:txBody>
          </p:sp>
          <p:sp>
            <p:nvSpPr>
              <p:cNvPr id="48151" name="Rectangle 28"/>
              <p:cNvSpPr>
                <a:spLocks noChangeAspect="1" noChangeArrowheads="1"/>
              </p:cNvSpPr>
              <p:nvPr/>
            </p:nvSpPr>
            <p:spPr bwMode="auto">
              <a:xfrm>
                <a:off x="4275" y="2061"/>
                <a:ext cx="334" cy="327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sz="1200" b="1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Arial"/>
                </a:endParaRPr>
              </a:p>
            </p:txBody>
          </p:sp>
          <p:sp>
            <p:nvSpPr>
              <p:cNvPr id="48152" name="Rectangle 29"/>
              <p:cNvSpPr>
                <a:spLocks noChangeAspect="1" noChangeArrowheads="1"/>
              </p:cNvSpPr>
              <p:nvPr/>
            </p:nvSpPr>
            <p:spPr bwMode="auto">
              <a:xfrm>
                <a:off x="4609" y="2061"/>
                <a:ext cx="333" cy="327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sz="1200" b="1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Arial"/>
                </a:endParaRPr>
              </a:p>
            </p:txBody>
          </p:sp>
        </p:grpSp>
        <p:sp>
          <p:nvSpPr>
            <p:cNvPr id="48138" name="Line 35"/>
            <p:cNvSpPr>
              <a:spLocks noChangeShapeType="1"/>
            </p:cNvSpPr>
            <p:nvPr/>
          </p:nvSpPr>
          <p:spPr bwMode="auto">
            <a:xfrm>
              <a:off x="4450" y="1475"/>
              <a:ext cx="219" cy="227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2000" b="0" i="0" u="none" strike="noStrike" kern="1200" cap="none" spc="0" normalizeH="0" baseline="0" noProof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Times New Roman"/>
                <a:ea typeface="+mn-ea"/>
                <a:cs typeface="Arial"/>
              </a:endParaRPr>
            </a:p>
          </p:txBody>
        </p:sp>
        <p:sp>
          <p:nvSpPr>
            <p:cNvPr id="48139" name="Line 36"/>
            <p:cNvSpPr>
              <a:spLocks noChangeShapeType="1"/>
            </p:cNvSpPr>
            <p:nvPr/>
          </p:nvSpPr>
          <p:spPr bwMode="auto">
            <a:xfrm>
              <a:off x="4791" y="1884"/>
              <a:ext cx="10" cy="29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2000" b="0" i="0" u="none" strike="noStrike" kern="1200" cap="none" spc="0" normalizeH="0" baseline="0" noProof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Times New Roman"/>
                <a:ea typeface="+mn-ea"/>
                <a:cs typeface="Arial"/>
              </a:endParaRPr>
            </a:p>
          </p:txBody>
        </p:sp>
        <p:sp>
          <p:nvSpPr>
            <p:cNvPr id="48140" name="Line 38"/>
            <p:cNvSpPr>
              <a:spLocks noChangeShapeType="1"/>
            </p:cNvSpPr>
            <p:nvPr/>
          </p:nvSpPr>
          <p:spPr bwMode="auto">
            <a:xfrm flipH="1">
              <a:off x="4903" y="1422"/>
              <a:ext cx="235" cy="27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2000" b="0" i="0" u="none" strike="noStrike" kern="1200" cap="none" spc="0" normalizeH="0" baseline="0" noProof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Times New Roman"/>
                <a:ea typeface="+mn-ea"/>
                <a:cs typeface="Arial"/>
              </a:endParaRPr>
            </a:p>
          </p:txBody>
        </p:sp>
        <p:sp>
          <p:nvSpPr>
            <p:cNvPr id="48141" name="Line 39"/>
            <p:cNvSpPr>
              <a:spLocks noChangeShapeType="1"/>
            </p:cNvSpPr>
            <p:nvPr/>
          </p:nvSpPr>
          <p:spPr bwMode="auto">
            <a:xfrm>
              <a:off x="5201" y="1884"/>
              <a:ext cx="10" cy="29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2000" b="0" i="0" u="none" strike="noStrike" kern="1200" cap="none" spc="0" normalizeH="0" baseline="0" noProof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Times New Roman"/>
                <a:ea typeface="+mn-ea"/>
                <a:cs typeface="Arial"/>
              </a:endParaRPr>
            </a:p>
          </p:txBody>
        </p:sp>
        <p:sp>
          <p:nvSpPr>
            <p:cNvPr id="48142" name="Line 40"/>
            <p:cNvSpPr>
              <a:spLocks noChangeShapeType="1"/>
            </p:cNvSpPr>
            <p:nvPr/>
          </p:nvSpPr>
          <p:spPr bwMode="auto">
            <a:xfrm>
              <a:off x="4791" y="1413"/>
              <a:ext cx="10" cy="29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2000" b="0" i="0" u="none" strike="noStrike" kern="1200" cap="none" spc="0" normalizeH="0" baseline="0" noProof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Times New Roman"/>
                <a:ea typeface="+mn-ea"/>
                <a:cs typeface="Arial"/>
              </a:endParaRPr>
            </a:p>
          </p:txBody>
        </p:sp>
        <p:sp>
          <p:nvSpPr>
            <p:cNvPr id="48143" name="Line 41"/>
            <p:cNvSpPr>
              <a:spLocks noChangeShapeType="1"/>
            </p:cNvSpPr>
            <p:nvPr/>
          </p:nvSpPr>
          <p:spPr bwMode="auto">
            <a:xfrm>
              <a:off x="4450" y="1893"/>
              <a:ext cx="254" cy="263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2000" b="0" i="0" u="none" strike="noStrike" kern="1200" cap="none" spc="0" normalizeH="0" baseline="0" noProof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Times New Roman"/>
                <a:ea typeface="+mn-ea"/>
                <a:cs typeface="Arial"/>
              </a:endParaRPr>
            </a:p>
          </p:txBody>
        </p:sp>
      </p:grpSp>
      <p:sp>
        <p:nvSpPr>
          <p:cNvPr id="48132" name="Rectangle 23"/>
          <p:cNvSpPr>
            <a:spLocks noChangeArrowheads="1"/>
          </p:cNvSpPr>
          <p:nvPr/>
        </p:nvSpPr>
        <p:spPr bwMode="auto">
          <a:xfrm>
            <a:off x="6037263" y="1946275"/>
            <a:ext cx="5715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2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 pitchFamily="18" charset="0"/>
                <a:cs typeface="Arial"/>
              </a:rPr>
              <a:t>P</a:t>
            </a:r>
            <a:r>
              <a:rPr kumimoji="1" lang="en-US" sz="2800" b="0" i="0" u="none" strike="noStrike" kern="1200" cap="none" spc="0" normalizeH="0" baseline="-2500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 pitchFamily="18" charset="0"/>
                <a:cs typeface="Arial"/>
              </a:rPr>
              <a:t>ki</a:t>
            </a:r>
            <a:endParaRPr kumimoji="1" lang="en-US" sz="2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Times New Roman" pitchFamily="18" charset="0"/>
              <a:cs typeface="Arial"/>
            </a:endParaRPr>
          </a:p>
        </p:txBody>
      </p:sp>
      <p:sp>
        <p:nvSpPr>
          <p:cNvPr id="48133" name="Line 39"/>
          <p:cNvSpPr>
            <a:spLocks noChangeShapeType="1"/>
          </p:cNvSpPr>
          <p:nvPr/>
        </p:nvSpPr>
        <p:spPr bwMode="auto">
          <a:xfrm flipH="1">
            <a:off x="6267450" y="2493963"/>
            <a:ext cx="14288" cy="5397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2000" b="0" i="0" u="none" strike="noStrike" kern="1200" cap="none" spc="0" normalizeH="0" baseline="0" noProof="0" smtClean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Times New Roman"/>
              <a:ea typeface="+mn-ea"/>
              <a:cs typeface="Arial"/>
            </a:endParaRPr>
          </a:p>
        </p:txBody>
      </p:sp>
      <p:graphicFrame>
        <p:nvGraphicFramePr>
          <p:cNvPr id="26" name="Table 25"/>
          <p:cNvGraphicFramePr>
            <a:graphicFrameLocks noGrp="1"/>
          </p:cNvGraphicFramePr>
          <p:nvPr/>
        </p:nvGraphicFramePr>
        <p:xfrm>
          <a:off x="704850" y="1679575"/>
          <a:ext cx="4481513" cy="3902075"/>
        </p:xfrm>
        <a:graphic>
          <a:graphicData uri="http://schemas.openxmlformats.org/drawingml/2006/table">
            <a:tbl>
              <a:tblPr/>
              <a:tblGrid>
                <a:gridCol w="448151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3902075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latin typeface="Times New Roman"/>
                          <a:ea typeface="Times New Roman"/>
                        </a:rPr>
                        <a:t>Global </a:t>
                      </a:r>
                      <a:r>
                        <a:rPr lang="en-US" sz="3200" u="sng" dirty="0">
                          <a:latin typeface="Times New Roman"/>
                          <a:ea typeface="Times New Roman"/>
                        </a:rPr>
                        <a:t>P</a:t>
                      </a:r>
                      <a:r>
                        <a:rPr lang="en-US" sz="3200" dirty="0">
                          <a:latin typeface="Times New Roman"/>
                          <a:ea typeface="Times New Roman"/>
                        </a:rPr>
                        <a:t>, </a:t>
                      </a:r>
                      <a:r>
                        <a:rPr lang="en-US" sz="3200" u="sng" dirty="0">
                          <a:latin typeface="Times New Roman"/>
                          <a:ea typeface="Times New Roman"/>
                          <a:sym typeface="Symbol"/>
                        </a:rPr>
                        <a:t></a:t>
                      </a:r>
                      <a:r>
                        <a:rPr lang="en-US" sz="3200" dirty="0">
                          <a:latin typeface="Times New Roman"/>
                          <a:ea typeface="Times New Roman"/>
                        </a:rPr>
                        <a:t>, </a:t>
                      </a:r>
                      <a:r>
                        <a:rPr lang="en-US" sz="3200" u="sng" dirty="0">
                          <a:latin typeface="Times New Roman"/>
                          <a:ea typeface="Times New Roman"/>
                          <a:sym typeface="Symbol"/>
                        </a:rPr>
                        <a:t></a:t>
                      </a:r>
                      <a:endParaRPr lang="en-US" sz="3200" dirty="0">
                        <a:latin typeface="Times New Roman"/>
                        <a:ea typeface="Times New Roman"/>
                      </a:endParaRP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 err="1">
                          <a:latin typeface="Times New Roman"/>
                          <a:ea typeface="Times New Roman"/>
                        </a:rPr>
                        <a:t>FlowAlgebra</a:t>
                      </a:r>
                      <a:r>
                        <a:rPr lang="en-US" sz="3200" dirty="0">
                          <a:latin typeface="Times New Roman"/>
                          <a:ea typeface="Times New Roman"/>
                        </a:rPr>
                        <a:t>(</a:t>
                      </a:r>
                      <a:r>
                        <a:rPr lang="en-US" sz="3200" dirty="0" err="1">
                          <a:latin typeface="Times New Roman"/>
                          <a:ea typeface="Times New Roman"/>
                        </a:rPr>
                        <a:t>i</a:t>
                      </a:r>
                      <a:r>
                        <a:rPr lang="en-US" sz="3200" dirty="0">
                          <a:latin typeface="Times New Roman"/>
                          <a:ea typeface="Times New Roman"/>
                        </a:rPr>
                        <a:t>)</a:t>
                      </a: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latin typeface="Times New Roman"/>
                          <a:ea typeface="Times New Roman"/>
                        </a:rPr>
                        <a:t>for all k neighbors of </a:t>
                      </a:r>
                      <a:r>
                        <a:rPr lang="en-US" sz="3200" dirty="0" err="1">
                          <a:latin typeface="Times New Roman"/>
                          <a:ea typeface="Times New Roman"/>
                        </a:rPr>
                        <a:t>i</a:t>
                      </a:r>
                      <a:endParaRPr lang="en-US" sz="3200" dirty="0">
                        <a:latin typeface="Times New Roman"/>
                        <a:ea typeface="Times New Roman"/>
                      </a:endParaRPr>
                    </a:p>
                    <a:p>
                      <a:pPr marL="27432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latin typeface="Times New Roman"/>
                          <a:ea typeface="Times New Roman"/>
                        </a:rPr>
                        <a:t>if </a:t>
                      </a:r>
                      <a:r>
                        <a:rPr lang="en-US" sz="3200" dirty="0" err="1" smtClean="0">
                          <a:latin typeface="Times New Roman"/>
                          <a:ea typeface="Times New Roman"/>
                        </a:rPr>
                        <a:t>P</a:t>
                      </a:r>
                      <a:r>
                        <a:rPr lang="en-US" sz="3200" baseline="-25000" dirty="0" err="1" smtClean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</a:rPr>
                        <a:t>ik</a:t>
                      </a:r>
                      <a:r>
                        <a:rPr lang="en-US" sz="3200" dirty="0" smtClean="0">
                          <a:latin typeface="Times New Roman"/>
                          <a:ea typeface="Times New Roman"/>
                        </a:rPr>
                        <a:t>&gt;0</a:t>
                      </a:r>
                      <a:endParaRPr lang="en-US" sz="3200" dirty="0">
                        <a:latin typeface="Times New Roman"/>
                        <a:ea typeface="Times New Roman"/>
                      </a:endParaRPr>
                    </a:p>
                    <a:p>
                      <a:pPr marL="50292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 err="1">
                          <a:latin typeface="Times New Roman"/>
                          <a:ea typeface="Times New Roman"/>
                        </a:rPr>
                        <a:t>FlowAlgebra</a:t>
                      </a:r>
                      <a:r>
                        <a:rPr lang="en-US" sz="3200" dirty="0">
                          <a:latin typeface="Times New Roman"/>
                          <a:ea typeface="Times New Roman"/>
                        </a:rPr>
                        <a:t>(k)</a:t>
                      </a: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latin typeface="Times New Roman"/>
                          <a:ea typeface="Times New Roman"/>
                        </a:rPr>
                        <a:t>next k</a:t>
                      </a: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 u="sng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sym typeface="Symbol"/>
                        </a:rPr>
                        <a:t></a:t>
                      </a:r>
                      <a:r>
                        <a:rPr lang="en-US" sz="3200" b="1" i="1" baseline="-25000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</a:rPr>
                        <a:t>i</a:t>
                      </a:r>
                      <a:r>
                        <a:rPr lang="en-US" sz="3200" b="1" i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</a:rPr>
                        <a:t>= FA(</a:t>
                      </a:r>
                      <a:r>
                        <a:rPr lang="en-US" sz="3200" b="1" u="sng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sym typeface="Symbol"/>
                        </a:rPr>
                        <a:t></a:t>
                      </a:r>
                      <a:r>
                        <a:rPr lang="en-US" sz="3200" b="1" baseline="-25000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</a:rPr>
                        <a:t>i</a:t>
                      </a:r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</a:rPr>
                        <a:t>, </a:t>
                      </a:r>
                      <a:r>
                        <a:rPr lang="en-US" sz="3200" b="1" u="sng" dirty="0" err="1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</a:rPr>
                        <a:t>P</a:t>
                      </a:r>
                      <a:r>
                        <a:rPr lang="en-US" sz="3200" b="1" baseline="-25000" dirty="0" err="1" smtClean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</a:rPr>
                        <a:t>ik</a:t>
                      </a:r>
                      <a:r>
                        <a:rPr lang="en-US" sz="3200" b="1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</a:rPr>
                        <a:t>, </a:t>
                      </a:r>
                      <a:r>
                        <a:rPr lang="en-US" sz="3200" b="1" u="sng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sym typeface="Symbol"/>
                        </a:rPr>
                        <a:t></a:t>
                      </a:r>
                      <a:r>
                        <a:rPr lang="en-US" sz="3200" b="1" i="1" baseline="-250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</a:rPr>
                        <a:t>k</a:t>
                      </a:r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</a:rPr>
                        <a:t>, </a:t>
                      </a:r>
                      <a:r>
                        <a:rPr lang="en-US" sz="3200" b="1" u="sng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sym typeface="Symbol"/>
                        </a:rPr>
                        <a:t></a:t>
                      </a:r>
                      <a:r>
                        <a:rPr lang="en-US" sz="3200" b="1" baseline="-250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</a:rPr>
                        <a:t>k</a:t>
                      </a:r>
                      <a:r>
                        <a:rPr lang="en-US" sz="3200" b="1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</a:rPr>
                        <a:t>)</a:t>
                      </a: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 smtClean="0">
                          <a:latin typeface="Times New Roman"/>
                          <a:ea typeface="Times New Roman"/>
                        </a:rPr>
                        <a:t>return</a:t>
                      </a:r>
                      <a:endParaRPr lang="en-US" sz="3200" dirty="0">
                        <a:latin typeface="Times New Roman"/>
                        <a:ea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sp>
        <p:nvSpPr>
          <p:cNvPr id="48136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2000" b="0" i="0" u="none" strike="noStrike" kern="1200" cap="none" spc="0" normalizeH="0" baseline="0" noProof="0" smtClean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Times New Roman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04929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Line 2"/>
          <p:cNvSpPr>
            <a:spLocks noChangeShapeType="1"/>
          </p:cNvSpPr>
          <p:nvPr/>
        </p:nvSpPr>
        <p:spPr bwMode="auto">
          <a:xfrm>
            <a:off x="1727200" y="1995488"/>
            <a:ext cx="2025650" cy="1587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2000" b="0" i="0" u="none" strike="noStrike" kern="1200" cap="none" spc="0" normalizeH="0" baseline="0" noProof="0" smtClean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Times New Roman"/>
              <a:ea typeface="+mn-ea"/>
              <a:cs typeface="Arial"/>
            </a:endParaRPr>
          </a:p>
        </p:txBody>
      </p:sp>
      <p:sp>
        <p:nvSpPr>
          <p:cNvPr id="7172" name="Line 5"/>
          <p:cNvSpPr>
            <a:spLocks noChangeShapeType="1"/>
          </p:cNvSpPr>
          <p:nvPr/>
        </p:nvSpPr>
        <p:spPr bwMode="auto">
          <a:xfrm>
            <a:off x="1720850" y="2663825"/>
            <a:ext cx="2009775" cy="1588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2000" b="0" i="0" u="none" strike="noStrike" kern="1200" cap="none" spc="0" normalizeH="0" baseline="0" noProof="0" smtClean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Times New Roman"/>
              <a:ea typeface="+mn-ea"/>
              <a:cs typeface="Arial"/>
            </a:endParaRPr>
          </a:p>
        </p:txBody>
      </p:sp>
      <p:sp>
        <p:nvSpPr>
          <p:cNvPr id="7173" name="Line 6"/>
          <p:cNvSpPr>
            <a:spLocks noChangeShapeType="1"/>
          </p:cNvSpPr>
          <p:nvPr/>
        </p:nvSpPr>
        <p:spPr bwMode="auto">
          <a:xfrm>
            <a:off x="1720850" y="3290888"/>
            <a:ext cx="1997075" cy="1587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2000" b="0" i="0" u="none" strike="noStrike" kern="1200" cap="none" spc="0" normalizeH="0" baseline="0" noProof="0" smtClean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Times New Roman"/>
              <a:ea typeface="+mn-ea"/>
              <a:cs typeface="Arial"/>
            </a:endParaRPr>
          </a:p>
        </p:txBody>
      </p:sp>
      <p:sp>
        <p:nvSpPr>
          <p:cNvPr id="7174" name="Line 7"/>
          <p:cNvSpPr>
            <a:spLocks noChangeShapeType="1"/>
          </p:cNvSpPr>
          <p:nvPr/>
        </p:nvSpPr>
        <p:spPr bwMode="auto">
          <a:xfrm>
            <a:off x="1712913" y="3932238"/>
            <a:ext cx="2035175" cy="1587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2000" b="0" i="0" u="none" strike="noStrike" kern="1200" cap="none" spc="0" normalizeH="0" baseline="0" noProof="0" smtClean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Times New Roman"/>
              <a:ea typeface="+mn-ea"/>
              <a:cs typeface="Arial"/>
            </a:endParaRPr>
          </a:p>
        </p:txBody>
      </p:sp>
      <p:sp>
        <p:nvSpPr>
          <p:cNvPr id="7175" name="Line 8"/>
          <p:cNvSpPr>
            <a:spLocks noChangeShapeType="1"/>
          </p:cNvSpPr>
          <p:nvPr/>
        </p:nvSpPr>
        <p:spPr bwMode="auto">
          <a:xfrm flipV="1">
            <a:off x="1725613" y="4549775"/>
            <a:ext cx="2022475" cy="11113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2000" b="0" i="0" u="none" strike="noStrike" kern="1200" cap="none" spc="0" normalizeH="0" baseline="0" noProof="0" smtClean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Times New Roman"/>
              <a:ea typeface="+mn-ea"/>
              <a:cs typeface="Arial"/>
            </a:endParaRPr>
          </a:p>
        </p:txBody>
      </p:sp>
      <p:sp>
        <p:nvSpPr>
          <p:cNvPr id="7176" name="Line 9"/>
          <p:cNvSpPr>
            <a:spLocks noChangeShapeType="1"/>
          </p:cNvSpPr>
          <p:nvPr/>
        </p:nvSpPr>
        <p:spPr bwMode="auto">
          <a:xfrm flipV="1">
            <a:off x="1725613" y="1992313"/>
            <a:ext cx="1587" cy="3159125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2000" b="0" i="0" u="none" strike="noStrike" kern="1200" cap="none" spc="0" normalizeH="0" baseline="0" noProof="0" smtClean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Times New Roman"/>
              <a:ea typeface="+mn-ea"/>
              <a:cs typeface="Arial"/>
            </a:endParaRPr>
          </a:p>
        </p:txBody>
      </p:sp>
      <p:sp>
        <p:nvSpPr>
          <p:cNvPr id="7177" name="Line 10"/>
          <p:cNvSpPr>
            <a:spLocks noChangeShapeType="1"/>
          </p:cNvSpPr>
          <p:nvPr/>
        </p:nvSpPr>
        <p:spPr bwMode="auto">
          <a:xfrm flipV="1">
            <a:off x="2384425" y="2008188"/>
            <a:ext cx="1588" cy="3159125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2000" b="0" i="0" u="none" strike="noStrike" kern="1200" cap="none" spc="0" normalizeH="0" baseline="0" noProof="0" smtClean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Times New Roman"/>
              <a:ea typeface="+mn-ea"/>
              <a:cs typeface="Arial"/>
            </a:endParaRPr>
          </a:p>
        </p:txBody>
      </p:sp>
      <p:sp>
        <p:nvSpPr>
          <p:cNvPr id="7178" name="Line 11"/>
          <p:cNvSpPr>
            <a:spLocks noChangeShapeType="1"/>
          </p:cNvSpPr>
          <p:nvPr/>
        </p:nvSpPr>
        <p:spPr bwMode="auto">
          <a:xfrm flipH="1" flipV="1">
            <a:off x="3052763" y="2008188"/>
            <a:ext cx="3175" cy="3184525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2000" b="0" i="0" u="none" strike="noStrike" kern="1200" cap="none" spc="0" normalizeH="0" baseline="0" noProof="0" smtClean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Times New Roman"/>
              <a:ea typeface="+mn-ea"/>
              <a:cs typeface="Arial"/>
            </a:endParaRPr>
          </a:p>
        </p:txBody>
      </p:sp>
      <p:sp>
        <p:nvSpPr>
          <p:cNvPr id="7179" name="Line 12"/>
          <p:cNvSpPr>
            <a:spLocks noChangeShapeType="1"/>
          </p:cNvSpPr>
          <p:nvPr/>
        </p:nvSpPr>
        <p:spPr bwMode="auto">
          <a:xfrm flipV="1">
            <a:off x="3738563" y="2001838"/>
            <a:ext cx="1587" cy="3159125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2000" b="0" i="0" u="none" strike="noStrike" kern="1200" cap="none" spc="0" normalizeH="0" baseline="0" noProof="0" smtClean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Times New Roman"/>
              <a:ea typeface="+mn-ea"/>
              <a:cs typeface="Arial"/>
            </a:endParaRPr>
          </a:p>
        </p:txBody>
      </p:sp>
      <p:sp>
        <p:nvSpPr>
          <p:cNvPr id="7180" name="Rectangle 13"/>
          <p:cNvSpPr>
            <a:spLocks noChangeArrowheads="1"/>
          </p:cNvSpPr>
          <p:nvPr/>
        </p:nvSpPr>
        <p:spPr bwMode="auto">
          <a:xfrm>
            <a:off x="642938" y="5568950"/>
            <a:ext cx="32702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Arial"/>
              </a:rPr>
              <a:t>Dependence function of grid cells y</a:t>
            </a: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/>
            </a:endParaRPr>
          </a:p>
        </p:txBody>
      </p:sp>
      <p:sp>
        <p:nvSpPr>
          <p:cNvPr id="7181" name="Line 14"/>
          <p:cNvSpPr>
            <a:spLocks noChangeShapeType="1"/>
          </p:cNvSpPr>
          <p:nvPr/>
        </p:nvSpPr>
        <p:spPr bwMode="auto">
          <a:xfrm>
            <a:off x="1727200" y="5160963"/>
            <a:ext cx="2022475" cy="1587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2000" b="0" i="0" u="none" strike="noStrike" kern="1200" cap="none" spc="0" normalizeH="0" baseline="0" noProof="0" smtClean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Times New Roman"/>
              <a:ea typeface="+mn-ea"/>
              <a:cs typeface="Arial"/>
            </a:endParaRPr>
          </a:p>
        </p:txBody>
      </p:sp>
      <p:sp>
        <p:nvSpPr>
          <p:cNvPr id="7182" name="Rectangle 15"/>
          <p:cNvSpPr>
            <a:spLocks noChangeArrowheads="1"/>
          </p:cNvSpPr>
          <p:nvPr/>
        </p:nvSpPr>
        <p:spPr bwMode="auto">
          <a:xfrm>
            <a:off x="1855788" y="4597400"/>
            <a:ext cx="614362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2000" b="0" i="0" u="none" strike="noStrike" kern="1200" cap="none" spc="0" normalizeH="0" baseline="0" noProof="0" smtClean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Times New Roman"/>
              <a:ea typeface="+mn-ea"/>
              <a:cs typeface="Arial"/>
            </a:endParaRPr>
          </a:p>
        </p:txBody>
      </p:sp>
      <p:sp>
        <p:nvSpPr>
          <p:cNvPr id="7183" name="Rectangle 16"/>
          <p:cNvSpPr>
            <a:spLocks noChangeArrowheads="1"/>
          </p:cNvSpPr>
          <p:nvPr/>
        </p:nvSpPr>
        <p:spPr bwMode="auto">
          <a:xfrm>
            <a:off x="1990725" y="4672013"/>
            <a:ext cx="1143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Arial"/>
              </a:rPr>
              <a:t>0</a:t>
            </a: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/>
            </a:endParaRPr>
          </a:p>
        </p:txBody>
      </p:sp>
      <p:sp>
        <p:nvSpPr>
          <p:cNvPr id="7184" name="Rectangle 17"/>
          <p:cNvSpPr>
            <a:spLocks noChangeArrowheads="1"/>
          </p:cNvSpPr>
          <p:nvPr/>
        </p:nvSpPr>
        <p:spPr bwMode="auto">
          <a:xfrm>
            <a:off x="2105025" y="4672013"/>
            <a:ext cx="571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Arial"/>
              </a:rPr>
              <a:t> </a:t>
            </a: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/>
            </a:endParaRPr>
          </a:p>
        </p:txBody>
      </p:sp>
      <p:sp>
        <p:nvSpPr>
          <p:cNvPr id="7185" name="Rectangle 18"/>
          <p:cNvSpPr>
            <a:spLocks noChangeArrowheads="1"/>
          </p:cNvSpPr>
          <p:nvPr/>
        </p:nvSpPr>
        <p:spPr bwMode="auto">
          <a:xfrm>
            <a:off x="2454275" y="4654550"/>
            <a:ext cx="617538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2000" b="0" i="0" u="none" strike="noStrike" kern="1200" cap="none" spc="0" normalizeH="0" baseline="0" noProof="0" smtClean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Times New Roman"/>
              <a:ea typeface="+mn-ea"/>
              <a:cs typeface="Arial"/>
            </a:endParaRPr>
          </a:p>
        </p:txBody>
      </p:sp>
      <p:sp>
        <p:nvSpPr>
          <p:cNvPr id="7186" name="Rectangle 19"/>
          <p:cNvSpPr>
            <a:spLocks noChangeArrowheads="1"/>
          </p:cNvSpPr>
          <p:nvPr/>
        </p:nvSpPr>
        <p:spPr bwMode="auto">
          <a:xfrm>
            <a:off x="2590800" y="4727575"/>
            <a:ext cx="1143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Arial"/>
              </a:rPr>
              <a:t>1</a:t>
            </a: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/>
            </a:endParaRPr>
          </a:p>
        </p:txBody>
      </p:sp>
      <p:sp>
        <p:nvSpPr>
          <p:cNvPr id="7187" name="Rectangle 20"/>
          <p:cNvSpPr>
            <a:spLocks noChangeArrowheads="1"/>
          </p:cNvSpPr>
          <p:nvPr/>
        </p:nvSpPr>
        <p:spPr bwMode="auto">
          <a:xfrm>
            <a:off x="2705100" y="4727575"/>
            <a:ext cx="571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Arial"/>
              </a:rPr>
              <a:t> </a:t>
            </a: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/>
            </a:endParaRPr>
          </a:p>
        </p:txBody>
      </p:sp>
      <p:sp>
        <p:nvSpPr>
          <p:cNvPr id="7188" name="Rectangle 21"/>
          <p:cNvSpPr>
            <a:spLocks noChangeArrowheads="1"/>
          </p:cNvSpPr>
          <p:nvPr/>
        </p:nvSpPr>
        <p:spPr bwMode="auto">
          <a:xfrm>
            <a:off x="3333750" y="4686300"/>
            <a:ext cx="1143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Arial"/>
              </a:rPr>
              <a:t>0</a:t>
            </a: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/>
            </a:endParaRPr>
          </a:p>
        </p:txBody>
      </p:sp>
      <p:sp>
        <p:nvSpPr>
          <p:cNvPr id="7189" name="Rectangle 22"/>
          <p:cNvSpPr>
            <a:spLocks noChangeArrowheads="1"/>
          </p:cNvSpPr>
          <p:nvPr/>
        </p:nvSpPr>
        <p:spPr bwMode="auto">
          <a:xfrm>
            <a:off x="3448050" y="4686300"/>
            <a:ext cx="571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Arial"/>
              </a:rPr>
              <a:t> </a:t>
            </a: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/>
            </a:endParaRPr>
          </a:p>
        </p:txBody>
      </p:sp>
      <p:sp>
        <p:nvSpPr>
          <p:cNvPr id="7190" name="Rectangle 23"/>
          <p:cNvSpPr>
            <a:spLocks noChangeArrowheads="1"/>
          </p:cNvSpPr>
          <p:nvPr/>
        </p:nvSpPr>
        <p:spPr bwMode="auto">
          <a:xfrm>
            <a:off x="1839913" y="3997325"/>
            <a:ext cx="617537" cy="544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2000" b="0" i="0" u="none" strike="noStrike" kern="1200" cap="none" spc="0" normalizeH="0" baseline="0" noProof="0" smtClean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Times New Roman"/>
              <a:ea typeface="+mn-ea"/>
              <a:cs typeface="Arial"/>
            </a:endParaRPr>
          </a:p>
        </p:txBody>
      </p:sp>
      <p:sp>
        <p:nvSpPr>
          <p:cNvPr id="7191" name="Rectangle 24"/>
          <p:cNvSpPr>
            <a:spLocks noChangeArrowheads="1"/>
          </p:cNvSpPr>
          <p:nvPr/>
        </p:nvSpPr>
        <p:spPr bwMode="auto">
          <a:xfrm>
            <a:off x="1976438" y="4071938"/>
            <a:ext cx="1143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Arial"/>
              </a:rPr>
              <a:t>0</a:t>
            </a: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/>
            </a:endParaRPr>
          </a:p>
        </p:txBody>
      </p:sp>
      <p:sp>
        <p:nvSpPr>
          <p:cNvPr id="7192" name="Rectangle 25"/>
          <p:cNvSpPr>
            <a:spLocks noChangeArrowheads="1"/>
          </p:cNvSpPr>
          <p:nvPr/>
        </p:nvSpPr>
        <p:spPr bwMode="auto">
          <a:xfrm>
            <a:off x="2090738" y="4071938"/>
            <a:ext cx="571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Arial"/>
              </a:rPr>
              <a:t> </a:t>
            </a: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/>
            </a:endParaRPr>
          </a:p>
        </p:txBody>
      </p:sp>
      <p:sp>
        <p:nvSpPr>
          <p:cNvPr id="7193" name="Rectangle 26"/>
          <p:cNvSpPr>
            <a:spLocks noChangeArrowheads="1"/>
          </p:cNvSpPr>
          <p:nvPr/>
        </p:nvSpPr>
        <p:spPr bwMode="auto">
          <a:xfrm>
            <a:off x="2498725" y="4040188"/>
            <a:ext cx="615950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2000" b="0" i="0" u="none" strike="noStrike" kern="1200" cap="none" spc="0" normalizeH="0" baseline="0" noProof="0" smtClean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Times New Roman"/>
              <a:ea typeface="+mn-ea"/>
              <a:cs typeface="Arial"/>
            </a:endParaRPr>
          </a:p>
        </p:txBody>
      </p:sp>
      <p:sp>
        <p:nvSpPr>
          <p:cNvPr id="7194" name="Rectangle 27"/>
          <p:cNvSpPr>
            <a:spLocks noChangeArrowheads="1"/>
          </p:cNvSpPr>
          <p:nvPr/>
        </p:nvSpPr>
        <p:spPr bwMode="auto">
          <a:xfrm>
            <a:off x="2635250" y="4114800"/>
            <a:ext cx="1143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Arial"/>
              </a:rPr>
              <a:t>1</a:t>
            </a: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/>
            </a:endParaRPr>
          </a:p>
        </p:txBody>
      </p:sp>
      <p:sp>
        <p:nvSpPr>
          <p:cNvPr id="7195" name="Rectangle 28"/>
          <p:cNvSpPr>
            <a:spLocks noChangeArrowheads="1"/>
          </p:cNvSpPr>
          <p:nvPr/>
        </p:nvSpPr>
        <p:spPr bwMode="auto">
          <a:xfrm>
            <a:off x="2749550" y="4114800"/>
            <a:ext cx="571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Arial"/>
              </a:rPr>
              <a:t> </a:t>
            </a: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/>
            </a:endParaRPr>
          </a:p>
        </p:txBody>
      </p:sp>
      <p:sp>
        <p:nvSpPr>
          <p:cNvPr id="7196" name="Rectangle 29"/>
          <p:cNvSpPr>
            <a:spLocks noChangeArrowheads="1"/>
          </p:cNvSpPr>
          <p:nvPr/>
        </p:nvSpPr>
        <p:spPr bwMode="auto">
          <a:xfrm>
            <a:off x="3209925" y="3997325"/>
            <a:ext cx="617538" cy="544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2000" b="0" i="0" u="none" strike="noStrike" kern="1200" cap="none" spc="0" normalizeH="0" baseline="0" noProof="0" smtClean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Times New Roman"/>
              <a:ea typeface="+mn-ea"/>
              <a:cs typeface="Arial"/>
            </a:endParaRPr>
          </a:p>
        </p:txBody>
      </p:sp>
      <p:sp>
        <p:nvSpPr>
          <p:cNvPr id="7197" name="Rectangle 30"/>
          <p:cNvSpPr>
            <a:spLocks noChangeArrowheads="1"/>
          </p:cNvSpPr>
          <p:nvPr/>
        </p:nvSpPr>
        <p:spPr bwMode="auto">
          <a:xfrm>
            <a:off x="3348038" y="4071938"/>
            <a:ext cx="1143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Arial"/>
              </a:rPr>
              <a:t>0</a:t>
            </a: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/>
            </a:endParaRPr>
          </a:p>
        </p:txBody>
      </p:sp>
      <p:sp>
        <p:nvSpPr>
          <p:cNvPr id="7198" name="Rectangle 31"/>
          <p:cNvSpPr>
            <a:spLocks noChangeArrowheads="1"/>
          </p:cNvSpPr>
          <p:nvPr/>
        </p:nvSpPr>
        <p:spPr bwMode="auto">
          <a:xfrm>
            <a:off x="3462338" y="4071938"/>
            <a:ext cx="571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Arial"/>
              </a:rPr>
              <a:t> </a:t>
            </a: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/>
            </a:endParaRPr>
          </a:p>
        </p:txBody>
      </p:sp>
      <p:sp>
        <p:nvSpPr>
          <p:cNvPr id="7199" name="Rectangle 32"/>
          <p:cNvSpPr>
            <a:spLocks noChangeArrowheads="1"/>
          </p:cNvSpPr>
          <p:nvPr/>
        </p:nvSpPr>
        <p:spPr bwMode="auto">
          <a:xfrm>
            <a:off x="1839913" y="3441700"/>
            <a:ext cx="617537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2000" b="0" i="0" u="none" strike="noStrike" kern="1200" cap="none" spc="0" normalizeH="0" baseline="0" noProof="0" smtClean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Times New Roman"/>
              <a:ea typeface="+mn-ea"/>
              <a:cs typeface="Arial"/>
            </a:endParaRPr>
          </a:p>
        </p:txBody>
      </p:sp>
      <p:sp>
        <p:nvSpPr>
          <p:cNvPr id="7200" name="Rectangle 33"/>
          <p:cNvSpPr>
            <a:spLocks noChangeArrowheads="1"/>
          </p:cNvSpPr>
          <p:nvPr/>
        </p:nvSpPr>
        <p:spPr bwMode="auto">
          <a:xfrm>
            <a:off x="1976438" y="3517900"/>
            <a:ext cx="1143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Arial"/>
              </a:rPr>
              <a:t>0</a:t>
            </a: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/>
            </a:endParaRPr>
          </a:p>
        </p:txBody>
      </p:sp>
      <p:sp>
        <p:nvSpPr>
          <p:cNvPr id="7201" name="Rectangle 34"/>
          <p:cNvSpPr>
            <a:spLocks noChangeArrowheads="1"/>
          </p:cNvSpPr>
          <p:nvPr/>
        </p:nvSpPr>
        <p:spPr bwMode="auto">
          <a:xfrm>
            <a:off x="2090738" y="3517900"/>
            <a:ext cx="571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Arial"/>
              </a:rPr>
              <a:t> </a:t>
            </a: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/>
            </a:endParaRPr>
          </a:p>
        </p:txBody>
      </p:sp>
      <p:sp>
        <p:nvSpPr>
          <p:cNvPr id="7202" name="Rectangle 35"/>
          <p:cNvSpPr>
            <a:spLocks noChangeArrowheads="1"/>
          </p:cNvSpPr>
          <p:nvPr/>
        </p:nvSpPr>
        <p:spPr bwMode="auto">
          <a:xfrm>
            <a:off x="2384425" y="3440113"/>
            <a:ext cx="615950" cy="544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2000" b="0" i="0" u="none" strike="noStrike" kern="1200" cap="none" spc="0" normalizeH="0" baseline="0" noProof="0" smtClean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Times New Roman"/>
              <a:ea typeface="+mn-ea"/>
              <a:cs typeface="Arial"/>
            </a:endParaRPr>
          </a:p>
        </p:txBody>
      </p:sp>
      <p:sp>
        <p:nvSpPr>
          <p:cNvPr id="7203" name="Rectangle 36"/>
          <p:cNvSpPr>
            <a:spLocks noChangeArrowheads="1"/>
          </p:cNvSpPr>
          <p:nvPr/>
        </p:nvSpPr>
        <p:spPr bwMode="auto">
          <a:xfrm>
            <a:off x="2520950" y="3514725"/>
            <a:ext cx="2857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Arial"/>
              </a:rPr>
              <a:t>0.6</a:t>
            </a: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/>
            </a:endParaRPr>
          </a:p>
        </p:txBody>
      </p:sp>
      <p:sp>
        <p:nvSpPr>
          <p:cNvPr id="7204" name="Rectangle 37"/>
          <p:cNvSpPr>
            <a:spLocks noChangeArrowheads="1"/>
          </p:cNvSpPr>
          <p:nvPr/>
        </p:nvSpPr>
        <p:spPr bwMode="auto">
          <a:xfrm>
            <a:off x="2806700" y="3514725"/>
            <a:ext cx="571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Arial"/>
              </a:rPr>
              <a:t> </a:t>
            </a: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/>
            </a:endParaRPr>
          </a:p>
        </p:txBody>
      </p:sp>
      <p:sp>
        <p:nvSpPr>
          <p:cNvPr id="7205" name="Rectangle 38"/>
          <p:cNvSpPr>
            <a:spLocks noChangeArrowheads="1"/>
          </p:cNvSpPr>
          <p:nvPr/>
        </p:nvSpPr>
        <p:spPr bwMode="auto">
          <a:xfrm>
            <a:off x="3168650" y="3425825"/>
            <a:ext cx="614363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2000" b="0" i="0" u="none" strike="noStrike" kern="1200" cap="none" spc="0" normalizeH="0" baseline="0" noProof="0" smtClean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Times New Roman"/>
              <a:ea typeface="+mn-ea"/>
              <a:cs typeface="Arial"/>
            </a:endParaRPr>
          </a:p>
        </p:txBody>
      </p:sp>
      <p:sp>
        <p:nvSpPr>
          <p:cNvPr id="7206" name="Rectangle 39"/>
          <p:cNvSpPr>
            <a:spLocks noChangeArrowheads="1"/>
          </p:cNvSpPr>
          <p:nvPr/>
        </p:nvSpPr>
        <p:spPr bwMode="auto">
          <a:xfrm>
            <a:off x="3303588" y="3502025"/>
            <a:ext cx="1143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Arial"/>
              </a:rPr>
              <a:t>0</a:t>
            </a: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/>
            </a:endParaRPr>
          </a:p>
        </p:txBody>
      </p:sp>
      <p:sp>
        <p:nvSpPr>
          <p:cNvPr id="7207" name="Rectangle 40"/>
          <p:cNvSpPr>
            <a:spLocks noChangeArrowheads="1"/>
          </p:cNvSpPr>
          <p:nvPr/>
        </p:nvSpPr>
        <p:spPr bwMode="auto">
          <a:xfrm>
            <a:off x="3417888" y="3502025"/>
            <a:ext cx="571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Arial"/>
              </a:rPr>
              <a:t> </a:t>
            </a: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/>
            </a:endParaRPr>
          </a:p>
        </p:txBody>
      </p:sp>
      <p:sp>
        <p:nvSpPr>
          <p:cNvPr id="7208" name="Rectangle 41"/>
          <p:cNvSpPr>
            <a:spLocks noChangeArrowheads="1"/>
          </p:cNvSpPr>
          <p:nvPr/>
        </p:nvSpPr>
        <p:spPr bwMode="auto">
          <a:xfrm>
            <a:off x="1870075" y="2784475"/>
            <a:ext cx="615950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2000" b="0" i="0" u="none" strike="noStrike" kern="1200" cap="none" spc="0" normalizeH="0" baseline="0" noProof="0" smtClean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Times New Roman"/>
              <a:ea typeface="+mn-ea"/>
              <a:cs typeface="Arial"/>
            </a:endParaRPr>
          </a:p>
        </p:txBody>
      </p:sp>
      <p:sp>
        <p:nvSpPr>
          <p:cNvPr id="7209" name="Rectangle 42"/>
          <p:cNvSpPr>
            <a:spLocks noChangeArrowheads="1"/>
          </p:cNvSpPr>
          <p:nvPr/>
        </p:nvSpPr>
        <p:spPr bwMode="auto">
          <a:xfrm>
            <a:off x="2006600" y="2860675"/>
            <a:ext cx="2857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Arial"/>
              </a:rPr>
              <a:t>0.3</a:t>
            </a: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/>
            </a:endParaRPr>
          </a:p>
        </p:txBody>
      </p:sp>
      <p:sp>
        <p:nvSpPr>
          <p:cNvPr id="7210" name="Rectangle 43"/>
          <p:cNvSpPr>
            <a:spLocks noChangeArrowheads="1"/>
          </p:cNvSpPr>
          <p:nvPr/>
        </p:nvSpPr>
        <p:spPr bwMode="auto">
          <a:xfrm>
            <a:off x="2292350" y="2860675"/>
            <a:ext cx="571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Arial"/>
              </a:rPr>
              <a:t> </a:t>
            </a: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/>
            </a:endParaRPr>
          </a:p>
        </p:txBody>
      </p:sp>
      <p:sp>
        <p:nvSpPr>
          <p:cNvPr id="7211" name="Rectangle 44"/>
          <p:cNvSpPr>
            <a:spLocks noChangeArrowheads="1"/>
          </p:cNvSpPr>
          <p:nvPr/>
        </p:nvSpPr>
        <p:spPr bwMode="auto">
          <a:xfrm>
            <a:off x="2411413" y="2784475"/>
            <a:ext cx="615950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2000" b="0" i="0" u="none" strike="noStrike" kern="1200" cap="none" spc="0" normalizeH="0" baseline="0" noProof="0" smtClean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Times New Roman"/>
              <a:ea typeface="+mn-ea"/>
              <a:cs typeface="Arial"/>
            </a:endParaRPr>
          </a:p>
        </p:txBody>
      </p:sp>
      <p:sp>
        <p:nvSpPr>
          <p:cNvPr id="7212" name="Rectangle 45"/>
          <p:cNvSpPr>
            <a:spLocks noChangeArrowheads="1"/>
          </p:cNvSpPr>
          <p:nvPr/>
        </p:nvSpPr>
        <p:spPr bwMode="auto">
          <a:xfrm>
            <a:off x="2547938" y="2860675"/>
            <a:ext cx="2857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Arial"/>
              </a:rPr>
              <a:t>0.3</a:t>
            </a: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/>
            </a:endParaRPr>
          </a:p>
        </p:txBody>
      </p:sp>
      <p:sp>
        <p:nvSpPr>
          <p:cNvPr id="7213" name="Rectangle 46"/>
          <p:cNvSpPr>
            <a:spLocks noChangeArrowheads="1"/>
          </p:cNvSpPr>
          <p:nvPr/>
        </p:nvSpPr>
        <p:spPr bwMode="auto">
          <a:xfrm>
            <a:off x="2833688" y="2860675"/>
            <a:ext cx="571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Arial"/>
              </a:rPr>
              <a:t> </a:t>
            </a: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/>
            </a:endParaRPr>
          </a:p>
        </p:txBody>
      </p:sp>
      <p:sp>
        <p:nvSpPr>
          <p:cNvPr id="7214" name="Rectangle 47"/>
          <p:cNvSpPr>
            <a:spLocks noChangeArrowheads="1"/>
          </p:cNvSpPr>
          <p:nvPr/>
        </p:nvSpPr>
        <p:spPr bwMode="auto">
          <a:xfrm>
            <a:off x="3225800" y="2784475"/>
            <a:ext cx="614363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2000" b="0" i="0" u="none" strike="noStrike" kern="1200" cap="none" spc="0" normalizeH="0" baseline="0" noProof="0" smtClean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Times New Roman"/>
              <a:ea typeface="+mn-ea"/>
              <a:cs typeface="Arial"/>
            </a:endParaRPr>
          </a:p>
        </p:txBody>
      </p:sp>
      <p:sp>
        <p:nvSpPr>
          <p:cNvPr id="7215" name="Rectangle 48"/>
          <p:cNvSpPr>
            <a:spLocks noChangeArrowheads="1"/>
          </p:cNvSpPr>
          <p:nvPr/>
        </p:nvSpPr>
        <p:spPr bwMode="auto">
          <a:xfrm>
            <a:off x="3360738" y="2860675"/>
            <a:ext cx="1143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Arial"/>
              </a:rPr>
              <a:t>0</a:t>
            </a: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/>
            </a:endParaRPr>
          </a:p>
        </p:txBody>
      </p:sp>
      <p:sp>
        <p:nvSpPr>
          <p:cNvPr id="7216" name="Rectangle 49"/>
          <p:cNvSpPr>
            <a:spLocks noChangeArrowheads="1"/>
          </p:cNvSpPr>
          <p:nvPr/>
        </p:nvSpPr>
        <p:spPr bwMode="auto">
          <a:xfrm>
            <a:off x="3475038" y="2860675"/>
            <a:ext cx="571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Arial"/>
              </a:rPr>
              <a:t> </a:t>
            </a: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/>
            </a:endParaRPr>
          </a:p>
        </p:txBody>
      </p:sp>
      <p:sp>
        <p:nvSpPr>
          <p:cNvPr id="7217" name="Rectangle 50"/>
          <p:cNvSpPr>
            <a:spLocks noChangeArrowheads="1"/>
          </p:cNvSpPr>
          <p:nvPr/>
        </p:nvSpPr>
        <p:spPr bwMode="auto">
          <a:xfrm>
            <a:off x="1839913" y="2112963"/>
            <a:ext cx="617537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2000" b="0" i="0" u="none" strike="noStrike" kern="1200" cap="none" spc="0" normalizeH="0" baseline="0" noProof="0" smtClean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Times New Roman"/>
              <a:ea typeface="+mn-ea"/>
              <a:cs typeface="Arial"/>
            </a:endParaRPr>
          </a:p>
        </p:txBody>
      </p:sp>
      <p:sp>
        <p:nvSpPr>
          <p:cNvPr id="7218" name="Rectangle 51"/>
          <p:cNvSpPr>
            <a:spLocks noChangeArrowheads="1"/>
          </p:cNvSpPr>
          <p:nvPr/>
        </p:nvSpPr>
        <p:spPr bwMode="auto">
          <a:xfrm>
            <a:off x="1976438" y="2189163"/>
            <a:ext cx="2857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Arial"/>
              </a:rPr>
              <a:t>0.6</a:t>
            </a: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/>
            </a:endParaRPr>
          </a:p>
        </p:txBody>
      </p:sp>
      <p:sp>
        <p:nvSpPr>
          <p:cNvPr id="7219" name="Rectangle 52"/>
          <p:cNvSpPr>
            <a:spLocks noChangeArrowheads="1"/>
          </p:cNvSpPr>
          <p:nvPr/>
        </p:nvSpPr>
        <p:spPr bwMode="auto">
          <a:xfrm>
            <a:off x="2262188" y="2189163"/>
            <a:ext cx="571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Arial"/>
              </a:rPr>
              <a:t> </a:t>
            </a: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/>
            </a:endParaRPr>
          </a:p>
        </p:txBody>
      </p:sp>
      <p:sp>
        <p:nvSpPr>
          <p:cNvPr id="7220" name="Rectangle 53"/>
          <p:cNvSpPr>
            <a:spLocks noChangeArrowheads="1"/>
          </p:cNvSpPr>
          <p:nvPr/>
        </p:nvSpPr>
        <p:spPr bwMode="auto">
          <a:xfrm>
            <a:off x="2541588" y="2143125"/>
            <a:ext cx="614362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2000" b="0" i="0" u="none" strike="noStrike" kern="1200" cap="none" spc="0" normalizeH="0" baseline="0" noProof="0" smtClean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Times New Roman"/>
              <a:ea typeface="+mn-ea"/>
              <a:cs typeface="Arial"/>
            </a:endParaRPr>
          </a:p>
        </p:txBody>
      </p:sp>
      <p:sp>
        <p:nvSpPr>
          <p:cNvPr id="7221" name="Rectangle 54"/>
          <p:cNvSpPr>
            <a:spLocks noChangeArrowheads="1"/>
          </p:cNvSpPr>
          <p:nvPr/>
        </p:nvSpPr>
        <p:spPr bwMode="auto">
          <a:xfrm>
            <a:off x="2676525" y="2216150"/>
            <a:ext cx="1143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Arial"/>
              </a:rPr>
              <a:t>0</a:t>
            </a: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/>
            </a:endParaRPr>
          </a:p>
        </p:txBody>
      </p:sp>
      <p:sp>
        <p:nvSpPr>
          <p:cNvPr id="7222" name="Rectangle 55"/>
          <p:cNvSpPr>
            <a:spLocks noChangeArrowheads="1"/>
          </p:cNvSpPr>
          <p:nvPr/>
        </p:nvSpPr>
        <p:spPr bwMode="auto">
          <a:xfrm>
            <a:off x="2790825" y="2216150"/>
            <a:ext cx="571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Arial"/>
              </a:rPr>
              <a:t> </a:t>
            </a: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/>
            </a:endParaRPr>
          </a:p>
        </p:txBody>
      </p:sp>
      <p:sp>
        <p:nvSpPr>
          <p:cNvPr id="7223" name="Rectangle 56"/>
          <p:cNvSpPr>
            <a:spLocks noChangeArrowheads="1"/>
          </p:cNvSpPr>
          <p:nvPr/>
        </p:nvSpPr>
        <p:spPr bwMode="auto">
          <a:xfrm>
            <a:off x="3182938" y="2157413"/>
            <a:ext cx="617537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2000" b="0" i="0" u="none" strike="noStrike" kern="1200" cap="none" spc="0" normalizeH="0" baseline="0" noProof="0" smtClean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Times New Roman"/>
              <a:ea typeface="+mn-ea"/>
              <a:cs typeface="Arial"/>
            </a:endParaRPr>
          </a:p>
        </p:txBody>
      </p:sp>
      <p:sp>
        <p:nvSpPr>
          <p:cNvPr id="7224" name="Rectangle 57"/>
          <p:cNvSpPr>
            <a:spLocks noChangeArrowheads="1"/>
          </p:cNvSpPr>
          <p:nvPr/>
        </p:nvSpPr>
        <p:spPr bwMode="auto">
          <a:xfrm>
            <a:off x="3319463" y="2232025"/>
            <a:ext cx="1143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Arial"/>
              </a:rPr>
              <a:t>0</a:t>
            </a: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/>
            </a:endParaRPr>
          </a:p>
        </p:txBody>
      </p:sp>
      <p:sp>
        <p:nvSpPr>
          <p:cNvPr id="7225" name="Rectangle 58"/>
          <p:cNvSpPr>
            <a:spLocks noChangeArrowheads="1"/>
          </p:cNvSpPr>
          <p:nvPr/>
        </p:nvSpPr>
        <p:spPr bwMode="auto">
          <a:xfrm>
            <a:off x="3433763" y="2232025"/>
            <a:ext cx="571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Arial"/>
              </a:rPr>
              <a:t> </a:t>
            </a: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/>
            </a:endParaRPr>
          </a:p>
        </p:txBody>
      </p:sp>
      <p:sp>
        <p:nvSpPr>
          <p:cNvPr id="7226" name="Rectangle 59"/>
          <p:cNvSpPr>
            <a:spLocks noChangeArrowheads="1"/>
          </p:cNvSpPr>
          <p:nvPr/>
        </p:nvSpPr>
        <p:spPr bwMode="auto">
          <a:xfrm>
            <a:off x="3405188" y="4764088"/>
            <a:ext cx="1614487" cy="60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2000" b="0" i="0" u="none" strike="noStrike" kern="1200" cap="none" spc="0" normalizeH="0" baseline="0" noProof="0" smtClean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Times New Roman"/>
              <a:ea typeface="+mn-ea"/>
              <a:cs typeface="Arial"/>
            </a:endParaRPr>
          </a:p>
        </p:txBody>
      </p:sp>
      <p:sp>
        <p:nvSpPr>
          <p:cNvPr id="7227" name="Rectangle 60"/>
          <p:cNvSpPr>
            <a:spLocks noChangeArrowheads="1"/>
          </p:cNvSpPr>
          <p:nvPr/>
        </p:nvSpPr>
        <p:spPr bwMode="auto">
          <a:xfrm>
            <a:off x="1651000" y="5259388"/>
            <a:ext cx="10668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Arial"/>
              </a:rPr>
              <a:t>Grid cells y</a:t>
            </a: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/>
            </a:endParaRPr>
          </a:p>
        </p:txBody>
      </p:sp>
      <p:sp>
        <p:nvSpPr>
          <p:cNvPr id="7228" name="Rectangle 62"/>
          <p:cNvSpPr>
            <a:spLocks noChangeArrowheads="1"/>
          </p:cNvSpPr>
          <p:nvPr/>
        </p:nvSpPr>
        <p:spPr bwMode="auto">
          <a:xfrm>
            <a:off x="1741488" y="1979613"/>
            <a:ext cx="658812" cy="673100"/>
          </a:xfrm>
          <a:prstGeom prst="rect">
            <a:avLst/>
          </a:prstGeom>
          <a:noFill/>
          <a:ln w="42863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2000" b="0" i="0" u="none" strike="noStrike" kern="1200" cap="none" spc="0" normalizeH="0" baseline="0" noProof="0" smtClean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Times New Roman"/>
              <a:ea typeface="+mn-ea"/>
              <a:cs typeface="Arial"/>
            </a:endParaRPr>
          </a:p>
        </p:txBody>
      </p:sp>
      <p:sp>
        <p:nvSpPr>
          <p:cNvPr id="7229" name="Rectangle 63"/>
          <p:cNvSpPr>
            <a:spLocks noChangeArrowheads="1"/>
          </p:cNvSpPr>
          <p:nvPr/>
        </p:nvSpPr>
        <p:spPr bwMode="auto">
          <a:xfrm>
            <a:off x="2397125" y="2649538"/>
            <a:ext cx="660400" cy="644525"/>
          </a:xfrm>
          <a:prstGeom prst="rect">
            <a:avLst/>
          </a:prstGeom>
          <a:noFill/>
          <a:ln w="42863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2000" b="0" i="0" u="none" strike="noStrike" kern="1200" cap="none" spc="0" normalizeH="0" baseline="0" noProof="0" smtClean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Times New Roman"/>
              <a:ea typeface="+mn-ea"/>
              <a:cs typeface="Arial"/>
            </a:endParaRPr>
          </a:p>
        </p:txBody>
      </p:sp>
      <p:sp>
        <p:nvSpPr>
          <p:cNvPr id="7230" name="Rectangle 64"/>
          <p:cNvSpPr>
            <a:spLocks noChangeArrowheads="1"/>
          </p:cNvSpPr>
          <p:nvPr/>
        </p:nvSpPr>
        <p:spPr bwMode="auto">
          <a:xfrm>
            <a:off x="2397125" y="3290888"/>
            <a:ext cx="660400" cy="644525"/>
          </a:xfrm>
          <a:prstGeom prst="rect">
            <a:avLst/>
          </a:prstGeom>
          <a:noFill/>
          <a:ln w="42863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2000" b="0" i="0" u="none" strike="noStrike" kern="1200" cap="none" spc="0" normalizeH="0" baseline="0" noProof="0" smtClean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Times New Roman"/>
              <a:ea typeface="+mn-ea"/>
              <a:cs typeface="Arial"/>
            </a:endParaRPr>
          </a:p>
        </p:txBody>
      </p:sp>
      <p:sp>
        <p:nvSpPr>
          <p:cNvPr id="7231" name="Rectangle 65"/>
          <p:cNvSpPr>
            <a:spLocks noChangeArrowheads="1"/>
          </p:cNvSpPr>
          <p:nvPr/>
        </p:nvSpPr>
        <p:spPr bwMode="auto">
          <a:xfrm>
            <a:off x="1741488" y="2649538"/>
            <a:ext cx="658812" cy="644525"/>
          </a:xfrm>
          <a:prstGeom prst="rect">
            <a:avLst/>
          </a:prstGeom>
          <a:noFill/>
          <a:ln w="42863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2000" b="0" i="0" u="none" strike="noStrike" kern="1200" cap="none" spc="0" normalizeH="0" baseline="0" noProof="0" smtClean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Times New Roman"/>
              <a:ea typeface="+mn-ea"/>
              <a:cs typeface="Arial"/>
            </a:endParaRPr>
          </a:p>
        </p:txBody>
      </p:sp>
      <p:sp>
        <p:nvSpPr>
          <p:cNvPr id="7232" name="Rectangle 66"/>
          <p:cNvSpPr>
            <a:spLocks noChangeArrowheads="1"/>
          </p:cNvSpPr>
          <p:nvPr/>
        </p:nvSpPr>
        <p:spPr bwMode="auto">
          <a:xfrm>
            <a:off x="2397125" y="4546600"/>
            <a:ext cx="660400" cy="615950"/>
          </a:xfrm>
          <a:prstGeom prst="rect">
            <a:avLst/>
          </a:prstGeom>
          <a:noFill/>
          <a:ln w="42863">
            <a:solidFill>
              <a:srgbClr val="0000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2000" b="0" i="0" u="none" strike="noStrike" kern="1200" cap="none" spc="0" normalizeH="0" baseline="0" noProof="0" smtClean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Times New Roman"/>
              <a:ea typeface="+mn-ea"/>
              <a:cs typeface="Arial"/>
            </a:endParaRPr>
          </a:p>
        </p:txBody>
      </p:sp>
      <p:sp>
        <p:nvSpPr>
          <p:cNvPr id="7233" name="Rectangle 67"/>
          <p:cNvSpPr>
            <a:spLocks noChangeArrowheads="1"/>
          </p:cNvSpPr>
          <p:nvPr/>
        </p:nvSpPr>
        <p:spPr bwMode="auto">
          <a:xfrm>
            <a:off x="2397125" y="3932238"/>
            <a:ext cx="660400" cy="617537"/>
          </a:xfrm>
          <a:prstGeom prst="rect">
            <a:avLst/>
          </a:prstGeom>
          <a:noFill/>
          <a:ln w="42863">
            <a:solidFill>
              <a:srgbClr val="0000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2000" b="0" i="0" u="none" strike="noStrike" kern="1200" cap="none" spc="0" normalizeH="0" baseline="0" noProof="0" smtClean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Times New Roman"/>
              <a:ea typeface="+mn-ea"/>
              <a:cs typeface="Arial"/>
            </a:endParaRPr>
          </a:p>
        </p:txBody>
      </p:sp>
      <p:grpSp>
        <p:nvGrpSpPr>
          <p:cNvPr id="7234" name="Group 68"/>
          <p:cNvGrpSpPr>
            <a:grpSpLocks/>
          </p:cNvGrpSpPr>
          <p:nvPr/>
        </p:nvGrpSpPr>
        <p:grpSpPr bwMode="auto">
          <a:xfrm>
            <a:off x="2009775" y="2408238"/>
            <a:ext cx="147638" cy="469900"/>
            <a:chOff x="1138" y="864"/>
            <a:chExt cx="93" cy="296"/>
          </a:xfrm>
        </p:grpSpPr>
        <p:sp>
          <p:nvSpPr>
            <p:cNvPr id="7277" name="Line 69"/>
            <p:cNvSpPr>
              <a:spLocks noChangeShapeType="1"/>
            </p:cNvSpPr>
            <p:nvPr/>
          </p:nvSpPr>
          <p:spPr bwMode="auto">
            <a:xfrm>
              <a:off x="1184" y="864"/>
              <a:ext cx="1" cy="206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2000" b="0" i="0" u="none" strike="noStrike" kern="1200" cap="none" spc="0" normalizeH="0" baseline="0" noProof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Times New Roman"/>
                <a:ea typeface="+mn-ea"/>
                <a:cs typeface="Arial"/>
              </a:endParaRPr>
            </a:p>
          </p:txBody>
        </p:sp>
        <p:sp>
          <p:nvSpPr>
            <p:cNvPr id="7278" name="Freeform 70"/>
            <p:cNvSpPr>
              <a:spLocks/>
            </p:cNvSpPr>
            <p:nvPr/>
          </p:nvSpPr>
          <p:spPr bwMode="auto">
            <a:xfrm>
              <a:off x="1138" y="1067"/>
              <a:ext cx="93" cy="93"/>
            </a:xfrm>
            <a:custGeom>
              <a:avLst/>
              <a:gdLst>
                <a:gd name="T0" fmla="*/ 0 w 93"/>
                <a:gd name="T1" fmla="*/ 0 h 93"/>
                <a:gd name="T2" fmla="*/ 46 w 93"/>
                <a:gd name="T3" fmla="*/ 93 h 93"/>
                <a:gd name="T4" fmla="*/ 93 w 93"/>
                <a:gd name="T5" fmla="*/ 0 h 93"/>
                <a:gd name="T6" fmla="*/ 0 w 93"/>
                <a:gd name="T7" fmla="*/ 0 h 9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3"/>
                <a:gd name="T13" fmla="*/ 0 h 93"/>
                <a:gd name="T14" fmla="*/ 93 w 93"/>
                <a:gd name="T15" fmla="*/ 93 h 9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3" h="93">
                  <a:moveTo>
                    <a:pt x="0" y="0"/>
                  </a:moveTo>
                  <a:lnTo>
                    <a:pt x="46" y="93"/>
                  </a:lnTo>
                  <a:lnTo>
                    <a:pt x="9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2000" b="0" i="0" u="none" strike="noStrike" kern="1200" cap="none" spc="0" normalizeH="0" baseline="0" noProof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Times New Roman"/>
                <a:ea typeface="+mn-ea"/>
                <a:cs typeface="Arial"/>
              </a:endParaRPr>
            </a:p>
          </p:txBody>
        </p:sp>
      </p:grpSp>
      <p:grpSp>
        <p:nvGrpSpPr>
          <p:cNvPr id="7235" name="Group 71"/>
          <p:cNvGrpSpPr>
            <a:grpSpLocks/>
          </p:cNvGrpSpPr>
          <p:nvPr/>
        </p:nvGrpSpPr>
        <p:grpSpPr bwMode="auto">
          <a:xfrm>
            <a:off x="2282825" y="2506663"/>
            <a:ext cx="242888" cy="284162"/>
            <a:chOff x="1310" y="926"/>
            <a:chExt cx="153" cy="179"/>
          </a:xfrm>
        </p:grpSpPr>
        <p:sp>
          <p:nvSpPr>
            <p:cNvPr id="7275" name="Line 72"/>
            <p:cNvSpPr>
              <a:spLocks noChangeShapeType="1"/>
            </p:cNvSpPr>
            <p:nvPr/>
          </p:nvSpPr>
          <p:spPr bwMode="auto">
            <a:xfrm>
              <a:off x="1310" y="926"/>
              <a:ext cx="95" cy="110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2000" b="0" i="0" u="none" strike="noStrike" kern="1200" cap="none" spc="0" normalizeH="0" baseline="0" noProof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Times New Roman"/>
                <a:ea typeface="+mn-ea"/>
                <a:cs typeface="Arial"/>
              </a:endParaRPr>
            </a:p>
          </p:txBody>
        </p:sp>
        <p:sp>
          <p:nvSpPr>
            <p:cNvPr id="7276" name="Freeform 73"/>
            <p:cNvSpPr>
              <a:spLocks/>
            </p:cNvSpPr>
            <p:nvPr/>
          </p:nvSpPr>
          <p:spPr bwMode="auto">
            <a:xfrm>
              <a:off x="1366" y="1003"/>
              <a:ext cx="97" cy="102"/>
            </a:xfrm>
            <a:custGeom>
              <a:avLst/>
              <a:gdLst>
                <a:gd name="T0" fmla="*/ 0 w 97"/>
                <a:gd name="T1" fmla="*/ 61 h 102"/>
                <a:gd name="T2" fmla="*/ 97 w 97"/>
                <a:gd name="T3" fmla="*/ 102 h 102"/>
                <a:gd name="T4" fmla="*/ 72 w 97"/>
                <a:gd name="T5" fmla="*/ 0 h 102"/>
                <a:gd name="T6" fmla="*/ 0 w 97"/>
                <a:gd name="T7" fmla="*/ 61 h 10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7"/>
                <a:gd name="T13" fmla="*/ 0 h 102"/>
                <a:gd name="T14" fmla="*/ 97 w 97"/>
                <a:gd name="T15" fmla="*/ 102 h 10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7" h="102">
                  <a:moveTo>
                    <a:pt x="0" y="61"/>
                  </a:moveTo>
                  <a:lnTo>
                    <a:pt x="97" y="102"/>
                  </a:lnTo>
                  <a:lnTo>
                    <a:pt x="72" y="0"/>
                  </a:lnTo>
                  <a:lnTo>
                    <a:pt x="0" y="6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2000" b="0" i="0" u="none" strike="noStrike" kern="1200" cap="none" spc="0" normalizeH="0" baseline="0" noProof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Times New Roman"/>
                <a:ea typeface="+mn-ea"/>
                <a:cs typeface="Arial"/>
              </a:endParaRPr>
            </a:p>
          </p:txBody>
        </p:sp>
      </p:grpSp>
      <p:grpSp>
        <p:nvGrpSpPr>
          <p:cNvPr id="7236" name="Group 74"/>
          <p:cNvGrpSpPr>
            <a:grpSpLocks/>
          </p:cNvGrpSpPr>
          <p:nvPr/>
        </p:nvGrpSpPr>
        <p:grpSpPr bwMode="auto">
          <a:xfrm>
            <a:off x="2925763" y="2522538"/>
            <a:ext cx="344487" cy="314325"/>
            <a:chOff x="1715" y="936"/>
            <a:chExt cx="217" cy="198"/>
          </a:xfrm>
        </p:grpSpPr>
        <p:sp>
          <p:nvSpPr>
            <p:cNvPr id="7273" name="Line 75"/>
            <p:cNvSpPr>
              <a:spLocks noChangeShapeType="1"/>
            </p:cNvSpPr>
            <p:nvPr/>
          </p:nvSpPr>
          <p:spPr bwMode="auto">
            <a:xfrm>
              <a:off x="1715" y="936"/>
              <a:ext cx="149" cy="136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2000" b="0" i="0" u="none" strike="noStrike" kern="1200" cap="none" spc="0" normalizeH="0" baseline="0" noProof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Times New Roman"/>
                <a:ea typeface="+mn-ea"/>
                <a:cs typeface="Arial"/>
              </a:endParaRPr>
            </a:p>
          </p:txBody>
        </p:sp>
        <p:sp>
          <p:nvSpPr>
            <p:cNvPr id="7274" name="Freeform 76"/>
            <p:cNvSpPr>
              <a:spLocks/>
            </p:cNvSpPr>
            <p:nvPr/>
          </p:nvSpPr>
          <p:spPr bwMode="auto">
            <a:xfrm>
              <a:off x="1830" y="1035"/>
              <a:ext cx="102" cy="99"/>
            </a:xfrm>
            <a:custGeom>
              <a:avLst/>
              <a:gdLst>
                <a:gd name="T0" fmla="*/ 0 w 102"/>
                <a:gd name="T1" fmla="*/ 69 h 99"/>
                <a:gd name="T2" fmla="*/ 102 w 102"/>
                <a:gd name="T3" fmla="*/ 99 h 99"/>
                <a:gd name="T4" fmla="*/ 63 w 102"/>
                <a:gd name="T5" fmla="*/ 0 h 99"/>
                <a:gd name="T6" fmla="*/ 0 w 102"/>
                <a:gd name="T7" fmla="*/ 69 h 9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2"/>
                <a:gd name="T13" fmla="*/ 0 h 99"/>
                <a:gd name="T14" fmla="*/ 102 w 102"/>
                <a:gd name="T15" fmla="*/ 99 h 9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2" h="99">
                  <a:moveTo>
                    <a:pt x="0" y="69"/>
                  </a:moveTo>
                  <a:lnTo>
                    <a:pt x="102" y="99"/>
                  </a:lnTo>
                  <a:lnTo>
                    <a:pt x="63" y="0"/>
                  </a:lnTo>
                  <a:lnTo>
                    <a:pt x="0" y="6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2000" b="0" i="0" u="none" strike="noStrike" kern="1200" cap="none" spc="0" normalizeH="0" baseline="0" noProof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Times New Roman"/>
                <a:ea typeface="+mn-ea"/>
                <a:cs typeface="Arial"/>
              </a:endParaRPr>
            </a:p>
          </p:txBody>
        </p:sp>
      </p:grpSp>
      <p:grpSp>
        <p:nvGrpSpPr>
          <p:cNvPr id="7237" name="Group 77"/>
          <p:cNvGrpSpPr>
            <a:grpSpLocks/>
          </p:cNvGrpSpPr>
          <p:nvPr/>
        </p:nvGrpSpPr>
        <p:grpSpPr bwMode="auto">
          <a:xfrm>
            <a:off x="2197100" y="3121025"/>
            <a:ext cx="374650" cy="314325"/>
            <a:chOff x="1256" y="1313"/>
            <a:chExt cx="236" cy="198"/>
          </a:xfrm>
        </p:grpSpPr>
        <p:sp>
          <p:nvSpPr>
            <p:cNvPr id="7271" name="Line 78"/>
            <p:cNvSpPr>
              <a:spLocks noChangeShapeType="1"/>
            </p:cNvSpPr>
            <p:nvPr/>
          </p:nvSpPr>
          <p:spPr bwMode="auto">
            <a:xfrm>
              <a:off x="1256" y="1313"/>
              <a:ext cx="165" cy="140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2000" b="0" i="0" u="none" strike="noStrike" kern="1200" cap="none" spc="0" normalizeH="0" baseline="0" noProof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Times New Roman"/>
                <a:ea typeface="+mn-ea"/>
                <a:cs typeface="Arial"/>
              </a:endParaRPr>
            </a:p>
          </p:txBody>
        </p:sp>
        <p:sp>
          <p:nvSpPr>
            <p:cNvPr id="7272" name="Freeform 79"/>
            <p:cNvSpPr>
              <a:spLocks/>
            </p:cNvSpPr>
            <p:nvPr/>
          </p:nvSpPr>
          <p:spPr bwMode="auto">
            <a:xfrm>
              <a:off x="1388" y="1415"/>
              <a:ext cx="104" cy="96"/>
            </a:xfrm>
            <a:custGeom>
              <a:avLst/>
              <a:gdLst>
                <a:gd name="T0" fmla="*/ 0 w 104"/>
                <a:gd name="T1" fmla="*/ 72 h 96"/>
                <a:gd name="T2" fmla="*/ 104 w 104"/>
                <a:gd name="T3" fmla="*/ 96 h 96"/>
                <a:gd name="T4" fmla="*/ 60 w 104"/>
                <a:gd name="T5" fmla="*/ 0 h 96"/>
                <a:gd name="T6" fmla="*/ 0 w 104"/>
                <a:gd name="T7" fmla="*/ 72 h 9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4"/>
                <a:gd name="T13" fmla="*/ 0 h 96"/>
                <a:gd name="T14" fmla="*/ 104 w 104"/>
                <a:gd name="T15" fmla="*/ 96 h 9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4" h="96">
                  <a:moveTo>
                    <a:pt x="0" y="72"/>
                  </a:moveTo>
                  <a:lnTo>
                    <a:pt x="104" y="96"/>
                  </a:lnTo>
                  <a:lnTo>
                    <a:pt x="60" y="0"/>
                  </a:lnTo>
                  <a:lnTo>
                    <a:pt x="0" y="7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2000" b="0" i="0" u="none" strike="noStrike" kern="1200" cap="none" spc="0" normalizeH="0" baseline="0" noProof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Times New Roman"/>
                <a:ea typeface="+mn-ea"/>
                <a:cs typeface="Arial"/>
              </a:endParaRPr>
            </a:p>
          </p:txBody>
        </p:sp>
      </p:grpSp>
      <p:grpSp>
        <p:nvGrpSpPr>
          <p:cNvPr id="7238" name="Group 80"/>
          <p:cNvGrpSpPr>
            <a:grpSpLocks/>
          </p:cNvGrpSpPr>
          <p:nvPr/>
        </p:nvGrpSpPr>
        <p:grpSpPr bwMode="auto">
          <a:xfrm>
            <a:off x="2667000" y="3121025"/>
            <a:ext cx="147638" cy="387350"/>
            <a:chOff x="1552" y="1313"/>
            <a:chExt cx="93" cy="244"/>
          </a:xfrm>
        </p:grpSpPr>
        <p:sp>
          <p:nvSpPr>
            <p:cNvPr id="7269" name="Line 81"/>
            <p:cNvSpPr>
              <a:spLocks noChangeShapeType="1"/>
            </p:cNvSpPr>
            <p:nvPr/>
          </p:nvSpPr>
          <p:spPr bwMode="auto">
            <a:xfrm>
              <a:off x="1598" y="1313"/>
              <a:ext cx="1" cy="152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2000" b="0" i="0" u="none" strike="noStrike" kern="1200" cap="none" spc="0" normalizeH="0" baseline="0" noProof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Times New Roman"/>
                <a:ea typeface="+mn-ea"/>
                <a:cs typeface="Arial"/>
              </a:endParaRPr>
            </a:p>
          </p:txBody>
        </p:sp>
        <p:sp>
          <p:nvSpPr>
            <p:cNvPr id="7270" name="Freeform 82"/>
            <p:cNvSpPr>
              <a:spLocks/>
            </p:cNvSpPr>
            <p:nvPr/>
          </p:nvSpPr>
          <p:spPr bwMode="auto">
            <a:xfrm>
              <a:off x="1552" y="1462"/>
              <a:ext cx="93" cy="95"/>
            </a:xfrm>
            <a:custGeom>
              <a:avLst/>
              <a:gdLst>
                <a:gd name="T0" fmla="*/ 0 w 93"/>
                <a:gd name="T1" fmla="*/ 0 h 95"/>
                <a:gd name="T2" fmla="*/ 46 w 93"/>
                <a:gd name="T3" fmla="*/ 95 h 95"/>
                <a:gd name="T4" fmla="*/ 93 w 93"/>
                <a:gd name="T5" fmla="*/ 0 h 95"/>
                <a:gd name="T6" fmla="*/ 0 w 93"/>
                <a:gd name="T7" fmla="*/ 0 h 9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3"/>
                <a:gd name="T13" fmla="*/ 0 h 95"/>
                <a:gd name="T14" fmla="*/ 93 w 93"/>
                <a:gd name="T15" fmla="*/ 95 h 9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3" h="95">
                  <a:moveTo>
                    <a:pt x="0" y="0"/>
                  </a:moveTo>
                  <a:lnTo>
                    <a:pt x="46" y="95"/>
                  </a:lnTo>
                  <a:lnTo>
                    <a:pt x="9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2000" b="0" i="0" u="none" strike="noStrike" kern="1200" cap="none" spc="0" normalizeH="0" baseline="0" noProof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Times New Roman"/>
                <a:ea typeface="+mn-ea"/>
                <a:cs typeface="Arial"/>
              </a:endParaRPr>
            </a:p>
          </p:txBody>
        </p:sp>
      </p:grpSp>
      <p:grpSp>
        <p:nvGrpSpPr>
          <p:cNvPr id="7239" name="Group 83"/>
          <p:cNvGrpSpPr>
            <a:grpSpLocks/>
          </p:cNvGrpSpPr>
          <p:nvPr/>
        </p:nvGrpSpPr>
        <p:grpSpPr bwMode="auto">
          <a:xfrm>
            <a:off x="2038350" y="3748088"/>
            <a:ext cx="149225" cy="371475"/>
            <a:chOff x="1156" y="1708"/>
            <a:chExt cx="94" cy="234"/>
          </a:xfrm>
        </p:grpSpPr>
        <p:sp>
          <p:nvSpPr>
            <p:cNvPr id="7267" name="Line 84"/>
            <p:cNvSpPr>
              <a:spLocks noChangeShapeType="1"/>
            </p:cNvSpPr>
            <p:nvPr/>
          </p:nvSpPr>
          <p:spPr bwMode="auto">
            <a:xfrm>
              <a:off x="1202" y="1708"/>
              <a:ext cx="1" cy="144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2000" b="0" i="0" u="none" strike="noStrike" kern="1200" cap="none" spc="0" normalizeH="0" baseline="0" noProof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Times New Roman"/>
                <a:ea typeface="+mn-ea"/>
                <a:cs typeface="Arial"/>
              </a:endParaRPr>
            </a:p>
          </p:txBody>
        </p:sp>
        <p:sp>
          <p:nvSpPr>
            <p:cNvPr id="7268" name="Freeform 85"/>
            <p:cNvSpPr>
              <a:spLocks/>
            </p:cNvSpPr>
            <p:nvPr/>
          </p:nvSpPr>
          <p:spPr bwMode="auto">
            <a:xfrm>
              <a:off x="1156" y="1849"/>
              <a:ext cx="94" cy="93"/>
            </a:xfrm>
            <a:custGeom>
              <a:avLst/>
              <a:gdLst>
                <a:gd name="T0" fmla="*/ 0 w 94"/>
                <a:gd name="T1" fmla="*/ 0 h 93"/>
                <a:gd name="T2" fmla="*/ 48 w 94"/>
                <a:gd name="T3" fmla="*/ 93 h 93"/>
                <a:gd name="T4" fmla="*/ 94 w 94"/>
                <a:gd name="T5" fmla="*/ 0 h 93"/>
                <a:gd name="T6" fmla="*/ 0 w 94"/>
                <a:gd name="T7" fmla="*/ 0 h 9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4"/>
                <a:gd name="T13" fmla="*/ 0 h 93"/>
                <a:gd name="T14" fmla="*/ 94 w 94"/>
                <a:gd name="T15" fmla="*/ 93 h 9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4" h="93">
                  <a:moveTo>
                    <a:pt x="0" y="0"/>
                  </a:moveTo>
                  <a:lnTo>
                    <a:pt x="48" y="93"/>
                  </a:lnTo>
                  <a:lnTo>
                    <a:pt x="9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2000" b="0" i="0" u="none" strike="noStrike" kern="1200" cap="none" spc="0" normalizeH="0" baseline="0" noProof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Times New Roman"/>
                <a:ea typeface="+mn-ea"/>
                <a:cs typeface="Arial"/>
              </a:endParaRPr>
            </a:p>
          </p:txBody>
        </p:sp>
      </p:grpSp>
      <p:grpSp>
        <p:nvGrpSpPr>
          <p:cNvPr id="7240" name="Group 86"/>
          <p:cNvGrpSpPr>
            <a:grpSpLocks/>
          </p:cNvGrpSpPr>
          <p:nvPr/>
        </p:nvGrpSpPr>
        <p:grpSpPr bwMode="auto">
          <a:xfrm>
            <a:off x="2624138" y="3762375"/>
            <a:ext cx="147637" cy="357188"/>
            <a:chOff x="1525" y="1717"/>
            <a:chExt cx="93" cy="225"/>
          </a:xfrm>
        </p:grpSpPr>
        <p:sp>
          <p:nvSpPr>
            <p:cNvPr id="7265" name="Line 87"/>
            <p:cNvSpPr>
              <a:spLocks noChangeShapeType="1"/>
            </p:cNvSpPr>
            <p:nvPr/>
          </p:nvSpPr>
          <p:spPr bwMode="auto">
            <a:xfrm>
              <a:off x="1571" y="1717"/>
              <a:ext cx="1" cy="135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2000" b="0" i="0" u="none" strike="noStrike" kern="1200" cap="none" spc="0" normalizeH="0" baseline="0" noProof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Times New Roman"/>
                <a:ea typeface="+mn-ea"/>
                <a:cs typeface="Arial"/>
              </a:endParaRPr>
            </a:p>
          </p:txBody>
        </p:sp>
        <p:sp>
          <p:nvSpPr>
            <p:cNvPr id="7266" name="Freeform 88"/>
            <p:cNvSpPr>
              <a:spLocks/>
            </p:cNvSpPr>
            <p:nvPr/>
          </p:nvSpPr>
          <p:spPr bwMode="auto">
            <a:xfrm>
              <a:off x="1525" y="1849"/>
              <a:ext cx="93" cy="93"/>
            </a:xfrm>
            <a:custGeom>
              <a:avLst/>
              <a:gdLst>
                <a:gd name="T0" fmla="*/ 0 w 93"/>
                <a:gd name="T1" fmla="*/ 0 h 93"/>
                <a:gd name="T2" fmla="*/ 47 w 93"/>
                <a:gd name="T3" fmla="*/ 93 h 93"/>
                <a:gd name="T4" fmla="*/ 93 w 93"/>
                <a:gd name="T5" fmla="*/ 0 h 93"/>
                <a:gd name="T6" fmla="*/ 0 w 93"/>
                <a:gd name="T7" fmla="*/ 0 h 9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3"/>
                <a:gd name="T13" fmla="*/ 0 h 93"/>
                <a:gd name="T14" fmla="*/ 93 w 93"/>
                <a:gd name="T15" fmla="*/ 93 h 9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3" h="93">
                  <a:moveTo>
                    <a:pt x="0" y="0"/>
                  </a:moveTo>
                  <a:lnTo>
                    <a:pt x="47" y="93"/>
                  </a:lnTo>
                  <a:lnTo>
                    <a:pt x="9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2000" b="0" i="0" u="none" strike="noStrike" kern="1200" cap="none" spc="0" normalizeH="0" baseline="0" noProof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Times New Roman"/>
                <a:ea typeface="+mn-ea"/>
                <a:cs typeface="Arial"/>
              </a:endParaRPr>
            </a:p>
          </p:txBody>
        </p:sp>
      </p:grpSp>
      <p:grpSp>
        <p:nvGrpSpPr>
          <p:cNvPr id="7241" name="Group 89"/>
          <p:cNvGrpSpPr>
            <a:grpSpLocks/>
          </p:cNvGrpSpPr>
          <p:nvPr/>
        </p:nvGrpSpPr>
        <p:grpSpPr bwMode="auto">
          <a:xfrm>
            <a:off x="2995613" y="3835400"/>
            <a:ext cx="247650" cy="284163"/>
            <a:chOff x="1759" y="1763"/>
            <a:chExt cx="156" cy="179"/>
          </a:xfrm>
        </p:grpSpPr>
        <p:sp>
          <p:nvSpPr>
            <p:cNvPr id="7263" name="Line 90"/>
            <p:cNvSpPr>
              <a:spLocks noChangeShapeType="1"/>
            </p:cNvSpPr>
            <p:nvPr/>
          </p:nvSpPr>
          <p:spPr bwMode="auto">
            <a:xfrm>
              <a:off x="1759" y="1763"/>
              <a:ext cx="97" cy="112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2000" b="0" i="0" u="none" strike="noStrike" kern="1200" cap="none" spc="0" normalizeH="0" baseline="0" noProof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Times New Roman"/>
                <a:ea typeface="+mn-ea"/>
                <a:cs typeface="Arial"/>
              </a:endParaRPr>
            </a:p>
          </p:txBody>
        </p:sp>
        <p:sp>
          <p:nvSpPr>
            <p:cNvPr id="7264" name="Freeform 91"/>
            <p:cNvSpPr>
              <a:spLocks/>
            </p:cNvSpPr>
            <p:nvPr/>
          </p:nvSpPr>
          <p:spPr bwMode="auto">
            <a:xfrm>
              <a:off x="1817" y="1840"/>
              <a:ext cx="98" cy="102"/>
            </a:xfrm>
            <a:custGeom>
              <a:avLst/>
              <a:gdLst>
                <a:gd name="T0" fmla="*/ 0 w 98"/>
                <a:gd name="T1" fmla="*/ 62 h 102"/>
                <a:gd name="T2" fmla="*/ 98 w 98"/>
                <a:gd name="T3" fmla="*/ 102 h 102"/>
                <a:gd name="T4" fmla="*/ 72 w 98"/>
                <a:gd name="T5" fmla="*/ 0 h 102"/>
                <a:gd name="T6" fmla="*/ 0 w 98"/>
                <a:gd name="T7" fmla="*/ 62 h 10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8"/>
                <a:gd name="T13" fmla="*/ 0 h 102"/>
                <a:gd name="T14" fmla="*/ 98 w 98"/>
                <a:gd name="T15" fmla="*/ 102 h 10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8" h="102">
                  <a:moveTo>
                    <a:pt x="0" y="62"/>
                  </a:moveTo>
                  <a:lnTo>
                    <a:pt x="98" y="102"/>
                  </a:lnTo>
                  <a:lnTo>
                    <a:pt x="72" y="0"/>
                  </a:lnTo>
                  <a:lnTo>
                    <a:pt x="0" y="6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2000" b="0" i="0" u="none" strike="noStrike" kern="1200" cap="none" spc="0" normalizeH="0" baseline="0" noProof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Times New Roman"/>
                <a:ea typeface="+mn-ea"/>
                <a:cs typeface="Arial"/>
              </a:endParaRPr>
            </a:p>
          </p:txBody>
        </p:sp>
      </p:grpSp>
      <p:grpSp>
        <p:nvGrpSpPr>
          <p:cNvPr id="7242" name="Group 92"/>
          <p:cNvGrpSpPr>
            <a:grpSpLocks/>
          </p:cNvGrpSpPr>
          <p:nvPr/>
        </p:nvGrpSpPr>
        <p:grpSpPr bwMode="auto">
          <a:xfrm>
            <a:off x="3652838" y="3848100"/>
            <a:ext cx="257175" cy="258763"/>
            <a:chOff x="2173" y="1771"/>
            <a:chExt cx="162" cy="163"/>
          </a:xfrm>
        </p:grpSpPr>
        <p:sp>
          <p:nvSpPr>
            <p:cNvPr id="7261" name="Line 93"/>
            <p:cNvSpPr>
              <a:spLocks noChangeShapeType="1"/>
            </p:cNvSpPr>
            <p:nvPr/>
          </p:nvSpPr>
          <p:spPr bwMode="auto">
            <a:xfrm>
              <a:off x="2173" y="1771"/>
              <a:ext cx="98" cy="98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2000" b="0" i="0" u="none" strike="noStrike" kern="1200" cap="none" spc="0" normalizeH="0" baseline="0" noProof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Times New Roman"/>
                <a:ea typeface="+mn-ea"/>
                <a:cs typeface="Arial"/>
              </a:endParaRPr>
            </a:p>
          </p:txBody>
        </p:sp>
        <p:sp>
          <p:nvSpPr>
            <p:cNvPr id="7262" name="Freeform 94"/>
            <p:cNvSpPr>
              <a:spLocks/>
            </p:cNvSpPr>
            <p:nvPr/>
          </p:nvSpPr>
          <p:spPr bwMode="auto">
            <a:xfrm>
              <a:off x="2235" y="1833"/>
              <a:ext cx="100" cy="101"/>
            </a:xfrm>
            <a:custGeom>
              <a:avLst/>
              <a:gdLst>
                <a:gd name="T0" fmla="*/ 0 w 100"/>
                <a:gd name="T1" fmla="*/ 66 h 101"/>
                <a:gd name="T2" fmla="*/ 100 w 100"/>
                <a:gd name="T3" fmla="*/ 101 h 101"/>
                <a:gd name="T4" fmla="*/ 67 w 100"/>
                <a:gd name="T5" fmla="*/ 0 h 101"/>
                <a:gd name="T6" fmla="*/ 0 w 100"/>
                <a:gd name="T7" fmla="*/ 66 h 10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0"/>
                <a:gd name="T13" fmla="*/ 0 h 101"/>
                <a:gd name="T14" fmla="*/ 100 w 100"/>
                <a:gd name="T15" fmla="*/ 101 h 10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0" h="101">
                  <a:moveTo>
                    <a:pt x="0" y="66"/>
                  </a:moveTo>
                  <a:lnTo>
                    <a:pt x="100" y="101"/>
                  </a:lnTo>
                  <a:lnTo>
                    <a:pt x="67" y="0"/>
                  </a:lnTo>
                  <a:lnTo>
                    <a:pt x="0" y="6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2000" b="0" i="0" u="none" strike="noStrike" kern="1200" cap="none" spc="0" normalizeH="0" baseline="0" noProof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Times New Roman"/>
                <a:ea typeface="+mn-ea"/>
                <a:cs typeface="Arial"/>
              </a:endParaRPr>
            </a:p>
          </p:txBody>
        </p:sp>
      </p:grpSp>
      <p:grpSp>
        <p:nvGrpSpPr>
          <p:cNvPr id="7243" name="Group 95"/>
          <p:cNvGrpSpPr>
            <a:grpSpLocks/>
          </p:cNvGrpSpPr>
          <p:nvPr/>
        </p:nvGrpSpPr>
        <p:grpSpPr bwMode="auto">
          <a:xfrm>
            <a:off x="3338513" y="3133725"/>
            <a:ext cx="147637" cy="360363"/>
            <a:chOff x="1975" y="1321"/>
            <a:chExt cx="93" cy="227"/>
          </a:xfrm>
        </p:grpSpPr>
        <p:sp>
          <p:nvSpPr>
            <p:cNvPr id="7259" name="Line 96"/>
            <p:cNvSpPr>
              <a:spLocks noChangeShapeType="1"/>
            </p:cNvSpPr>
            <p:nvPr/>
          </p:nvSpPr>
          <p:spPr bwMode="auto">
            <a:xfrm>
              <a:off x="2021" y="1321"/>
              <a:ext cx="1" cy="135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2000" b="0" i="0" u="none" strike="noStrike" kern="1200" cap="none" spc="0" normalizeH="0" baseline="0" noProof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Times New Roman"/>
                <a:ea typeface="+mn-ea"/>
                <a:cs typeface="Arial"/>
              </a:endParaRPr>
            </a:p>
          </p:txBody>
        </p:sp>
        <p:sp>
          <p:nvSpPr>
            <p:cNvPr id="7260" name="Freeform 97"/>
            <p:cNvSpPr>
              <a:spLocks/>
            </p:cNvSpPr>
            <p:nvPr/>
          </p:nvSpPr>
          <p:spPr bwMode="auto">
            <a:xfrm>
              <a:off x="1975" y="1453"/>
              <a:ext cx="93" cy="95"/>
            </a:xfrm>
            <a:custGeom>
              <a:avLst/>
              <a:gdLst>
                <a:gd name="T0" fmla="*/ 0 w 93"/>
                <a:gd name="T1" fmla="*/ 0 h 95"/>
                <a:gd name="T2" fmla="*/ 46 w 93"/>
                <a:gd name="T3" fmla="*/ 95 h 95"/>
                <a:gd name="T4" fmla="*/ 93 w 93"/>
                <a:gd name="T5" fmla="*/ 0 h 95"/>
                <a:gd name="T6" fmla="*/ 0 w 93"/>
                <a:gd name="T7" fmla="*/ 0 h 9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3"/>
                <a:gd name="T13" fmla="*/ 0 h 95"/>
                <a:gd name="T14" fmla="*/ 93 w 93"/>
                <a:gd name="T15" fmla="*/ 95 h 9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3" h="95">
                  <a:moveTo>
                    <a:pt x="0" y="0"/>
                  </a:moveTo>
                  <a:lnTo>
                    <a:pt x="46" y="95"/>
                  </a:lnTo>
                  <a:lnTo>
                    <a:pt x="9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2000" b="0" i="0" u="none" strike="noStrike" kern="1200" cap="none" spc="0" normalizeH="0" baseline="0" noProof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Times New Roman"/>
                <a:ea typeface="+mn-ea"/>
                <a:cs typeface="Arial"/>
              </a:endParaRPr>
            </a:p>
          </p:txBody>
        </p:sp>
      </p:grpSp>
      <p:grpSp>
        <p:nvGrpSpPr>
          <p:cNvPr id="7244" name="Group 98"/>
          <p:cNvGrpSpPr>
            <a:grpSpLocks/>
          </p:cNvGrpSpPr>
          <p:nvPr/>
        </p:nvGrpSpPr>
        <p:grpSpPr bwMode="auto">
          <a:xfrm>
            <a:off x="3352800" y="2549525"/>
            <a:ext cx="147638" cy="314325"/>
            <a:chOff x="1984" y="953"/>
            <a:chExt cx="93" cy="198"/>
          </a:xfrm>
        </p:grpSpPr>
        <p:sp>
          <p:nvSpPr>
            <p:cNvPr id="7257" name="Line 99"/>
            <p:cNvSpPr>
              <a:spLocks noChangeShapeType="1"/>
            </p:cNvSpPr>
            <p:nvPr/>
          </p:nvSpPr>
          <p:spPr bwMode="auto">
            <a:xfrm>
              <a:off x="2030" y="953"/>
              <a:ext cx="1" cy="108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2000" b="0" i="0" u="none" strike="noStrike" kern="1200" cap="none" spc="0" normalizeH="0" baseline="0" noProof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Times New Roman"/>
                <a:ea typeface="+mn-ea"/>
                <a:cs typeface="Arial"/>
              </a:endParaRPr>
            </a:p>
          </p:txBody>
        </p:sp>
        <p:sp>
          <p:nvSpPr>
            <p:cNvPr id="7258" name="Freeform 100"/>
            <p:cNvSpPr>
              <a:spLocks/>
            </p:cNvSpPr>
            <p:nvPr/>
          </p:nvSpPr>
          <p:spPr bwMode="auto">
            <a:xfrm>
              <a:off x="1984" y="1058"/>
              <a:ext cx="93" cy="93"/>
            </a:xfrm>
            <a:custGeom>
              <a:avLst/>
              <a:gdLst>
                <a:gd name="T0" fmla="*/ 0 w 93"/>
                <a:gd name="T1" fmla="*/ 0 h 93"/>
                <a:gd name="T2" fmla="*/ 46 w 93"/>
                <a:gd name="T3" fmla="*/ 93 h 93"/>
                <a:gd name="T4" fmla="*/ 93 w 93"/>
                <a:gd name="T5" fmla="*/ 0 h 93"/>
                <a:gd name="T6" fmla="*/ 0 w 93"/>
                <a:gd name="T7" fmla="*/ 0 h 9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3"/>
                <a:gd name="T13" fmla="*/ 0 h 93"/>
                <a:gd name="T14" fmla="*/ 93 w 93"/>
                <a:gd name="T15" fmla="*/ 93 h 9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3" h="93">
                  <a:moveTo>
                    <a:pt x="0" y="0"/>
                  </a:moveTo>
                  <a:lnTo>
                    <a:pt x="46" y="93"/>
                  </a:lnTo>
                  <a:lnTo>
                    <a:pt x="9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2000" b="0" i="0" u="none" strike="noStrike" kern="1200" cap="none" spc="0" normalizeH="0" baseline="0" noProof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Times New Roman"/>
                <a:ea typeface="+mn-ea"/>
                <a:cs typeface="Arial"/>
              </a:endParaRPr>
            </a:p>
          </p:txBody>
        </p:sp>
      </p:grpSp>
      <p:grpSp>
        <p:nvGrpSpPr>
          <p:cNvPr id="7245" name="Group 101"/>
          <p:cNvGrpSpPr>
            <a:grpSpLocks/>
          </p:cNvGrpSpPr>
          <p:nvPr/>
        </p:nvGrpSpPr>
        <p:grpSpPr bwMode="auto">
          <a:xfrm>
            <a:off x="2609850" y="4405313"/>
            <a:ext cx="149225" cy="312737"/>
            <a:chOff x="1516" y="2122"/>
            <a:chExt cx="94" cy="197"/>
          </a:xfrm>
        </p:grpSpPr>
        <p:sp>
          <p:nvSpPr>
            <p:cNvPr id="7255" name="Line 102"/>
            <p:cNvSpPr>
              <a:spLocks noChangeShapeType="1"/>
            </p:cNvSpPr>
            <p:nvPr/>
          </p:nvSpPr>
          <p:spPr bwMode="auto">
            <a:xfrm>
              <a:off x="1562" y="2122"/>
              <a:ext cx="1" cy="106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2000" b="0" i="0" u="none" strike="noStrike" kern="1200" cap="none" spc="0" normalizeH="0" baseline="0" noProof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Times New Roman"/>
                <a:ea typeface="+mn-ea"/>
                <a:cs typeface="Arial"/>
              </a:endParaRPr>
            </a:p>
          </p:txBody>
        </p:sp>
        <p:sp>
          <p:nvSpPr>
            <p:cNvPr id="7256" name="Freeform 103"/>
            <p:cNvSpPr>
              <a:spLocks/>
            </p:cNvSpPr>
            <p:nvPr/>
          </p:nvSpPr>
          <p:spPr bwMode="auto">
            <a:xfrm>
              <a:off x="1516" y="2226"/>
              <a:ext cx="94" cy="93"/>
            </a:xfrm>
            <a:custGeom>
              <a:avLst/>
              <a:gdLst>
                <a:gd name="T0" fmla="*/ 0 w 94"/>
                <a:gd name="T1" fmla="*/ 0 h 93"/>
                <a:gd name="T2" fmla="*/ 47 w 94"/>
                <a:gd name="T3" fmla="*/ 93 h 93"/>
                <a:gd name="T4" fmla="*/ 94 w 94"/>
                <a:gd name="T5" fmla="*/ 0 h 93"/>
                <a:gd name="T6" fmla="*/ 0 w 94"/>
                <a:gd name="T7" fmla="*/ 0 h 9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4"/>
                <a:gd name="T13" fmla="*/ 0 h 93"/>
                <a:gd name="T14" fmla="*/ 94 w 94"/>
                <a:gd name="T15" fmla="*/ 93 h 9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4" h="93">
                  <a:moveTo>
                    <a:pt x="0" y="0"/>
                  </a:moveTo>
                  <a:lnTo>
                    <a:pt x="47" y="93"/>
                  </a:lnTo>
                  <a:lnTo>
                    <a:pt x="9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2000" b="0" i="0" u="none" strike="noStrike" kern="1200" cap="none" spc="0" normalizeH="0" baseline="0" noProof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Times New Roman"/>
                <a:ea typeface="+mn-ea"/>
                <a:cs typeface="Arial"/>
              </a:endParaRPr>
            </a:p>
          </p:txBody>
        </p:sp>
      </p:grpSp>
      <p:grpSp>
        <p:nvGrpSpPr>
          <p:cNvPr id="7246" name="Group 104"/>
          <p:cNvGrpSpPr>
            <a:grpSpLocks/>
          </p:cNvGrpSpPr>
          <p:nvPr/>
        </p:nvGrpSpPr>
        <p:grpSpPr bwMode="auto">
          <a:xfrm>
            <a:off x="2009775" y="4419600"/>
            <a:ext cx="147638" cy="271463"/>
            <a:chOff x="1138" y="2131"/>
            <a:chExt cx="93" cy="171"/>
          </a:xfrm>
        </p:grpSpPr>
        <p:sp>
          <p:nvSpPr>
            <p:cNvPr id="7253" name="Line 105"/>
            <p:cNvSpPr>
              <a:spLocks noChangeShapeType="1"/>
            </p:cNvSpPr>
            <p:nvPr/>
          </p:nvSpPr>
          <p:spPr bwMode="auto">
            <a:xfrm>
              <a:off x="1184" y="2131"/>
              <a:ext cx="1" cy="80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2000" b="0" i="0" u="none" strike="noStrike" kern="1200" cap="none" spc="0" normalizeH="0" baseline="0" noProof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Times New Roman"/>
                <a:ea typeface="+mn-ea"/>
                <a:cs typeface="Arial"/>
              </a:endParaRPr>
            </a:p>
          </p:txBody>
        </p:sp>
        <p:sp>
          <p:nvSpPr>
            <p:cNvPr id="7254" name="Freeform 106"/>
            <p:cNvSpPr>
              <a:spLocks/>
            </p:cNvSpPr>
            <p:nvPr/>
          </p:nvSpPr>
          <p:spPr bwMode="auto">
            <a:xfrm>
              <a:off x="1138" y="2208"/>
              <a:ext cx="93" cy="94"/>
            </a:xfrm>
            <a:custGeom>
              <a:avLst/>
              <a:gdLst>
                <a:gd name="T0" fmla="*/ 0 w 93"/>
                <a:gd name="T1" fmla="*/ 0 h 94"/>
                <a:gd name="T2" fmla="*/ 46 w 93"/>
                <a:gd name="T3" fmla="*/ 94 h 94"/>
                <a:gd name="T4" fmla="*/ 93 w 93"/>
                <a:gd name="T5" fmla="*/ 0 h 94"/>
                <a:gd name="T6" fmla="*/ 0 w 93"/>
                <a:gd name="T7" fmla="*/ 0 h 9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3"/>
                <a:gd name="T13" fmla="*/ 0 h 94"/>
                <a:gd name="T14" fmla="*/ 93 w 93"/>
                <a:gd name="T15" fmla="*/ 94 h 9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3" h="94">
                  <a:moveTo>
                    <a:pt x="0" y="0"/>
                  </a:moveTo>
                  <a:lnTo>
                    <a:pt x="46" y="94"/>
                  </a:lnTo>
                  <a:lnTo>
                    <a:pt x="9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2000" b="0" i="0" u="none" strike="noStrike" kern="1200" cap="none" spc="0" normalizeH="0" baseline="0" noProof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Times New Roman"/>
                <a:ea typeface="+mn-ea"/>
                <a:cs typeface="Arial"/>
              </a:endParaRPr>
            </a:p>
          </p:txBody>
        </p:sp>
      </p:grpSp>
      <p:grpSp>
        <p:nvGrpSpPr>
          <p:cNvPr id="7247" name="Group 107"/>
          <p:cNvGrpSpPr>
            <a:grpSpLocks/>
          </p:cNvGrpSpPr>
          <p:nvPr/>
        </p:nvGrpSpPr>
        <p:grpSpPr bwMode="auto">
          <a:xfrm>
            <a:off x="3365500" y="4446588"/>
            <a:ext cx="149225" cy="271462"/>
            <a:chOff x="1992" y="2148"/>
            <a:chExt cx="94" cy="171"/>
          </a:xfrm>
        </p:grpSpPr>
        <p:sp>
          <p:nvSpPr>
            <p:cNvPr id="7251" name="Line 108"/>
            <p:cNvSpPr>
              <a:spLocks noChangeShapeType="1"/>
            </p:cNvSpPr>
            <p:nvPr/>
          </p:nvSpPr>
          <p:spPr bwMode="auto">
            <a:xfrm>
              <a:off x="2038" y="2148"/>
              <a:ext cx="1" cy="80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2000" b="0" i="0" u="none" strike="noStrike" kern="1200" cap="none" spc="0" normalizeH="0" baseline="0" noProof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Times New Roman"/>
                <a:ea typeface="+mn-ea"/>
                <a:cs typeface="Arial"/>
              </a:endParaRPr>
            </a:p>
          </p:txBody>
        </p:sp>
        <p:sp>
          <p:nvSpPr>
            <p:cNvPr id="7252" name="Freeform 109"/>
            <p:cNvSpPr>
              <a:spLocks/>
            </p:cNvSpPr>
            <p:nvPr/>
          </p:nvSpPr>
          <p:spPr bwMode="auto">
            <a:xfrm>
              <a:off x="1992" y="2226"/>
              <a:ext cx="94" cy="93"/>
            </a:xfrm>
            <a:custGeom>
              <a:avLst/>
              <a:gdLst>
                <a:gd name="T0" fmla="*/ 0 w 94"/>
                <a:gd name="T1" fmla="*/ 0 h 93"/>
                <a:gd name="T2" fmla="*/ 46 w 94"/>
                <a:gd name="T3" fmla="*/ 93 h 93"/>
                <a:gd name="T4" fmla="*/ 94 w 94"/>
                <a:gd name="T5" fmla="*/ 0 h 93"/>
                <a:gd name="T6" fmla="*/ 0 w 94"/>
                <a:gd name="T7" fmla="*/ 0 h 9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4"/>
                <a:gd name="T13" fmla="*/ 0 h 93"/>
                <a:gd name="T14" fmla="*/ 94 w 94"/>
                <a:gd name="T15" fmla="*/ 93 h 9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4" h="93">
                  <a:moveTo>
                    <a:pt x="0" y="0"/>
                  </a:moveTo>
                  <a:lnTo>
                    <a:pt x="46" y="93"/>
                  </a:lnTo>
                  <a:lnTo>
                    <a:pt x="9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2000" b="0" i="0" u="none" strike="noStrike" kern="1200" cap="none" spc="0" normalizeH="0" baseline="0" noProof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Times New Roman"/>
                <a:ea typeface="+mn-ea"/>
                <a:cs typeface="Arial"/>
              </a:endParaRPr>
            </a:p>
          </p:txBody>
        </p:sp>
      </p:grpSp>
      <p:sp>
        <p:nvSpPr>
          <p:cNvPr id="7248" name="Line 110"/>
          <p:cNvSpPr>
            <a:spLocks noChangeShapeType="1"/>
          </p:cNvSpPr>
          <p:nvPr/>
        </p:nvSpPr>
        <p:spPr bwMode="auto">
          <a:xfrm flipV="1">
            <a:off x="2781300" y="4986338"/>
            <a:ext cx="1524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2000" b="0" i="0" u="none" strike="noStrike" kern="1200" cap="none" spc="0" normalizeH="0" baseline="0" noProof="0" smtClean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Times New Roman"/>
              <a:ea typeface="+mn-ea"/>
              <a:cs typeface="Arial"/>
            </a:endParaRPr>
          </a:p>
        </p:txBody>
      </p:sp>
      <p:pic>
        <p:nvPicPr>
          <p:cNvPr id="7249" name="Picture 111" descr="upde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1951038"/>
            <a:ext cx="4052888" cy="39227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170" name="Object 112"/>
          <p:cNvGraphicFramePr>
            <a:graphicFrameLocks noChangeAspect="1"/>
          </p:cNvGraphicFramePr>
          <p:nvPr/>
        </p:nvGraphicFramePr>
        <p:xfrm>
          <a:off x="731838" y="225425"/>
          <a:ext cx="7851775" cy="2943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232" name="Document" r:id="rId4" imgW="3917416" imgH="1474557" progId="Word.Document.8">
                  <p:embed/>
                </p:oleObj>
              </mc:Choice>
              <mc:Fallback>
                <p:oleObj name="Document" r:id="rId4" imgW="3917416" imgH="1474557" progId="Word.Document.8">
                  <p:embed/>
                  <p:pic>
                    <p:nvPicPr>
                      <p:cNvPr id="7170" name="Object 1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1838" y="225425"/>
                        <a:ext cx="7851775" cy="2943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9966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bg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250" name="Text Box 113"/>
          <p:cNvSpPr txBox="1">
            <a:spLocks noChangeArrowheads="1"/>
          </p:cNvSpPr>
          <p:nvPr/>
        </p:nvSpPr>
        <p:spPr bwMode="auto">
          <a:xfrm>
            <a:off x="290513" y="6215063"/>
            <a:ext cx="83502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000">
                <a:solidFill>
                  <a:schemeClr val="bg2"/>
                </a:solidFill>
                <a:latin typeface="Times New Roman" pitchFamily="18" charset="0"/>
              </a:defRPr>
            </a:lvl1pPr>
            <a:lvl2pPr marL="742950" indent="-285750">
              <a:defRPr kumimoji="1" sz="2000">
                <a:solidFill>
                  <a:schemeClr val="bg2"/>
                </a:solidFill>
                <a:latin typeface="Times New Roman" pitchFamily="18" charset="0"/>
              </a:defRPr>
            </a:lvl2pPr>
            <a:lvl3pPr marL="1143000" indent="-228600">
              <a:defRPr kumimoji="1" sz="2000">
                <a:solidFill>
                  <a:schemeClr val="bg2"/>
                </a:solidFill>
                <a:latin typeface="Times New Roman" pitchFamily="18" charset="0"/>
              </a:defRPr>
            </a:lvl3pPr>
            <a:lvl4pPr marL="1600200" indent="-228600">
              <a:defRPr kumimoji="1" sz="2000">
                <a:solidFill>
                  <a:schemeClr val="bg2"/>
                </a:solidFill>
                <a:latin typeface="Times New Roman" pitchFamily="18" charset="0"/>
              </a:defRPr>
            </a:lvl4pPr>
            <a:lvl5pPr marL="2057400" indent="-228600">
              <a:defRPr kumimoji="1" sz="2000">
                <a:solidFill>
                  <a:schemeClr val="bg2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bg2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bg2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bg2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bg2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rPr>
              <a:t>Useful for example to track where a contaminant may come from</a:t>
            </a:r>
          </a:p>
        </p:txBody>
      </p:sp>
    </p:spTree>
    <p:extLst>
      <p:ext uri="{BB962C8B-B14F-4D97-AF65-F5344CB8AC3E}">
        <p14:creationId xmlns:p14="http://schemas.microsoft.com/office/powerpoint/2010/main" val="14419720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194" name="Object 21"/>
          <p:cNvGraphicFramePr>
            <a:graphicFrameLocks noChangeAspect="1"/>
          </p:cNvGraphicFramePr>
          <p:nvPr/>
        </p:nvGraphicFramePr>
        <p:xfrm>
          <a:off x="2263775" y="1112838"/>
          <a:ext cx="6280150" cy="4713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262" name="Worksheet" r:id="rId3" imgW="4518560" imgH="3391033" progId="Excel.Sheet.8">
                  <p:embed/>
                </p:oleObj>
              </mc:Choice>
              <mc:Fallback>
                <p:oleObj name="Worksheet" r:id="rId3" imgW="4518560" imgH="3391033" progId="Excel.Sheet.8">
                  <p:embed/>
                  <p:pic>
                    <p:nvPicPr>
                      <p:cNvPr id="8194" name="Object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63775" y="1112838"/>
                        <a:ext cx="6280150" cy="47132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 type="none" w="lg" len="lg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196" name="Text Box 7"/>
          <p:cNvSpPr txBox="1">
            <a:spLocks noChangeArrowheads="1"/>
          </p:cNvSpPr>
          <p:nvPr/>
        </p:nvSpPr>
        <p:spPr bwMode="auto">
          <a:xfrm>
            <a:off x="4591050" y="3670300"/>
            <a:ext cx="10477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>
            <a:spAutoFit/>
          </a:bodyPr>
          <a:lstStyle>
            <a:lvl1pPr>
              <a:defRPr kumimoji="1" sz="2000">
                <a:solidFill>
                  <a:schemeClr val="bg2"/>
                </a:solidFill>
                <a:latin typeface="Times New Roman" pitchFamily="18" charset="0"/>
              </a:defRPr>
            </a:lvl1pPr>
            <a:lvl2pPr marL="742950" indent="-285750">
              <a:defRPr kumimoji="1" sz="2000">
                <a:solidFill>
                  <a:schemeClr val="bg2"/>
                </a:solidFill>
                <a:latin typeface="Times New Roman" pitchFamily="18" charset="0"/>
              </a:defRPr>
            </a:lvl2pPr>
            <a:lvl3pPr marL="1143000" indent="-228600">
              <a:defRPr kumimoji="1" sz="2000">
                <a:solidFill>
                  <a:schemeClr val="bg2"/>
                </a:solidFill>
                <a:latin typeface="Times New Roman" pitchFamily="18" charset="0"/>
              </a:defRPr>
            </a:lvl3pPr>
            <a:lvl4pPr marL="1600200" indent="-228600">
              <a:defRPr kumimoji="1" sz="2000">
                <a:solidFill>
                  <a:schemeClr val="bg2"/>
                </a:solidFill>
                <a:latin typeface="Times New Roman" pitchFamily="18" charset="0"/>
              </a:defRPr>
            </a:lvl4pPr>
            <a:lvl5pPr marL="2057400" indent="-228600">
              <a:defRPr kumimoji="1" sz="2000">
                <a:solidFill>
                  <a:schemeClr val="bg2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bg2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bg2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bg2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bg2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38.2</a:t>
            </a:r>
          </a:p>
        </p:txBody>
      </p:sp>
      <p:grpSp>
        <p:nvGrpSpPr>
          <p:cNvPr id="8197" name="Group 32"/>
          <p:cNvGrpSpPr>
            <a:grpSpLocks/>
          </p:cNvGrpSpPr>
          <p:nvPr/>
        </p:nvGrpSpPr>
        <p:grpSpPr bwMode="auto">
          <a:xfrm>
            <a:off x="119063" y="2757488"/>
            <a:ext cx="5526087" cy="946150"/>
            <a:chOff x="-2339" y="1426"/>
            <a:chExt cx="3481" cy="596"/>
          </a:xfrm>
        </p:grpSpPr>
        <p:sp>
          <p:nvSpPr>
            <p:cNvPr id="8218" name="Text Box 13"/>
            <p:cNvSpPr txBox="1">
              <a:spLocks noChangeArrowheads="1"/>
            </p:cNvSpPr>
            <p:nvPr/>
          </p:nvSpPr>
          <p:spPr bwMode="auto">
            <a:xfrm>
              <a:off x="-2339" y="1426"/>
              <a:ext cx="1126" cy="5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 type="none" w="lg" len="lg"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000">
                  <a:solidFill>
                    <a:schemeClr val="bg2"/>
                  </a:solidFill>
                  <a:latin typeface="Times New Roman" pitchFamily="18" charset="0"/>
                </a:defRPr>
              </a:lvl1pPr>
              <a:lvl2pPr marL="742950" indent="-285750">
                <a:defRPr kumimoji="1" sz="2000">
                  <a:solidFill>
                    <a:schemeClr val="bg2"/>
                  </a:solidFill>
                  <a:latin typeface="Times New Roman" pitchFamily="18" charset="0"/>
                </a:defRPr>
              </a:lvl2pPr>
              <a:lvl3pPr marL="1143000" indent="-228600">
                <a:defRPr kumimoji="1" sz="2000">
                  <a:solidFill>
                    <a:schemeClr val="bg2"/>
                  </a:solidFill>
                  <a:latin typeface="Times New Roman" pitchFamily="18" charset="0"/>
                </a:defRPr>
              </a:lvl3pPr>
              <a:lvl4pPr marL="1600200" indent="-228600">
                <a:defRPr kumimoji="1" sz="2000">
                  <a:solidFill>
                    <a:schemeClr val="bg2"/>
                  </a:solidFill>
                  <a:latin typeface="Times New Roman" pitchFamily="18" charset="0"/>
                </a:defRPr>
              </a:lvl4pPr>
              <a:lvl5pPr marL="2057400" indent="-228600">
                <a:defRPr kumimoji="1" sz="2000">
                  <a:solidFill>
                    <a:schemeClr val="bg2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bg2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bg2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bg2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bg2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7.5+42.4*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(0.7+0.5)/2</a:t>
              </a:r>
            </a:p>
          </p:txBody>
        </p:sp>
        <p:sp>
          <p:nvSpPr>
            <p:cNvPr id="8219" name="Line 14"/>
            <p:cNvSpPr>
              <a:spLocks noChangeShapeType="1"/>
            </p:cNvSpPr>
            <p:nvPr/>
          </p:nvSpPr>
          <p:spPr bwMode="auto">
            <a:xfrm>
              <a:off x="-1087" y="1616"/>
              <a:ext cx="1602" cy="3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2000" b="0" i="0" u="none" strike="noStrike" kern="1200" cap="none" spc="0" normalizeH="0" baseline="0" noProof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8220" name="Text Box 15"/>
            <p:cNvSpPr txBox="1">
              <a:spLocks noChangeArrowheads="1"/>
            </p:cNvSpPr>
            <p:nvPr/>
          </p:nvSpPr>
          <p:spPr bwMode="auto">
            <a:xfrm>
              <a:off x="482" y="1495"/>
              <a:ext cx="660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 type="none" w="lg" len="lg"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 sz="2000">
                  <a:solidFill>
                    <a:schemeClr val="bg2"/>
                  </a:solidFill>
                  <a:latin typeface="Times New Roman" pitchFamily="18" charset="0"/>
                </a:defRPr>
              </a:lvl1pPr>
              <a:lvl2pPr marL="742950" indent="-285750">
                <a:defRPr kumimoji="1" sz="2000">
                  <a:solidFill>
                    <a:schemeClr val="bg2"/>
                  </a:solidFill>
                  <a:latin typeface="Times New Roman" pitchFamily="18" charset="0"/>
                </a:defRPr>
              </a:lvl2pPr>
              <a:lvl3pPr marL="1143000" indent="-228600">
                <a:defRPr kumimoji="1" sz="2000">
                  <a:solidFill>
                    <a:schemeClr val="bg2"/>
                  </a:solidFill>
                  <a:latin typeface="Times New Roman" pitchFamily="18" charset="0"/>
                </a:defRPr>
              </a:lvl3pPr>
              <a:lvl4pPr marL="1600200" indent="-228600">
                <a:defRPr kumimoji="1" sz="2000">
                  <a:solidFill>
                    <a:schemeClr val="bg2"/>
                  </a:solidFill>
                  <a:latin typeface="Times New Roman" pitchFamily="18" charset="0"/>
                </a:defRPr>
              </a:lvl4pPr>
              <a:lvl5pPr marL="2057400" indent="-228600">
                <a:defRPr kumimoji="1" sz="2000">
                  <a:solidFill>
                    <a:schemeClr val="bg2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bg2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bg2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bg2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bg2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+mn-cs"/>
                </a:rPr>
                <a:t>32.9</a:t>
              </a:r>
            </a:p>
          </p:txBody>
        </p:sp>
      </p:grpSp>
      <p:grpSp>
        <p:nvGrpSpPr>
          <p:cNvPr id="8198" name="Group 44"/>
          <p:cNvGrpSpPr>
            <a:grpSpLocks/>
          </p:cNvGrpSpPr>
          <p:nvPr/>
        </p:nvGrpSpPr>
        <p:grpSpPr bwMode="auto">
          <a:xfrm>
            <a:off x="198438" y="1639888"/>
            <a:ext cx="4799012" cy="768350"/>
            <a:chOff x="248" y="1348"/>
            <a:chExt cx="3023" cy="484"/>
          </a:xfrm>
        </p:grpSpPr>
        <p:sp>
          <p:nvSpPr>
            <p:cNvPr id="8215" name="Text Box 19"/>
            <p:cNvSpPr txBox="1">
              <a:spLocks noChangeArrowheads="1"/>
            </p:cNvSpPr>
            <p:nvPr/>
          </p:nvSpPr>
          <p:spPr bwMode="auto">
            <a:xfrm>
              <a:off x="2611" y="1582"/>
              <a:ext cx="660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 type="none" w="lg" len="lg"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 sz="2000">
                  <a:solidFill>
                    <a:schemeClr val="bg2"/>
                  </a:solidFill>
                  <a:latin typeface="Times New Roman" pitchFamily="18" charset="0"/>
                </a:defRPr>
              </a:lvl1pPr>
              <a:lvl2pPr marL="742950" indent="-285750">
                <a:defRPr kumimoji="1" sz="2000">
                  <a:solidFill>
                    <a:schemeClr val="bg2"/>
                  </a:solidFill>
                  <a:latin typeface="Times New Roman" pitchFamily="18" charset="0"/>
                </a:defRPr>
              </a:lvl2pPr>
              <a:lvl3pPr marL="1143000" indent="-228600">
                <a:defRPr kumimoji="1" sz="2000">
                  <a:solidFill>
                    <a:schemeClr val="bg2"/>
                  </a:solidFill>
                  <a:latin typeface="Times New Roman" pitchFamily="18" charset="0"/>
                </a:defRPr>
              </a:lvl3pPr>
              <a:lvl4pPr marL="1600200" indent="-228600">
                <a:defRPr kumimoji="1" sz="2000">
                  <a:solidFill>
                    <a:schemeClr val="bg2"/>
                  </a:solidFill>
                  <a:latin typeface="Times New Roman" pitchFamily="18" charset="0"/>
                </a:defRPr>
              </a:lvl4pPr>
              <a:lvl5pPr marL="2057400" indent="-228600">
                <a:defRPr kumimoji="1" sz="2000">
                  <a:solidFill>
                    <a:schemeClr val="bg2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bg2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bg2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bg2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bg2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+mn-cs"/>
                </a:rPr>
                <a:t>7.5</a:t>
              </a:r>
            </a:p>
          </p:txBody>
        </p:sp>
        <p:sp>
          <p:nvSpPr>
            <p:cNvPr id="8216" name="Text Box 17"/>
            <p:cNvSpPr txBox="1">
              <a:spLocks noChangeArrowheads="1"/>
            </p:cNvSpPr>
            <p:nvPr/>
          </p:nvSpPr>
          <p:spPr bwMode="auto">
            <a:xfrm>
              <a:off x="248" y="1348"/>
              <a:ext cx="906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 type="none" w="lg" len="lg"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000">
                  <a:solidFill>
                    <a:schemeClr val="bg2"/>
                  </a:solidFill>
                  <a:latin typeface="Times New Roman" pitchFamily="18" charset="0"/>
                </a:defRPr>
              </a:lvl1pPr>
              <a:lvl2pPr marL="742950" indent="-285750">
                <a:defRPr kumimoji="1" sz="2000">
                  <a:solidFill>
                    <a:schemeClr val="bg2"/>
                  </a:solidFill>
                  <a:latin typeface="Times New Roman" pitchFamily="18" charset="0"/>
                </a:defRPr>
              </a:lvl2pPr>
              <a:lvl3pPr marL="1143000" indent="-228600">
                <a:defRPr kumimoji="1" sz="2000">
                  <a:solidFill>
                    <a:schemeClr val="bg2"/>
                  </a:solidFill>
                  <a:latin typeface="Times New Roman" pitchFamily="18" charset="0"/>
                </a:defRPr>
              </a:lvl3pPr>
              <a:lvl4pPr marL="1600200" indent="-228600">
                <a:defRPr kumimoji="1" sz="2000">
                  <a:solidFill>
                    <a:schemeClr val="bg2"/>
                  </a:solidFill>
                  <a:latin typeface="Times New Roman" pitchFamily="18" charset="0"/>
                </a:defRPr>
              </a:lvl4pPr>
              <a:lvl5pPr marL="2057400" indent="-228600">
                <a:defRPr kumimoji="1" sz="2000">
                  <a:solidFill>
                    <a:schemeClr val="bg2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bg2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bg2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bg2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bg2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30*0.5/2</a:t>
              </a:r>
            </a:p>
          </p:txBody>
        </p:sp>
        <p:sp>
          <p:nvSpPr>
            <p:cNvPr id="8217" name="Line 18"/>
            <p:cNvSpPr>
              <a:spLocks noChangeShapeType="1"/>
            </p:cNvSpPr>
            <p:nvPr/>
          </p:nvSpPr>
          <p:spPr bwMode="auto">
            <a:xfrm>
              <a:off x="1126" y="1523"/>
              <a:ext cx="1526" cy="19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2000" b="0" i="0" u="none" strike="noStrike" kern="1200" cap="none" spc="0" normalizeH="0" baseline="0" noProof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</p:grpSp>
      <p:sp>
        <p:nvSpPr>
          <p:cNvPr id="8199" name="Text Box 26"/>
          <p:cNvSpPr txBox="1">
            <a:spLocks noChangeArrowheads="1"/>
          </p:cNvSpPr>
          <p:nvPr/>
        </p:nvSpPr>
        <p:spPr bwMode="auto">
          <a:xfrm>
            <a:off x="3286125" y="1181100"/>
            <a:ext cx="10477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>
            <a:spAutoFit/>
          </a:bodyPr>
          <a:lstStyle>
            <a:lvl1pPr>
              <a:defRPr kumimoji="1" sz="2000">
                <a:solidFill>
                  <a:schemeClr val="bg2"/>
                </a:solidFill>
                <a:latin typeface="Times New Roman" pitchFamily="18" charset="0"/>
              </a:defRPr>
            </a:lvl1pPr>
            <a:lvl2pPr marL="742950" indent="-285750">
              <a:defRPr kumimoji="1" sz="2000">
                <a:solidFill>
                  <a:schemeClr val="bg2"/>
                </a:solidFill>
                <a:latin typeface="Times New Roman" pitchFamily="18" charset="0"/>
              </a:defRPr>
            </a:lvl2pPr>
            <a:lvl3pPr marL="1143000" indent="-228600">
              <a:defRPr kumimoji="1" sz="2000">
                <a:solidFill>
                  <a:schemeClr val="bg2"/>
                </a:solidFill>
                <a:latin typeface="Times New Roman" pitchFamily="18" charset="0"/>
              </a:defRPr>
            </a:lvl3pPr>
            <a:lvl4pPr marL="1600200" indent="-228600">
              <a:defRPr kumimoji="1" sz="2000">
                <a:solidFill>
                  <a:schemeClr val="bg2"/>
                </a:solidFill>
                <a:latin typeface="Times New Roman" pitchFamily="18" charset="0"/>
              </a:defRPr>
            </a:lvl4pPr>
            <a:lvl5pPr marL="2057400" indent="-228600">
              <a:defRPr kumimoji="1" sz="2000">
                <a:solidFill>
                  <a:schemeClr val="bg2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bg2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bg2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bg2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bg2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0</a:t>
            </a:r>
          </a:p>
        </p:txBody>
      </p:sp>
      <p:sp>
        <p:nvSpPr>
          <p:cNvPr id="8200" name="Text Box 27"/>
          <p:cNvSpPr txBox="1">
            <a:spLocks noChangeArrowheads="1"/>
          </p:cNvSpPr>
          <p:nvPr/>
        </p:nvSpPr>
        <p:spPr bwMode="auto">
          <a:xfrm>
            <a:off x="4090988" y="1193800"/>
            <a:ext cx="10477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>
            <a:spAutoFit/>
          </a:bodyPr>
          <a:lstStyle>
            <a:lvl1pPr>
              <a:defRPr kumimoji="1" sz="2000">
                <a:solidFill>
                  <a:schemeClr val="bg2"/>
                </a:solidFill>
                <a:latin typeface="Times New Roman" pitchFamily="18" charset="0"/>
              </a:defRPr>
            </a:lvl1pPr>
            <a:lvl2pPr marL="742950" indent="-285750">
              <a:defRPr kumimoji="1" sz="2000">
                <a:solidFill>
                  <a:schemeClr val="bg2"/>
                </a:solidFill>
                <a:latin typeface="Times New Roman" pitchFamily="18" charset="0"/>
              </a:defRPr>
            </a:lvl2pPr>
            <a:lvl3pPr marL="1143000" indent="-228600">
              <a:defRPr kumimoji="1" sz="2000">
                <a:solidFill>
                  <a:schemeClr val="bg2"/>
                </a:solidFill>
                <a:latin typeface="Times New Roman" pitchFamily="18" charset="0"/>
              </a:defRPr>
            </a:lvl3pPr>
            <a:lvl4pPr marL="1600200" indent="-228600">
              <a:defRPr kumimoji="1" sz="2000">
                <a:solidFill>
                  <a:schemeClr val="bg2"/>
                </a:solidFill>
                <a:latin typeface="Times New Roman" pitchFamily="18" charset="0"/>
              </a:defRPr>
            </a:lvl4pPr>
            <a:lvl5pPr marL="2057400" indent="-228600">
              <a:defRPr kumimoji="1" sz="2000">
                <a:solidFill>
                  <a:schemeClr val="bg2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bg2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bg2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bg2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bg2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0</a:t>
            </a:r>
          </a:p>
        </p:txBody>
      </p:sp>
      <p:sp>
        <p:nvSpPr>
          <p:cNvPr id="8201" name="Text Box 28"/>
          <p:cNvSpPr txBox="1">
            <a:spLocks noChangeArrowheads="1"/>
          </p:cNvSpPr>
          <p:nvPr/>
        </p:nvSpPr>
        <p:spPr bwMode="auto">
          <a:xfrm>
            <a:off x="4851400" y="1181100"/>
            <a:ext cx="10477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>
            <a:spAutoFit/>
          </a:bodyPr>
          <a:lstStyle>
            <a:lvl1pPr>
              <a:defRPr kumimoji="1" sz="2000">
                <a:solidFill>
                  <a:schemeClr val="bg2"/>
                </a:solidFill>
                <a:latin typeface="Times New Roman" pitchFamily="18" charset="0"/>
              </a:defRPr>
            </a:lvl1pPr>
            <a:lvl2pPr marL="742950" indent="-285750">
              <a:defRPr kumimoji="1" sz="2000">
                <a:solidFill>
                  <a:schemeClr val="bg2"/>
                </a:solidFill>
                <a:latin typeface="Times New Roman" pitchFamily="18" charset="0"/>
              </a:defRPr>
            </a:lvl2pPr>
            <a:lvl3pPr marL="1143000" indent="-228600">
              <a:defRPr kumimoji="1" sz="2000">
                <a:solidFill>
                  <a:schemeClr val="bg2"/>
                </a:solidFill>
                <a:latin typeface="Times New Roman" pitchFamily="18" charset="0"/>
              </a:defRPr>
            </a:lvl3pPr>
            <a:lvl4pPr marL="1600200" indent="-228600">
              <a:defRPr kumimoji="1" sz="2000">
                <a:solidFill>
                  <a:schemeClr val="bg2"/>
                </a:solidFill>
                <a:latin typeface="Times New Roman" pitchFamily="18" charset="0"/>
              </a:defRPr>
            </a:lvl4pPr>
            <a:lvl5pPr marL="2057400" indent="-228600">
              <a:defRPr kumimoji="1" sz="2000">
                <a:solidFill>
                  <a:schemeClr val="bg2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bg2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bg2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bg2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bg2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0</a:t>
            </a:r>
          </a:p>
        </p:txBody>
      </p:sp>
      <p:sp>
        <p:nvSpPr>
          <p:cNvPr id="8202" name="Text Box 29"/>
          <p:cNvSpPr txBox="1">
            <a:spLocks noChangeArrowheads="1"/>
          </p:cNvSpPr>
          <p:nvPr/>
        </p:nvSpPr>
        <p:spPr bwMode="auto">
          <a:xfrm>
            <a:off x="5643563" y="1193800"/>
            <a:ext cx="10477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>
            <a:spAutoFit/>
          </a:bodyPr>
          <a:lstStyle>
            <a:lvl1pPr>
              <a:defRPr kumimoji="1" sz="2000">
                <a:solidFill>
                  <a:schemeClr val="bg2"/>
                </a:solidFill>
                <a:latin typeface="Times New Roman" pitchFamily="18" charset="0"/>
              </a:defRPr>
            </a:lvl1pPr>
            <a:lvl2pPr marL="742950" indent="-285750">
              <a:defRPr kumimoji="1" sz="2000">
                <a:solidFill>
                  <a:schemeClr val="bg2"/>
                </a:solidFill>
                <a:latin typeface="Times New Roman" pitchFamily="18" charset="0"/>
              </a:defRPr>
            </a:lvl2pPr>
            <a:lvl3pPr marL="1143000" indent="-228600">
              <a:defRPr kumimoji="1" sz="2000">
                <a:solidFill>
                  <a:schemeClr val="bg2"/>
                </a:solidFill>
                <a:latin typeface="Times New Roman" pitchFamily="18" charset="0"/>
              </a:defRPr>
            </a:lvl3pPr>
            <a:lvl4pPr marL="1600200" indent="-228600">
              <a:defRPr kumimoji="1" sz="2000">
                <a:solidFill>
                  <a:schemeClr val="bg2"/>
                </a:solidFill>
                <a:latin typeface="Times New Roman" pitchFamily="18" charset="0"/>
              </a:defRPr>
            </a:lvl4pPr>
            <a:lvl5pPr marL="2057400" indent="-228600">
              <a:defRPr kumimoji="1" sz="2000">
                <a:solidFill>
                  <a:schemeClr val="bg2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bg2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bg2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bg2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bg2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0</a:t>
            </a:r>
          </a:p>
        </p:txBody>
      </p:sp>
      <p:sp>
        <p:nvSpPr>
          <p:cNvPr id="8203" name="Text Box 30"/>
          <p:cNvSpPr txBox="1">
            <a:spLocks noChangeArrowheads="1"/>
          </p:cNvSpPr>
          <p:nvPr/>
        </p:nvSpPr>
        <p:spPr bwMode="auto">
          <a:xfrm>
            <a:off x="6419850" y="1181100"/>
            <a:ext cx="10477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>
            <a:spAutoFit/>
          </a:bodyPr>
          <a:lstStyle>
            <a:lvl1pPr>
              <a:defRPr kumimoji="1" sz="2000">
                <a:solidFill>
                  <a:schemeClr val="bg2"/>
                </a:solidFill>
                <a:latin typeface="Times New Roman" pitchFamily="18" charset="0"/>
              </a:defRPr>
            </a:lvl1pPr>
            <a:lvl2pPr marL="742950" indent="-285750">
              <a:defRPr kumimoji="1" sz="2000">
                <a:solidFill>
                  <a:schemeClr val="bg2"/>
                </a:solidFill>
                <a:latin typeface="Times New Roman" pitchFamily="18" charset="0"/>
              </a:defRPr>
            </a:lvl2pPr>
            <a:lvl3pPr marL="1143000" indent="-228600">
              <a:defRPr kumimoji="1" sz="2000">
                <a:solidFill>
                  <a:schemeClr val="bg2"/>
                </a:solidFill>
                <a:latin typeface="Times New Roman" pitchFamily="18" charset="0"/>
              </a:defRPr>
            </a:lvl3pPr>
            <a:lvl4pPr marL="1600200" indent="-228600">
              <a:defRPr kumimoji="1" sz="2000">
                <a:solidFill>
                  <a:schemeClr val="bg2"/>
                </a:solidFill>
                <a:latin typeface="Times New Roman" pitchFamily="18" charset="0"/>
              </a:defRPr>
            </a:lvl4pPr>
            <a:lvl5pPr marL="2057400" indent="-228600">
              <a:defRPr kumimoji="1" sz="2000">
                <a:solidFill>
                  <a:schemeClr val="bg2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bg2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bg2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bg2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bg2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0</a:t>
            </a:r>
          </a:p>
        </p:txBody>
      </p:sp>
      <p:grpSp>
        <p:nvGrpSpPr>
          <p:cNvPr id="8204" name="Group 37"/>
          <p:cNvGrpSpPr>
            <a:grpSpLocks/>
          </p:cNvGrpSpPr>
          <p:nvPr/>
        </p:nvGrpSpPr>
        <p:grpSpPr bwMode="auto">
          <a:xfrm>
            <a:off x="4660900" y="4389438"/>
            <a:ext cx="3457575" cy="427037"/>
            <a:chOff x="3059" y="2873"/>
            <a:chExt cx="2178" cy="269"/>
          </a:xfrm>
        </p:grpSpPr>
        <p:sp>
          <p:nvSpPr>
            <p:cNvPr id="8211" name="Text Box 33"/>
            <p:cNvSpPr txBox="1">
              <a:spLocks noChangeArrowheads="1"/>
            </p:cNvSpPr>
            <p:nvPr/>
          </p:nvSpPr>
          <p:spPr bwMode="auto">
            <a:xfrm>
              <a:off x="3059" y="2892"/>
              <a:ext cx="660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 type="none" w="lg" len="lg"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 sz="2000">
                  <a:solidFill>
                    <a:schemeClr val="bg2"/>
                  </a:solidFill>
                  <a:latin typeface="Times New Roman" pitchFamily="18" charset="0"/>
                </a:defRPr>
              </a:lvl1pPr>
              <a:lvl2pPr marL="742950" indent="-285750">
                <a:defRPr kumimoji="1" sz="2000">
                  <a:solidFill>
                    <a:schemeClr val="bg2"/>
                  </a:solidFill>
                  <a:latin typeface="Times New Roman" pitchFamily="18" charset="0"/>
                </a:defRPr>
              </a:lvl2pPr>
              <a:lvl3pPr marL="1143000" indent="-228600">
                <a:defRPr kumimoji="1" sz="2000">
                  <a:solidFill>
                    <a:schemeClr val="bg2"/>
                  </a:solidFill>
                  <a:latin typeface="Times New Roman" pitchFamily="18" charset="0"/>
                </a:defRPr>
              </a:lvl3pPr>
              <a:lvl4pPr marL="1600200" indent="-228600">
                <a:defRPr kumimoji="1" sz="2000">
                  <a:solidFill>
                    <a:schemeClr val="bg2"/>
                  </a:solidFill>
                  <a:latin typeface="Times New Roman" pitchFamily="18" charset="0"/>
                </a:defRPr>
              </a:lvl4pPr>
              <a:lvl5pPr marL="2057400" indent="-228600">
                <a:defRPr kumimoji="1" sz="2000">
                  <a:solidFill>
                    <a:schemeClr val="bg2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bg2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bg2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bg2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bg2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+mn-cs"/>
                </a:rPr>
                <a:t>38.2</a:t>
              </a:r>
            </a:p>
          </p:txBody>
        </p:sp>
        <p:sp>
          <p:nvSpPr>
            <p:cNvPr id="8212" name="Text Box 34"/>
            <p:cNvSpPr txBox="1">
              <a:spLocks noChangeArrowheads="1"/>
            </p:cNvSpPr>
            <p:nvPr/>
          </p:nvSpPr>
          <p:spPr bwMode="auto">
            <a:xfrm>
              <a:off x="3582" y="2873"/>
              <a:ext cx="660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 type="none" w="lg" len="lg"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 sz="2000">
                  <a:solidFill>
                    <a:schemeClr val="bg2"/>
                  </a:solidFill>
                  <a:latin typeface="Times New Roman" pitchFamily="18" charset="0"/>
                </a:defRPr>
              </a:lvl1pPr>
              <a:lvl2pPr marL="742950" indent="-285750">
                <a:defRPr kumimoji="1" sz="2000">
                  <a:solidFill>
                    <a:schemeClr val="bg2"/>
                  </a:solidFill>
                  <a:latin typeface="Times New Roman" pitchFamily="18" charset="0"/>
                </a:defRPr>
              </a:lvl2pPr>
              <a:lvl3pPr marL="1143000" indent="-228600">
                <a:defRPr kumimoji="1" sz="2000">
                  <a:solidFill>
                    <a:schemeClr val="bg2"/>
                  </a:solidFill>
                  <a:latin typeface="Times New Roman" pitchFamily="18" charset="0"/>
                </a:defRPr>
              </a:lvl3pPr>
              <a:lvl4pPr marL="1600200" indent="-228600">
                <a:defRPr kumimoji="1" sz="2000">
                  <a:solidFill>
                    <a:schemeClr val="bg2"/>
                  </a:solidFill>
                  <a:latin typeface="Times New Roman" pitchFamily="18" charset="0"/>
                </a:defRPr>
              </a:lvl4pPr>
              <a:lvl5pPr marL="2057400" indent="-228600">
                <a:defRPr kumimoji="1" sz="2000">
                  <a:solidFill>
                    <a:schemeClr val="bg2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bg2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bg2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bg2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bg2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+mn-cs"/>
                </a:rPr>
                <a:t>38.2</a:t>
              </a:r>
            </a:p>
          </p:txBody>
        </p:sp>
        <p:sp>
          <p:nvSpPr>
            <p:cNvPr id="8213" name="Text Box 35"/>
            <p:cNvSpPr txBox="1">
              <a:spLocks noChangeArrowheads="1"/>
            </p:cNvSpPr>
            <p:nvPr/>
          </p:nvSpPr>
          <p:spPr bwMode="auto">
            <a:xfrm>
              <a:off x="4106" y="2882"/>
              <a:ext cx="660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 type="none" w="lg" len="lg"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 sz="2000">
                  <a:solidFill>
                    <a:schemeClr val="bg2"/>
                  </a:solidFill>
                  <a:latin typeface="Times New Roman" pitchFamily="18" charset="0"/>
                </a:defRPr>
              </a:lvl1pPr>
              <a:lvl2pPr marL="742950" indent="-285750">
                <a:defRPr kumimoji="1" sz="2000">
                  <a:solidFill>
                    <a:schemeClr val="bg2"/>
                  </a:solidFill>
                  <a:latin typeface="Times New Roman" pitchFamily="18" charset="0"/>
                </a:defRPr>
              </a:lvl2pPr>
              <a:lvl3pPr marL="1143000" indent="-228600">
                <a:defRPr kumimoji="1" sz="2000">
                  <a:solidFill>
                    <a:schemeClr val="bg2"/>
                  </a:solidFill>
                  <a:latin typeface="Times New Roman" pitchFamily="18" charset="0"/>
                </a:defRPr>
              </a:lvl3pPr>
              <a:lvl4pPr marL="1600200" indent="-228600">
                <a:defRPr kumimoji="1" sz="2000">
                  <a:solidFill>
                    <a:schemeClr val="bg2"/>
                  </a:solidFill>
                  <a:latin typeface="Times New Roman" pitchFamily="18" charset="0"/>
                </a:defRPr>
              </a:lvl4pPr>
              <a:lvl5pPr marL="2057400" indent="-228600">
                <a:defRPr kumimoji="1" sz="2000">
                  <a:solidFill>
                    <a:schemeClr val="bg2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bg2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bg2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bg2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bg2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+mn-cs"/>
                </a:rPr>
                <a:t>38.2</a:t>
              </a:r>
            </a:p>
          </p:txBody>
        </p:sp>
        <p:sp>
          <p:nvSpPr>
            <p:cNvPr id="8214" name="Text Box 36"/>
            <p:cNvSpPr txBox="1">
              <a:spLocks noChangeArrowheads="1"/>
            </p:cNvSpPr>
            <p:nvPr/>
          </p:nvSpPr>
          <p:spPr bwMode="auto">
            <a:xfrm>
              <a:off x="4577" y="2882"/>
              <a:ext cx="660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 type="none" w="lg" len="lg"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 sz="2000">
                  <a:solidFill>
                    <a:schemeClr val="bg2"/>
                  </a:solidFill>
                  <a:latin typeface="Times New Roman" pitchFamily="18" charset="0"/>
                </a:defRPr>
              </a:lvl1pPr>
              <a:lvl2pPr marL="742950" indent="-285750">
                <a:defRPr kumimoji="1" sz="2000">
                  <a:solidFill>
                    <a:schemeClr val="bg2"/>
                  </a:solidFill>
                  <a:latin typeface="Times New Roman" pitchFamily="18" charset="0"/>
                </a:defRPr>
              </a:lvl2pPr>
              <a:lvl3pPr marL="1143000" indent="-228600">
                <a:defRPr kumimoji="1" sz="2000">
                  <a:solidFill>
                    <a:schemeClr val="bg2"/>
                  </a:solidFill>
                  <a:latin typeface="Times New Roman" pitchFamily="18" charset="0"/>
                </a:defRPr>
              </a:lvl3pPr>
              <a:lvl4pPr marL="1600200" indent="-228600">
                <a:defRPr kumimoji="1" sz="2000">
                  <a:solidFill>
                    <a:schemeClr val="bg2"/>
                  </a:solidFill>
                  <a:latin typeface="Times New Roman" pitchFamily="18" charset="0"/>
                </a:defRPr>
              </a:lvl4pPr>
              <a:lvl5pPr marL="2057400" indent="-228600">
                <a:defRPr kumimoji="1" sz="2000">
                  <a:solidFill>
                    <a:schemeClr val="bg2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bg2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bg2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bg2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bg2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+mn-cs"/>
                </a:rPr>
                <a:t>38.2</a:t>
              </a:r>
            </a:p>
          </p:txBody>
        </p:sp>
      </p:grpSp>
      <p:sp>
        <p:nvSpPr>
          <p:cNvPr id="8205" name="Line 38"/>
          <p:cNvSpPr>
            <a:spLocks noChangeShapeType="1"/>
          </p:cNvSpPr>
          <p:nvPr/>
        </p:nvSpPr>
        <p:spPr bwMode="auto">
          <a:xfrm rot="10800000">
            <a:off x="8564563" y="2671763"/>
            <a:ext cx="47148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2000" b="0" i="0" u="none" strike="noStrike" kern="1200" cap="none" spc="0" normalizeH="0" baseline="0" noProof="0" smtClean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8206" name="Line 39"/>
          <p:cNvSpPr>
            <a:spLocks noChangeShapeType="1"/>
          </p:cNvSpPr>
          <p:nvPr/>
        </p:nvSpPr>
        <p:spPr bwMode="auto">
          <a:xfrm rot="10800000">
            <a:off x="8583613" y="1892300"/>
            <a:ext cx="47148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2000" b="0" i="0" u="none" strike="noStrike" kern="1200" cap="none" spc="0" normalizeH="0" baseline="0" noProof="0" smtClean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8207" name="Line 40"/>
          <p:cNvSpPr>
            <a:spLocks noChangeShapeType="1"/>
          </p:cNvSpPr>
          <p:nvPr/>
        </p:nvSpPr>
        <p:spPr bwMode="auto">
          <a:xfrm rot="10800000">
            <a:off x="8955088" y="1889125"/>
            <a:ext cx="0" cy="7905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2000" b="0" i="0" u="none" strike="noStrike" kern="1200" cap="none" spc="0" normalizeH="0" baseline="0" noProof="0" smtClean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8208" name="Text Box 41"/>
          <p:cNvSpPr txBox="1">
            <a:spLocks noChangeArrowheads="1"/>
          </p:cNvSpPr>
          <p:nvPr/>
        </p:nvSpPr>
        <p:spPr bwMode="auto">
          <a:xfrm rot="-5400000">
            <a:off x="8415338" y="2057400"/>
            <a:ext cx="7239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000">
                <a:solidFill>
                  <a:schemeClr val="bg2"/>
                </a:solidFill>
                <a:latin typeface="Times New Roman" pitchFamily="18" charset="0"/>
              </a:defRPr>
            </a:lvl1pPr>
            <a:lvl2pPr marL="742950" indent="-285750">
              <a:defRPr kumimoji="1" sz="2000">
                <a:solidFill>
                  <a:schemeClr val="bg2"/>
                </a:solidFill>
                <a:latin typeface="Times New Roman" pitchFamily="18" charset="0"/>
              </a:defRPr>
            </a:lvl2pPr>
            <a:lvl3pPr marL="1143000" indent="-228600">
              <a:defRPr kumimoji="1" sz="2000">
                <a:solidFill>
                  <a:schemeClr val="bg2"/>
                </a:solidFill>
                <a:latin typeface="Times New Roman" pitchFamily="18" charset="0"/>
              </a:defRPr>
            </a:lvl3pPr>
            <a:lvl4pPr marL="1600200" indent="-228600">
              <a:defRPr kumimoji="1" sz="2000">
                <a:solidFill>
                  <a:schemeClr val="bg2"/>
                </a:solidFill>
                <a:latin typeface="Times New Roman" pitchFamily="18" charset="0"/>
              </a:defRPr>
            </a:lvl4pPr>
            <a:lvl5pPr marL="2057400" indent="-228600">
              <a:defRPr kumimoji="1" sz="2000">
                <a:solidFill>
                  <a:schemeClr val="bg2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bg2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bg2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bg2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bg2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2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30</a:t>
            </a:r>
          </a:p>
        </p:txBody>
      </p:sp>
      <p:sp>
        <p:nvSpPr>
          <p:cNvPr id="8209" name="Title 29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1077913"/>
          </a:xfrm>
        </p:spPr>
        <p:txBody>
          <a:bodyPr/>
          <a:lstStyle/>
          <a:p>
            <a:r>
              <a:rPr lang="en-US" smtClean="0"/>
              <a:t>Weighted distance to target set</a:t>
            </a:r>
          </a:p>
        </p:txBody>
      </p:sp>
      <p:sp>
        <p:nvSpPr>
          <p:cNvPr id="8210" name="Rectangle 4"/>
          <p:cNvSpPr>
            <a:spLocks noChangeArrowheads="1"/>
          </p:cNvSpPr>
          <p:nvPr/>
        </p:nvSpPr>
        <p:spPr bwMode="auto">
          <a:xfrm>
            <a:off x="692150" y="5883275"/>
            <a:ext cx="7732713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To quantify effectiveness of riparian zone sediment capture based on buffer potential</a:t>
            </a:r>
          </a:p>
        </p:txBody>
      </p:sp>
      <p:graphicFrame>
        <p:nvGraphicFramePr>
          <p:cNvPr id="8195" name="Object 4"/>
          <p:cNvGraphicFramePr>
            <a:graphicFrameLocks noChangeAspect="1"/>
          </p:cNvGraphicFramePr>
          <p:nvPr/>
        </p:nvGraphicFramePr>
        <p:xfrm>
          <a:off x="34925" y="4094163"/>
          <a:ext cx="2913063" cy="977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263" name="Equation" r:id="rId5" imgW="1549080" imgH="520560" progId="Equation.3">
                  <p:embed/>
                </p:oleObj>
              </mc:Choice>
              <mc:Fallback>
                <p:oleObj name="Equation" r:id="rId5" imgW="1549080" imgH="520560" progId="Equation.3">
                  <p:embed/>
                  <p:pic>
                    <p:nvPicPr>
                      <p:cNvPr id="8195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925" y="4094163"/>
                        <a:ext cx="2913063" cy="9779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8744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3438"/>
            <a:ext cx="8229600" cy="546162"/>
          </a:xfrm>
        </p:spPr>
        <p:txBody>
          <a:bodyPr/>
          <a:lstStyle/>
          <a:p>
            <a:r>
              <a:rPr lang="en-US" dirty="0" smtClean="0"/>
              <a:t>Stream definition by </a:t>
            </a:r>
            <a:r>
              <a:rPr lang="en-US" dirty="0" err="1" smtClean="0"/>
              <a:t>theshold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2617" y="2828260"/>
            <a:ext cx="3114183" cy="349166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791" y="1049091"/>
            <a:ext cx="4262881" cy="276234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4791" y="3980183"/>
            <a:ext cx="4262881" cy="2743923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/>
        </p:nvSpPr>
        <p:spPr bwMode="auto">
          <a:xfrm>
            <a:off x="2716231" y="1245863"/>
            <a:ext cx="2105247" cy="518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dirty="0" smtClean="0"/>
              <a:t>5000</a:t>
            </a:r>
            <a:endParaRPr lang="en-US" dirty="0"/>
          </a:p>
        </p:txBody>
      </p:sp>
      <p:sp>
        <p:nvSpPr>
          <p:cNvPr id="11" name="Title 1"/>
          <p:cNvSpPr txBox="1">
            <a:spLocks/>
          </p:cNvSpPr>
          <p:nvPr/>
        </p:nvSpPr>
        <p:spPr bwMode="auto">
          <a:xfrm>
            <a:off x="2742425" y="4015687"/>
            <a:ext cx="2105247" cy="518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dirty="0" smtClean="0"/>
              <a:t>500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60228" y="1381916"/>
            <a:ext cx="2637767" cy="93598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935325" y="1764264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sz="2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6207663" y="1806110"/>
            <a:ext cx="1727662" cy="336478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689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4" descr="Buff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2" r="6207" b="4800"/>
          <a:stretch>
            <a:fillRect/>
          </a:stretch>
        </p:blipFill>
        <p:spPr bwMode="auto">
          <a:xfrm>
            <a:off x="0" y="687388"/>
            <a:ext cx="7713663" cy="6170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57150"/>
            <a:ext cx="7772400" cy="792163"/>
          </a:xfrm>
        </p:spPr>
        <p:txBody>
          <a:bodyPr/>
          <a:lstStyle/>
          <a:p>
            <a:pPr eaLnBrk="1" hangingPunct="1"/>
            <a:r>
              <a:rPr lang="en-US" sz="3200" smtClean="0"/>
              <a:t>Buffer potential weighted distance to stream</a:t>
            </a:r>
          </a:p>
        </p:txBody>
      </p:sp>
      <p:sp>
        <p:nvSpPr>
          <p:cNvPr id="9221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2000" b="0" i="0" u="none" strike="noStrike" kern="1200" cap="none" spc="0" normalizeH="0" baseline="0" noProof="0" smtClean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graphicFrame>
        <p:nvGraphicFramePr>
          <p:cNvPr id="9218" name="Object 4"/>
          <p:cNvGraphicFramePr>
            <a:graphicFrameLocks noChangeAspect="1"/>
          </p:cNvGraphicFramePr>
          <p:nvPr>
            <p:extLst/>
          </p:nvPr>
        </p:nvGraphicFramePr>
        <p:xfrm>
          <a:off x="5586413" y="2686050"/>
          <a:ext cx="3438525" cy="1096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280" name="Equation" r:id="rId4" imgW="1828800" imgH="583920" progId="Equation.3">
                  <p:embed/>
                </p:oleObj>
              </mc:Choice>
              <mc:Fallback>
                <p:oleObj name="Equation" r:id="rId4" imgW="1828800" imgH="583920" progId="Equation.3">
                  <p:embed/>
                  <p:pic>
                    <p:nvPicPr>
                      <p:cNvPr id="9218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86413" y="2686050"/>
                        <a:ext cx="3438525" cy="1096963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9222" name="Freeform 5"/>
          <p:cNvSpPr>
            <a:spLocks/>
          </p:cNvSpPr>
          <p:nvPr/>
        </p:nvSpPr>
        <p:spPr bwMode="auto">
          <a:xfrm>
            <a:off x="3276600" y="3592513"/>
            <a:ext cx="1001713" cy="469900"/>
          </a:xfrm>
          <a:custGeom>
            <a:avLst/>
            <a:gdLst>
              <a:gd name="T0" fmla="*/ 0 w 1001486"/>
              <a:gd name="T1" fmla="*/ 0 h 469900"/>
              <a:gd name="T2" fmla="*/ 250542 w 1001486"/>
              <a:gd name="T3" fmla="*/ 108857 h 469900"/>
              <a:gd name="T4" fmla="*/ 457512 w 1001486"/>
              <a:gd name="T5" fmla="*/ 217714 h 469900"/>
              <a:gd name="T6" fmla="*/ 697160 w 1001486"/>
              <a:gd name="T7" fmla="*/ 326571 h 469900"/>
              <a:gd name="T8" fmla="*/ 947702 w 1001486"/>
              <a:gd name="T9" fmla="*/ 446314 h 469900"/>
              <a:gd name="T10" fmla="*/ 1002167 w 1001486"/>
              <a:gd name="T11" fmla="*/ 468085 h 4699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001486"/>
              <a:gd name="T19" fmla="*/ 0 h 469900"/>
              <a:gd name="T20" fmla="*/ 1001486 w 1001486"/>
              <a:gd name="T21" fmla="*/ 469900 h 4699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001486" h="469900">
                <a:moveTo>
                  <a:pt x="0" y="0"/>
                </a:moveTo>
                <a:cubicBezTo>
                  <a:pt x="87085" y="36285"/>
                  <a:pt x="174171" y="72571"/>
                  <a:pt x="250371" y="108857"/>
                </a:cubicBezTo>
                <a:cubicBezTo>
                  <a:pt x="326571" y="145143"/>
                  <a:pt x="382814" y="181428"/>
                  <a:pt x="457200" y="217714"/>
                </a:cubicBezTo>
                <a:cubicBezTo>
                  <a:pt x="531586" y="254000"/>
                  <a:pt x="615043" y="288471"/>
                  <a:pt x="696686" y="326571"/>
                </a:cubicBezTo>
                <a:cubicBezTo>
                  <a:pt x="778329" y="364671"/>
                  <a:pt x="896257" y="422728"/>
                  <a:pt x="947057" y="446314"/>
                </a:cubicBezTo>
                <a:cubicBezTo>
                  <a:pt x="997857" y="469900"/>
                  <a:pt x="1001486" y="468085"/>
                  <a:pt x="1001486" y="468085"/>
                </a:cubicBezTo>
              </a:path>
            </a:pathLst>
          </a:custGeom>
          <a:solidFill>
            <a:schemeClr val="tx1"/>
          </a:solidFill>
          <a:ln w="57150" algn="ctr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2000" b="0" i="0" u="none" strike="noStrike" kern="1200" cap="none" spc="0" normalizeH="0" baseline="0" noProof="0" smtClean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9223" name="Freeform 6"/>
          <p:cNvSpPr>
            <a:spLocks/>
          </p:cNvSpPr>
          <p:nvPr/>
        </p:nvSpPr>
        <p:spPr bwMode="auto">
          <a:xfrm>
            <a:off x="3146425" y="4919663"/>
            <a:ext cx="957263" cy="384175"/>
          </a:xfrm>
          <a:custGeom>
            <a:avLst/>
            <a:gdLst>
              <a:gd name="T0" fmla="*/ 0 w 1001486"/>
              <a:gd name="T1" fmla="*/ 0 h 469900"/>
              <a:gd name="T2" fmla="*/ 209141 w 1001486"/>
              <a:gd name="T3" fmla="*/ 48463 h 469900"/>
              <a:gd name="T4" fmla="*/ 381910 w 1001486"/>
              <a:gd name="T5" fmla="*/ 96927 h 469900"/>
              <a:gd name="T6" fmla="*/ 581958 w 1001486"/>
              <a:gd name="T7" fmla="*/ 145390 h 469900"/>
              <a:gd name="T8" fmla="*/ 791098 w 1001486"/>
              <a:gd name="T9" fmla="*/ 198699 h 469900"/>
              <a:gd name="T10" fmla="*/ 836565 w 1001486"/>
              <a:gd name="T11" fmla="*/ 208391 h 4699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001486"/>
              <a:gd name="T19" fmla="*/ 0 h 469900"/>
              <a:gd name="T20" fmla="*/ 1001486 w 1001486"/>
              <a:gd name="T21" fmla="*/ 469900 h 4699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001486" h="469900">
                <a:moveTo>
                  <a:pt x="0" y="0"/>
                </a:moveTo>
                <a:cubicBezTo>
                  <a:pt x="87085" y="36285"/>
                  <a:pt x="174171" y="72571"/>
                  <a:pt x="250371" y="108857"/>
                </a:cubicBezTo>
                <a:cubicBezTo>
                  <a:pt x="326571" y="145143"/>
                  <a:pt x="382814" y="181428"/>
                  <a:pt x="457200" y="217714"/>
                </a:cubicBezTo>
                <a:cubicBezTo>
                  <a:pt x="531586" y="254000"/>
                  <a:pt x="615043" y="288471"/>
                  <a:pt x="696686" y="326571"/>
                </a:cubicBezTo>
                <a:cubicBezTo>
                  <a:pt x="778329" y="364671"/>
                  <a:pt x="896257" y="422728"/>
                  <a:pt x="947057" y="446314"/>
                </a:cubicBezTo>
                <a:cubicBezTo>
                  <a:pt x="997857" y="469900"/>
                  <a:pt x="1001486" y="468085"/>
                  <a:pt x="1001486" y="468085"/>
                </a:cubicBezTo>
              </a:path>
            </a:pathLst>
          </a:custGeom>
          <a:solidFill>
            <a:schemeClr val="tx1"/>
          </a:solidFill>
          <a:ln w="57150" algn="ctr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2000" b="0" i="0" u="none" strike="noStrike" kern="1200" cap="none" spc="0" normalizeH="0" baseline="0" noProof="0" smtClean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9224" name="Freeform 7"/>
          <p:cNvSpPr>
            <a:spLocks/>
          </p:cNvSpPr>
          <p:nvPr/>
        </p:nvSpPr>
        <p:spPr bwMode="auto">
          <a:xfrm rot="-4405287">
            <a:off x="2389188" y="2890838"/>
            <a:ext cx="527050" cy="222250"/>
          </a:xfrm>
          <a:custGeom>
            <a:avLst/>
            <a:gdLst>
              <a:gd name="T0" fmla="*/ 0 w 1001486"/>
              <a:gd name="T1" fmla="*/ 0 h 469900"/>
              <a:gd name="T2" fmla="*/ 19205 w 1001486"/>
              <a:gd name="T3" fmla="*/ 5454 h 469900"/>
              <a:gd name="T4" fmla="*/ 35069 w 1001486"/>
              <a:gd name="T5" fmla="*/ 10909 h 469900"/>
              <a:gd name="T6" fmla="*/ 53439 w 1001486"/>
              <a:gd name="T7" fmla="*/ 16363 h 469900"/>
              <a:gd name="T8" fmla="*/ 72643 w 1001486"/>
              <a:gd name="T9" fmla="*/ 22363 h 469900"/>
              <a:gd name="T10" fmla="*/ 76818 w 1001486"/>
              <a:gd name="T11" fmla="*/ 23454 h 4699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001486"/>
              <a:gd name="T19" fmla="*/ 0 h 469900"/>
              <a:gd name="T20" fmla="*/ 1001486 w 1001486"/>
              <a:gd name="T21" fmla="*/ 469900 h 4699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001486" h="469900">
                <a:moveTo>
                  <a:pt x="0" y="0"/>
                </a:moveTo>
                <a:cubicBezTo>
                  <a:pt x="87085" y="36285"/>
                  <a:pt x="174171" y="72571"/>
                  <a:pt x="250371" y="108857"/>
                </a:cubicBezTo>
                <a:cubicBezTo>
                  <a:pt x="326571" y="145143"/>
                  <a:pt x="382814" y="181428"/>
                  <a:pt x="457200" y="217714"/>
                </a:cubicBezTo>
                <a:cubicBezTo>
                  <a:pt x="531586" y="254000"/>
                  <a:pt x="615043" y="288471"/>
                  <a:pt x="696686" y="326571"/>
                </a:cubicBezTo>
                <a:cubicBezTo>
                  <a:pt x="778329" y="364671"/>
                  <a:pt x="896257" y="422728"/>
                  <a:pt x="947057" y="446314"/>
                </a:cubicBezTo>
                <a:cubicBezTo>
                  <a:pt x="997857" y="469900"/>
                  <a:pt x="1001486" y="468085"/>
                  <a:pt x="1001486" y="468085"/>
                </a:cubicBezTo>
              </a:path>
            </a:pathLst>
          </a:custGeom>
          <a:solidFill>
            <a:schemeClr val="tx1"/>
          </a:solidFill>
          <a:ln w="57150" algn="ctr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2000" b="0" i="0" u="none" strike="noStrike" kern="1200" cap="none" spc="0" normalizeH="0" baseline="0" noProof="0" smtClean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4466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796925"/>
          </a:xfrm>
        </p:spPr>
        <p:txBody>
          <a:bodyPr/>
          <a:lstStyle/>
          <a:p>
            <a:r>
              <a:rPr lang="en-US" smtClean="0"/>
              <a:t>Distance Down and Distance Up</a:t>
            </a: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560513" y="5718175"/>
            <a:ext cx="5534025" cy="75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bmk="_Toc209585487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 pitchFamily="18" charset="0"/>
                <a:cs typeface="Arial"/>
              </a:rPr>
              <a:t>Types of distance measurements possible in distance down and distance up functions.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/>
            </a:endParaRPr>
          </a:p>
        </p:txBody>
      </p:sp>
      <p:grpSp>
        <p:nvGrpSpPr>
          <p:cNvPr id="105476" name="Group 6"/>
          <p:cNvGrpSpPr>
            <a:grpSpLocks noChangeAspect="1"/>
          </p:cNvGrpSpPr>
          <p:nvPr/>
        </p:nvGrpSpPr>
        <p:grpSpPr bwMode="auto">
          <a:xfrm>
            <a:off x="1176338" y="1516063"/>
            <a:ext cx="6610350" cy="4149725"/>
            <a:chOff x="768" y="240"/>
            <a:chExt cx="3472" cy="2179"/>
          </a:xfrm>
        </p:grpSpPr>
        <p:sp>
          <p:nvSpPr>
            <p:cNvPr id="105477" name="AutoShape 5"/>
            <p:cNvSpPr>
              <a:spLocks noChangeAspect="1" noChangeArrowheads="1" noTextEdit="1"/>
            </p:cNvSpPr>
            <p:nvPr/>
          </p:nvSpPr>
          <p:spPr bwMode="auto">
            <a:xfrm>
              <a:off x="768" y="240"/>
              <a:ext cx="3461" cy="2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2000" b="0" i="0" u="none" strike="noStrike" kern="1200" cap="none" spc="0" normalizeH="0" baseline="0" noProof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Times New Roman"/>
                <a:ea typeface="+mn-ea"/>
                <a:cs typeface="Arial"/>
              </a:endParaRPr>
            </a:p>
          </p:txBody>
        </p:sp>
        <p:sp>
          <p:nvSpPr>
            <p:cNvPr id="105478" name="Freeform 7"/>
            <p:cNvSpPr>
              <a:spLocks/>
            </p:cNvSpPr>
            <p:nvPr/>
          </p:nvSpPr>
          <p:spPr bwMode="auto">
            <a:xfrm>
              <a:off x="918" y="602"/>
              <a:ext cx="3208" cy="1618"/>
            </a:xfrm>
            <a:custGeom>
              <a:avLst/>
              <a:gdLst>
                <a:gd name="T0" fmla="*/ 0 w 3208"/>
                <a:gd name="T1" fmla="*/ 1618 h 1618"/>
                <a:gd name="T2" fmla="*/ 88 w 3208"/>
                <a:gd name="T3" fmla="*/ 1589 h 1618"/>
                <a:gd name="T4" fmla="*/ 236 w 3208"/>
                <a:gd name="T5" fmla="*/ 1559 h 1618"/>
                <a:gd name="T6" fmla="*/ 383 w 3208"/>
                <a:gd name="T7" fmla="*/ 1530 h 1618"/>
                <a:gd name="T8" fmla="*/ 559 w 3208"/>
                <a:gd name="T9" fmla="*/ 1471 h 1618"/>
                <a:gd name="T10" fmla="*/ 706 w 3208"/>
                <a:gd name="T11" fmla="*/ 1412 h 1618"/>
                <a:gd name="T12" fmla="*/ 883 w 3208"/>
                <a:gd name="T13" fmla="*/ 1324 h 1618"/>
                <a:gd name="T14" fmla="*/ 1030 w 3208"/>
                <a:gd name="T15" fmla="*/ 1236 h 1618"/>
                <a:gd name="T16" fmla="*/ 1185 w 3208"/>
                <a:gd name="T17" fmla="*/ 1125 h 1618"/>
                <a:gd name="T18" fmla="*/ 1325 w 3208"/>
                <a:gd name="T19" fmla="*/ 1041 h 1618"/>
                <a:gd name="T20" fmla="*/ 1376 w 3208"/>
                <a:gd name="T21" fmla="*/ 997 h 1618"/>
                <a:gd name="T22" fmla="*/ 1510 w 3208"/>
                <a:gd name="T23" fmla="*/ 885 h 1618"/>
                <a:gd name="T24" fmla="*/ 1633 w 3208"/>
                <a:gd name="T25" fmla="*/ 772 h 1618"/>
                <a:gd name="T26" fmla="*/ 1762 w 3208"/>
                <a:gd name="T27" fmla="*/ 655 h 1618"/>
                <a:gd name="T28" fmla="*/ 1897 w 3208"/>
                <a:gd name="T29" fmla="*/ 510 h 1618"/>
                <a:gd name="T30" fmla="*/ 1997 w 3208"/>
                <a:gd name="T31" fmla="*/ 426 h 1618"/>
                <a:gd name="T32" fmla="*/ 2098 w 3208"/>
                <a:gd name="T33" fmla="*/ 353 h 1618"/>
                <a:gd name="T34" fmla="*/ 2211 w 3208"/>
                <a:gd name="T35" fmla="*/ 280 h 1618"/>
                <a:gd name="T36" fmla="*/ 2328 w 3208"/>
                <a:gd name="T37" fmla="*/ 218 h 1618"/>
                <a:gd name="T38" fmla="*/ 2418 w 3208"/>
                <a:gd name="T39" fmla="*/ 174 h 1618"/>
                <a:gd name="T40" fmla="*/ 2558 w 3208"/>
                <a:gd name="T41" fmla="*/ 118 h 1618"/>
                <a:gd name="T42" fmla="*/ 2664 w 3208"/>
                <a:gd name="T43" fmla="*/ 84 h 1618"/>
                <a:gd name="T44" fmla="*/ 2771 w 3208"/>
                <a:gd name="T45" fmla="*/ 56 h 1618"/>
                <a:gd name="T46" fmla="*/ 2883 w 3208"/>
                <a:gd name="T47" fmla="*/ 28 h 1618"/>
                <a:gd name="T48" fmla="*/ 2995 w 3208"/>
                <a:gd name="T49" fmla="*/ 11 h 1618"/>
                <a:gd name="T50" fmla="*/ 3129 w 3208"/>
                <a:gd name="T51" fmla="*/ 6 h 1618"/>
                <a:gd name="T52" fmla="*/ 3208 w 3208"/>
                <a:gd name="T53" fmla="*/ 0 h 1618"/>
                <a:gd name="T54" fmla="*/ 3208 w 3208"/>
                <a:gd name="T55" fmla="*/ 1618 h 1618"/>
                <a:gd name="T56" fmla="*/ 0 w 3208"/>
                <a:gd name="T57" fmla="*/ 1618 h 161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208"/>
                <a:gd name="T88" fmla="*/ 0 h 1618"/>
                <a:gd name="T89" fmla="*/ 3208 w 3208"/>
                <a:gd name="T90" fmla="*/ 1618 h 1618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208" h="1618">
                  <a:moveTo>
                    <a:pt x="0" y="1618"/>
                  </a:moveTo>
                  <a:lnTo>
                    <a:pt x="88" y="1589"/>
                  </a:lnTo>
                  <a:lnTo>
                    <a:pt x="236" y="1559"/>
                  </a:lnTo>
                  <a:lnTo>
                    <a:pt x="383" y="1530"/>
                  </a:lnTo>
                  <a:lnTo>
                    <a:pt x="559" y="1471"/>
                  </a:lnTo>
                  <a:lnTo>
                    <a:pt x="706" y="1412"/>
                  </a:lnTo>
                  <a:lnTo>
                    <a:pt x="883" y="1324"/>
                  </a:lnTo>
                  <a:lnTo>
                    <a:pt x="1030" y="1236"/>
                  </a:lnTo>
                  <a:lnTo>
                    <a:pt x="1185" y="1125"/>
                  </a:lnTo>
                  <a:lnTo>
                    <a:pt x="1325" y="1041"/>
                  </a:lnTo>
                  <a:lnTo>
                    <a:pt x="1376" y="997"/>
                  </a:lnTo>
                  <a:lnTo>
                    <a:pt x="1510" y="885"/>
                  </a:lnTo>
                  <a:lnTo>
                    <a:pt x="1633" y="772"/>
                  </a:lnTo>
                  <a:lnTo>
                    <a:pt x="1762" y="655"/>
                  </a:lnTo>
                  <a:lnTo>
                    <a:pt x="1897" y="510"/>
                  </a:lnTo>
                  <a:lnTo>
                    <a:pt x="1997" y="426"/>
                  </a:lnTo>
                  <a:lnTo>
                    <a:pt x="2098" y="353"/>
                  </a:lnTo>
                  <a:lnTo>
                    <a:pt x="2211" y="280"/>
                  </a:lnTo>
                  <a:lnTo>
                    <a:pt x="2328" y="218"/>
                  </a:lnTo>
                  <a:lnTo>
                    <a:pt x="2418" y="174"/>
                  </a:lnTo>
                  <a:lnTo>
                    <a:pt x="2558" y="118"/>
                  </a:lnTo>
                  <a:lnTo>
                    <a:pt x="2664" y="84"/>
                  </a:lnTo>
                  <a:lnTo>
                    <a:pt x="2771" y="56"/>
                  </a:lnTo>
                  <a:lnTo>
                    <a:pt x="2883" y="28"/>
                  </a:lnTo>
                  <a:lnTo>
                    <a:pt x="2995" y="11"/>
                  </a:lnTo>
                  <a:lnTo>
                    <a:pt x="3129" y="6"/>
                  </a:lnTo>
                  <a:lnTo>
                    <a:pt x="3208" y="0"/>
                  </a:lnTo>
                  <a:lnTo>
                    <a:pt x="3208" y="1618"/>
                  </a:lnTo>
                  <a:lnTo>
                    <a:pt x="0" y="1618"/>
                  </a:lnTo>
                  <a:close/>
                </a:path>
              </a:pathLst>
            </a:custGeom>
            <a:solidFill>
              <a:srgbClr val="EAEAE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2000" b="0" i="0" u="none" strike="noStrike" kern="1200" cap="none" spc="0" normalizeH="0" baseline="0" noProof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Times New Roman"/>
                <a:ea typeface="+mn-ea"/>
                <a:cs typeface="Arial"/>
              </a:endParaRPr>
            </a:p>
          </p:txBody>
        </p:sp>
        <p:sp>
          <p:nvSpPr>
            <p:cNvPr id="105479" name="Freeform 8"/>
            <p:cNvSpPr>
              <a:spLocks/>
            </p:cNvSpPr>
            <p:nvPr/>
          </p:nvSpPr>
          <p:spPr bwMode="auto">
            <a:xfrm>
              <a:off x="859" y="603"/>
              <a:ext cx="3265" cy="1617"/>
            </a:xfrm>
            <a:custGeom>
              <a:avLst/>
              <a:gdLst>
                <a:gd name="T0" fmla="*/ 0 w 3265"/>
                <a:gd name="T1" fmla="*/ 1617 h 1617"/>
                <a:gd name="T2" fmla="*/ 442 w 3265"/>
                <a:gd name="T3" fmla="*/ 1529 h 1617"/>
                <a:gd name="T4" fmla="*/ 824 w 3265"/>
                <a:gd name="T5" fmla="*/ 1382 h 1617"/>
                <a:gd name="T6" fmla="*/ 1353 w 3265"/>
                <a:gd name="T7" fmla="*/ 1059 h 1617"/>
                <a:gd name="T8" fmla="*/ 1706 w 3265"/>
                <a:gd name="T9" fmla="*/ 765 h 1617"/>
                <a:gd name="T10" fmla="*/ 2001 w 3265"/>
                <a:gd name="T11" fmla="*/ 471 h 1617"/>
                <a:gd name="T12" fmla="*/ 2295 w 3265"/>
                <a:gd name="T13" fmla="*/ 265 h 1617"/>
                <a:gd name="T14" fmla="*/ 2618 w 3265"/>
                <a:gd name="T15" fmla="*/ 118 h 1617"/>
                <a:gd name="T16" fmla="*/ 2942 w 3265"/>
                <a:gd name="T17" fmla="*/ 30 h 1617"/>
                <a:gd name="T18" fmla="*/ 3265 w 3265"/>
                <a:gd name="T19" fmla="*/ 0 h 161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265"/>
                <a:gd name="T31" fmla="*/ 0 h 1617"/>
                <a:gd name="T32" fmla="*/ 3265 w 3265"/>
                <a:gd name="T33" fmla="*/ 1617 h 161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265" h="1617">
                  <a:moveTo>
                    <a:pt x="0" y="1617"/>
                  </a:moveTo>
                  <a:cubicBezTo>
                    <a:pt x="152" y="1593"/>
                    <a:pt x="304" y="1568"/>
                    <a:pt x="442" y="1529"/>
                  </a:cubicBezTo>
                  <a:cubicBezTo>
                    <a:pt x="579" y="1490"/>
                    <a:pt x="672" y="1460"/>
                    <a:pt x="824" y="1382"/>
                  </a:cubicBezTo>
                  <a:cubicBezTo>
                    <a:pt x="976" y="1304"/>
                    <a:pt x="1206" y="1161"/>
                    <a:pt x="1353" y="1059"/>
                  </a:cubicBezTo>
                  <a:cubicBezTo>
                    <a:pt x="1501" y="956"/>
                    <a:pt x="1599" y="863"/>
                    <a:pt x="1706" y="765"/>
                  </a:cubicBezTo>
                  <a:cubicBezTo>
                    <a:pt x="1814" y="667"/>
                    <a:pt x="1903" y="554"/>
                    <a:pt x="2001" y="471"/>
                  </a:cubicBezTo>
                  <a:cubicBezTo>
                    <a:pt x="2099" y="388"/>
                    <a:pt x="2192" y="324"/>
                    <a:pt x="2295" y="265"/>
                  </a:cubicBezTo>
                  <a:cubicBezTo>
                    <a:pt x="2398" y="206"/>
                    <a:pt x="2510" y="157"/>
                    <a:pt x="2618" y="118"/>
                  </a:cubicBezTo>
                  <a:cubicBezTo>
                    <a:pt x="2726" y="79"/>
                    <a:pt x="2834" y="50"/>
                    <a:pt x="2942" y="30"/>
                  </a:cubicBezTo>
                  <a:cubicBezTo>
                    <a:pt x="3050" y="10"/>
                    <a:pt x="3158" y="5"/>
                    <a:pt x="3265" y="0"/>
                  </a:cubicBezTo>
                </a:path>
              </a:pathLst>
            </a:custGeom>
            <a:noFill/>
            <a:ln w="1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2000" b="0" i="0" u="none" strike="noStrike" kern="1200" cap="none" spc="0" normalizeH="0" baseline="0" noProof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Times New Roman"/>
                <a:ea typeface="+mn-ea"/>
                <a:cs typeface="Arial"/>
              </a:endParaRPr>
            </a:p>
          </p:txBody>
        </p:sp>
        <p:sp>
          <p:nvSpPr>
            <p:cNvPr id="105480" name="Line 9"/>
            <p:cNvSpPr>
              <a:spLocks noChangeShapeType="1"/>
            </p:cNvSpPr>
            <p:nvPr/>
          </p:nvSpPr>
          <p:spPr bwMode="auto">
            <a:xfrm>
              <a:off x="859" y="2220"/>
              <a:ext cx="3265" cy="1"/>
            </a:xfrm>
            <a:prstGeom prst="line">
              <a:avLst/>
            </a:prstGeom>
            <a:noFill/>
            <a:ln w="11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2000" b="0" i="0" u="none" strike="noStrike" kern="1200" cap="none" spc="0" normalizeH="0" baseline="0" noProof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Times New Roman"/>
                <a:ea typeface="+mn-ea"/>
                <a:cs typeface="Arial"/>
              </a:endParaRPr>
            </a:p>
          </p:txBody>
        </p:sp>
        <p:sp>
          <p:nvSpPr>
            <p:cNvPr id="105481" name="Freeform 10"/>
            <p:cNvSpPr>
              <a:spLocks noEditPoints="1"/>
            </p:cNvSpPr>
            <p:nvPr/>
          </p:nvSpPr>
          <p:spPr bwMode="auto">
            <a:xfrm>
              <a:off x="2330" y="1568"/>
              <a:ext cx="1794" cy="11"/>
            </a:xfrm>
            <a:custGeom>
              <a:avLst/>
              <a:gdLst>
                <a:gd name="T0" fmla="*/ 33 w 1794"/>
                <a:gd name="T1" fmla="*/ 0 h 11"/>
                <a:gd name="T2" fmla="*/ 44 w 1794"/>
                <a:gd name="T3" fmla="*/ 11 h 11"/>
                <a:gd name="T4" fmla="*/ 88 w 1794"/>
                <a:gd name="T5" fmla="*/ 0 h 11"/>
                <a:gd name="T6" fmla="*/ 121 w 1794"/>
                <a:gd name="T7" fmla="*/ 11 h 11"/>
                <a:gd name="T8" fmla="*/ 132 w 1794"/>
                <a:gd name="T9" fmla="*/ 0 h 11"/>
                <a:gd name="T10" fmla="*/ 188 w 1794"/>
                <a:gd name="T11" fmla="*/ 0 h 11"/>
                <a:gd name="T12" fmla="*/ 199 w 1794"/>
                <a:gd name="T13" fmla="*/ 11 h 11"/>
                <a:gd name="T14" fmla="*/ 243 w 1794"/>
                <a:gd name="T15" fmla="*/ 0 h 11"/>
                <a:gd name="T16" fmla="*/ 276 w 1794"/>
                <a:gd name="T17" fmla="*/ 11 h 11"/>
                <a:gd name="T18" fmla="*/ 287 w 1794"/>
                <a:gd name="T19" fmla="*/ 0 h 11"/>
                <a:gd name="T20" fmla="*/ 342 w 1794"/>
                <a:gd name="T21" fmla="*/ 0 h 11"/>
                <a:gd name="T22" fmla="*/ 353 w 1794"/>
                <a:gd name="T23" fmla="*/ 11 h 11"/>
                <a:gd name="T24" fmla="*/ 397 w 1794"/>
                <a:gd name="T25" fmla="*/ 0 h 11"/>
                <a:gd name="T26" fmla="*/ 430 w 1794"/>
                <a:gd name="T27" fmla="*/ 11 h 11"/>
                <a:gd name="T28" fmla="*/ 441 w 1794"/>
                <a:gd name="T29" fmla="*/ 0 h 11"/>
                <a:gd name="T30" fmla="*/ 496 w 1794"/>
                <a:gd name="T31" fmla="*/ 0 h 11"/>
                <a:gd name="T32" fmla="*/ 508 w 1794"/>
                <a:gd name="T33" fmla="*/ 11 h 11"/>
                <a:gd name="T34" fmla="*/ 552 w 1794"/>
                <a:gd name="T35" fmla="*/ 0 h 11"/>
                <a:gd name="T36" fmla="*/ 585 w 1794"/>
                <a:gd name="T37" fmla="*/ 11 h 11"/>
                <a:gd name="T38" fmla="*/ 596 w 1794"/>
                <a:gd name="T39" fmla="*/ 0 h 11"/>
                <a:gd name="T40" fmla="*/ 651 w 1794"/>
                <a:gd name="T41" fmla="*/ 0 h 11"/>
                <a:gd name="T42" fmla="*/ 662 w 1794"/>
                <a:gd name="T43" fmla="*/ 11 h 11"/>
                <a:gd name="T44" fmla="*/ 706 w 1794"/>
                <a:gd name="T45" fmla="*/ 0 h 11"/>
                <a:gd name="T46" fmla="*/ 739 w 1794"/>
                <a:gd name="T47" fmla="*/ 11 h 11"/>
                <a:gd name="T48" fmla="*/ 750 w 1794"/>
                <a:gd name="T49" fmla="*/ 0 h 11"/>
                <a:gd name="T50" fmla="*/ 805 w 1794"/>
                <a:gd name="T51" fmla="*/ 0 h 11"/>
                <a:gd name="T52" fmla="*/ 816 w 1794"/>
                <a:gd name="T53" fmla="*/ 11 h 11"/>
                <a:gd name="T54" fmla="*/ 860 w 1794"/>
                <a:gd name="T55" fmla="*/ 0 h 11"/>
                <a:gd name="T56" fmla="*/ 894 w 1794"/>
                <a:gd name="T57" fmla="*/ 11 h 11"/>
                <a:gd name="T58" fmla="*/ 905 w 1794"/>
                <a:gd name="T59" fmla="*/ 0 h 11"/>
                <a:gd name="T60" fmla="*/ 960 w 1794"/>
                <a:gd name="T61" fmla="*/ 0 h 11"/>
                <a:gd name="T62" fmla="*/ 971 w 1794"/>
                <a:gd name="T63" fmla="*/ 11 h 11"/>
                <a:gd name="T64" fmla="*/ 1015 w 1794"/>
                <a:gd name="T65" fmla="*/ 0 h 11"/>
                <a:gd name="T66" fmla="*/ 1048 w 1794"/>
                <a:gd name="T67" fmla="*/ 11 h 11"/>
                <a:gd name="T68" fmla="*/ 1059 w 1794"/>
                <a:gd name="T69" fmla="*/ 0 h 11"/>
                <a:gd name="T70" fmla="*/ 1114 w 1794"/>
                <a:gd name="T71" fmla="*/ 0 h 11"/>
                <a:gd name="T72" fmla="*/ 1125 w 1794"/>
                <a:gd name="T73" fmla="*/ 11 h 11"/>
                <a:gd name="T74" fmla="*/ 1169 w 1794"/>
                <a:gd name="T75" fmla="*/ 0 h 11"/>
                <a:gd name="T76" fmla="*/ 1202 w 1794"/>
                <a:gd name="T77" fmla="*/ 11 h 11"/>
                <a:gd name="T78" fmla="*/ 1213 w 1794"/>
                <a:gd name="T79" fmla="*/ 0 h 11"/>
                <a:gd name="T80" fmla="*/ 1269 w 1794"/>
                <a:gd name="T81" fmla="*/ 0 h 11"/>
                <a:gd name="T82" fmla="*/ 1280 w 1794"/>
                <a:gd name="T83" fmla="*/ 11 h 11"/>
                <a:gd name="T84" fmla="*/ 1324 w 1794"/>
                <a:gd name="T85" fmla="*/ 0 h 11"/>
                <a:gd name="T86" fmla="*/ 1357 w 1794"/>
                <a:gd name="T87" fmla="*/ 11 h 11"/>
                <a:gd name="T88" fmla="*/ 1368 w 1794"/>
                <a:gd name="T89" fmla="*/ 0 h 11"/>
                <a:gd name="T90" fmla="*/ 1423 w 1794"/>
                <a:gd name="T91" fmla="*/ 0 h 11"/>
                <a:gd name="T92" fmla="*/ 1434 w 1794"/>
                <a:gd name="T93" fmla="*/ 11 h 11"/>
                <a:gd name="T94" fmla="*/ 1478 w 1794"/>
                <a:gd name="T95" fmla="*/ 0 h 11"/>
                <a:gd name="T96" fmla="*/ 1511 w 1794"/>
                <a:gd name="T97" fmla="*/ 11 h 11"/>
                <a:gd name="T98" fmla="*/ 1522 w 1794"/>
                <a:gd name="T99" fmla="*/ 0 h 11"/>
                <a:gd name="T100" fmla="*/ 1577 w 1794"/>
                <a:gd name="T101" fmla="*/ 0 h 11"/>
                <a:gd name="T102" fmla="*/ 1588 w 1794"/>
                <a:gd name="T103" fmla="*/ 11 h 11"/>
                <a:gd name="T104" fmla="*/ 1633 w 1794"/>
                <a:gd name="T105" fmla="*/ 0 h 11"/>
                <a:gd name="T106" fmla="*/ 1666 w 1794"/>
                <a:gd name="T107" fmla="*/ 11 h 11"/>
                <a:gd name="T108" fmla="*/ 1677 w 1794"/>
                <a:gd name="T109" fmla="*/ 0 h 11"/>
                <a:gd name="T110" fmla="*/ 1732 w 1794"/>
                <a:gd name="T111" fmla="*/ 0 h 11"/>
                <a:gd name="T112" fmla="*/ 1743 w 1794"/>
                <a:gd name="T113" fmla="*/ 11 h 11"/>
                <a:gd name="T114" fmla="*/ 1787 w 1794"/>
                <a:gd name="T115" fmla="*/ 0 h 11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1794"/>
                <a:gd name="T175" fmla="*/ 0 h 11"/>
                <a:gd name="T176" fmla="*/ 1794 w 1794"/>
                <a:gd name="T177" fmla="*/ 11 h 11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1794" h="11">
                  <a:moveTo>
                    <a:pt x="0" y="0"/>
                  </a:moveTo>
                  <a:lnTo>
                    <a:pt x="11" y="0"/>
                  </a:lnTo>
                  <a:lnTo>
                    <a:pt x="11" y="11"/>
                  </a:lnTo>
                  <a:lnTo>
                    <a:pt x="0" y="11"/>
                  </a:lnTo>
                  <a:lnTo>
                    <a:pt x="0" y="0"/>
                  </a:lnTo>
                  <a:close/>
                  <a:moveTo>
                    <a:pt x="22" y="0"/>
                  </a:moveTo>
                  <a:lnTo>
                    <a:pt x="33" y="0"/>
                  </a:lnTo>
                  <a:lnTo>
                    <a:pt x="33" y="11"/>
                  </a:lnTo>
                  <a:lnTo>
                    <a:pt x="22" y="11"/>
                  </a:lnTo>
                  <a:lnTo>
                    <a:pt x="22" y="0"/>
                  </a:lnTo>
                  <a:close/>
                  <a:moveTo>
                    <a:pt x="44" y="0"/>
                  </a:moveTo>
                  <a:lnTo>
                    <a:pt x="55" y="0"/>
                  </a:lnTo>
                  <a:lnTo>
                    <a:pt x="55" y="11"/>
                  </a:lnTo>
                  <a:lnTo>
                    <a:pt x="44" y="11"/>
                  </a:lnTo>
                  <a:lnTo>
                    <a:pt x="44" y="0"/>
                  </a:lnTo>
                  <a:close/>
                  <a:moveTo>
                    <a:pt x="66" y="0"/>
                  </a:moveTo>
                  <a:lnTo>
                    <a:pt x="77" y="0"/>
                  </a:lnTo>
                  <a:lnTo>
                    <a:pt x="77" y="11"/>
                  </a:lnTo>
                  <a:lnTo>
                    <a:pt x="66" y="11"/>
                  </a:lnTo>
                  <a:lnTo>
                    <a:pt x="66" y="0"/>
                  </a:lnTo>
                  <a:close/>
                  <a:moveTo>
                    <a:pt x="88" y="0"/>
                  </a:moveTo>
                  <a:lnTo>
                    <a:pt x="99" y="0"/>
                  </a:lnTo>
                  <a:lnTo>
                    <a:pt x="99" y="11"/>
                  </a:lnTo>
                  <a:lnTo>
                    <a:pt x="88" y="11"/>
                  </a:lnTo>
                  <a:lnTo>
                    <a:pt x="88" y="0"/>
                  </a:lnTo>
                  <a:close/>
                  <a:moveTo>
                    <a:pt x="110" y="0"/>
                  </a:moveTo>
                  <a:lnTo>
                    <a:pt x="121" y="0"/>
                  </a:lnTo>
                  <a:lnTo>
                    <a:pt x="121" y="11"/>
                  </a:lnTo>
                  <a:lnTo>
                    <a:pt x="110" y="11"/>
                  </a:lnTo>
                  <a:lnTo>
                    <a:pt x="110" y="0"/>
                  </a:lnTo>
                  <a:close/>
                  <a:moveTo>
                    <a:pt x="132" y="0"/>
                  </a:moveTo>
                  <a:lnTo>
                    <a:pt x="144" y="0"/>
                  </a:lnTo>
                  <a:lnTo>
                    <a:pt x="144" y="11"/>
                  </a:lnTo>
                  <a:lnTo>
                    <a:pt x="132" y="11"/>
                  </a:lnTo>
                  <a:lnTo>
                    <a:pt x="132" y="0"/>
                  </a:lnTo>
                  <a:close/>
                  <a:moveTo>
                    <a:pt x="155" y="0"/>
                  </a:moveTo>
                  <a:lnTo>
                    <a:pt x="166" y="0"/>
                  </a:lnTo>
                  <a:lnTo>
                    <a:pt x="166" y="11"/>
                  </a:lnTo>
                  <a:lnTo>
                    <a:pt x="155" y="11"/>
                  </a:lnTo>
                  <a:lnTo>
                    <a:pt x="155" y="0"/>
                  </a:lnTo>
                  <a:close/>
                  <a:moveTo>
                    <a:pt x="177" y="0"/>
                  </a:moveTo>
                  <a:lnTo>
                    <a:pt x="188" y="0"/>
                  </a:lnTo>
                  <a:lnTo>
                    <a:pt x="188" y="11"/>
                  </a:lnTo>
                  <a:lnTo>
                    <a:pt x="177" y="11"/>
                  </a:lnTo>
                  <a:lnTo>
                    <a:pt x="177" y="0"/>
                  </a:lnTo>
                  <a:close/>
                  <a:moveTo>
                    <a:pt x="199" y="0"/>
                  </a:moveTo>
                  <a:lnTo>
                    <a:pt x="210" y="0"/>
                  </a:lnTo>
                  <a:lnTo>
                    <a:pt x="210" y="11"/>
                  </a:lnTo>
                  <a:lnTo>
                    <a:pt x="199" y="11"/>
                  </a:lnTo>
                  <a:lnTo>
                    <a:pt x="199" y="0"/>
                  </a:lnTo>
                  <a:close/>
                  <a:moveTo>
                    <a:pt x="221" y="0"/>
                  </a:moveTo>
                  <a:lnTo>
                    <a:pt x="232" y="0"/>
                  </a:lnTo>
                  <a:lnTo>
                    <a:pt x="232" y="11"/>
                  </a:lnTo>
                  <a:lnTo>
                    <a:pt x="221" y="11"/>
                  </a:lnTo>
                  <a:lnTo>
                    <a:pt x="221" y="0"/>
                  </a:lnTo>
                  <a:close/>
                  <a:moveTo>
                    <a:pt x="243" y="0"/>
                  </a:moveTo>
                  <a:lnTo>
                    <a:pt x="254" y="0"/>
                  </a:lnTo>
                  <a:lnTo>
                    <a:pt x="254" y="11"/>
                  </a:lnTo>
                  <a:lnTo>
                    <a:pt x="243" y="11"/>
                  </a:lnTo>
                  <a:lnTo>
                    <a:pt x="243" y="0"/>
                  </a:lnTo>
                  <a:close/>
                  <a:moveTo>
                    <a:pt x="265" y="0"/>
                  </a:moveTo>
                  <a:lnTo>
                    <a:pt x="276" y="0"/>
                  </a:lnTo>
                  <a:lnTo>
                    <a:pt x="276" y="11"/>
                  </a:lnTo>
                  <a:lnTo>
                    <a:pt x="265" y="11"/>
                  </a:lnTo>
                  <a:lnTo>
                    <a:pt x="265" y="0"/>
                  </a:lnTo>
                  <a:close/>
                  <a:moveTo>
                    <a:pt x="287" y="0"/>
                  </a:moveTo>
                  <a:lnTo>
                    <a:pt x="298" y="0"/>
                  </a:lnTo>
                  <a:lnTo>
                    <a:pt x="298" y="11"/>
                  </a:lnTo>
                  <a:lnTo>
                    <a:pt x="287" y="11"/>
                  </a:lnTo>
                  <a:lnTo>
                    <a:pt x="287" y="0"/>
                  </a:lnTo>
                  <a:close/>
                  <a:moveTo>
                    <a:pt x="309" y="0"/>
                  </a:moveTo>
                  <a:lnTo>
                    <a:pt x="320" y="0"/>
                  </a:lnTo>
                  <a:lnTo>
                    <a:pt x="320" y="11"/>
                  </a:lnTo>
                  <a:lnTo>
                    <a:pt x="309" y="11"/>
                  </a:lnTo>
                  <a:lnTo>
                    <a:pt x="309" y="0"/>
                  </a:lnTo>
                  <a:close/>
                  <a:moveTo>
                    <a:pt x="331" y="0"/>
                  </a:moveTo>
                  <a:lnTo>
                    <a:pt x="342" y="0"/>
                  </a:lnTo>
                  <a:lnTo>
                    <a:pt x="342" y="11"/>
                  </a:lnTo>
                  <a:lnTo>
                    <a:pt x="331" y="11"/>
                  </a:lnTo>
                  <a:lnTo>
                    <a:pt x="331" y="0"/>
                  </a:lnTo>
                  <a:close/>
                  <a:moveTo>
                    <a:pt x="353" y="0"/>
                  </a:moveTo>
                  <a:lnTo>
                    <a:pt x="364" y="0"/>
                  </a:lnTo>
                  <a:lnTo>
                    <a:pt x="364" y="11"/>
                  </a:lnTo>
                  <a:lnTo>
                    <a:pt x="353" y="11"/>
                  </a:lnTo>
                  <a:lnTo>
                    <a:pt x="353" y="0"/>
                  </a:lnTo>
                  <a:close/>
                  <a:moveTo>
                    <a:pt x="375" y="0"/>
                  </a:moveTo>
                  <a:lnTo>
                    <a:pt x="386" y="0"/>
                  </a:lnTo>
                  <a:lnTo>
                    <a:pt x="386" y="11"/>
                  </a:lnTo>
                  <a:lnTo>
                    <a:pt x="375" y="11"/>
                  </a:lnTo>
                  <a:lnTo>
                    <a:pt x="375" y="0"/>
                  </a:lnTo>
                  <a:close/>
                  <a:moveTo>
                    <a:pt x="397" y="0"/>
                  </a:moveTo>
                  <a:lnTo>
                    <a:pt x="408" y="0"/>
                  </a:lnTo>
                  <a:lnTo>
                    <a:pt x="408" y="11"/>
                  </a:lnTo>
                  <a:lnTo>
                    <a:pt x="397" y="11"/>
                  </a:lnTo>
                  <a:lnTo>
                    <a:pt x="397" y="0"/>
                  </a:lnTo>
                  <a:close/>
                  <a:moveTo>
                    <a:pt x="419" y="0"/>
                  </a:moveTo>
                  <a:lnTo>
                    <a:pt x="430" y="0"/>
                  </a:lnTo>
                  <a:lnTo>
                    <a:pt x="430" y="11"/>
                  </a:lnTo>
                  <a:lnTo>
                    <a:pt x="419" y="11"/>
                  </a:lnTo>
                  <a:lnTo>
                    <a:pt x="419" y="0"/>
                  </a:lnTo>
                  <a:close/>
                  <a:moveTo>
                    <a:pt x="441" y="0"/>
                  </a:moveTo>
                  <a:lnTo>
                    <a:pt x="452" y="0"/>
                  </a:lnTo>
                  <a:lnTo>
                    <a:pt x="452" y="11"/>
                  </a:lnTo>
                  <a:lnTo>
                    <a:pt x="441" y="11"/>
                  </a:lnTo>
                  <a:lnTo>
                    <a:pt x="441" y="0"/>
                  </a:lnTo>
                  <a:close/>
                  <a:moveTo>
                    <a:pt x="463" y="0"/>
                  </a:moveTo>
                  <a:lnTo>
                    <a:pt x="474" y="0"/>
                  </a:lnTo>
                  <a:lnTo>
                    <a:pt x="474" y="11"/>
                  </a:lnTo>
                  <a:lnTo>
                    <a:pt x="463" y="11"/>
                  </a:lnTo>
                  <a:lnTo>
                    <a:pt x="463" y="0"/>
                  </a:lnTo>
                  <a:close/>
                  <a:moveTo>
                    <a:pt x="485" y="0"/>
                  </a:moveTo>
                  <a:lnTo>
                    <a:pt x="496" y="0"/>
                  </a:lnTo>
                  <a:lnTo>
                    <a:pt x="496" y="11"/>
                  </a:lnTo>
                  <a:lnTo>
                    <a:pt x="485" y="11"/>
                  </a:lnTo>
                  <a:lnTo>
                    <a:pt x="485" y="0"/>
                  </a:lnTo>
                  <a:close/>
                  <a:moveTo>
                    <a:pt x="508" y="0"/>
                  </a:moveTo>
                  <a:lnTo>
                    <a:pt x="519" y="0"/>
                  </a:lnTo>
                  <a:lnTo>
                    <a:pt x="519" y="11"/>
                  </a:lnTo>
                  <a:lnTo>
                    <a:pt x="508" y="11"/>
                  </a:lnTo>
                  <a:lnTo>
                    <a:pt x="508" y="0"/>
                  </a:lnTo>
                  <a:close/>
                  <a:moveTo>
                    <a:pt x="530" y="0"/>
                  </a:moveTo>
                  <a:lnTo>
                    <a:pt x="541" y="0"/>
                  </a:lnTo>
                  <a:lnTo>
                    <a:pt x="541" y="11"/>
                  </a:lnTo>
                  <a:lnTo>
                    <a:pt x="530" y="11"/>
                  </a:lnTo>
                  <a:lnTo>
                    <a:pt x="530" y="0"/>
                  </a:lnTo>
                  <a:close/>
                  <a:moveTo>
                    <a:pt x="552" y="0"/>
                  </a:moveTo>
                  <a:lnTo>
                    <a:pt x="563" y="0"/>
                  </a:lnTo>
                  <a:lnTo>
                    <a:pt x="563" y="11"/>
                  </a:lnTo>
                  <a:lnTo>
                    <a:pt x="552" y="11"/>
                  </a:lnTo>
                  <a:lnTo>
                    <a:pt x="552" y="0"/>
                  </a:lnTo>
                  <a:close/>
                  <a:moveTo>
                    <a:pt x="574" y="0"/>
                  </a:moveTo>
                  <a:lnTo>
                    <a:pt x="585" y="0"/>
                  </a:lnTo>
                  <a:lnTo>
                    <a:pt x="585" y="11"/>
                  </a:lnTo>
                  <a:lnTo>
                    <a:pt x="574" y="11"/>
                  </a:lnTo>
                  <a:lnTo>
                    <a:pt x="574" y="0"/>
                  </a:lnTo>
                  <a:close/>
                  <a:moveTo>
                    <a:pt x="596" y="0"/>
                  </a:moveTo>
                  <a:lnTo>
                    <a:pt x="607" y="0"/>
                  </a:lnTo>
                  <a:lnTo>
                    <a:pt x="607" y="11"/>
                  </a:lnTo>
                  <a:lnTo>
                    <a:pt x="596" y="11"/>
                  </a:lnTo>
                  <a:lnTo>
                    <a:pt x="596" y="0"/>
                  </a:lnTo>
                  <a:close/>
                  <a:moveTo>
                    <a:pt x="618" y="0"/>
                  </a:moveTo>
                  <a:lnTo>
                    <a:pt x="629" y="0"/>
                  </a:lnTo>
                  <a:lnTo>
                    <a:pt x="629" y="11"/>
                  </a:lnTo>
                  <a:lnTo>
                    <a:pt x="618" y="11"/>
                  </a:lnTo>
                  <a:lnTo>
                    <a:pt x="618" y="0"/>
                  </a:lnTo>
                  <a:close/>
                  <a:moveTo>
                    <a:pt x="640" y="0"/>
                  </a:moveTo>
                  <a:lnTo>
                    <a:pt x="651" y="0"/>
                  </a:lnTo>
                  <a:lnTo>
                    <a:pt x="651" y="11"/>
                  </a:lnTo>
                  <a:lnTo>
                    <a:pt x="640" y="11"/>
                  </a:lnTo>
                  <a:lnTo>
                    <a:pt x="640" y="0"/>
                  </a:lnTo>
                  <a:close/>
                  <a:moveTo>
                    <a:pt x="662" y="0"/>
                  </a:moveTo>
                  <a:lnTo>
                    <a:pt x="673" y="0"/>
                  </a:lnTo>
                  <a:lnTo>
                    <a:pt x="673" y="11"/>
                  </a:lnTo>
                  <a:lnTo>
                    <a:pt x="662" y="11"/>
                  </a:lnTo>
                  <a:lnTo>
                    <a:pt x="662" y="0"/>
                  </a:lnTo>
                  <a:close/>
                  <a:moveTo>
                    <a:pt x="684" y="0"/>
                  </a:moveTo>
                  <a:lnTo>
                    <a:pt x="695" y="0"/>
                  </a:lnTo>
                  <a:lnTo>
                    <a:pt x="695" y="11"/>
                  </a:lnTo>
                  <a:lnTo>
                    <a:pt x="684" y="11"/>
                  </a:lnTo>
                  <a:lnTo>
                    <a:pt x="684" y="0"/>
                  </a:lnTo>
                  <a:close/>
                  <a:moveTo>
                    <a:pt x="706" y="0"/>
                  </a:moveTo>
                  <a:lnTo>
                    <a:pt x="717" y="0"/>
                  </a:lnTo>
                  <a:lnTo>
                    <a:pt x="717" y="11"/>
                  </a:lnTo>
                  <a:lnTo>
                    <a:pt x="706" y="11"/>
                  </a:lnTo>
                  <a:lnTo>
                    <a:pt x="706" y="0"/>
                  </a:lnTo>
                  <a:close/>
                  <a:moveTo>
                    <a:pt x="728" y="0"/>
                  </a:moveTo>
                  <a:lnTo>
                    <a:pt x="739" y="0"/>
                  </a:lnTo>
                  <a:lnTo>
                    <a:pt x="739" y="11"/>
                  </a:lnTo>
                  <a:lnTo>
                    <a:pt x="728" y="11"/>
                  </a:lnTo>
                  <a:lnTo>
                    <a:pt x="728" y="0"/>
                  </a:lnTo>
                  <a:close/>
                  <a:moveTo>
                    <a:pt x="750" y="0"/>
                  </a:moveTo>
                  <a:lnTo>
                    <a:pt x="761" y="0"/>
                  </a:lnTo>
                  <a:lnTo>
                    <a:pt x="761" y="11"/>
                  </a:lnTo>
                  <a:lnTo>
                    <a:pt x="750" y="11"/>
                  </a:lnTo>
                  <a:lnTo>
                    <a:pt x="750" y="0"/>
                  </a:lnTo>
                  <a:close/>
                  <a:moveTo>
                    <a:pt x="772" y="0"/>
                  </a:moveTo>
                  <a:lnTo>
                    <a:pt x="783" y="0"/>
                  </a:lnTo>
                  <a:lnTo>
                    <a:pt x="783" y="11"/>
                  </a:lnTo>
                  <a:lnTo>
                    <a:pt x="772" y="11"/>
                  </a:lnTo>
                  <a:lnTo>
                    <a:pt x="772" y="0"/>
                  </a:lnTo>
                  <a:close/>
                  <a:moveTo>
                    <a:pt x="794" y="0"/>
                  </a:moveTo>
                  <a:lnTo>
                    <a:pt x="805" y="0"/>
                  </a:lnTo>
                  <a:lnTo>
                    <a:pt x="805" y="11"/>
                  </a:lnTo>
                  <a:lnTo>
                    <a:pt x="794" y="11"/>
                  </a:lnTo>
                  <a:lnTo>
                    <a:pt x="794" y="0"/>
                  </a:lnTo>
                  <a:close/>
                  <a:moveTo>
                    <a:pt x="816" y="0"/>
                  </a:moveTo>
                  <a:lnTo>
                    <a:pt x="827" y="0"/>
                  </a:lnTo>
                  <a:lnTo>
                    <a:pt x="827" y="11"/>
                  </a:lnTo>
                  <a:lnTo>
                    <a:pt x="816" y="11"/>
                  </a:lnTo>
                  <a:lnTo>
                    <a:pt x="816" y="0"/>
                  </a:lnTo>
                  <a:close/>
                  <a:moveTo>
                    <a:pt x="838" y="0"/>
                  </a:moveTo>
                  <a:lnTo>
                    <a:pt x="849" y="0"/>
                  </a:lnTo>
                  <a:lnTo>
                    <a:pt x="849" y="11"/>
                  </a:lnTo>
                  <a:lnTo>
                    <a:pt x="838" y="11"/>
                  </a:lnTo>
                  <a:lnTo>
                    <a:pt x="838" y="0"/>
                  </a:lnTo>
                  <a:close/>
                  <a:moveTo>
                    <a:pt x="860" y="0"/>
                  </a:moveTo>
                  <a:lnTo>
                    <a:pt x="872" y="0"/>
                  </a:lnTo>
                  <a:lnTo>
                    <a:pt x="872" y="11"/>
                  </a:lnTo>
                  <a:lnTo>
                    <a:pt x="860" y="11"/>
                  </a:lnTo>
                  <a:lnTo>
                    <a:pt x="860" y="0"/>
                  </a:lnTo>
                  <a:close/>
                  <a:moveTo>
                    <a:pt x="883" y="0"/>
                  </a:moveTo>
                  <a:lnTo>
                    <a:pt x="894" y="0"/>
                  </a:lnTo>
                  <a:lnTo>
                    <a:pt x="894" y="11"/>
                  </a:lnTo>
                  <a:lnTo>
                    <a:pt x="883" y="11"/>
                  </a:lnTo>
                  <a:lnTo>
                    <a:pt x="883" y="0"/>
                  </a:lnTo>
                  <a:close/>
                  <a:moveTo>
                    <a:pt x="905" y="0"/>
                  </a:moveTo>
                  <a:lnTo>
                    <a:pt x="916" y="0"/>
                  </a:lnTo>
                  <a:lnTo>
                    <a:pt x="916" y="11"/>
                  </a:lnTo>
                  <a:lnTo>
                    <a:pt x="905" y="11"/>
                  </a:lnTo>
                  <a:lnTo>
                    <a:pt x="905" y="0"/>
                  </a:lnTo>
                  <a:close/>
                  <a:moveTo>
                    <a:pt x="927" y="0"/>
                  </a:moveTo>
                  <a:lnTo>
                    <a:pt x="938" y="0"/>
                  </a:lnTo>
                  <a:lnTo>
                    <a:pt x="938" y="11"/>
                  </a:lnTo>
                  <a:lnTo>
                    <a:pt x="927" y="11"/>
                  </a:lnTo>
                  <a:lnTo>
                    <a:pt x="927" y="0"/>
                  </a:lnTo>
                  <a:close/>
                  <a:moveTo>
                    <a:pt x="949" y="0"/>
                  </a:moveTo>
                  <a:lnTo>
                    <a:pt x="960" y="0"/>
                  </a:lnTo>
                  <a:lnTo>
                    <a:pt x="960" y="11"/>
                  </a:lnTo>
                  <a:lnTo>
                    <a:pt x="949" y="11"/>
                  </a:lnTo>
                  <a:lnTo>
                    <a:pt x="949" y="0"/>
                  </a:lnTo>
                  <a:close/>
                  <a:moveTo>
                    <a:pt x="971" y="0"/>
                  </a:moveTo>
                  <a:lnTo>
                    <a:pt x="982" y="0"/>
                  </a:lnTo>
                  <a:lnTo>
                    <a:pt x="982" y="11"/>
                  </a:lnTo>
                  <a:lnTo>
                    <a:pt x="971" y="11"/>
                  </a:lnTo>
                  <a:lnTo>
                    <a:pt x="971" y="0"/>
                  </a:lnTo>
                  <a:close/>
                  <a:moveTo>
                    <a:pt x="993" y="0"/>
                  </a:moveTo>
                  <a:lnTo>
                    <a:pt x="1004" y="0"/>
                  </a:lnTo>
                  <a:lnTo>
                    <a:pt x="1004" y="11"/>
                  </a:lnTo>
                  <a:lnTo>
                    <a:pt x="993" y="11"/>
                  </a:lnTo>
                  <a:lnTo>
                    <a:pt x="993" y="0"/>
                  </a:lnTo>
                  <a:close/>
                  <a:moveTo>
                    <a:pt x="1015" y="0"/>
                  </a:moveTo>
                  <a:lnTo>
                    <a:pt x="1026" y="0"/>
                  </a:lnTo>
                  <a:lnTo>
                    <a:pt x="1026" y="11"/>
                  </a:lnTo>
                  <a:lnTo>
                    <a:pt x="1015" y="11"/>
                  </a:lnTo>
                  <a:lnTo>
                    <a:pt x="1015" y="0"/>
                  </a:lnTo>
                  <a:close/>
                  <a:moveTo>
                    <a:pt x="1037" y="0"/>
                  </a:moveTo>
                  <a:lnTo>
                    <a:pt x="1048" y="0"/>
                  </a:lnTo>
                  <a:lnTo>
                    <a:pt x="1048" y="11"/>
                  </a:lnTo>
                  <a:lnTo>
                    <a:pt x="1037" y="11"/>
                  </a:lnTo>
                  <a:lnTo>
                    <a:pt x="1037" y="0"/>
                  </a:lnTo>
                  <a:close/>
                  <a:moveTo>
                    <a:pt x="1059" y="0"/>
                  </a:moveTo>
                  <a:lnTo>
                    <a:pt x="1070" y="0"/>
                  </a:lnTo>
                  <a:lnTo>
                    <a:pt x="1070" y="11"/>
                  </a:lnTo>
                  <a:lnTo>
                    <a:pt x="1059" y="11"/>
                  </a:lnTo>
                  <a:lnTo>
                    <a:pt x="1059" y="0"/>
                  </a:lnTo>
                  <a:close/>
                  <a:moveTo>
                    <a:pt x="1081" y="0"/>
                  </a:moveTo>
                  <a:lnTo>
                    <a:pt x="1092" y="0"/>
                  </a:lnTo>
                  <a:lnTo>
                    <a:pt x="1092" y="11"/>
                  </a:lnTo>
                  <a:lnTo>
                    <a:pt x="1081" y="11"/>
                  </a:lnTo>
                  <a:lnTo>
                    <a:pt x="1081" y="0"/>
                  </a:lnTo>
                  <a:close/>
                  <a:moveTo>
                    <a:pt x="1103" y="0"/>
                  </a:moveTo>
                  <a:lnTo>
                    <a:pt x="1114" y="0"/>
                  </a:lnTo>
                  <a:lnTo>
                    <a:pt x="1114" y="11"/>
                  </a:lnTo>
                  <a:lnTo>
                    <a:pt x="1103" y="11"/>
                  </a:lnTo>
                  <a:lnTo>
                    <a:pt x="1103" y="0"/>
                  </a:lnTo>
                  <a:close/>
                  <a:moveTo>
                    <a:pt x="1125" y="0"/>
                  </a:moveTo>
                  <a:lnTo>
                    <a:pt x="1136" y="0"/>
                  </a:lnTo>
                  <a:lnTo>
                    <a:pt x="1136" y="11"/>
                  </a:lnTo>
                  <a:lnTo>
                    <a:pt x="1125" y="11"/>
                  </a:lnTo>
                  <a:lnTo>
                    <a:pt x="1125" y="0"/>
                  </a:lnTo>
                  <a:close/>
                  <a:moveTo>
                    <a:pt x="1147" y="0"/>
                  </a:moveTo>
                  <a:lnTo>
                    <a:pt x="1158" y="0"/>
                  </a:lnTo>
                  <a:lnTo>
                    <a:pt x="1158" y="11"/>
                  </a:lnTo>
                  <a:lnTo>
                    <a:pt x="1147" y="11"/>
                  </a:lnTo>
                  <a:lnTo>
                    <a:pt x="1147" y="0"/>
                  </a:lnTo>
                  <a:close/>
                  <a:moveTo>
                    <a:pt x="1169" y="0"/>
                  </a:moveTo>
                  <a:lnTo>
                    <a:pt x="1180" y="0"/>
                  </a:lnTo>
                  <a:lnTo>
                    <a:pt x="1180" y="11"/>
                  </a:lnTo>
                  <a:lnTo>
                    <a:pt x="1169" y="11"/>
                  </a:lnTo>
                  <a:lnTo>
                    <a:pt x="1169" y="0"/>
                  </a:lnTo>
                  <a:close/>
                  <a:moveTo>
                    <a:pt x="1191" y="0"/>
                  </a:moveTo>
                  <a:lnTo>
                    <a:pt x="1202" y="0"/>
                  </a:lnTo>
                  <a:lnTo>
                    <a:pt x="1202" y="11"/>
                  </a:lnTo>
                  <a:lnTo>
                    <a:pt x="1191" y="11"/>
                  </a:lnTo>
                  <a:lnTo>
                    <a:pt x="1191" y="0"/>
                  </a:lnTo>
                  <a:close/>
                  <a:moveTo>
                    <a:pt x="1213" y="0"/>
                  </a:moveTo>
                  <a:lnTo>
                    <a:pt x="1224" y="0"/>
                  </a:lnTo>
                  <a:lnTo>
                    <a:pt x="1224" y="11"/>
                  </a:lnTo>
                  <a:lnTo>
                    <a:pt x="1213" y="11"/>
                  </a:lnTo>
                  <a:lnTo>
                    <a:pt x="1213" y="0"/>
                  </a:lnTo>
                  <a:close/>
                  <a:moveTo>
                    <a:pt x="1236" y="0"/>
                  </a:moveTo>
                  <a:lnTo>
                    <a:pt x="1247" y="0"/>
                  </a:lnTo>
                  <a:lnTo>
                    <a:pt x="1247" y="11"/>
                  </a:lnTo>
                  <a:lnTo>
                    <a:pt x="1236" y="11"/>
                  </a:lnTo>
                  <a:lnTo>
                    <a:pt x="1236" y="0"/>
                  </a:lnTo>
                  <a:close/>
                  <a:moveTo>
                    <a:pt x="1258" y="0"/>
                  </a:moveTo>
                  <a:lnTo>
                    <a:pt x="1269" y="0"/>
                  </a:lnTo>
                  <a:lnTo>
                    <a:pt x="1269" y="11"/>
                  </a:lnTo>
                  <a:lnTo>
                    <a:pt x="1258" y="11"/>
                  </a:lnTo>
                  <a:lnTo>
                    <a:pt x="1258" y="0"/>
                  </a:lnTo>
                  <a:close/>
                  <a:moveTo>
                    <a:pt x="1280" y="0"/>
                  </a:moveTo>
                  <a:lnTo>
                    <a:pt x="1291" y="0"/>
                  </a:lnTo>
                  <a:lnTo>
                    <a:pt x="1291" y="11"/>
                  </a:lnTo>
                  <a:lnTo>
                    <a:pt x="1280" y="11"/>
                  </a:lnTo>
                  <a:lnTo>
                    <a:pt x="1280" y="0"/>
                  </a:lnTo>
                  <a:close/>
                  <a:moveTo>
                    <a:pt x="1302" y="0"/>
                  </a:moveTo>
                  <a:lnTo>
                    <a:pt x="1313" y="0"/>
                  </a:lnTo>
                  <a:lnTo>
                    <a:pt x="1313" y="11"/>
                  </a:lnTo>
                  <a:lnTo>
                    <a:pt x="1302" y="11"/>
                  </a:lnTo>
                  <a:lnTo>
                    <a:pt x="1302" y="0"/>
                  </a:lnTo>
                  <a:close/>
                  <a:moveTo>
                    <a:pt x="1324" y="0"/>
                  </a:moveTo>
                  <a:lnTo>
                    <a:pt x="1335" y="0"/>
                  </a:lnTo>
                  <a:lnTo>
                    <a:pt x="1335" y="11"/>
                  </a:lnTo>
                  <a:lnTo>
                    <a:pt x="1324" y="11"/>
                  </a:lnTo>
                  <a:lnTo>
                    <a:pt x="1324" y="0"/>
                  </a:lnTo>
                  <a:close/>
                  <a:moveTo>
                    <a:pt x="1346" y="0"/>
                  </a:moveTo>
                  <a:lnTo>
                    <a:pt x="1357" y="0"/>
                  </a:lnTo>
                  <a:lnTo>
                    <a:pt x="1357" y="11"/>
                  </a:lnTo>
                  <a:lnTo>
                    <a:pt x="1346" y="11"/>
                  </a:lnTo>
                  <a:lnTo>
                    <a:pt x="1346" y="0"/>
                  </a:lnTo>
                  <a:close/>
                  <a:moveTo>
                    <a:pt x="1368" y="0"/>
                  </a:moveTo>
                  <a:lnTo>
                    <a:pt x="1379" y="0"/>
                  </a:lnTo>
                  <a:lnTo>
                    <a:pt x="1379" y="11"/>
                  </a:lnTo>
                  <a:lnTo>
                    <a:pt x="1368" y="11"/>
                  </a:lnTo>
                  <a:lnTo>
                    <a:pt x="1368" y="0"/>
                  </a:lnTo>
                  <a:close/>
                  <a:moveTo>
                    <a:pt x="1390" y="0"/>
                  </a:moveTo>
                  <a:lnTo>
                    <a:pt x="1401" y="0"/>
                  </a:lnTo>
                  <a:lnTo>
                    <a:pt x="1401" y="11"/>
                  </a:lnTo>
                  <a:lnTo>
                    <a:pt x="1390" y="11"/>
                  </a:lnTo>
                  <a:lnTo>
                    <a:pt x="1390" y="0"/>
                  </a:lnTo>
                  <a:close/>
                  <a:moveTo>
                    <a:pt x="1412" y="0"/>
                  </a:moveTo>
                  <a:lnTo>
                    <a:pt x="1423" y="0"/>
                  </a:lnTo>
                  <a:lnTo>
                    <a:pt x="1423" y="11"/>
                  </a:lnTo>
                  <a:lnTo>
                    <a:pt x="1412" y="11"/>
                  </a:lnTo>
                  <a:lnTo>
                    <a:pt x="1412" y="0"/>
                  </a:lnTo>
                  <a:close/>
                  <a:moveTo>
                    <a:pt x="1434" y="0"/>
                  </a:moveTo>
                  <a:lnTo>
                    <a:pt x="1445" y="0"/>
                  </a:lnTo>
                  <a:lnTo>
                    <a:pt x="1445" y="11"/>
                  </a:lnTo>
                  <a:lnTo>
                    <a:pt x="1434" y="11"/>
                  </a:lnTo>
                  <a:lnTo>
                    <a:pt x="1434" y="0"/>
                  </a:lnTo>
                  <a:close/>
                  <a:moveTo>
                    <a:pt x="1456" y="0"/>
                  </a:moveTo>
                  <a:lnTo>
                    <a:pt x="1467" y="0"/>
                  </a:lnTo>
                  <a:lnTo>
                    <a:pt x="1467" y="11"/>
                  </a:lnTo>
                  <a:lnTo>
                    <a:pt x="1456" y="11"/>
                  </a:lnTo>
                  <a:lnTo>
                    <a:pt x="1456" y="0"/>
                  </a:lnTo>
                  <a:close/>
                  <a:moveTo>
                    <a:pt x="1478" y="0"/>
                  </a:moveTo>
                  <a:lnTo>
                    <a:pt x="1489" y="0"/>
                  </a:lnTo>
                  <a:lnTo>
                    <a:pt x="1489" y="11"/>
                  </a:lnTo>
                  <a:lnTo>
                    <a:pt x="1478" y="11"/>
                  </a:lnTo>
                  <a:lnTo>
                    <a:pt x="1478" y="0"/>
                  </a:lnTo>
                  <a:close/>
                  <a:moveTo>
                    <a:pt x="1500" y="0"/>
                  </a:moveTo>
                  <a:lnTo>
                    <a:pt x="1511" y="0"/>
                  </a:lnTo>
                  <a:lnTo>
                    <a:pt x="1511" y="11"/>
                  </a:lnTo>
                  <a:lnTo>
                    <a:pt x="1500" y="11"/>
                  </a:lnTo>
                  <a:lnTo>
                    <a:pt x="1500" y="0"/>
                  </a:lnTo>
                  <a:close/>
                  <a:moveTo>
                    <a:pt x="1522" y="0"/>
                  </a:moveTo>
                  <a:lnTo>
                    <a:pt x="1533" y="0"/>
                  </a:lnTo>
                  <a:lnTo>
                    <a:pt x="1533" y="11"/>
                  </a:lnTo>
                  <a:lnTo>
                    <a:pt x="1522" y="11"/>
                  </a:lnTo>
                  <a:lnTo>
                    <a:pt x="1522" y="0"/>
                  </a:lnTo>
                  <a:close/>
                  <a:moveTo>
                    <a:pt x="1544" y="0"/>
                  </a:moveTo>
                  <a:lnTo>
                    <a:pt x="1555" y="0"/>
                  </a:lnTo>
                  <a:lnTo>
                    <a:pt x="1555" y="11"/>
                  </a:lnTo>
                  <a:lnTo>
                    <a:pt x="1544" y="11"/>
                  </a:lnTo>
                  <a:lnTo>
                    <a:pt x="1544" y="0"/>
                  </a:lnTo>
                  <a:close/>
                  <a:moveTo>
                    <a:pt x="1566" y="0"/>
                  </a:moveTo>
                  <a:lnTo>
                    <a:pt x="1577" y="0"/>
                  </a:lnTo>
                  <a:lnTo>
                    <a:pt x="1577" y="11"/>
                  </a:lnTo>
                  <a:lnTo>
                    <a:pt x="1566" y="11"/>
                  </a:lnTo>
                  <a:lnTo>
                    <a:pt x="1566" y="0"/>
                  </a:lnTo>
                  <a:close/>
                  <a:moveTo>
                    <a:pt x="1588" y="0"/>
                  </a:moveTo>
                  <a:lnTo>
                    <a:pt x="1600" y="0"/>
                  </a:lnTo>
                  <a:lnTo>
                    <a:pt x="1600" y="11"/>
                  </a:lnTo>
                  <a:lnTo>
                    <a:pt x="1588" y="11"/>
                  </a:lnTo>
                  <a:lnTo>
                    <a:pt x="1588" y="0"/>
                  </a:lnTo>
                  <a:close/>
                  <a:moveTo>
                    <a:pt x="1611" y="0"/>
                  </a:moveTo>
                  <a:lnTo>
                    <a:pt x="1622" y="0"/>
                  </a:lnTo>
                  <a:lnTo>
                    <a:pt x="1622" y="11"/>
                  </a:lnTo>
                  <a:lnTo>
                    <a:pt x="1611" y="11"/>
                  </a:lnTo>
                  <a:lnTo>
                    <a:pt x="1611" y="0"/>
                  </a:lnTo>
                  <a:close/>
                  <a:moveTo>
                    <a:pt x="1633" y="0"/>
                  </a:moveTo>
                  <a:lnTo>
                    <a:pt x="1644" y="0"/>
                  </a:lnTo>
                  <a:lnTo>
                    <a:pt x="1644" y="11"/>
                  </a:lnTo>
                  <a:lnTo>
                    <a:pt x="1633" y="11"/>
                  </a:lnTo>
                  <a:lnTo>
                    <a:pt x="1633" y="0"/>
                  </a:lnTo>
                  <a:close/>
                  <a:moveTo>
                    <a:pt x="1655" y="0"/>
                  </a:moveTo>
                  <a:lnTo>
                    <a:pt x="1666" y="0"/>
                  </a:lnTo>
                  <a:lnTo>
                    <a:pt x="1666" y="11"/>
                  </a:lnTo>
                  <a:lnTo>
                    <a:pt x="1655" y="11"/>
                  </a:lnTo>
                  <a:lnTo>
                    <a:pt x="1655" y="0"/>
                  </a:lnTo>
                  <a:close/>
                  <a:moveTo>
                    <a:pt x="1677" y="0"/>
                  </a:moveTo>
                  <a:lnTo>
                    <a:pt x="1688" y="0"/>
                  </a:lnTo>
                  <a:lnTo>
                    <a:pt x="1688" y="11"/>
                  </a:lnTo>
                  <a:lnTo>
                    <a:pt x="1677" y="11"/>
                  </a:lnTo>
                  <a:lnTo>
                    <a:pt x="1677" y="0"/>
                  </a:lnTo>
                  <a:close/>
                  <a:moveTo>
                    <a:pt x="1699" y="0"/>
                  </a:moveTo>
                  <a:lnTo>
                    <a:pt x="1710" y="0"/>
                  </a:lnTo>
                  <a:lnTo>
                    <a:pt x="1710" y="11"/>
                  </a:lnTo>
                  <a:lnTo>
                    <a:pt x="1699" y="11"/>
                  </a:lnTo>
                  <a:lnTo>
                    <a:pt x="1699" y="0"/>
                  </a:lnTo>
                  <a:close/>
                  <a:moveTo>
                    <a:pt x="1721" y="0"/>
                  </a:moveTo>
                  <a:lnTo>
                    <a:pt x="1732" y="0"/>
                  </a:lnTo>
                  <a:lnTo>
                    <a:pt x="1732" y="11"/>
                  </a:lnTo>
                  <a:lnTo>
                    <a:pt x="1721" y="11"/>
                  </a:lnTo>
                  <a:lnTo>
                    <a:pt x="1721" y="0"/>
                  </a:lnTo>
                  <a:close/>
                  <a:moveTo>
                    <a:pt x="1743" y="0"/>
                  </a:moveTo>
                  <a:lnTo>
                    <a:pt x="1754" y="0"/>
                  </a:lnTo>
                  <a:lnTo>
                    <a:pt x="1754" y="11"/>
                  </a:lnTo>
                  <a:lnTo>
                    <a:pt x="1743" y="11"/>
                  </a:lnTo>
                  <a:lnTo>
                    <a:pt x="1743" y="0"/>
                  </a:lnTo>
                  <a:close/>
                  <a:moveTo>
                    <a:pt x="1765" y="0"/>
                  </a:moveTo>
                  <a:lnTo>
                    <a:pt x="1776" y="0"/>
                  </a:lnTo>
                  <a:lnTo>
                    <a:pt x="1776" y="11"/>
                  </a:lnTo>
                  <a:lnTo>
                    <a:pt x="1765" y="11"/>
                  </a:lnTo>
                  <a:lnTo>
                    <a:pt x="1765" y="0"/>
                  </a:lnTo>
                  <a:close/>
                  <a:moveTo>
                    <a:pt x="1787" y="0"/>
                  </a:moveTo>
                  <a:lnTo>
                    <a:pt x="1794" y="0"/>
                  </a:lnTo>
                  <a:lnTo>
                    <a:pt x="1794" y="11"/>
                  </a:lnTo>
                  <a:lnTo>
                    <a:pt x="1787" y="11"/>
                  </a:lnTo>
                  <a:lnTo>
                    <a:pt x="1787" y="0"/>
                  </a:lnTo>
                  <a:close/>
                </a:path>
              </a:pathLst>
            </a:custGeom>
            <a:solidFill>
              <a:srgbClr val="000000"/>
            </a:solidFill>
            <a:ln w="1">
              <a:solidFill>
                <a:srgbClr val="000000"/>
              </a:solidFill>
              <a:bevel/>
              <a:headEnd/>
              <a:tailEnd/>
            </a:ln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2000" b="0" i="0" u="none" strike="noStrike" kern="1200" cap="none" spc="0" normalizeH="0" baseline="0" noProof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Times New Roman"/>
                <a:ea typeface="+mn-ea"/>
                <a:cs typeface="Arial"/>
              </a:endParaRPr>
            </a:p>
          </p:txBody>
        </p:sp>
        <p:sp>
          <p:nvSpPr>
            <p:cNvPr id="105482" name="Freeform 11"/>
            <p:cNvSpPr>
              <a:spLocks noEditPoints="1"/>
            </p:cNvSpPr>
            <p:nvPr/>
          </p:nvSpPr>
          <p:spPr bwMode="auto">
            <a:xfrm>
              <a:off x="4102" y="603"/>
              <a:ext cx="44" cy="460"/>
            </a:xfrm>
            <a:custGeom>
              <a:avLst/>
              <a:gdLst>
                <a:gd name="T0" fmla="*/ 30 w 44"/>
                <a:gd name="T1" fmla="*/ 52 h 460"/>
                <a:gd name="T2" fmla="*/ 15 w 44"/>
                <a:gd name="T3" fmla="*/ 37 h 460"/>
                <a:gd name="T4" fmla="*/ 30 w 44"/>
                <a:gd name="T5" fmla="*/ 67 h 460"/>
                <a:gd name="T6" fmla="*/ 15 w 44"/>
                <a:gd name="T7" fmla="*/ 81 h 460"/>
                <a:gd name="T8" fmla="*/ 30 w 44"/>
                <a:gd name="T9" fmla="*/ 67 h 460"/>
                <a:gd name="T10" fmla="*/ 30 w 44"/>
                <a:gd name="T11" fmla="*/ 111 h 460"/>
                <a:gd name="T12" fmla="*/ 15 w 44"/>
                <a:gd name="T13" fmla="*/ 96 h 460"/>
                <a:gd name="T14" fmla="*/ 30 w 44"/>
                <a:gd name="T15" fmla="*/ 125 h 460"/>
                <a:gd name="T16" fmla="*/ 15 w 44"/>
                <a:gd name="T17" fmla="*/ 140 h 460"/>
                <a:gd name="T18" fmla="*/ 30 w 44"/>
                <a:gd name="T19" fmla="*/ 125 h 460"/>
                <a:gd name="T20" fmla="*/ 30 w 44"/>
                <a:gd name="T21" fmla="*/ 169 h 460"/>
                <a:gd name="T22" fmla="*/ 15 w 44"/>
                <a:gd name="T23" fmla="*/ 155 h 460"/>
                <a:gd name="T24" fmla="*/ 30 w 44"/>
                <a:gd name="T25" fmla="*/ 184 h 460"/>
                <a:gd name="T26" fmla="*/ 15 w 44"/>
                <a:gd name="T27" fmla="*/ 199 h 460"/>
                <a:gd name="T28" fmla="*/ 30 w 44"/>
                <a:gd name="T29" fmla="*/ 184 h 460"/>
                <a:gd name="T30" fmla="*/ 30 w 44"/>
                <a:gd name="T31" fmla="*/ 228 h 460"/>
                <a:gd name="T32" fmla="*/ 15 w 44"/>
                <a:gd name="T33" fmla="*/ 214 h 460"/>
                <a:gd name="T34" fmla="*/ 30 w 44"/>
                <a:gd name="T35" fmla="*/ 243 h 460"/>
                <a:gd name="T36" fmla="*/ 15 w 44"/>
                <a:gd name="T37" fmla="*/ 258 h 460"/>
                <a:gd name="T38" fmla="*/ 30 w 44"/>
                <a:gd name="T39" fmla="*/ 243 h 460"/>
                <a:gd name="T40" fmla="*/ 30 w 44"/>
                <a:gd name="T41" fmla="*/ 287 h 460"/>
                <a:gd name="T42" fmla="*/ 15 w 44"/>
                <a:gd name="T43" fmla="*/ 272 h 460"/>
                <a:gd name="T44" fmla="*/ 30 w 44"/>
                <a:gd name="T45" fmla="*/ 302 h 460"/>
                <a:gd name="T46" fmla="*/ 15 w 44"/>
                <a:gd name="T47" fmla="*/ 316 h 460"/>
                <a:gd name="T48" fmla="*/ 30 w 44"/>
                <a:gd name="T49" fmla="*/ 302 h 460"/>
                <a:gd name="T50" fmla="*/ 30 w 44"/>
                <a:gd name="T51" fmla="*/ 346 h 460"/>
                <a:gd name="T52" fmla="*/ 15 w 44"/>
                <a:gd name="T53" fmla="*/ 331 h 460"/>
                <a:gd name="T54" fmla="*/ 30 w 44"/>
                <a:gd name="T55" fmla="*/ 361 h 460"/>
                <a:gd name="T56" fmla="*/ 15 w 44"/>
                <a:gd name="T57" fmla="*/ 375 h 460"/>
                <a:gd name="T58" fmla="*/ 30 w 44"/>
                <a:gd name="T59" fmla="*/ 361 h 460"/>
                <a:gd name="T60" fmla="*/ 30 w 44"/>
                <a:gd name="T61" fmla="*/ 405 h 460"/>
                <a:gd name="T62" fmla="*/ 15 w 44"/>
                <a:gd name="T63" fmla="*/ 390 h 460"/>
                <a:gd name="T64" fmla="*/ 30 w 44"/>
                <a:gd name="T65" fmla="*/ 419 h 460"/>
                <a:gd name="T66" fmla="*/ 15 w 44"/>
                <a:gd name="T67" fmla="*/ 434 h 460"/>
                <a:gd name="T68" fmla="*/ 30 w 44"/>
                <a:gd name="T69" fmla="*/ 419 h 460"/>
                <a:gd name="T70" fmla="*/ 30 w 44"/>
                <a:gd name="T71" fmla="*/ 460 h 460"/>
                <a:gd name="T72" fmla="*/ 15 w 44"/>
                <a:gd name="T73" fmla="*/ 449 h 460"/>
                <a:gd name="T74" fmla="*/ 0 w 44"/>
                <a:gd name="T75" fmla="*/ 45 h 460"/>
                <a:gd name="T76" fmla="*/ 44 w 44"/>
                <a:gd name="T77" fmla="*/ 45 h 460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44"/>
                <a:gd name="T118" fmla="*/ 0 h 460"/>
                <a:gd name="T119" fmla="*/ 44 w 44"/>
                <a:gd name="T120" fmla="*/ 460 h 460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44" h="460">
                  <a:moveTo>
                    <a:pt x="30" y="37"/>
                  </a:moveTo>
                  <a:lnTo>
                    <a:pt x="30" y="52"/>
                  </a:lnTo>
                  <a:lnTo>
                    <a:pt x="15" y="52"/>
                  </a:lnTo>
                  <a:lnTo>
                    <a:pt x="15" y="37"/>
                  </a:lnTo>
                  <a:lnTo>
                    <a:pt x="30" y="37"/>
                  </a:lnTo>
                  <a:close/>
                  <a:moveTo>
                    <a:pt x="30" y="67"/>
                  </a:moveTo>
                  <a:lnTo>
                    <a:pt x="30" y="81"/>
                  </a:lnTo>
                  <a:lnTo>
                    <a:pt x="15" y="81"/>
                  </a:lnTo>
                  <a:lnTo>
                    <a:pt x="15" y="67"/>
                  </a:lnTo>
                  <a:lnTo>
                    <a:pt x="30" y="67"/>
                  </a:lnTo>
                  <a:close/>
                  <a:moveTo>
                    <a:pt x="30" y="96"/>
                  </a:moveTo>
                  <a:lnTo>
                    <a:pt x="30" y="111"/>
                  </a:lnTo>
                  <a:lnTo>
                    <a:pt x="15" y="111"/>
                  </a:lnTo>
                  <a:lnTo>
                    <a:pt x="15" y="96"/>
                  </a:lnTo>
                  <a:lnTo>
                    <a:pt x="30" y="96"/>
                  </a:lnTo>
                  <a:close/>
                  <a:moveTo>
                    <a:pt x="30" y="125"/>
                  </a:moveTo>
                  <a:lnTo>
                    <a:pt x="30" y="140"/>
                  </a:lnTo>
                  <a:lnTo>
                    <a:pt x="15" y="140"/>
                  </a:lnTo>
                  <a:lnTo>
                    <a:pt x="15" y="125"/>
                  </a:lnTo>
                  <a:lnTo>
                    <a:pt x="30" y="125"/>
                  </a:lnTo>
                  <a:close/>
                  <a:moveTo>
                    <a:pt x="30" y="155"/>
                  </a:moveTo>
                  <a:lnTo>
                    <a:pt x="30" y="169"/>
                  </a:lnTo>
                  <a:lnTo>
                    <a:pt x="15" y="169"/>
                  </a:lnTo>
                  <a:lnTo>
                    <a:pt x="15" y="155"/>
                  </a:lnTo>
                  <a:lnTo>
                    <a:pt x="30" y="155"/>
                  </a:lnTo>
                  <a:close/>
                  <a:moveTo>
                    <a:pt x="30" y="184"/>
                  </a:moveTo>
                  <a:lnTo>
                    <a:pt x="30" y="199"/>
                  </a:lnTo>
                  <a:lnTo>
                    <a:pt x="15" y="199"/>
                  </a:lnTo>
                  <a:lnTo>
                    <a:pt x="15" y="184"/>
                  </a:lnTo>
                  <a:lnTo>
                    <a:pt x="30" y="184"/>
                  </a:lnTo>
                  <a:close/>
                  <a:moveTo>
                    <a:pt x="30" y="214"/>
                  </a:moveTo>
                  <a:lnTo>
                    <a:pt x="30" y="228"/>
                  </a:lnTo>
                  <a:lnTo>
                    <a:pt x="15" y="228"/>
                  </a:lnTo>
                  <a:lnTo>
                    <a:pt x="15" y="214"/>
                  </a:lnTo>
                  <a:lnTo>
                    <a:pt x="30" y="214"/>
                  </a:lnTo>
                  <a:close/>
                  <a:moveTo>
                    <a:pt x="30" y="243"/>
                  </a:moveTo>
                  <a:lnTo>
                    <a:pt x="30" y="258"/>
                  </a:lnTo>
                  <a:lnTo>
                    <a:pt x="15" y="258"/>
                  </a:lnTo>
                  <a:lnTo>
                    <a:pt x="15" y="243"/>
                  </a:lnTo>
                  <a:lnTo>
                    <a:pt x="30" y="243"/>
                  </a:lnTo>
                  <a:close/>
                  <a:moveTo>
                    <a:pt x="30" y="272"/>
                  </a:moveTo>
                  <a:lnTo>
                    <a:pt x="30" y="287"/>
                  </a:lnTo>
                  <a:lnTo>
                    <a:pt x="15" y="287"/>
                  </a:lnTo>
                  <a:lnTo>
                    <a:pt x="15" y="272"/>
                  </a:lnTo>
                  <a:lnTo>
                    <a:pt x="30" y="272"/>
                  </a:lnTo>
                  <a:close/>
                  <a:moveTo>
                    <a:pt x="30" y="302"/>
                  </a:moveTo>
                  <a:lnTo>
                    <a:pt x="30" y="316"/>
                  </a:lnTo>
                  <a:lnTo>
                    <a:pt x="15" y="316"/>
                  </a:lnTo>
                  <a:lnTo>
                    <a:pt x="15" y="302"/>
                  </a:lnTo>
                  <a:lnTo>
                    <a:pt x="30" y="302"/>
                  </a:lnTo>
                  <a:close/>
                  <a:moveTo>
                    <a:pt x="30" y="331"/>
                  </a:moveTo>
                  <a:lnTo>
                    <a:pt x="30" y="346"/>
                  </a:lnTo>
                  <a:lnTo>
                    <a:pt x="15" y="346"/>
                  </a:lnTo>
                  <a:lnTo>
                    <a:pt x="15" y="331"/>
                  </a:lnTo>
                  <a:lnTo>
                    <a:pt x="30" y="331"/>
                  </a:lnTo>
                  <a:close/>
                  <a:moveTo>
                    <a:pt x="30" y="361"/>
                  </a:moveTo>
                  <a:lnTo>
                    <a:pt x="30" y="375"/>
                  </a:lnTo>
                  <a:lnTo>
                    <a:pt x="15" y="375"/>
                  </a:lnTo>
                  <a:lnTo>
                    <a:pt x="15" y="361"/>
                  </a:lnTo>
                  <a:lnTo>
                    <a:pt x="30" y="361"/>
                  </a:lnTo>
                  <a:close/>
                  <a:moveTo>
                    <a:pt x="30" y="390"/>
                  </a:moveTo>
                  <a:lnTo>
                    <a:pt x="30" y="405"/>
                  </a:lnTo>
                  <a:lnTo>
                    <a:pt x="15" y="405"/>
                  </a:lnTo>
                  <a:lnTo>
                    <a:pt x="15" y="390"/>
                  </a:lnTo>
                  <a:lnTo>
                    <a:pt x="30" y="390"/>
                  </a:lnTo>
                  <a:close/>
                  <a:moveTo>
                    <a:pt x="30" y="419"/>
                  </a:moveTo>
                  <a:lnTo>
                    <a:pt x="30" y="434"/>
                  </a:lnTo>
                  <a:lnTo>
                    <a:pt x="15" y="434"/>
                  </a:lnTo>
                  <a:lnTo>
                    <a:pt x="15" y="419"/>
                  </a:lnTo>
                  <a:lnTo>
                    <a:pt x="30" y="419"/>
                  </a:lnTo>
                  <a:close/>
                  <a:moveTo>
                    <a:pt x="30" y="449"/>
                  </a:moveTo>
                  <a:lnTo>
                    <a:pt x="30" y="460"/>
                  </a:lnTo>
                  <a:lnTo>
                    <a:pt x="15" y="460"/>
                  </a:lnTo>
                  <a:lnTo>
                    <a:pt x="15" y="449"/>
                  </a:lnTo>
                  <a:lnTo>
                    <a:pt x="30" y="449"/>
                  </a:lnTo>
                  <a:close/>
                  <a:moveTo>
                    <a:pt x="0" y="45"/>
                  </a:moveTo>
                  <a:lnTo>
                    <a:pt x="22" y="0"/>
                  </a:lnTo>
                  <a:lnTo>
                    <a:pt x="44" y="45"/>
                  </a:lnTo>
                  <a:lnTo>
                    <a:pt x="0" y="45"/>
                  </a:lnTo>
                  <a:close/>
                </a:path>
              </a:pathLst>
            </a:custGeom>
            <a:solidFill>
              <a:srgbClr val="0000FF"/>
            </a:solidFill>
            <a:ln w="1">
              <a:solidFill>
                <a:srgbClr val="0000FF"/>
              </a:solidFill>
              <a:bevel/>
              <a:headEnd/>
              <a:tailEnd/>
            </a:ln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2000" b="0" i="0" u="none" strike="noStrike" kern="1200" cap="none" spc="0" normalizeH="0" baseline="0" noProof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Times New Roman"/>
                <a:ea typeface="+mn-ea"/>
                <a:cs typeface="Arial"/>
              </a:endParaRPr>
            </a:p>
          </p:txBody>
        </p:sp>
        <p:sp>
          <p:nvSpPr>
            <p:cNvPr id="105483" name="Freeform 12"/>
            <p:cNvSpPr>
              <a:spLocks noEditPoints="1"/>
            </p:cNvSpPr>
            <p:nvPr/>
          </p:nvSpPr>
          <p:spPr bwMode="auto">
            <a:xfrm>
              <a:off x="4102" y="1573"/>
              <a:ext cx="44" cy="284"/>
            </a:xfrm>
            <a:custGeom>
              <a:avLst/>
              <a:gdLst>
                <a:gd name="T0" fmla="*/ 30 w 44"/>
                <a:gd name="T1" fmla="*/ 37 h 284"/>
                <a:gd name="T2" fmla="*/ 30 w 44"/>
                <a:gd name="T3" fmla="*/ 52 h 284"/>
                <a:gd name="T4" fmla="*/ 15 w 44"/>
                <a:gd name="T5" fmla="*/ 52 h 284"/>
                <a:gd name="T6" fmla="*/ 15 w 44"/>
                <a:gd name="T7" fmla="*/ 37 h 284"/>
                <a:gd name="T8" fmla="*/ 30 w 44"/>
                <a:gd name="T9" fmla="*/ 37 h 284"/>
                <a:gd name="T10" fmla="*/ 30 w 44"/>
                <a:gd name="T11" fmla="*/ 67 h 284"/>
                <a:gd name="T12" fmla="*/ 30 w 44"/>
                <a:gd name="T13" fmla="*/ 81 h 284"/>
                <a:gd name="T14" fmla="*/ 15 w 44"/>
                <a:gd name="T15" fmla="*/ 81 h 284"/>
                <a:gd name="T16" fmla="*/ 15 w 44"/>
                <a:gd name="T17" fmla="*/ 67 h 284"/>
                <a:gd name="T18" fmla="*/ 30 w 44"/>
                <a:gd name="T19" fmla="*/ 67 h 284"/>
                <a:gd name="T20" fmla="*/ 30 w 44"/>
                <a:gd name="T21" fmla="*/ 96 h 284"/>
                <a:gd name="T22" fmla="*/ 30 w 44"/>
                <a:gd name="T23" fmla="*/ 111 h 284"/>
                <a:gd name="T24" fmla="*/ 15 w 44"/>
                <a:gd name="T25" fmla="*/ 111 h 284"/>
                <a:gd name="T26" fmla="*/ 15 w 44"/>
                <a:gd name="T27" fmla="*/ 96 h 284"/>
                <a:gd name="T28" fmla="*/ 30 w 44"/>
                <a:gd name="T29" fmla="*/ 96 h 284"/>
                <a:gd name="T30" fmla="*/ 30 w 44"/>
                <a:gd name="T31" fmla="*/ 125 h 284"/>
                <a:gd name="T32" fmla="*/ 30 w 44"/>
                <a:gd name="T33" fmla="*/ 140 h 284"/>
                <a:gd name="T34" fmla="*/ 15 w 44"/>
                <a:gd name="T35" fmla="*/ 140 h 284"/>
                <a:gd name="T36" fmla="*/ 15 w 44"/>
                <a:gd name="T37" fmla="*/ 125 h 284"/>
                <a:gd name="T38" fmla="*/ 30 w 44"/>
                <a:gd name="T39" fmla="*/ 125 h 284"/>
                <a:gd name="T40" fmla="*/ 30 w 44"/>
                <a:gd name="T41" fmla="*/ 155 h 284"/>
                <a:gd name="T42" fmla="*/ 30 w 44"/>
                <a:gd name="T43" fmla="*/ 169 h 284"/>
                <a:gd name="T44" fmla="*/ 15 w 44"/>
                <a:gd name="T45" fmla="*/ 169 h 284"/>
                <a:gd name="T46" fmla="*/ 15 w 44"/>
                <a:gd name="T47" fmla="*/ 155 h 284"/>
                <a:gd name="T48" fmla="*/ 30 w 44"/>
                <a:gd name="T49" fmla="*/ 155 h 284"/>
                <a:gd name="T50" fmla="*/ 30 w 44"/>
                <a:gd name="T51" fmla="*/ 184 h 284"/>
                <a:gd name="T52" fmla="*/ 30 w 44"/>
                <a:gd name="T53" fmla="*/ 199 h 284"/>
                <a:gd name="T54" fmla="*/ 15 w 44"/>
                <a:gd name="T55" fmla="*/ 199 h 284"/>
                <a:gd name="T56" fmla="*/ 15 w 44"/>
                <a:gd name="T57" fmla="*/ 184 h 284"/>
                <a:gd name="T58" fmla="*/ 30 w 44"/>
                <a:gd name="T59" fmla="*/ 184 h 284"/>
                <a:gd name="T60" fmla="*/ 30 w 44"/>
                <a:gd name="T61" fmla="*/ 214 h 284"/>
                <a:gd name="T62" fmla="*/ 30 w 44"/>
                <a:gd name="T63" fmla="*/ 228 h 284"/>
                <a:gd name="T64" fmla="*/ 15 w 44"/>
                <a:gd name="T65" fmla="*/ 228 h 284"/>
                <a:gd name="T66" fmla="*/ 15 w 44"/>
                <a:gd name="T67" fmla="*/ 214 h 284"/>
                <a:gd name="T68" fmla="*/ 30 w 44"/>
                <a:gd name="T69" fmla="*/ 214 h 284"/>
                <a:gd name="T70" fmla="*/ 30 w 44"/>
                <a:gd name="T71" fmla="*/ 243 h 284"/>
                <a:gd name="T72" fmla="*/ 30 w 44"/>
                <a:gd name="T73" fmla="*/ 258 h 284"/>
                <a:gd name="T74" fmla="*/ 15 w 44"/>
                <a:gd name="T75" fmla="*/ 258 h 284"/>
                <a:gd name="T76" fmla="*/ 15 w 44"/>
                <a:gd name="T77" fmla="*/ 243 h 284"/>
                <a:gd name="T78" fmla="*/ 30 w 44"/>
                <a:gd name="T79" fmla="*/ 243 h 284"/>
                <a:gd name="T80" fmla="*/ 30 w 44"/>
                <a:gd name="T81" fmla="*/ 272 h 284"/>
                <a:gd name="T82" fmla="*/ 30 w 44"/>
                <a:gd name="T83" fmla="*/ 284 h 284"/>
                <a:gd name="T84" fmla="*/ 15 w 44"/>
                <a:gd name="T85" fmla="*/ 284 h 284"/>
                <a:gd name="T86" fmla="*/ 15 w 44"/>
                <a:gd name="T87" fmla="*/ 272 h 284"/>
                <a:gd name="T88" fmla="*/ 30 w 44"/>
                <a:gd name="T89" fmla="*/ 272 h 284"/>
                <a:gd name="T90" fmla="*/ 0 w 44"/>
                <a:gd name="T91" fmla="*/ 45 h 284"/>
                <a:gd name="T92" fmla="*/ 22 w 44"/>
                <a:gd name="T93" fmla="*/ 0 h 284"/>
                <a:gd name="T94" fmla="*/ 44 w 44"/>
                <a:gd name="T95" fmla="*/ 45 h 284"/>
                <a:gd name="T96" fmla="*/ 0 w 44"/>
                <a:gd name="T97" fmla="*/ 45 h 284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44"/>
                <a:gd name="T148" fmla="*/ 0 h 284"/>
                <a:gd name="T149" fmla="*/ 44 w 44"/>
                <a:gd name="T150" fmla="*/ 284 h 284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44" h="284">
                  <a:moveTo>
                    <a:pt x="30" y="37"/>
                  </a:moveTo>
                  <a:lnTo>
                    <a:pt x="30" y="52"/>
                  </a:lnTo>
                  <a:lnTo>
                    <a:pt x="15" y="52"/>
                  </a:lnTo>
                  <a:lnTo>
                    <a:pt x="15" y="37"/>
                  </a:lnTo>
                  <a:lnTo>
                    <a:pt x="30" y="37"/>
                  </a:lnTo>
                  <a:close/>
                  <a:moveTo>
                    <a:pt x="30" y="67"/>
                  </a:moveTo>
                  <a:lnTo>
                    <a:pt x="30" y="81"/>
                  </a:lnTo>
                  <a:lnTo>
                    <a:pt x="15" y="81"/>
                  </a:lnTo>
                  <a:lnTo>
                    <a:pt x="15" y="67"/>
                  </a:lnTo>
                  <a:lnTo>
                    <a:pt x="30" y="67"/>
                  </a:lnTo>
                  <a:close/>
                  <a:moveTo>
                    <a:pt x="30" y="96"/>
                  </a:moveTo>
                  <a:lnTo>
                    <a:pt x="30" y="111"/>
                  </a:lnTo>
                  <a:lnTo>
                    <a:pt x="15" y="111"/>
                  </a:lnTo>
                  <a:lnTo>
                    <a:pt x="15" y="96"/>
                  </a:lnTo>
                  <a:lnTo>
                    <a:pt x="30" y="96"/>
                  </a:lnTo>
                  <a:close/>
                  <a:moveTo>
                    <a:pt x="30" y="125"/>
                  </a:moveTo>
                  <a:lnTo>
                    <a:pt x="30" y="140"/>
                  </a:lnTo>
                  <a:lnTo>
                    <a:pt x="15" y="140"/>
                  </a:lnTo>
                  <a:lnTo>
                    <a:pt x="15" y="125"/>
                  </a:lnTo>
                  <a:lnTo>
                    <a:pt x="30" y="125"/>
                  </a:lnTo>
                  <a:close/>
                  <a:moveTo>
                    <a:pt x="30" y="155"/>
                  </a:moveTo>
                  <a:lnTo>
                    <a:pt x="30" y="169"/>
                  </a:lnTo>
                  <a:lnTo>
                    <a:pt x="15" y="169"/>
                  </a:lnTo>
                  <a:lnTo>
                    <a:pt x="15" y="155"/>
                  </a:lnTo>
                  <a:lnTo>
                    <a:pt x="30" y="155"/>
                  </a:lnTo>
                  <a:close/>
                  <a:moveTo>
                    <a:pt x="30" y="184"/>
                  </a:moveTo>
                  <a:lnTo>
                    <a:pt x="30" y="199"/>
                  </a:lnTo>
                  <a:lnTo>
                    <a:pt x="15" y="199"/>
                  </a:lnTo>
                  <a:lnTo>
                    <a:pt x="15" y="184"/>
                  </a:lnTo>
                  <a:lnTo>
                    <a:pt x="30" y="184"/>
                  </a:lnTo>
                  <a:close/>
                  <a:moveTo>
                    <a:pt x="30" y="214"/>
                  </a:moveTo>
                  <a:lnTo>
                    <a:pt x="30" y="228"/>
                  </a:lnTo>
                  <a:lnTo>
                    <a:pt x="15" y="228"/>
                  </a:lnTo>
                  <a:lnTo>
                    <a:pt x="15" y="214"/>
                  </a:lnTo>
                  <a:lnTo>
                    <a:pt x="30" y="214"/>
                  </a:lnTo>
                  <a:close/>
                  <a:moveTo>
                    <a:pt x="30" y="243"/>
                  </a:moveTo>
                  <a:lnTo>
                    <a:pt x="30" y="258"/>
                  </a:lnTo>
                  <a:lnTo>
                    <a:pt x="15" y="258"/>
                  </a:lnTo>
                  <a:lnTo>
                    <a:pt x="15" y="243"/>
                  </a:lnTo>
                  <a:lnTo>
                    <a:pt x="30" y="243"/>
                  </a:lnTo>
                  <a:close/>
                  <a:moveTo>
                    <a:pt x="30" y="272"/>
                  </a:moveTo>
                  <a:lnTo>
                    <a:pt x="30" y="284"/>
                  </a:lnTo>
                  <a:lnTo>
                    <a:pt x="15" y="284"/>
                  </a:lnTo>
                  <a:lnTo>
                    <a:pt x="15" y="272"/>
                  </a:lnTo>
                  <a:lnTo>
                    <a:pt x="30" y="272"/>
                  </a:lnTo>
                  <a:close/>
                  <a:moveTo>
                    <a:pt x="0" y="45"/>
                  </a:moveTo>
                  <a:lnTo>
                    <a:pt x="22" y="0"/>
                  </a:lnTo>
                  <a:lnTo>
                    <a:pt x="44" y="45"/>
                  </a:lnTo>
                  <a:lnTo>
                    <a:pt x="0" y="45"/>
                  </a:lnTo>
                  <a:close/>
                </a:path>
              </a:pathLst>
            </a:custGeom>
            <a:solidFill>
              <a:srgbClr val="0000FF"/>
            </a:solidFill>
            <a:ln w="1">
              <a:solidFill>
                <a:srgbClr val="0000FF"/>
              </a:solidFill>
              <a:bevel/>
              <a:headEnd/>
              <a:tailEnd/>
            </a:ln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2000" b="0" i="0" u="none" strike="noStrike" kern="1200" cap="none" spc="0" normalizeH="0" baseline="0" noProof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Times New Roman"/>
                <a:ea typeface="+mn-ea"/>
                <a:cs typeface="Arial"/>
              </a:endParaRPr>
            </a:p>
          </p:txBody>
        </p:sp>
        <p:sp>
          <p:nvSpPr>
            <p:cNvPr id="105484" name="Line 13"/>
            <p:cNvSpPr>
              <a:spLocks noChangeShapeType="1"/>
            </p:cNvSpPr>
            <p:nvPr/>
          </p:nvSpPr>
          <p:spPr bwMode="auto">
            <a:xfrm>
              <a:off x="859" y="2191"/>
              <a:ext cx="1" cy="166"/>
            </a:xfrm>
            <a:prstGeom prst="line">
              <a:avLst/>
            </a:prstGeom>
            <a:noFill/>
            <a:ln w="4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2000" b="0" i="0" u="none" strike="noStrike" kern="1200" cap="none" spc="0" normalizeH="0" baseline="0" noProof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Times New Roman"/>
                <a:ea typeface="+mn-ea"/>
                <a:cs typeface="Arial"/>
              </a:endParaRPr>
            </a:p>
          </p:txBody>
        </p:sp>
        <p:sp>
          <p:nvSpPr>
            <p:cNvPr id="105485" name="Freeform 14"/>
            <p:cNvSpPr>
              <a:spLocks noEditPoints="1"/>
            </p:cNvSpPr>
            <p:nvPr/>
          </p:nvSpPr>
          <p:spPr bwMode="auto">
            <a:xfrm>
              <a:off x="859" y="2305"/>
              <a:ext cx="695" cy="44"/>
            </a:xfrm>
            <a:custGeom>
              <a:avLst/>
              <a:gdLst>
                <a:gd name="T0" fmla="*/ 52 w 695"/>
                <a:gd name="T1" fmla="*/ 15 h 44"/>
                <a:gd name="T2" fmla="*/ 37 w 695"/>
                <a:gd name="T3" fmla="*/ 30 h 44"/>
                <a:gd name="T4" fmla="*/ 67 w 695"/>
                <a:gd name="T5" fmla="*/ 15 h 44"/>
                <a:gd name="T6" fmla="*/ 81 w 695"/>
                <a:gd name="T7" fmla="*/ 30 h 44"/>
                <a:gd name="T8" fmla="*/ 67 w 695"/>
                <a:gd name="T9" fmla="*/ 15 h 44"/>
                <a:gd name="T10" fmla="*/ 111 w 695"/>
                <a:gd name="T11" fmla="*/ 15 h 44"/>
                <a:gd name="T12" fmla="*/ 96 w 695"/>
                <a:gd name="T13" fmla="*/ 30 h 44"/>
                <a:gd name="T14" fmla="*/ 125 w 695"/>
                <a:gd name="T15" fmla="*/ 15 h 44"/>
                <a:gd name="T16" fmla="*/ 140 w 695"/>
                <a:gd name="T17" fmla="*/ 30 h 44"/>
                <a:gd name="T18" fmla="*/ 125 w 695"/>
                <a:gd name="T19" fmla="*/ 15 h 44"/>
                <a:gd name="T20" fmla="*/ 170 w 695"/>
                <a:gd name="T21" fmla="*/ 15 h 44"/>
                <a:gd name="T22" fmla="*/ 155 w 695"/>
                <a:gd name="T23" fmla="*/ 30 h 44"/>
                <a:gd name="T24" fmla="*/ 184 w 695"/>
                <a:gd name="T25" fmla="*/ 15 h 44"/>
                <a:gd name="T26" fmla="*/ 199 w 695"/>
                <a:gd name="T27" fmla="*/ 30 h 44"/>
                <a:gd name="T28" fmla="*/ 184 w 695"/>
                <a:gd name="T29" fmla="*/ 15 h 44"/>
                <a:gd name="T30" fmla="*/ 228 w 695"/>
                <a:gd name="T31" fmla="*/ 15 h 44"/>
                <a:gd name="T32" fmla="*/ 214 w 695"/>
                <a:gd name="T33" fmla="*/ 30 h 44"/>
                <a:gd name="T34" fmla="*/ 243 w 695"/>
                <a:gd name="T35" fmla="*/ 15 h 44"/>
                <a:gd name="T36" fmla="*/ 258 w 695"/>
                <a:gd name="T37" fmla="*/ 30 h 44"/>
                <a:gd name="T38" fmla="*/ 243 w 695"/>
                <a:gd name="T39" fmla="*/ 15 h 44"/>
                <a:gd name="T40" fmla="*/ 287 w 695"/>
                <a:gd name="T41" fmla="*/ 15 h 44"/>
                <a:gd name="T42" fmla="*/ 272 w 695"/>
                <a:gd name="T43" fmla="*/ 30 h 44"/>
                <a:gd name="T44" fmla="*/ 302 w 695"/>
                <a:gd name="T45" fmla="*/ 15 h 44"/>
                <a:gd name="T46" fmla="*/ 317 w 695"/>
                <a:gd name="T47" fmla="*/ 30 h 44"/>
                <a:gd name="T48" fmla="*/ 302 w 695"/>
                <a:gd name="T49" fmla="*/ 15 h 44"/>
                <a:gd name="T50" fmla="*/ 346 w 695"/>
                <a:gd name="T51" fmla="*/ 15 h 44"/>
                <a:gd name="T52" fmla="*/ 331 w 695"/>
                <a:gd name="T53" fmla="*/ 30 h 44"/>
                <a:gd name="T54" fmla="*/ 361 w 695"/>
                <a:gd name="T55" fmla="*/ 15 h 44"/>
                <a:gd name="T56" fmla="*/ 375 w 695"/>
                <a:gd name="T57" fmla="*/ 30 h 44"/>
                <a:gd name="T58" fmla="*/ 361 w 695"/>
                <a:gd name="T59" fmla="*/ 15 h 44"/>
                <a:gd name="T60" fmla="*/ 405 w 695"/>
                <a:gd name="T61" fmla="*/ 15 h 44"/>
                <a:gd name="T62" fmla="*/ 390 w 695"/>
                <a:gd name="T63" fmla="*/ 30 h 44"/>
                <a:gd name="T64" fmla="*/ 420 w 695"/>
                <a:gd name="T65" fmla="*/ 15 h 44"/>
                <a:gd name="T66" fmla="*/ 434 w 695"/>
                <a:gd name="T67" fmla="*/ 30 h 44"/>
                <a:gd name="T68" fmla="*/ 420 w 695"/>
                <a:gd name="T69" fmla="*/ 15 h 44"/>
                <a:gd name="T70" fmla="*/ 464 w 695"/>
                <a:gd name="T71" fmla="*/ 15 h 44"/>
                <a:gd name="T72" fmla="*/ 449 w 695"/>
                <a:gd name="T73" fmla="*/ 30 h 44"/>
                <a:gd name="T74" fmla="*/ 478 w 695"/>
                <a:gd name="T75" fmla="*/ 15 h 44"/>
                <a:gd name="T76" fmla="*/ 493 w 695"/>
                <a:gd name="T77" fmla="*/ 30 h 44"/>
                <a:gd name="T78" fmla="*/ 478 w 695"/>
                <a:gd name="T79" fmla="*/ 15 h 44"/>
                <a:gd name="T80" fmla="*/ 522 w 695"/>
                <a:gd name="T81" fmla="*/ 15 h 44"/>
                <a:gd name="T82" fmla="*/ 508 w 695"/>
                <a:gd name="T83" fmla="*/ 30 h 44"/>
                <a:gd name="T84" fmla="*/ 537 w 695"/>
                <a:gd name="T85" fmla="*/ 15 h 44"/>
                <a:gd name="T86" fmla="*/ 552 w 695"/>
                <a:gd name="T87" fmla="*/ 30 h 44"/>
                <a:gd name="T88" fmla="*/ 537 w 695"/>
                <a:gd name="T89" fmla="*/ 15 h 44"/>
                <a:gd name="T90" fmla="*/ 581 w 695"/>
                <a:gd name="T91" fmla="*/ 15 h 44"/>
                <a:gd name="T92" fmla="*/ 567 w 695"/>
                <a:gd name="T93" fmla="*/ 30 h 44"/>
                <a:gd name="T94" fmla="*/ 596 w 695"/>
                <a:gd name="T95" fmla="*/ 15 h 44"/>
                <a:gd name="T96" fmla="*/ 611 w 695"/>
                <a:gd name="T97" fmla="*/ 30 h 44"/>
                <a:gd name="T98" fmla="*/ 596 w 695"/>
                <a:gd name="T99" fmla="*/ 15 h 44"/>
                <a:gd name="T100" fmla="*/ 640 w 695"/>
                <a:gd name="T101" fmla="*/ 15 h 44"/>
                <a:gd name="T102" fmla="*/ 625 w 695"/>
                <a:gd name="T103" fmla="*/ 30 h 44"/>
                <a:gd name="T104" fmla="*/ 655 w 695"/>
                <a:gd name="T105" fmla="*/ 15 h 44"/>
                <a:gd name="T106" fmla="*/ 670 w 695"/>
                <a:gd name="T107" fmla="*/ 30 h 44"/>
                <a:gd name="T108" fmla="*/ 655 w 695"/>
                <a:gd name="T109" fmla="*/ 15 h 44"/>
                <a:gd name="T110" fmla="*/ 695 w 695"/>
                <a:gd name="T111" fmla="*/ 15 h 44"/>
                <a:gd name="T112" fmla="*/ 684 w 695"/>
                <a:gd name="T113" fmla="*/ 30 h 44"/>
                <a:gd name="T114" fmla="*/ 45 w 695"/>
                <a:gd name="T115" fmla="*/ 44 h 44"/>
                <a:gd name="T116" fmla="*/ 45 w 695"/>
                <a:gd name="T117" fmla="*/ 0 h 44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695"/>
                <a:gd name="T178" fmla="*/ 0 h 44"/>
                <a:gd name="T179" fmla="*/ 695 w 695"/>
                <a:gd name="T180" fmla="*/ 44 h 44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695" h="44">
                  <a:moveTo>
                    <a:pt x="37" y="15"/>
                  </a:moveTo>
                  <a:lnTo>
                    <a:pt x="52" y="15"/>
                  </a:lnTo>
                  <a:lnTo>
                    <a:pt x="52" y="30"/>
                  </a:lnTo>
                  <a:lnTo>
                    <a:pt x="37" y="30"/>
                  </a:lnTo>
                  <a:lnTo>
                    <a:pt x="37" y="15"/>
                  </a:lnTo>
                  <a:close/>
                  <a:moveTo>
                    <a:pt x="67" y="15"/>
                  </a:moveTo>
                  <a:lnTo>
                    <a:pt x="81" y="15"/>
                  </a:lnTo>
                  <a:lnTo>
                    <a:pt x="81" y="30"/>
                  </a:lnTo>
                  <a:lnTo>
                    <a:pt x="67" y="30"/>
                  </a:lnTo>
                  <a:lnTo>
                    <a:pt x="67" y="15"/>
                  </a:lnTo>
                  <a:close/>
                  <a:moveTo>
                    <a:pt x="96" y="15"/>
                  </a:moveTo>
                  <a:lnTo>
                    <a:pt x="111" y="15"/>
                  </a:lnTo>
                  <a:lnTo>
                    <a:pt x="111" y="30"/>
                  </a:lnTo>
                  <a:lnTo>
                    <a:pt x="96" y="30"/>
                  </a:lnTo>
                  <a:lnTo>
                    <a:pt x="96" y="15"/>
                  </a:lnTo>
                  <a:close/>
                  <a:moveTo>
                    <a:pt x="125" y="15"/>
                  </a:moveTo>
                  <a:lnTo>
                    <a:pt x="140" y="15"/>
                  </a:lnTo>
                  <a:lnTo>
                    <a:pt x="140" y="30"/>
                  </a:lnTo>
                  <a:lnTo>
                    <a:pt x="125" y="30"/>
                  </a:lnTo>
                  <a:lnTo>
                    <a:pt x="125" y="15"/>
                  </a:lnTo>
                  <a:close/>
                  <a:moveTo>
                    <a:pt x="155" y="15"/>
                  </a:moveTo>
                  <a:lnTo>
                    <a:pt x="170" y="15"/>
                  </a:lnTo>
                  <a:lnTo>
                    <a:pt x="170" y="30"/>
                  </a:lnTo>
                  <a:lnTo>
                    <a:pt x="155" y="30"/>
                  </a:lnTo>
                  <a:lnTo>
                    <a:pt x="155" y="15"/>
                  </a:lnTo>
                  <a:close/>
                  <a:moveTo>
                    <a:pt x="184" y="15"/>
                  </a:moveTo>
                  <a:lnTo>
                    <a:pt x="199" y="15"/>
                  </a:lnTo>
                  <a:lnTo>
                    <a:pt x="199" y="30"/>
                  </a:lnTo>
                  <a:lnTo>
                    <a:pt x="184" y="30"/>
                  </a:lnTo>
                  <a:lnTo>
                    <a:pt x="184" y="15"/>
                  </a:lnTo>
                  <a:close/>
                  <a:moveTo>
                    <a:pt x="214" y="15"/>
                  </a:moveTo>
                  <a:lnTo>
                    <a:pt x="228" y="15"/>
                  </a:lnTo>
                  <a:lnTo>
                    <a:pt x="228" y="30"/>
                  </a:lnTo>
                  <a:lnTo>
                    <a:pt x="214" y="30"/>
                  </a:lnTo>
                  <a:lnTo>
                    <a:pt x="214" y="15"/>
                  </a:lnTo>
                  <a:close/>
                  <a:moveTo>
                    <a:pt x="243" y="15"/>
                  </a:moveTo>
                  <a:lnTo>
                    <a:pt x="258" y="15"/>
                  </a:lnTo>
                  <a:lnTo>
                    <a:pt x="258" y="30"/>
                  </a:lnTo>
                  <a:lnTo>
                    <a:pt x="243" y="30"/>
                  </a:lnTo>
                  <a:lnTo>
                    <a:pt x="243" y="15"/>
                  </a:lnTo>
                  <a:close/>
                  <a:moveTo>
                    <a:pt x="272" y="15"/>
                  </a:moveTo>
                  <a:lnTo>
                    <a:pt x="287" y="15"/>
                  </a:lnTo>
                  <a:lnTo>
                    <a:pt x="287" y="30"/>
                  </a:lnTo>
                  <a:lnTo>
                    <a:pt x="272" y="30"/>
                  </a:lnTo>
                  <a:lnTo>
                    <a:pt x="272" y="15"/>
                  </a:lnTo>
                  <a:close/>
                  <a:moveTo>
                    <a:pt x="302" y="15"/>
                  </a:moveTo>
                  <a:lnTo>
                    <a:pt x="317" y="15"/>
                  </a:lnTo>
                  <a:lnTo>
                    <a:pt x="317" y="30"/>
                  </a:lnTo>
                  <a:lnTo>
                    <a:pt x="302" y="30"/>
                  </a:lnTo>
                  <a:lnTo>
                    <a:pt x="302" y="15"/>
                  </a:lnTo>
                  <a:close/>
                  <a:moveTo>
                    <a:pt x="331" y="15"/>
                  </a:moveTo>
                  <a:lnTo>
                    <a:pt x="346" y="15"/>
                  </a:lnTo>
                  <a:lnTo>
                    <a:pt x="346" y="30"/>
                  </a:lnTo>
                  <a:lnTo>
                    <a:pt x="331" y="30"/>
                  </a:lnTo>
                  <a:lnTo>
                    <a:pt x="331" y="15"/>
                  </a:lnTo>
                  <a:close/>
                  <a:moveTo>
                    <a:pt x="361" y="15"/>
                  </a:moveTo>
                  <a:lnTo>
                    <a:pt x="375" y="15"/>
                  </a:lnTo>
                  <a:lnTo>
                    <a:pt x="375" y="30"/>
                  </a:lnTo>
                  <a:lnTo>
                    <a:pt x="361" y="30"/>
                  </a:lnTo>
                  <a:lnTo>
                    <a:pt x="361" y="15"/>
                  </a:lnTo>
                  <a:close/>
                  <a:moveTo>
                    <a:pt x="390" y="15"/>
                  </a:moveTo>
                  <a:lnTo>
                    <a:pt x="405" y="15"/>
                  </a:lnTo>
                  <a:lnTo>
                    <a:pt x="405" y="30"/>
                  </a:lnTo>
                  <a:lnTo>
                    <a:pt x="390" y="30"/>
                  </a:lnTo>
                  <a:lnTo>
                    <a:pt x="390" y="15"/>
                  </a:lnTo>
                  <a:close/>
                  <a:moveTo>
                    <a:pt x="420" y="15"/>
                  </a:moveTo>
                  <a:lnTo>
                    <a:pt x="434" y="15"/>
                  </a:lnTo>
                  <a:lnTo>
                    <a:pt x="434" y="30"/>
                  </a:lnTo>
                  <a:lnTo>
                    <a:pt x="420" y="30"/>
                  </a:lnTo>
                  <a:lnTo>
                    <a:pt x="420" y="15"/>
                  </a:lnTo>
                  <a:close/>
                  <a:moveTo>
                    <a:pt x="449" y="15"/>
                  </a:moveTo>
                  <a:lnTo>
                    <a:pt x="464" y="15"/>
                  </a:lnTo>
                  <a:lnTo>
                    <a:pt x="464" y="30"/>
                  </a:lnTo>
                  <a:lnTo>
                    <a:pt x="449" y="30"/>
                  </a:lnTo>
                  <a:lnTo>
                    <a:pt x="449" y="15"/>
                  </a:lnTo>
                  <a:close/>
                  <a:moveTo>
                    <a:pt x="478" y="15"/>
                  </a:moveTo>
                  <a:lnTo>
                    <a:pt x="493" y="15"/>
                  </a:lnTo>
                  <a:lnTo>
                    <a:pt x="493" y="30"/>
                  </a:lnTo>
                  <a:lnTo>
                    <a:pt x="478" y="30"/>
                  </a:lnTo>
                  <a:lnTo>
                    <a:pt x="478" y="15"/>
                  </a:lnTo>
                  <a:close/>
                  <a:moveTo>
                    <a:pt x="508" y="15"/>
                  </a:moveTo>
                  <a:lnTo>
                    <a:pt x="522" y="15"/>
                  </a:lnTo>
                  <a:lnTo>
                    <a:pt x="522" y="30"/>
                  </a:lnTo>
                  <a:lnTo>
                    <a:pt x="508" y="30"/>
                  </a:lnTo>
                  <a:lnTo>
                    <a:pt x="508" y="15"/>
                  </a:lnTo>
                  <a:close/>
                  <a:moveTo>
                    <a:pt x="537" y="15"/>
                  </a:moveTo>
                  <a:lnTo>
                    <a:pt x="552" y="15"/>
                  </a:lnTo>
                  <a:lnTo>
                    <a:pt x="552" y="30"/>
                  </a:lnTo>
                  <a:lnTo>
                    <a:pt x="537" y="30"/>
                  </a:lnTo>
                  <a:lnTo>
                    <a:pt x="537" y="15"/>
                  </a:lnTo>
                  <a:close/>
                  <a:moveTo>
                    <a:pt x="567" y="15"/>
                  </a:moveTo>
                  <a:lnTo>
                    <a:pt x="581" y="15"/>
                  </a:lnTo>
                  <a:lnTo>
                    <a:pt x="581" y="30"/>
                  </a:lnTo>
                  <a:lnTo>
                    <a:pt x="567" y="30"/>
                  </a:lnTo>
                  <a:lnTo>
                    <a:pt x="567" y="15"/>
                  </a:lnTo>
                  <a:close/>
                  <a:moveTo>
                    <a:pt x="596" y="15"/>
                  </a:moveTo>
                  <a:lnTo>
                    <a:pt x="611" y="15"/>
                  </a:lnTo>
                  <a:lnTo>
                    <a:pt x="611" y="30"/>
                  </a:lnTo>
                  <a:lnTo>
                    <a:pt x="596" y="30"/>
                  </a:lnTo>
                  <a:lnTo>
                    <a:pt x="596" y="15"/>
                  </a:lnTo>
                  <a:close/>
                  <a:moveTo>
                    <a:pt x="625" y="15"/>
                  </a:moveTo>
                  <a:lnTo>
                    <a:pt x="640" y="15"/>
                  </a:lnTo>
                  <a:lnTo>
                    <a:pt x="640" y="30"/>
                  </a:lnTo>
                  <a:lnTo>
                    <a:pt x="625" y="30"/>
                  </a:lnTo>
                  <a:lnTo>
                    <a:pt x="625" y="15"/>
                  </a:lnTo>
                  <a:close/>
                  <a:moveTo>
                    <a:pt x="655" y="15"/>
                  </a:moveTo>
                  <a:lnTo>
                    <a:pt x="670" y="15"/>
                  </a:lnTo>
                  <a:lnTo>
                    <a:pt x="670" y="30"/>
                  </a:lnTo>
                  <a:lnTo>
                    <a:pt x="655" y="30"/>
                  </a:lnTo>
                  <a:lnTo>
                    <a:pt x="655" y="15"/>
                  </a:lnTo>
                  <a:close/>
                  <a:moveTo>
                    <a:pt x="684" y="15"/>
                  </a:moveTo>
                  <a:lnTo>
                    <a:pt x="695" y="15"/>
                  </a:lnTo>
                  <a:lnTo>
                    <a:pt x="695" y="30"/>
                  </a:lnTo>
                  <a:lnTo>
                    <a:pt x="684" y="30"/>
                  </a:lnTo>
                  <a:lnTo>
                    <a:pt x="684" y="15"/>
                  </a:lnTo>
                  <a:close/>
                  <a:moveTo>
                    <a:pt x="45" y="44"/>
                  </a:moveTo>
                  <a:lnTo>
                    <a:pt x="0" y="22"/>
                  </a:lnTo>
                  <a:lnTo>
                    <a:pt x="45" y="0"/>
                  </a:lnTo>
                  <a:lnTo>
                    <a:pt x="45" y="44"/>
                  </a:lnTo>
                  <a:close/>
                </a:path>
              </a:pathLst>
            </a:custGeom>
            <a:solidFill>
              <a:srgbClr val="0000FF"/>
            </a:solidFill>
            <a:ln w="1">
              <a:solidFill>
                <a:srgbClr val="0000FF"/>
              </a:solidFill>
              <a:bevel/>
              <a:headEnd/>
              <a:tailEnd/>
            </a:ln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2000" b="0" i="0" u="none" strike="noStrike" kern="1200" cap="none" spc="0" normalizeH="0" baseline="0" noProof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Times New Roman"/>
                <a:ea typeface="+mn-ea"/>
                <a:cs typeface="Arial"/>
              </a:endParaRPr>
            </a:p>
          </p:txBody>
        </p:sp>
        <p:sp>
          <p:nvSpPr>
            <p:cNvPr id="105486" name="Line 15"/>
            <p:cNvSpPr>
              <a:spLocks noChangeShapeType="1"/>
            </p:cNvSpPr>
            <p:nvPr/>
          </p:nvSpPr>
          <p:spPr bwMode="auto">
            <a:xfrm>
              <a:off x="4124" y="2220"/>
              <a:ext cx="1" cy="137"/>
            </a:xfrm>
            <a:prstGeom prst="line">
              <a:avLst/>
            </a:prstGeom>
            <a:noFill/>
            <a:ln w="4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2000" b="0" i="0" u="none" strike="noStrike" kern="1200" cap="none" spc="0" normalizeH="0" baseline="0" noProof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Times New Roman"/>
                <a:ea typeface="+mn-ea"/>
                <a:cs typeface="Arial"/>
              </a:endParaRPr>
            </a:p>
          </p:txBody>
        </p:sp>
        <p:sp>
          <p:nvSpPr>
            <p:cNvPr id="105487" name="Freeform 16"/>
            <p:cNvSpPr>
              <a:spLocks noEditPoints="1"/>
            </p:cNvSpPr>
            <p:nvPr/>
          </p:nvSpPr>
          <p:spPr bwMode="auto">
            <a:xfrm>
              <a:off x="2336" y="2305"/>
              <a:ext cx="812" cy="44"/>
            </a:xfrm>
            <a:custGeom>
              <a:avLst/>
              <a:gdLst>
                <a:gd name="T0" fmla="*/ 51 w 812"/>
                <a:gd name="T1" fmla="*/ 30 h 44"/>
                <a:gd name="T2" fmla="*/ 66 w 812"/>
                <a:gd name="T3" fmla="*/ 15 h 44"/>
                <a:gd name="T4" fmla="*/ 66 w 812"/>
                <a:gd name="T5" fmla="*/ 30 h 44"/>
                <a:gd name="T6" fmla="*/ 110 w 812"/>
                <a:gd name="T7" fmla="*/ 15 h 44"/>
                <a:gd name="T8" fmla="*/ 95 w 812"/>
                <a:gd name="T9" fmla="*/ 15 h 44"/>
                <a:gd name="T10" fmla="*/ 139 w 812"/>
                <a:gd name="T11" fmla="*/ 30 h 44"/>
                <a:gd name="T12" fmla="*/ 154 w 812"/>
                <a:gd name="T13" fmla="*/ 15 h 44"/>
                <a:gd name="T14" fmla="*/ 154 w 812"/>
                <a:gd name="T15" fmla="*/ 30 h 44"/>
                <a:gd name="T16" fmla="*/ 198 w 812"/>
                <a:gd name="T17" fmla="*/ 15 h 44"/>
                <a:gd name="T18" fmla="*/ 184 w 812"/>
                <a:gd name="T19" fmla="*/ 15 h 44"/>
                <a:gd name="T20" fmla="*/ 228 w 812"/>
                <a:gd name="T21" fmla="*/ 30 h 44"/>
                <a:gd name="T22" fmla="*/ 242 w 812"/>
                <a:gd name="T23" fmla="*/ 15 h 44"/>
                <a:gd name="T24" fmla="*/ 242 w 812"/>
                <a:gd name="T25" fmla="*/ 30 h 44"/>
                <a:gd name="T26" fmla="*/ 286 w 812"/>
                <a:gd name="T27" fmla="*/ 15 h 44"/>
                <a:gd name="T28" fmla="*/ 272 w 812"/>
                <a:gd name="T29" fmla="*/ 15 h 44"/>
                <a:gd name="T30" fmla="*/ 316 w 812"/>
                <a:gd name="T31" fmla="*/ 30 h 44"/>
                <a:gd name="T32" fmla="*/ 331 w 812"/>
                <a:gd name="T33" fmla="*/ 15 h 44"/>
                <a:gd name="T34" fmla="*/ 331 w 812"/>
                <a:gd name="T35" fmla="*/ 30 h 44"/>
                <a:gd name="T36" fmla="*/ 375 w 812"/>
                <a:gd name="T37" fmla="*/ 15 h 44"/>
                <a:gd name="T38" fmla="*/ 360 w 812"/>
                <a:gd name="T39" fmla="*/ 15 h 44"/>
                <a:gd name="T40" fmla="*/ 404 w 812"/>
                <a:gd name="T41" fmla="*/ 30 h 44"/>
                <a:gd name="T42" fmla="*/ 419 w 812"/>
                <a:gd name="T43" fmla="*/ 15 h 44"/>
                <a:gd name="T44" fmla="*/ 419 w 812"/>
                <a:gd name="T45" fmla="*/ 30 h 44"/>
                <a:gd name="T46" fmla="*/ 463 w 812"/>
                <a:gd name="T47" fmla="*/ 15 h 44"/>
                <a:gd name="T48" fmla="*/ 448 w 812"/>
                <a:gd name="T49" fmla="*/ 15 h 44"/>
                <a:gd name="T50" fmla="*/ 492 w 812"/>
                <a:gd name="T51" fmla="*/ 30 h 44"/>
                <a:gd name="T52" fmla="*/ 507 w 812"/>
                <a:gd name="T53" fmla="*/ 15 h 44"/>
                <a:gd name="T54" fmla="*/ 507 w 812"/>
                <a:gd name="T55" fmla="*/ 30 h 44"/>
                <a:gd name="T56" fmla="*/ 551 w 812"/>
                <a:gd name="T57" fmla="*/ 15 h 44"/>
                <a:gd name="T58" fmla="*/ 537 w 812"/>
                <a:gd name="T59" fmla="*/ 15 h 44"/>
                <a:gd name="T60" fmla="*/ 581 w 812"/>
                <a:gd name="T61" fmla="*/ 30 h 44"/>
                <a:gd name="T62" fmla="*/ 595 w 812"/>
                <a:gd name="T63" fmla="*/ 15 h 44"/>
                <a:gd name="T64" fmla="*/ 595 w 812"/>
                <a:gd name="T65" fmla="*/ 30 h 44"/>
                <a:gd name="T66" fmla="*/ 639 w 812"/>
                <a:gd name="T67" fmla="*/ 15 h 44"/>
                <a:gd name="T68" fmla="*/ 625 w 812"/>
                <a:gd name="T69" fmla="*/ 15 h 44"/>
                <a:gd name="T70" fmla="*/ 669 w 812"/>
                <a:gd name="T71" fmla="*/ 30 h 44"/>
                <a:gd name="T72" fmla="*/ 684 w 812"/>
                <a:gd name="T73" fmla="*/ 15 h 44"/>
                <a:gd name="T74" fmla="*/ 684 w 812"/>
                <a:gd name="T75" fmla="*/ 30 h 44"/>
                <a:gd name="T76" fmla="*/ 728 w 812"/>
                <a:gd name="T77" fmla="*/ 15 h 44"/>
                <a:gd name="T78" fmla="*/ 713 w 812"/>
                <a:gd name="T79" fmla="*/ 15 h 44"/>
                <a:gd name="T80" fmla="*/ 757 w 812"/>
                <a:gd name="T81" fmla="*/ 30 h 44"/>
                <a:gd name="T82" fmla="*/ 772 w 812"/>
                <a:gd name="T83" fmla="*/ 15 h 44"/>
                <a:gd name="T84" fmla="*/ 772 w 812"/>
                <a:gd name="T85" fmla="*/ 30 h 44"/>
                <a:gd name="T86" fmla="*/ 812 w 812"/>
                <a:gd name="T87" fmla="*/ 15 h 44"/>
                <a:gd name="T88" fmla="*/ 801 w 812"/>
                <a:gd name="T89" fmla="*/ 15 h 44"/>
                <a:gd name="T90" fmla="*/ 44 w 812"/>
                <a:gd name="T91" fmla="*/ 0 h 44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812"/>
                <a:gd name="T139" fmla="*/ 0 h 44"/>
                <a:gd name="T140" fmla="*/ 812 w 812"/>
                <a:gd name="T141" fmla="*/ 44 h 44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812" h="44">
                  <a:moveTo>
                    <a:pt x="36" y="15"/>
                  </a:moveTo>
                  <a:lnTo>
                    <a:pt x="51" y="15"/>
                  </a:lnTo>
                  <a:lnTo>
                    <a:pt x="51" y="30"/>
                  </a:lnTo>
                  <a:lnTo>
                    <a:pt x="36" y="30"/>
                  </a:lnTo>
                  <a:lnTo>
                    <a:pt x="36" y="15"/>
                  </a:lnTo>
                  <a:close/>
                  <a:moveTo>
                    <a:pt x="66" y="15"/>
                  </a:moveTo>
                  <a:lnTo>
                    <a:pt x="81" y="15"/>
                  </a:lnTo>
                  <a:lnTo>
                    <a:pt x="81" y="30"/>
                  </a:lnTo>
                  <a:lnTo>
                    <a:pt x="66" y="30"/>
                  </a:lnTo>
                  <a:lnTo>
                    <a:pt x="66" y="15"/>
                  </a:lnTo>
                  <a:close/>
                  <a:moveTo>
                    <a:pt x="95" y="15"/>
                  </a:moveTo>
                  <a:lnTo>
                    <a:pt x="110" y="15"/>
                  </a:lnTo>
                  <a:lnTo>
                    <a:pt x="110" y="30"/>
                  </a:lnTo>
                  <a:lnTo>
                    <a:pt x="95" y="30"/>
                  </a:lnTo>
                  <a:lnTo>
                    <a:pt x="95" y="15"/>
                  </a:lnTo>
                  <a:close/>
                  <a:moveTo>
                    <a:pt x="125" y="15"/>
                  </a:moveTo>
                  <a:lnTo>
                    <a:pt x="139" y="15"/>
                  </a:lnTo>
                  <a:lnTo>
                    <a:pt x="139" y="30"/>
                  </a:lnTo>
                  <a:lnTo>
                    <a:pt x="125" y="30"/>
                  </a:lnTo>
                  <a:lnTo>
                    <a:pt x="125" y="15"/>
                  </a:lnTo>
                  <a:close/>
                  <a:moveTo>
                    <a:pt x="154" y="15"/>
                  </a:moveTo>
                  <a:lnTo>
                    <a:pt x="169" y="15"/>
                  </a:lnTo>
                  <a:lnTo>
                    <a:pt x="169" y="30"/>
                  </a:lnTo>
                  <a:lnTo>
                    <a:pt x="154" y="30"/>
                  </a:lnTo>
                  <a:lnTo>
                    <a:pt x="154" y="15"/>
                  </a:lnTo>
                  <a:close/>
                  <a:moveTo>
                    <a:pt x="184" y="15"/>
                  </a:moveTo>
                  <a:lnTo>
                    <a:pt x="198" y="15"/>
                  </a:lnTo>
                  <a:lnTo>
                    <a:pt x="198" y="30"/>
                  </a:lnTo>
                  <a:lnTo>
                    <a:pt x="184" y="30"/>
                  </a:lnTo>
                  <a:lnTo>
                    <a:pt x="184" y="15"/>
                  </a:lnTo>
                  <a:close/>
                  <a:moveTo>
                    <a:pt x="213" y="15"/>
                  </a:moveTo>
                  <a:lnTo>
                    <a:pt x="228" y="15"/>
                  </a:lnTo>
                  <a:lnTo>
                    <a:pt x="228" y="30"/>
                  </a:lnTo>
                  <a:lnTo>
                    <a:pt x="213" y="30"/>
                  </a:lnTo>
                  <a:lnTo>
                    <a:pt x="213" y="15"/>
                  </a:lnTo>
                  <a:close/>
                  <a:moveTo>
                    <a:pt x="242" y="15"/>
                  </a:moveTo>
                  <a:lnTo>
                    <a:pt x="257" y="15"/>
                  </a:lnTo>
                  <a:lnTo>
                    <a:pt x="257" y="30"/>
                  </a:lnTo>
                  <a:lnTo>
                    <a:pt x="242" y="30"/>
                  </a:lnTo>
                  <a:lnTo>
                    <a:pt x="242" y="15"/>
                  </a:lnTo>
                  <a:close/>
                  <a:moveTo>
                    <a:pt x="272" y="15"/>
                  </a:moveTo>
                  <a:lnTo>
                    <a:pt x="286" y="15"/>
                  </a:lnTo>
                  <a:lnTo>
                    <a:pt x="286" y="30"/>
                  </a:lnTo>
                  <a:lnTo>
                    <a:pt x="272" y="30"/>
                  </a:lnTo>
                  <a:lnTo>
                    <a:pt x="272" y="15"/>
                  </a:lnTo>
                  <a:close/>
                  <a:moveTo>
                    <a:pt x="301" y="15"/>
                  </a:moveTo>
                  <a:lnTo>
                    <a:pt x="316" y="15"/>
                  </a:lnTo>
                  <a:lnTo>
                    <a:pt x="316" y="30"/>
                  </a:lnTo>
                  <a:lnTo>
                    <a:pt x="301" y="30"/>
                  </a:lnTo>
                  <a:lnTo>
                    <a:pt x="301" y="15"/>
                  </a:lnTo>
                  <a:close/>
                  <a:moveTo>
                    <a:pt x="331" y="15"/>
                  </a:moveTo>
                  <a:lnTo>
                    <a:pt x="345" y="15"/>
                  </a:lnTo>
                  <a:lnTo>
                    <a:pt x="345" y="30"/>
                  </a:lnTo>
                  <a:lnTo>
                    <a:pt x="331" y="30"/>
                  </a:lnTo>
                  <a:lnTo>
                    <a:pt x="331" y="15"/>
                  </a:lnTo>
                  <a:close/>
                  <a:moveTo>
                    <a:pt x="360" y="15"/>
                  </a:moveTo>
                  <a:lnTo>
                    <a:pt x="375" y="15"/>
                  </a:lnTo>
                  <a:lnTo>
                    <a:pt x="375" y="30"/>
                  </a:lnTo>
                  <a:lnTo>
                    <a:pt x="360" y="30"/>
                  </a:lnTo>
                  <a:lnTo>
                    <a:pt x="360" y="15"/>
                  </a:lnTo>
                  <a:close/>
                  <a:moveTo>
                    <a:pt x="389" y="15"/>
                  </a:moveTo>
                  <a:lnTo>
                    <a:pt x="404" y="15"/>
                  </a:lnTo>
                  <a:lnTo>
                    <a:pt x="404" y="30"/>
                  </a:lnTo>
                  <a:lnTo>
                    <a:pt x="389" y="30"/>
                  </a:lnTo>
                  <a:lnTo>
                    <a:pt x="389" y="15"/>
                  </a:lnTo>
                  <a:close/>
                  <a:moveTo>
                    <a:pt x="419" y="15"/>
                  </a:moveTo>
                  <a:lnTo>
                    <a:pt x="434" y="15"/>
                  </a:lnTo>
                  <a:lnTo>
                    <a:pt x="434" y="30"/>
                  </a:lnTo>
                  <a:lnTo>
                    <a:pt x="419" y="30"/>
                  </a:lnTo>
                  <a:lnTo>
                    <a:pt x="419" y="15"/>
                  </a:lnTo>
                  <a:close/>
                  <a:moveTo>
                    <a:pt x="448" y="15"/>
                  </a:moveTo>
                  <a:lnTo>
                    <a:pt x="463" y="15"/>
                  </a:lnTo>
                  <a:lnTo>
                    <a:pt x="463" y="30"/>
                  </a:lnTo>
                  <a:lnTo>
                    <a:pt x="448" y="30"/>
                  </a:lnTo>
                  <a:lnTo>
                    <a:pt x="448" y="15"/>
                  </a:lnTo>
                  <a:close/>
                  <a:moveTo>
                    <a:pt x="478" y="15"/>
                  </a:moveTo>
                  <a:lnTo>
                    <a:pt x="492" y="15"/>
                  </a:lnTo>
                  <a:lnTo>
                    <a:pt x="492" y="30"/>
                  </a:lnTo>
                  <a:lnTo>
                    <a:pt x="478" y="30"/>
                  </a:lnTo>
                  <a:lnTo>
                    <a:pt x="478" y="15"/>
                  </a:lnTo>
                  <a:close/>
                  <a:moveTo>
                    <a:pt x="507" y="15"/>
                  </a:moveTo>
                  <a:lnTo>
                    <a:pt x="522" y="15"/>
                  </a:lnTo>
                  <a:lnTo>
                    <a:pt x="522" y="30"/>
                  </a:lnTo>
                  <a:lnTo>
                    <a:pt x="507" y="30"/>
                  </a:lnTo>
                  <a:lnTo>
                    <a:pt x="507" y="15"/>
                  </a:lnTo>
                  <a:close/>
                  <a:moveTo>
                    <a:pt x="537" y="15"/>
                  </a:moveTo>
                  <a:lnTo>
                    <a:pt x="551" y="15"/>
                  </a:lnTo>
                  <a:lnTo>
                    <a:pt x="551" y="30"/>
                  </a:lnTo>
                  <a:lnTo>
                    <a:pt x="537" y="30"/>
                  </a:lnTo>
                  <a:lnTo>
                    <a:pt x="537" y="15"/>
                  </a:lnTo>
                  <a:close/>
                  <a:moveTo>
                    <a:pt x="566" y="15"/>
                  </a:moveTo>
                  <a:lnTo>
                    <a:pt x="581" y="15"/>
                  </a:lnTo>
                  <a:lnTo>
                    <a:pt x="581" y="30"/>
                  </a:lnTo>
                  <a:lnTo>
                    <a:pt x="566" y="30"/>
                  </a:lnTo>
                  <a:lnTo>
                    <a:pt x="566" y="15"/>
                  </a:lnTo>
                  <a:close/>
                  <a:moveTo>
                    <a:pt x="595" y="15"/>
                  </a:moveTo>
                  <a:lnTo>
                    <a:pt x="610" y="15"/>
                  </a:lnTo>
                  <a:lnTo>
                    <a:pt x="610" y="30"/>
                  </a:lnTo>
                  <a:lnTo>
                    <a:pt x="595" y="30"/>
                  </a:lnTo>
                  <a:lnTo>
                    <a:pt x="595" y="15"/>
                  </a:lnTo>
                  <a:close/>
                  <a:moveTo>
                    <a:pt x="625" y="15"/>
                  </a:moveTo>
                  <a:lnTo>
                    <a:pt x="639" y="15"/>
                  </a:lnTo>
                  <a:lnTo>
                    <a:pt x="639" y="30"/>
                  </a:lnTo>
                  <a:lnTo>
                    <a:pt x="625" y="30"/>
                  </a:lnTo>
                  <a:lnTo>
                    <a:pt x="625" y="15"/>
                  </a:lnTo>
                  <a:close/>
                  <a:moveTo>
                    <a:pt x="654" y="15"/>
                  </a:moveTo>
                  <a:lnTo>
                    <a:pt x="669" y="15"/>
                  </a:lnTo>
                  <a:lnTo>
                    <a:pt x="669" y="30"/>
                  </a:lnTo>
                  <a:lnTo>
                    <a:pt x="654" y="30"/>
                  </a:lnTo>
                  <a:lnTo>
                    <a:pt x="654" y="15"/>
                  </a:lnTo>
                  <a:close/>
                  <a:moveTo>
                    <a:pt x="684" y="15"/>
                  </a:moveTo>
                  <a:lnTo>
                    <a:pt x="698" y="15"/>
                  </a:lnTo>
                  <a:lnTo>
                    <a:pt x="698" y="30"/>
                  </a:lnTo>
                  <a:lnTo>
                    <a:pt x="684" y="30"/>
                  </a:lnTo>
                  <a:lnTo>
                    <a:pt x="684" y="15"/>
                  </a:lnTo>
                  <a:close/>
                  <a:moveTo>
                    <a:pt x="713" y="15"/>
                  </a:moveTo>
                  <a:lnTo>
                    <a:pt x="728" y="15"/>
                  </a:lnTo>
                  <a:lnTo>
                    <a:pt x="728" y="30"/>
                  </a:lnTo>
                  <a:lnTo>
                    <a:pt x="713" y="30"/>
                  </a:lnTo>
                  <a:lnTo>
                    <a:pt x="713" y="15"/>
                  </a:lnTo>
                  <a:close/>
                  <a:moveTo>
                    <a:pt x="742" y="15"/>
                  </a:moveTo>
                  <a:lnTo>
                    <a:pt x="757" y="15"/>
                  </a:lnTo>
                  <a:lnTo>
                    <a:pt x="757" y="30"/>
                  </a:lnTo>
                  <a:lnTo>
                    <a:pt x="742" y="30"/>
                  </a:lnTo>
                  <a:lnTo>
                    <a:pt x="742" y="15"/>
                  </a:lnTo>
                  <a:close/>
                  <a:moveTo>
                    <a:pt x="772" y="15"/>
                  </a:moveTo>
                  <a:lnTo>
                    <a:pt x="787" y="15"/>
                  </a:lnTo>
                  <a:lnTo>
                    <a:pt x="787" y="30"/>
                  </a:lnTo>
                  <a:lnTo>
                    <a:pt x="772" y="30"/>
                  </a:lnTo>
                  <a:lnTo>
                    <a:pt x="772" y="15"/>
                  </a:lnTo>
                  <a:close/>
                  <a:moveTo>
                    <a:pt x="801" y="15"/>
                  </a:moveTo>
                  <a:lnTo>
                    <a:pt x="812" y="15"/>
                  </a:lnTo>
                  <a:lnTo>
                    <a:pt x="812" y="30"/>
                  </a:lnTo>
                  <a:lnTo>
                    <a:pt x="801" y="30"/>
                  </a:lnTo>
                  <a:lnTo>
                    <a:pt x="801" y="15"/>
                  </a:lnTo>
                  <a:close/>
                  <a:moveTo>
                    <a:pt x="44" y="44"/>
                  </a:moveTo>
                  <a:lnTo>
                    <a:pt x="0" y="22"/>
                  </a:lnTo>
                  <a:lnTo>
                    <a:pt x="44" y="0"/>
                  </a:lnTo>
                  <a:lnTo>
                    <a:pt x="44" y="44"/>
                  </a:lnTo>
                  <a:close/>
                </a:path>
              </a:pathLst>
            </a:custGeom>
            <a:solidFill>
              <a:srgbClr val="0000FF"/>
            </a:solidFill>
            <a:ln w="1">
              <a:solidFill>
                <a:srgbClr val="0000FF"/>
              </a:solidFill>
              <a:bevel/>
              <a:headEnd/>
              <a:tailEnd/>
            </a:ln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2000" b="0" i="0" u="none" strike="noStrike" kern="1200" cap="none" spc="0" normalizeH="0" baseline="0" noProof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Times New Roman"/>
                <a:ea typeface="+mn-ea"/>
                <a:cs typeface="Arial"/>
              </a:endParaRPr>
            </a:p>
          </p:txBody>
        </p:sp>
        <p:sp>
          <p:nvSpPr>
            <p:cNvPr id="105488" name="Rectangle 17"/>
            <p:cNvSpPr>
              <a:spLocks noChangeArrowheads="1"/>
            </p:cNvSpPr>
            <p:nvPr/>
          </p:nvSpPr>
          <p:spPr bwMode="auto">
            <a:xfrm>
              <a:off x="1585" y="2281"/>
              <a:ext cx="156" cy="1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1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/>
                </a:rPr>
                <a:t>hs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/>
              </a:endParaRPr>
            </a:p>
          </p:txBody>
        </p:sp>
        <p:sp>
          <p:nvSpPr>
            <p:cNvPr id="105489" name="Rectangle 18"/>
            <p:cNvSpPr>
              <a:spLocks noChangeArrowheads="1"/>
            </p:cNvSpPr>
            <p:nvPr/>
          </p:nvSpPr>
          <p:spPr bwMode="auto">
            <a:xfrm>
              <a:off x="3189" y="2264"/>
              <a:ext cx="139" cy="1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1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/>
                </a:rPr>
                <a:t>hr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/>
              </a:endParaRPr>
            </a:p>
          </p:txBody>
        </p:sp>
        <p:sp>
          <p:nvSpPr>
            <p:cNvPr id="105490" name="Rectangle 19"/>
            <p:cNvSpPr>
              <a:spLocks noChangeArrowheads="1"/>
            </p:cNvSpPr>
            <p:nvPr/>
          </p:nvSpPr>
          <p:spPr bwMode="auto">
            <a:xfrm>
              <a:off x="4088" y="1060"/>
              <a:ext cx="133" cy="1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1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/>
                </a:rPr>
                <a:t>vr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/>
              </a:endParaRPr>
            </a:p>
          </p:txBody>
        </p:sp>
        <p:sp>
          <p:nvSpPr>
            <p:cNvPr id="105491" name="Rectangle 20"/>
            <p:cNvSpPr>
              <a:spLocks noChangeArrowheads="1"/>
            </p:cNvSpPr>
            <p:nvPr/>
          </p:nvSpPr>
          <p:spPr bwMode="auto">
            <a:xfrm>
              <a:off x="4090" y="1847"/>
              <a:ext cx="150" cy="1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1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/>
                </a:rPr>
                <a:t>vs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/>
              </a:endParaRPr>
            </a:p>
          </p:txBody>
        </p:sp>
        <p:sp>
          <p:nvSpPr>
            <p:cNvPr id="105492" name="Rectangle 21"/>
            <p:cNvSpPr>
              <a:spLocks noChangeArrowheads="1"/>
            </p:cNvSpPr>
            <p:nvPr/>
          </p:nvSpPr>
          <p:spPr bwMode="auto">
            <a:xfrm>
              <a:off x="1587" y="1093"/>
              <a:ext cx="673" cy="133"/>
            </a:xfrm>
            <a:prstGeom prst="rect">
              <a:avLst/>
            </a:prstGeom>
            <a:noFill/>
            <a:ln w="4" cap="rnd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2000" b="0" i="0" u="none" strike="noStrike" kern="1200" cap="none" spc="0" normalizeH="0" baseline="0" noProof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Times New Roman"/>
                <a:ea typeface="+mn-ea"/>
                <a:cs typeface="Arial"/>
              </a:endParaRPr>
            </a:p>
          </p:txBody>
        </p:sp>
        <p:sp>
          <p:nvSpPr>
            <p:cNvPr id="105493" name="Rectangle 22"/>
            <p:cNvSpPr>
              <a:spLocks noChangeArrowheads="1"/>
            </p:cNvSpPr>
            <p:nvPr/>
          </p:nvSpPr>
          <p:spPr bwMode="auto">
            <a:xfrm>
              <a:off x="1625" y="1116"/>
              <a:ext cx="647" cy="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/>
                </a:rPr>
                <a:t>Point of interest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/>
              </a:endParaRPr>
            </a:p>
          </p:txBody>
        </p:sp>
        <p:sp>
          <p:nvSpPr>
            <p:cNvPr id="105494" name="Freeform 23"/>
            <p:cNvSpPr>
              <a:spLocks noEditPoints="1"/>
            </p:cNvSpPr>
            <p:nvPr/>
          </p:nvSpPr>
          <p:spPr bwMode="auto">
            <a:xfrm>
              <a:off x="2165" y="1237"/>
              <a:ext cx="98" cy="208"/>
            </a:xfrm>
            <a:custGeom>
              <a:avLst/>
              <a:gdLst>
                <a:gd name="T0" fmla="*/ 14 w 98"/>
                <a:gd name="T1" fmla="*/ 0 h 208"/>
                <a:gd name="T2" fmla="*/ 88 w 98"/>
                <a:gd name="T3" fmla="*/ 172 h 208"/>
                <a:gd name="T4" fmla="*/ 74 w 98"/>
                <a:gd name="T5" fmla="*/ 178 h 208"/>
                <a:gd name="T6" fmla="*/ 0 w 98"/>
                <a:gd name="T7" fmla="*/ 6 h 208"/>
                <a:gd name="T8" fmla="*/ 14 w 98"/>
                <a:gd name="T9" fmla="*/ 0 h 208"/>
                <a:gd name="T10" fmla="*/ 98 w 98"/>
                <a:gd name="T11" fmla="*/ 159 h 208"/>
                <a:gd name="T12" fmla="*/ 95 w 98"/>
                <a:gd name="T13" fmla="*/ 208 h 208"/>
                <a:gd name="T14" fmla="*/ 58 w 98"/>
                <a:gd name="T15" fmla="*/ 177 h 208"/>
                <a:gd name="T16" fmla="*/ 98 w 98"/>
                <a:gd name="T17" fmla="*/ 159 h 20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98"/>
                <a:gd name="T28" fmla="*/ 0 h 208"/>
                <a:gd name="T29" fmla="*/ 98 w 98"/>
                <a:gd name="T30" fmla="*/ 208 h 20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98" h="208">
                  <a:moveTo>
                    <a:pt x="14" y="0"/>
                  </a:moveTo>
                  <a:lnTo>
                    <a:pt x="88" y="172"/>
                  </a:lnTo>
                  <a:lnTo>
                    <a:pt x="74" y="178"/>
                  </a:lnTo>
                  <a:lnTo>
                    <a:pt x="0" y="6"/>
                  </a:lnTo>
                  <a:lnTo>
                    <a:pt x="14" y="0"/>
                  </a:lnTo>
                  <a:close/>
                  <a:moveTo>
                    <a:pt x="98" y="159"/>
                  </a:moveTo>
                  <a:lnTo>
                    <a:pt x="95" y="208"/>
                  </a:lnTo>
                  <a:lnTo>
                    <a:pt x="58" y="177"/>
                  </a:lnTo>
                  <a:lnTo>
                    <a:pt x="98" y="159"/>
                  </a:lnTo>
                  <a:close/>
                </a:path>
              </a:pathLst>
            </a:custGeom>
            <a:solidFill>
              <a:srgbClr val="0000FF"/>
            </a:solidFill>
            <a:ln w="1">
              <a:solidFill>
                <a:srgbClr val="0000FF"/>
              </a:solidFill>
              <a:bevel/>
              <a:headEnd/>
              <a:tailEnd/>
            </a:ln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2000" b="0" i="0" u="none" strike="noStrike" kern="1200" cap="none" spc="0" normalizeH="0" baseline="0" noProof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Times New Roman"/>
                <a:ea typeface="+mn-ea"/>
                <a:cs typeface="Arial"/>
              </a:endParaRPr>
            </a:p>
          </p:txBody>
        </p:sp>
        <p:grpSp>
          <p:nvGrpSpPr>
            <p:cNvPr id="105495" name="Group 26"/>
            <p:cNvGrpSpPr>
              <a:grpSpLocks/>
            </p:cNvGrpSpPr>
            <p:nvPr/>
          </p:nvGrpSpPr>
          <p:grpSpPr bwMode="auto">
            <a:xfrm>
              <a:off x="2286" y="1529"/>
              <a:ext cx="88" cy="88"/>
              <a:chOff x="2286" y="1529"/>
              <a:chExt cx="88" cy="88"/>
            </a:xfrm>
          </p:grpSpPr>
          <p:sp>
            <p:nvSpPr>
              <p:cNvPr id="105566" name="Oval 24"/>
              <p:cNvSpPr>
                <a:spLocks noChangeArrowheads="1"/>
              </p:cNvSpPr>
              <p:nvPr/>
            </p:nvSpPr>
            <p:spPr bwMode="auto">
              <a:xfrm>
                <a:off x="2286" y="1529"/>
                <a:ext cx="88" cy="88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808080"/>
                  </a:solidFill>
                  <a:effectLst/>
                  <a:uLnTx/>
                  <a:uFillTx/>
                  <a:latin typeface="Times New Roman"/>
                  <a:ea typeface="+mn-ea"/>
                  <a:cs typeface="Arial"/>
                </a:endParaRPr>
              </a:p>
            </p:txBody>
          </p:sp>
          <p:sp>
            <p:nvSpPr>
              <p:cNvPr id="105567" name="Oval 25"/>
              <p:cNvSpPr>
                <a:spLocks noChangeArrowheads="1"/>
              </p:cNvSpPr>
              <p:nvPr/>
            </p:nvSpPr>
            <p:spPr bwMode="auto">
              <a:xfrm>
                <a:off x="2286" y="1529"/>
                <a:ext cx="88" cy="88"/>
              </a:xfrm>
              <a:prstGeom prst="ellipse">
                <a:avLst/>
              </a:prstGeom>
              <a:noFill/>
              <a:ln w="4" cap="rnd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808080"/>
                  </a:solidFill>
                  <a:effectLst/>
                  <a:uLnTx/>
                  <a:uFillTx/>
                  <a:latin typeface="Times New Roman"/>
                  <a:ea typeface="+mn-ea"/>
                  <a:cs typeface="Arial"/>
                </a:endParaRPr>
              </a:p>
            </p:txBody>
          </p:sp>
        </p:grpSp>
        <p:sp>
          <p:nvSpPr>
            <p:cNvPr id="105496" name="Rectangle 27"/>
            <p:cNvSpPr>
              <a:spLocks noChangeArrowheads="1"/>
            </p:cNvSpPr>
            <p:nvPr/>
          </p:nvSpPr>
          <p:spPr bwMode="auto">
            <a:xfrm>
              <a:off x="769" y="1651"/>
              <a:ext cx="374" cy="145"/>
            </a:xfrm>
            <a:prstGeom prst="rect">
              <a:avLst/>
            </a:prstGeom>
            <a:noFill/>
            <a:ln w="4" cap="rnd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2000" b="0" i="0" u="none" strike="noStrike" kern="1200" cap="none" spc="0" normalizeH="0" baseline="0" noProof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Times New Roman"/>
                <a:ea typeface="+mn-ea"/>
                <a:cs typeface="Arial"/>
              </a:endParaRPr>
            </a:p>
          </p:txBody>
        </p:sp>
        <p:sp>
          <p:nvSpPr>
            <p:cNvPr id="105497" name="Rectangle 28"/>
            <p:cNvSpPr>
              <a:spLocks noChangeArrowheads="1"/>
            </p:cNvSpPr>
            <p:nvPr/>
          </p:nvSpPr>
          <p:spPr bwMode="auto">
            <a:xfrm>
              <a:off x="807" y="1676"/>
              <a:ext cx="341" cy="1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/>
                </a:rPr>
                <a:t>Stream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/>
              </a:endParaRPr>
            </a:p>
          </p:txBody>
        </p:sp>
        <p:sp>
          <p:nvSpPr>
            <p:cNvPr id="105498" name="Freeform 29"/>
            <p:cNvSpPr>
              <a:spLocks noEditPoints="1"/>
            </p:cNvSpPr>
            <p:nvPr/>
          </p:nvSpPr>
          <p:spPr bwMode="auto">
            <a:xfrm>
              <a:off x="837" y="1809"/>
              <a:ext cx="44" cy="382"/>
            </a:xfrm>
            <a:custGeom>
              <a:avLst/>
              <a:gdLst>
                <a:gd name="T0" fmla="*/ 30 w 44"/>
                <a:gd name="T1" fmla="*/ 0 h 382"/>
                <a:gd name="T2" fmla="*/ 30 w 44"/>
                <a:gd name="T3" fmla="*/ 345 h 382"/>
                <a:gd name="T4" fmla="*/ 15 w 44"/>
                <a:gd name="T5" fmla="*/ 345 h 382"/>
                <a:gd name="T6" fmla="*/ 15 w 44"/>
                <a:gd name="T7" fmla="*/ 0 h 382"/>
                <a:gd name="T8" fmla="*/ 30 w 44"/>
                <a:gd name="T9" fmla="*/ 0 h 382"/>
                <a:gd name="T10" fmla="*/ 44 w 44"/>
                <a:gd name="T11" fmla="*/ 338 h 382"/>
                <a:gd name="T12" fmla="*/ 22 w 44"/>
                <a:gd name="T13" fmla="*/ 382 h 382"/>
                <a:gd name="T14" fmla="*/ 0 w 44"/>
                <a:gd name="T15" fmla="*/ 338 h 382"/>
                <a:gd name="T16" fmla="*/ 44 w 44"/>
                <a:gd name="T17" fmla="*/ 338 h 38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4"/>
                <a:gd name="T28" fmla="*/ 0 h 382"/>
                <a:gd name="T29" fmla="*/ 44 w 44"/>
                <a:gd name="T30" fmla="*/ 382 h 38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4" h="382">
                  <a:moveTo>
                    <a:pt x="30" y="0"/>
                  </a:moveTo>
                  <a:lnTo>
                    <a:pt x="30" y="345"/>
                  </a:lnTo>
                  <a:lnTo>
                    <a:pt x="15" y="345"/>
                  </a:lnTo>
                  <a:lnTo>
                    <a:pt x="15" y="0"/>
                  </a:lnTo>
                  <a:lnTo>
                    <a:pt x="30" y="0"/>
                  </a:lnTo>
                  <a:close/>
                  <a:moveTo>
                    <a:pt x="44" y="338"/>
                  </a:moveTo>
                  <a:lnTo>
                    <a:pt x="22" y="382"/>
                  </a:lnTo>
                  <a:lnTo>
                    <a:pt x="0" y="338"/>
                  </a:lnTo>
                  <a:lnTo>
                    <a:pt x="44" y="338"/>
                  </a:lnTo>
                  <a:close/>
                </a:path>
              </a:pathLst>
            </a:custGeom>
            <a:solidFill>
              <a:srgbClr val="0000FF"/>
            </a:solidFill>
            <a:ln w="1">
              <a:solidFill>
                <a:srgbClr val="0000FF"/>
              </a:solidFill>
              <a:bevel/>
              <a:headEnd/>
              <a:tailEnd/>
            </a:ln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2000" b="0" i="0" u="none" strike="noStrike" kern="1200" cap="none" spc="0" normalizeH="0" baseline="0" noProof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Times New Roman"/>
                <a:ea typeface="+mn-ea"/>
                <a:cs typeface="Arial"/>
              </a:endParaRPr>
            </a:p>
          </p:txBody>
        </p:sp>
        <p:sp>
          <p:nvSpPr>
            <p:cNvPr id="105499" name="Freeform 30"/>
            <p:cNvSpPr>
              <a:spLocks noEditPoints="1"/>
            </p:cNvSpPr>
            <p:nvPr/>
          </p:nvSpPr>
          <p:spPr bwMode="auto">
            <a:xfrm>
              <a:off x="2325" y="957"/>
              <a:ext cx="11" cy="1400"/>
            </a:xfrm>
            <a:custGeom>
              <a:avLst/>
              <a:gdLst>
                <a:gd name="T0" fmla="*/ 0 w 11"/>
                <a:gd name="T1" fmla="*/ 1378 h 1400"/>
                <a:gd name="T2" fmla="*/ 0 w 11"/>
                <a:gd name="T3" fmla="*/ 1345 h 1400"/>
                <a:gd name="T4" fmla="*/ 11 w 11"/>
                <a:gd name="T5" fmla="*/ 1322 h 1400"/>
                <a:gd name="T6" fmla="*/ 11 w 11"/>
                <a:gd name="T7" fmla="*/ 1311 h 1400"/>
                <a:gd name="T8" fmla="*/ 0 w 11"/>
                <a:gd name="T9" fmla="*/ 1289 h 1400"/>
                <a:gd name="T10" fmla="*/ 0 w 11"/>
                <a:gd name="T11" fmla="*/ 1245 h 1400"/>
                <a:gd name="T12" fmla="*/ 0 w 11"/>
                <a:gd name="T13" fmla="*/ 1212 h 1400"/>
                <a:gd name="T14" fmla="*/ 11 w 11"/>
                <a:gd name="T15" fmla="*/ 1190 h 1400"/>
                <a:gd name="T16" fmla="*/ 11 w 11"/>
                <a:gd name="T17" fmla="*/ 1179 h 1400"/>
                <a:gd name="T18" fmla="*/ 0 w 11"/>
                <a:gd name="T19" fmla="*/ 1157 h 1400"/>
                <a:gd name="T20" fmla="*/ 0 w 11"/>
                <a:gd name="T21" fmla="*/ 1113 h 1400"/>
                <a:gd name="T22" fmla="*/ 0 w 11"/>
                <a:gd name="T23" fmla="*/ 1080 h 1400"/>
                <a:gd name="T24" fmla="*/ 11 w 11"/>
                <a:gd name="T25" fmla="*/ 1058 h 1400"/>
                <a:gd name="T26" fmla="*/ 11 w 11"/>
                <a:gd name="T27" fmla="*/ 1047 h 1400"/>
                <a:gd name="T28" fmla="*/ 0 w 11"/>
                <a:gd name="T29" fmla="*/ 1025 h 1400"/>
                <a:gd name="T30" fmla="*/ 0 w 11"/>
                <a:gd name="T31" fmla="*/ 981 h 1400"/>
                <a:gd name="T32" fmla="*/ 0 w 11"/>
                <a:gd name="T33" fmla="*/ 948 h 1400"/>
                <a:gd name="T34" fmla="*/ 11 w 11"/>
                <a:gd name="T35" fmla="*/ 926 h 1400"/>
                <a:gd name="T36" fmla="*/ 11 w 11"/>
                <a:gd name="T37" fmla="*/ 915 h 1400"/>
                <a:gd name="T38" fmla="*/ 0 w 11"/>
                <a:gd name="T39" fmla="*/ 893 h 1400"/>
                <a:gd name="T40" fmla="*/ 0 w 11"/>
                <a:gd name="T41" fmla="*/ 848 h 1400"/>
                <a:gd name="T42" fmla="*/ 0 w 11"/>
                <a:gd name="T43" fmla="*/ 815 h 1400"/>
                <a:gd name="T44" fmla="*/ 11 w 11"/>
                <a:gd name="T45" fmla="*/ 793 h 1400"/>
                <a:gd name="T46" fmla="*/ 11 w 11"/>
                <a:gd name="T47" fmla="*/ 782 h 1400"/>
                <a:gd name="T48" fmla="*/ 0 w 11"/>
                <a:gd name="T49" fmla="*/ 760 h 1400"/>
                <a:gd name="T50" fmla="*/ 0 w 11"/>
                <a:gd name="T51" fmla="*/ 716 h 1400"/>
                <a:gd name="T52" fmla="*/ 0 w 11"/>
                <a:gd name="T53" fmla="*/ 683 h 1400"/>
                <a:gd name="T54" fmla="*/ 11 w 11"/>
                <a:gd name="T55" fmla="*/ 661 h 1400"/>
                <a:gd name="T56" fmla="*/ 11 w 11"/>
                <a:gd name="T57" fmla="*/ 650 h 1400"/>
                <a:gd name="T58" fmla="*/ 0 w 11"/>
                <a:gd name="T59" fmla="*/ 628 h 1400"/>
                <a:gd name="T60" fmla="*/ 0 w 11"/>
                <a:gd name="T61" fmla="*/ 584 h 1400"/>
                <a:gd name="T62" fmla="*/ 0 w 11"/>
                <a:gd name="T63" fmla="*/ 551 h 1400"/>
                <a:gd name="T64" fmla="*/ 11 w 11"/>
                <a:gd name="T65" fmla="*/ 529 h 1400"/>
                <a:gd name="T66" fmla="*/ 11 w 11"/>
                <a:gd name="T67" fmla="*/ 518 h 1400"/>
                <a:gd name="T68" fmla="*/ 0 w 11"/>
                <a:gd name="T69" fmla="*/ 496 h 1400"/>
                <a:gd name="T70" fmla="*/ 0 w 11"/>
                <a:gd name="T71" fmla="*/ 452 h 1400"/>
                <a:gd name="T72" fmla="*/ 0 w 11"/>
                <a:gd name="T73" fmla="*/ 419 h 1400"/>
                <a:gd name="T74" fmla="*/ 11 w 11"/>
                <a:gd name="T75" fmla="*/ 397 h 1400"/>
                <a:gd name="T76" fmla="*/ 11 w 11"/>
                <a:gd name="T77" fmla="*/ 386 h 1400"/>
                <a:gd name="T78" fmla="*/ 0 w 11"/>
                <a:gd name="T79" fmla="*/ 363 h 1400"/>
                <a:gd name="T80" fmla="*/ 0 w 11"/>
                <a:gd name="T81" fmla="*/ 319 h 1400"/>
                <a:gd name="T82" fmla="*/ 0 w 11"/>
                <a:gd name="T83" fmla="*/ 286 h 1400"/>
                <a:gd name="T84" fmla="*/ 11 w 11"/>
                <a:gd name="T85" fmla="*/ 264 h 1400"/>
                <a:gd name="T86" fmla="*/ 11 w 11"/>
                <a:gd name="T87" fmla="*/ 253 h 1400"/>
                <a:gd name="T88" fmla="*/ 0 w 11"/>
                <a:gd name="T89" fmla="*/ 231 h 1400"/>
                <a:gd name="T90" fmla="*/ 0 w 11"/>
                <a:gd name="T91" fmla="*/ 187 h 1400"/>
                <a:gd name="T92" fmla="*/ 0 w 11"/>
                <a:gd name="T93" fmla="*/ 154 h 1400"/>
                <a:gd name="T94" fmla="*/ 11 w 11"/>
                <a:gd name="T95" fmla="*/ 132 h 1400"/>
                <a:gd name="T96" fmla="*/ 11 w 11"/>
                <a:gd name="T97" fmla="*/ 121 h 1400"/>
                <a:gd name="T98" fmla="*/ 0 w 11"/>
                <a:gd name="T99" fmla="*/ 99 h 1400"/>
                <a:gd name="T100" fmla="*/ 0 w 11"/>
                <a:gd name="T101" fmla="*/ 55 h 1400"/>
                <a:gd name="T102" fmla="*/ 0 w 11"/>
                <a:gd name="T103" fmla="*/ 22 h 1400"/>
                <a:gd name="T104" fmla="*/ 11 w 11"/>
                <a:gd name="T105" fmla="*/ 0 h 1400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1"/>
                <a:gd name="T160" fmla="*/ 0 h 1400"/>
                <a:gd name="T161" fmla="*/ 11 w 11"/>
                <a:gd name="T162" fmla="*/ 1400 h 1400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1" h="1400">
                  <a:moveTo>
                    <a:pt x="0" y="1400"/>
                  </a:moveTo>
                  <a:lnTo>
                    <a:pt x="0" y="1389"/>
                  </a:lnTo>
                  <a:lnTo>
                    <a:pt x="11" y="1389"/>
                  </a:lnTo>
                  <a:lnTo>
                    <a:pt x="11" y="1400"/>
                  </a:lnTo>
                  <a:lnTo>
                    <a:pt x="0" y="1400"/>
                  </a:lnTo>
                  <a:close/>
                  <a:moveTo>
                    <a:pt x="0" y="1378"/>
                  </a:moveTo>
                  <a:lnTo>
                    <a:pt x="0" y="1367"/>
                  </a:lnTo>
                  <a:lnTo>
                    <a:pt x="11" y="1367"/>
                  </a:lnTo>
                  <a:lnTo>
                    <a:pt x="11" y="1378"/>
                  </a:lnTo>
                  <a:lnTo>
                    <a:pt x="0" y="1378"/>
                  </a:lnTo>
                  <a:close/>
                  <a:moveTo>
                    <a:pt x="0" y="1356"/>
                  </a:moveTo>
                  <a:lnTo>
                    <a:pt x="0" y="1345"/>
                  </a:lnTo>
                  <a:lnTo>
                    <a:pt x="11" y="1345"/>
                  </a:lnTo>
                  <a:lnTo>
                    <a:pt x="11" y="1356"/>
                  </a:lnTo>
                  <a:lnTo>
                    <a:pt x="0" y="1356"/>
                  </a:lnTo>
                  <a:close/>
                  <a:moveTo>
                    <a:pt x="0" y="1333"/>
                  </a:moveTo>
                  <a:lnTo>
                    <a:pt x="0" y="1322"/>
                  </a:lnTo>
                  <a:lnTo>
                    <a:pt x="11" y="1322"/>
                  </a:lnTo>
                  <a:lnTo>
                    <a:pt x="11" y="1333"/>
                  </a:lnTo>
                  <a:lnTo>
                    <a:pt x="0" y="1333"/>
                  </a:lnTo>
                  <a:close/>
                  <a:moveTo>
                    <a:pt x="0" y="1311"/>
                  </a:moveTo>
                  <a:lnTo>
                    <a:pt x="0" y="1300"/>
                  </a:lnTo>
                  <a:lnTo>
                    <a:pt x="11" y="1300"/>
                  </a:lnTo>
                  <a:lnTo>
                    <a:pt x="11" y="1311"/>
                  </a:lnTo>
                  <a:lnTo>
                    <a:pt x="0" y="1311"/>
                  </a:lnTo>
                  <a:close/>
                  <a:moveTo>
                    <a:pt x="0" y="1289"/>
                  </a:moveTo>
                  <a:lnTo>
                    <a:pt x="0" y="1278"/>
                  </a:lnTo>
                  <a:lnTo>
                    <a:pt x="11" y="1278"/>
                  </a:lnTo>
                  <a:lnTo>
                    <a:pt x="11" y="1289"/>
                  </a:lnTo>
                  <a:lnTo>
                    <a:pt x="0" y="1289"/>
                  </a:lnTo>
                  <a:close/>
                  <a:moveTo>
                    <a:pt x="0" y="1267"/>
                  </a:moveTo>
                  <a:lnTo>
                    <a:pt x="0" y="1256"/>
                  </a:lnTo>
                  <a:lnTo>
                    <a:pt x="11" y="1256"/>
                  </a:lnTo>
                  <a:lnTo>
                    <a:pt x="11" y="1267"/>
                  </a:lnTo>
                  <a:lnTo>
                    <a:pt x="0" y="1267"/>
                  </a:lnTo>
                  <a:close/>
                  <a:moveTo>
                    <a:pt x="0" y="1245"/>
                  </a:moveTo>
                  <a:lnTo>
                    <a:pt x="0" y="1234"/>
                  </a:lnTo>
                  <a:lnTo>
                    <a:pt x="11" y="1234"/>
                  </a:lnTo>
                  <a:lnTo>
                    <a:pt x="11" y="1245"/>
                  </a:lnTo>
                  <a:lnTo>
                    <a:pt x="0" y="1245"/>
                  </a:lnTo>
                  <a:close/>
                  <a:moveTo>
                    <a:pt x="0" y="1223"/>
                  </a:moveTo>
                  <a:lnTo>
                    <a:pt x="0" y="1212"/>
                  </a:lnTo>
                  <a:lnTo>
                    <a:pt x="11" y="1212"/>
                  </a:lnTo>
                  <a:lnTo>
                    <a:pt x="11" y="1223"/>
                  </a:lnTo>
                  <a:lnTo>
                    <a:pt x="0" y="1223"/>
                  </a:lnTo>
                  <a:close/>
                  <a:moveTo>
                    <a:pt x="0" y="1201"/>
                  </a:moveTo>
                  <a:lnTo>
                    <a:pt x="0" y="1190"/>
                  </a:lnTo>
                  <a:lnTo>
                    <a:pt x="11" y="1190"/>
                  </a:lnTo>
                  <a:lnTo>
                    <a:pt x="11" y="1201"/>
                  </a:lnTo>
                  <a:lnTo>
                    <a:pt x="0" y="1201"/>
                  </a:lnTo>
                  <a:close/>
                  <a:moveTo>
                    <a:pt x="0" y="1179"/>
                  </a:moveTo>
                  <a:lnTo>
                    <a:pt x="0" y="1168"/>
                  </a:lnTo>
                  <a:lnTo>
                    <a:pt x="11" y="1168"/>
                  </a:lnTo>
                  <a:lnTo>
                    <a:pt x="11" y="1179"/>
                  </a:lnTo>
                  <a:lnTo>
                    <a:pt x="0" y="1179"/>
                  </a:lnTo>
                  <a:close/>
                  <a:moveTo>
                    <a:pt x="0" y="1157"/>
                  </a:moveTo>
                  <a:lnTo>
                    <a:pt x="0" y="1146"/>
                  </a:lnTo>
                  <a:lnTo>
                    <a:pt x="11" y="1146"/>
                  </a:lnTo>
                  <a:lnTo>
                    <a:pt x="11" y="1157"/>
                  </a:lnTo>
                  <a:lnTo>
                    <a:pt x="0" y="1157"/>
                  </a:lnTo>
                  <a:close/>
                  <a:moveTo>
                    <a:pt x="0" y="1135"/>
                  </a:moveTo>
                  <a:lnTo>
                    <a:pt x="0" y="1124"/>
                  </a:lnTo>
                  <a:lnTo>
                    <a:pt x="11" y="1124"/>
                  </a:lnTo>
                  <a:lnTo>
                    <a:pt x="11" y="1135"/>
                  </a:lnTo>
                  <a:lnTo>
                    <a:pt x="0" y="1135"/>
                  </a:lnTo>
                  <a:close/>
                  <a:moveTo>
                    <a:pt x="0" y="1113"/>
                  </a:moveTo>
                  <a:lnTo>
                    <a:pt x="0" y="1102"/>
                  </a:lnTo>
                  <a:lnTo>
                    <a:pt x="11" y="1102"/>
                  </a:lnTo>
                  <a:lnTo>
                    <a:pt x="11" y="1113"/>
                  </a:lnTo>
                  <a:lnTo>
                    <a:pt x="0" y="1113"/>
                  </a:lnTo>
                  <a:close/>
                  <a:moveTo>
                    <a:pt x="0" y="1091"/>
                  </a:moveTo>
                  <a:lnTo>
                    <a:pt x="0" y="1080"/>
                  </a:lnTo>
                  <a:lnTo>
                    <a:pt x="11" y="1080"/>
                  </a:lnTo>
                  <a:lnTo>
                    <a:pt x="11" y="1091"/>
                  </a:lnTo>
                  <a:lnTo>
                    <a:pt x="0" y="1091"/>
                  </a:lnTo>
                  <a:close/>
                  <a:moveTo>
                    <a:pt x="0" y="1069"/>
                  </a:moveTo>
                  <a:lnTo>
                    <a:pt x="0" y="1058"/>
                  </a:lnTo>
                  <a:lnTo>
                    <a:pt x="11" y="1058"/>
                  </a:lnTo>
                  <a:lnTo>
                    <a:pt x="11" y="1069"/>
                  </a:lnTo>
                  <a:lnTo>
                    <a:pt x="0" y="1069"/>
                  </a:lnTo>
                  <a:close/>
                  <a:moveTo>
                    <a:pt x="0" y="1047"/>
                  </a:moveTo>
                  <a:lnTo>
                    <a:pt x="0" y="1036"/>
                  </a:lnTo>
                  <a:lnTo>
                    <a:pt x="11" y="1036"/>
                  </a:lnTo>
                  <a:lnTo>
                    <a:pt x="11" y="1047"/>
                  </a:lnTo>
                  <a:lnTo>
                    <a:pt x="0" y="1047"/>
                  </a:lnTo>
                  <a:close/>
                  <a:moveTo>
                    <a:pt x="0" y="1025"/>
                  </a:moveTo>
                  <a:lnTo>
                    <a:pt x="0" y="1014"/>
                  </a:lnTo>
                  <a:lnTo>
                    <a:pt x="11" y="1014"/>
                  </a:lnTo>
                  <a:lnTo>
                    <a:pt x="11" y="1025"/>
                  </a:lnTo>
                  <a:lnTo>
                    <a:pt x="0" y="1025"/>
                  </a:lnTo>
                  <a:close/>
                  <a:moveTo>
                    <a:pt x="0" y="1003"/>
                  </a:moveTo>
                  <a:lnTo>
                    <a:pt x="0" y="992"/>
                  </a:lnTo>
                  <a:lnTo>
                    <a:pt x="11" y="992"/>
                  </a:lnTo>
                  <a:lnTo>
                    <a:pt x="11" y="1003"/>
                  </a:lnTo>
                  <a:lnTo>
                    <a:pt x="0" y="1003"/>
                  </a:lnTo>
                  <a:close/>
                  <a:moveTo>
                    <a:pt x="0" y="981"/>
                  </a:moveTo>
                  <a:lnTo>
                    <a:pt x="0" y="970"/>
                  </a:lnTo>
                  <a:lnTo>
                    <a:pt x="11" y="970"/>
                  </a:lnTo>
                  <a:lnTo>
                    <a:pt x="11" y="981"/>
                  </a:lnTo>
                  <a:lnTo>
                    <a:pt x="0" y="981"/>
                  </a:lnTo>
                  <a:close/>
                  <a:moveTo>
                    <a:pt x="0" y="959"/>
                  </a:moveTo>
                  <a:lnTo>
                    <a:pt x="0" y="948"/>
                  </a:lnTo>
                  <a:lnTo>
                    <a:pt x="11" y="948"/>
                  </a:lnTo>
                  <a:lnTo>
                    <a:pt x="11" y="959"/>
                  </a:lnTo>
                  <a:lnTo>
                    <a:pt x="0" y="959"/>
                  </a:lnTo>
                  <a:close/>
                  <a:moveTo>
                    <a:pt x="0" y="937"/>
                  </a:moveTo>
                  <a:lnTo>
                    <a:pt x="0" y="926"/>
                  </a:lnTo>
                  <a:lnTo>
                    <a:pt x="11" y="926"/>
                  </a:lnTo>
                  <a:lnTo>
                    <a:pt x="11" y="937"/>
                  </a:lnTo>
                  <a:lnTo>
                    <a:pt x="0" y="937"/>
                  </a:lnTo>
                  <a:close/>
                  <a:moveTo>
                    <a:pt x="0" y="915"/>
                  </a:moveTo>
                  <a:lnTo>
                    <a:pt x="0" y="904"/>
                  </a:lnTo>
                  <a:lnTo>
                    <a:pt x="11" y="904"/>
                  </a:lnTo>
                  <a:lnTo>
                    <a:pt x="11" y="915"/>
                  </a:lnTo>
                  <a:lnTo>
                    <a:pt x="0" y="915"/>
                  </a:lnTo>
                  <a:close/>
                  <a:moveTo>
                    <a:pt x="0" y="893"/>
                  </a:moveTo>
                  <a:lnTo>
                    <a:pt x="0" y="882"/>
                  </a:lnTo>
                  <a:lnTo>
                    <a:pt x="11" y="882"/>
                  </a:lnTo>
                  <a:lnTo>
                    <a:pt x="11" y="893"/>
                  </a:lnTo>
                  <a:lnTo>
                    <a:pt x="0" y="893"/>
                  </a:lnTo>
                  <a:close/>
                  <a:moveTo>
                    <a:pt x="0" y="871"/>
                  </a:moveTo>
                  <a:lnTo>
                    <a:pt x="0" y="860"/>
                  </a:lnTo>
                  <a:lnTo>
                    <a:pt x="11" y="860"/>
                  </a:lnTo>
                  <a:lnTo>
                    <a:pt x="11" y="871"/>
                  </a:lnTo>
                  <a:lnTo>
                    <a:pt x="0" y="871"/>
                  </a:lnTo>
                  <a:close/>
                  <a:moveTo>
                    <a:pt x="0" y="848"/>
                  </a:moveTo>
                  <a:lnTo>
                    <a:pt x="0" y="837"/>
                  </a:lnTo>
                  <a:lnTo>
                    <a:pt x="11" y="837"/>
                  </a:lnTo>
                  <a:lnTo>
                    <a:pt x="11" y="848"/>
                  </a:lnTo>
                  <a:lnTo>
                    <a:pt x="0" y="848"/>
                  </a:lnTo>
                  <a:close/>
                  <a:moveTo>
                    <a:pt x="0" y="826"/>
                  </a:moveTo>
                  <a:lnTo>
                    <a:pt x="0" y="815"/>
                  </a:lnTo>
                  <a:lnTo>
                    <a:pt x="11" y="815"/>
                  </a:lnTo>
                  <a:lnTo>
                    <a:pt x="11" y="826"/>
                  </a:lnTo>
                  <a:lnTo>
                    <a:pt x="0" y="826"/>
                  </a:lnTo>
                  <a:close/>
                  <a:moveTo>
                    <a:pt x="0" y="804"/>
                  </a:moveTo>
                  <a:lnTo>
                    <a:pt x="0" y="793"/>
                  </a:lnTo>
                  <a:lnTo>
                    <a:pt x="11" y="793"/>
                  </a:lnTo>
                  <a:lnTo>
                    <a:pt x="11" y="804"/>
                  </a:lnTo>
                  <a:lnTo>
                    <a:pt x="0" y="804"/>
                  </a:lnTo>
                  <a:close/>
                  <a:moveTo>
                    <a:pt x="0" y="782"/>
                  </a:moveTo>
                  <a:lnTo>
                    <a:pt x="0" y="771"/>
                  </a:lnTo>
                  <a:lnTo>
                    <a:pt x="11" y="771"/>
                  </a:lnTo>
                  <a:lnTo>
                    <a:pt x="11" y="782"/>
                  </a:lnTo>
                  <a:lnTo>
                    <a:pt x="0" y="782"/>
                  </a:lnTo>
                  <a:close/>
                  <a:moveTo>
                    <a:pt x="0" y="760"/>
                  </a:moveTo>
                  <a:lnTo>
                    <a:pt x="0" y="749"/>
                  </a:lnTo>
                  <a:lnTo>
                    <a:pt x="11" y="749"/>
                  </a:lnTo>
                  <a:lnTo>
                    <a:pt x="11" y="760"/>
                  </a:lnTo>
                  <a:lnTo>
                    <a:pt x="0" y="760"/>
                  </a:lnTo>
                  <a:close/>
                  <a:moveTo>
                    <a:pt x="0" y="738"/>
                  </a:moveTo>
                  <a:lnTo>
                    <a:pt x="0" y="727"/>
                  </a:lnTo>
                  <a:lnTo>
                    <a:pt x="11" y="727"/>
                  </a:lnTo>
                  <a:lnTo>
                    <a:pt x="11" y="738"/>
                  </a:lnTo>
                  <a:lnTo>
                    <a:pt x="0" y="738"/>
                  </a:lnTo>
                  <a:close/>
                  <a:moveTo>
                    <a:pt x="0" y="716"/>
                  </a:moveTo>
                  <a:lnTo>
                    <a:pt x="0" y="705"/>
                  </a:lnTo>
                  <a:lnTo>
                    <a:pt x="11" y="705"/>
                  </a:lnTo>
                  <a:lnTo>
                    <a:pt x="11" y="716"/>
                  </a:lnTo>
                  <a:lnTo>
                    <a:pt x="0" y="716"/>
                  </a:lnTo>
                  <a:close/>
                  <a:moveTo>
                    <a:pt x="0" y="694"/>
                  </a:moveTo>
                  <a:lnTo>
                    <a:pt x="0" y="683"/>
                  </a:lnTo>
                  <a:lnTo>
                    <a:pt x="11" y="683"/>
                  </a:lnTo>
                  <a:lnTo>
                    <a:pt x="11" y="694"/>
                  </a:lnTo>
                  <a:lnTo>
                    <a:pt x="0" y="694"/>
                  </a:lnTo>
                  <a:close/>
                  <a:moveTo>
                    <a:pt x="0" y="672"/>
                  </a:moveTo>
                  <a:lnTo>
                    <a:pt x="0" y="661"/>
                  </a:lnTo>
                  <a:lnTo>
                    <a:pt x="11" y="661"/>
                  </a:lnTo>
                  <a:lnTo>
                    <a:pt x="11" y="672"/>
                  </a:lnTo>
                  <a:lnTo>
                    <a:pt x="0" y="672"/>
                  </a:lnTo>
                  <a:close/>
                  <a:moveTo>
                    <a:pt x="0" y="650"/>
                  </a:moveTo>
                  <a:lnTo>
                    <a:pt x="0" y="639"/>
                  </a:lnTo>
                  <a:lnTo>
                    <a:pt x="11" y="639"/>
                  </a:lnTo>
                  <a:lnTo>
                    <a:pt x="11" y="650"/>
                  </a:lnTo>
                  <a:lnTo>
                    <a:pt x="0" y="650"/>
                  </a:lnTo>
                  <a:close/>
                  <a:moveTo>
                    <a:pt x="0" y="628"/>
                  </a:moveTo>
                  <a:lnTo>
                    <a:pt x="0" y="617"/>
                  </a:lnTo>
                  <a:lnTo>
                    <a:pt x="11" y="617"/>
                  </a:lnTo>
                  <a:lnTo>
                    <a:pt x="11" y="628"/>
                  </a:lnTo>
                  <a:lnTo>
                    <a:pt x="0" y="628"/>
                  </a:lnTo>
                  <a:close/>
                  <a:moveTo>
                    <a:pt x="0" y="606"/>
                  </a:moveTo>
                  <a:lnTo>
                    <a:pt x="0" y="595"/>
                  </a:lnTo>
                  <a:lnTo>
                    <a:pt x="11" y="595"/>
                  </a:lnTo>
                  <a:lnTo>
                    <a:pt x="11" y="606"/>
                  </a:lnTo>
                  <a:lnTo>
                    <a:pt x="0" y="606"/>
                  </a:lnTo>
                  <a:close/>
                  <a:moveTo>
                    <a:pt x="0" y="584"/>
                  </a:moveTo>
                  <a:lnTo>
                    <a:pt x="0" y="573"/>
                  </a:lnTo>
                  <a:lnTo>
                    <a:pt x="11" y="573"/>
                  </a:lnTo>
                  <a:lnTo>
                    <a:pt x="11" y="584"/>
                  </a:lnTo>
                  <a:lnTo>
                    <a:pt x="0" y="584"/>
                  </a:lnTo>
                  <a:close/>
                  <a:moveTo>
                    <a:pt x="0" y="562"/>
                  </a:moveTo>
                  <a:lnTo>
                    <a:pt x="0" y="551"/>
                  </a:lnTo>
                  <a:lnTo>
                    <a:pt x="11" y="551"/>
                  </a:lnTo>
                  <a:lnTo>
                    <a:pt x="11" y="562"/>
                  </a:lnTo>
                  <a:lnTo>
                    <a:pt x="0" y="562"/>
                  </a:lnTo>
                  <a:close/>
                  <a:moveTo>
                    <a:pt x="0" y="540"/>
                  </a:moveTo>
                  <a:lnTo>
                    <a:pt x="0" y="529"/>
                  </a:lnTo>
                  <a:lnTo>
                    <a:pt x="11" y="529"/>
                  </a:lnTo>
                  <a:lnTo>
                    <a:pt x="11" y="540"/>
                  </a:lnTo>
                  <a:lnTo>
                    <a:pt x="0" y="540"/>
                  </a:lnTo>
                  <a:close/>
                  <a:moveTo>
                    <a:pt x="0" y="518"/>
                  </a:moveTo>
                  <a:lnTo>
                    <a:pt x="0" y="507"/>
                  </a:lnTo>
                  <a:lnTo>
                    <a:pt x="11" y="507"/>
                  </a:lnTo>
                  <a:lnTo>
                    <a:pt x="11" y="518"/>
                  </a:lnTo>
                  <a:lnTo>
                    <a:pt x="0" y="518"/>
                  </a:lnTo>
                  <a:close/>
                  <a:moveTo>
                    <a:pt x="0" y="496"/>
                  </a:moveTo>
                  <a:lnTo>
                    <a:pt x="0" y="485"/>
                  </a:lnTo>
                  <a:lnTo>
                    <a:pt x="11" y="485"/>
                  </a:lnTo>
                  <a:lnTo>
                    <a:pt x="11" y="496"/>
                  </a:lnTo>
                  <a:lnTo>
                    <a:pt x="0" y="496"/>
                  </a:lnTo>
                  <a:close/>
                  <a:moveTo>
                    <a:pt x="0" y="474"/>
                  </a:moveTo>
                  <a:lnTo>
                    <a:pt x="0" y="463"/>
                  </a:lnTo>
                  <a:lnTo>
                    <a:pt x="11" y="463"/>
                  </a:lnTo>
                  <a:lnTo>
                    <a:pt x="11" y="474"/>
                  </a:lnTo>
                  <a:lnTo>
                    <a:pt x="0" y="474"/>
                  </a:lnTo>
                  <a:close/>
                  <a:moveTo>
                    <a:pt x="0" y="452"/>
                  </a:moveTo>
                  <a:lnTo>
                    <a:pt x="0" y="441"/>
                  </a:lnTo>
                  <a:lnTo>
                    <a:pt x="11" y="441"/>
                  </a:lnTo>
                  <a:lnTo>
                    <a:pt x="11" y="452"/>
                  </a:lnTo>
                  <a:lnTo>
                    <a:pt x="0" y="452"/>
                  </a:lnTo>
                  <a:close/>
                  <a:moveTo>
                    <a:pt x="0" y="430"/>
                  </a:moveTo>
                  <a:lnTo>
                    <a:pt x="0" y="419"/>
                  </a:lnTo>
                  <a:lnTo>
                    <a:pt x="11" y="419"/>
                  </a:lnTo>
                  <a:lnTo>
                    <a:pt x="11" y="430"/>
                  </a:lnTo>
                  <a:lnTo>
                    <a:pt x="0" y="430"/>
                  </a:lnTo>
                  <a:close/>
                  <a:moveTo>
                    <a:pt x="0" y="408"/>
                  </a:moveTo>
                  <a:lnTo>
                    <a:pt x="0" y="397"/>
                  </a:lnTo>
                  <a:lnTo>
                    <a:pt x="11" y="397"/>
                  </a:lnTo>
                  <a:lnTo>
                    <a:pt x="11" y="408"/>
                  </a:lnTo>
                  <a:lnTo>
                    <a:pt x="0" y="408"/>
                  </a:lnTo>
                  <a:close/>
                  <a:moveTo>
                    <a:pt x="0" y="386"/>
                  </a:moveTo>
                  <a:lnTo>
                    <a:pt x="0" y="375"/>
                  </a:lnTo>
                  <a:lnTo>
                    <a:pt x="11" y="375"/>
                  </a:lnTo>
                  <a:lnTo>
                    <a:pt x="11" y="386"/>
                  </a:lnTo>
                  <a:lnTo>
                    <a:pt x="0" y="386"/>
                  </a:lnTo>
                  <a:close/>
                  <a:moveTo>
                    <a:pt x="0" y="363"/>
                  </a:moveTo>
                  <a:lnTo>
                    <a:pt x="0" y="352"/>
                  </a:lnTo>
                  <a:lnTo>
                    <a:pt x="11" y="352"/>
                  </a:lnTo>
                  <a:lnTo>
                    <a:pt x="11" y="363"/>
                  </a:lnTo>
                  <a:lnTo>
                    <a:pt x="0" y="363"/>
                  </a:lnTo>
                  <a:close/>
                  <a:moveTo>
                    <a:pt x="0" y="341"/>
                  </a:moveTo>
                  <a:lnTo>
                    <a:pt x="0" y="330"/>
                  </a:lnTo>
                  <a:lnTo>
                    <a:pt x="11" y="330"/>
                  </a:lnTo>
                  <a:lnTo>
                    <a:pt x="11" y="341"/>
                  </a:lnTo>
                  <a:lnTo>
                    <a:pt x="0" y="341"/>
                  </a:lnTo>
                  <a:close/>
                  <a:moveTo>
                    <a:pt x="0" y="319"/>
                  </a:moveTo>
                  <a:lnTo>
                    <a:pt x="0" y="308"/>
                  </a:lnTo>
                  <a:lnTo>
                    <a:pt x="11" y="308"/>
                  </a:lnTo>
                  <a:lnTo>
                    <a:pt x="11" y="319"/>
                  </a:lnTo>
                  <a:lnTo>
                    <a:pt x="0" y="319"/>
                  </a:lnTo>
                  <a:close/>
                  <a:moveTo>
                    <a:pt x="0" y="297"/>
                  </a:moveTo>
                  <a:lnTo>
                    <a:pt x="0" y="286"/>
                  </a:lnTo>
                  <a:lnTo>
                    <a:pt x="11" y="286"/>
                  </a:lnTo>
                  <a:lnTo>
                    <a:pt x="11" y="297"/>
                  </a:lnTo>
                  <a:lnTo>
                    <a:pt x="0" y="297"/>
                  </a:lnTo>
                  <a:close/>
                  <a:moveTo>
                    <a:pt x="0" y="275"/>
                  </a:moveTo>
                  <a:lnTo>
                    <a:pt x="0" y="264"/>
                  </a:lnTo>
                  <a:lnTo>
                    <a:pt x="11" y="264"/>
                  </a:lnTo>
                  <a:lnTo>
                    <a:pt x="11" y="275"/>
                  </a:lnTo>
                  <a:lnTo>
                    <a:pt x="0" y="275"/>
                  </a:lnTo>
                  <a:close/>
                  <a:moveTo>
                    <a:pt x="0" y="253"/>
                  </a:moveTo>
                  <a:lnTo>
                    <a:pt x="0" y="242"/>
                  </a:lnTo>
                  <a:lnTo>
                    <a:pt x="11" y="242"/>
                  </a:lnTo>
                  <a:lnTo>
                    <a:pt x="11" y="253"/>
                  </a:lnTo>
                  <a:lnTo>
                    <a:pt x="0" y="253"/>
                  </a:lnTo>
                  <a:close/>
                  <a:moveTo>
                    <a:pt x="0" y="231"/>
                  </a:moveTo>
                  <a:lnTo>
                    <a:pt x="0" y="220"/>
                  </a:lnTo>
                  <a:lnTo>
                    <a:pt x="11" y="220"/>
                  </a:lnTo>
                  <a:lnTo>
                    <a:pt x="11" y="231"/>
                  </a:lnTo>
                  <a:lnTo>
                    <a:pt x="0" y="231"/>
                  </a:lnTo>
                  <a:close/>
                  <a:moveTo>
                    <a:pt x="0" y="209"/>
                  </a:moveTo>
                  <a:lnTo>
                    <a:pt x="0" y="198"/>
                  </a:lnTo>
                  <a:lnTo>
                    <a:pt x="11" y="198"/>
                  </a:lnTo>
                  <a:lnTo>
                    <a:pt x="11" y="209"/>
                  </a:lnTo>
                  <a:lnTo>
                    <a:pt x="0" y="209"/>
                  </a:lnTo>
                  <a:close/>
                  <a:moveTo>
                    <a:pt x="0" y="187"/>
                  </a:moveTo>
                  <a:lnTo>
                    <a:pt x="0" y="176"/>
                  </a:lnTo>
                  <a:lnTo>
                    <a:pt x="11" y="176"/>
                  </a:lnTo>
                  <a:lnTo>
                    <a:pt x="11" y="187"/>
                  </a:lnTo>
                  <a:lnTo>
                    <a:pt x="0" y="187"/>
                  </a:lnTo>
                  <a:close/>
                  <a:moveTo>
                    <a:pt x="0" y="165"/>
                  </a:moveTo>
                  <a:lnTo>
                    <a:pt x="0" y="154"/>
                  </a:lnTo>
                  <a:lnTo>
                    <a:pt x="11" y="154"/>
                  </a:lnTo>
                  <a:lnTo>
                    <a:pt x="11" y="165"/>
                  </a:lnTo>
                  <a:lnTo>
                    <a:pt x="0" y="165"/>
                  </a:lnTo>
                  <a:close/>
                  <a:moveTo>
                    <a:pt x="0" y="143"/>
                  </a:moveTo>
                  <a:lnTo>
                    <a:pt x="0" y="132"/>
                  </a:lnTo>
                  <a:lnTo>
                    <a:pt x="11" y="132"/>
                  </a:lnTo>
                  <a:lnTo>
                    <a:pt x="11" y="143"/>
                  </a:lnTo>
                  <a:lnTo>
                    <a:pt x="0" y="143"/>
                  </a:lnTo>
                  <a:close/>
                  <a:moveTo>
                    <a:pt x="0" y="121"/>
                  </a:moveTo>
                  <a:lnTo>
                    <a:pt x="0" y="110"/>
                  </a:lnTo>
                  <a:lnTo>
                    <a:pt x="11" y="110"/>
                  </a:lnTo>
                  <a:lnTo>
                    <a:pt x="11" y="121"/>
                  </a:lnTo>
                  <a:lnTo>
                    <a:pt x="0" y="121"/>
                  </a:lnTo>
                  <a:close/>
                  <a:moveTo>
                    <a:pt x="0" y="99"/>
                  </a:moveTo>
                  <a:lnTo>
                    <a:pt x="0" y="88"/>
                  </a:lnTo>
                  <a:lnTo>
                    <a:pt x="11" y="88"/>
                  </a:lnTo>
                  <a:lnTo>
                    <a:pt x="11" y="99"/>
                  </a:lnTo>
                  <a:lnTo>
                    <a:pt x="0" y="99"/>
                  </a:lnTo>
                  <a:close/>
                  <a:moveTo>
                    <a:pt x="0" y="77"/>
                  </a:moveTo>
                  <a:lnTo>
                    <a:pt x="0" y="66"/>
                  </a:lnTo>
                  <a:lnTo>
                    <a:pt x="11" y="66"/>
                  </a:lnTo>
                  <a:lnTo>
                    <a:pt x="11" y="77"/>
                  </a:lnTo>
                  <a:lnTo>
                    <a:pt x="0" y="77"/>
                  </a:lnTo>
                  <a:close/>
                  <a:moveTo>
                    <a:pt x="0" y="55"/>
                  </a:moveTo>
                  <a:lnTo>
                    <a:pt x="0" y="44"/>
                  </a:lnTo>
                  <a:lnTo>
                    <a:pt x="11" y="44"/>
                  </a:lnTo>
                  <a:lnTo>
                    <a:pt x="11" y="55"/>
                  </a:lnTo>
                  <a:lnTo>
                    <a:pt x="0" y="55"/>
                  </a:lnTo>
                  <a:close/>
                  <a:moveTo>
                    <a:pt x="0" y="33"/>
                  </a:moveTo>
                  <a:lnTo>
                    <a:pt x="0" y="22"/>
                  </a:lnTo>
                  <a:lnTo>
                    <a:pt x="11" y="22"/>
                  </a:lnTo>
                  <a:lnTo>
                    <a:pt x="11" y="33"/>
                  </a:lnTo>
                  <a:lnTo>
                    <a:pt x="0" y="33"/>
                  </a:lnTo>
                  <a:close/>
                  <a:moveTo>
                    <a:pt x="0" y="11"/>
                  </a:moveTo>
                  <a:lnTo>
                    <a:pt x="0" y="0"/>
                  </a:lnTo>
                  <a:lnTo>
                    <a:pt x="11" y="0"/>
                  </a:lnTo>
                  <a:lnTo>
                    <a:pt x="11" y="11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000000"/>
            </a:solidFill>
            <a:ln w="1">
              <a:solidFill>
                <a:srgbClr val="000000"/>
              </a:solidFill>
              <a:bevel/>
              <a:headEnd/>
              <a:tailEnd/>
            </a:ln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2000" b="0" i="0" u="none" strike="noStrike" kern="1200" cap="none" spc="0" normalizeH="0" baseline="0" noProof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Times New Roman"/>
                <a:ea typeface="+mn-ea"/>
                <a:cs typeface="Arial"/>
              </a:endParaRPr>
            </a:p>
          </p:txBody>
        </p:sp>
        <p:sp>
          <p:nvSpPr>
            <p:cNvPr id="105500" name="Line 31"/>
            <p:cNvSpPr>
              <a:spLocks noChangeShapeType="1"/>
            </p:cNvSpPr>
            <p:nvPr/>
          </p:nvSpPr>
          <p:spPr bwMode="auto">
            <a:xfrm>
              <a:off x="4124" y="545"/>
              <a:ext cx="1" cy="88"/>
            </a:xfrm>
            <a:prstGeom prst="line">
              <a:avLst/>
            </a:prstGeom>
            <a:noFill/>
            <a:ln w="4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2000" b="0" i="0" u="none" strike="noStrike" kern="1200" cap="none" spc="0" normalizeH="0" baseline="0" noProof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Times New Roman"/>
                <a:ea typeface="+mn-ea"/>
                <a:cs typeface="Arial"/>
              </a:endParaRPr>
            </a:p>
          </p:txBody>
        </p:sp>
        <p:sp>
          <p:nvSpPr>
            <p:cNvPr id="105501" name="Rectangle 32"/>
            <p:cNvSpPr>
              <a:spLocks noChangeArrowheads="1"/>
            </p:cNvSpPr>
            <p:nvPr/>
          </p:nvSpPr>
          <p:spPr bwMode="auto">
            <a:xfrm>
              <a:off x="3889" y="242"/>
              <a:ext cx="320" cy="145"/>
            </a:xfrm>
            <a:prstGeom prst="rect">
              <a:avLst/>
            </a:prstGeom>
            <a:noFill/>
            <a:ln w="4" cap="rnd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2000" b="0" i="0" u="none" strike="noStrike" kern="1200" cap="none" spc="0" normalizeH="0" baseline="0" noProof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Times New Roman"/>
                <a:ea typeface="+mn-ea"/>
                <a:cs typeface="Arial"/>
              </a:endParaRPr>
            </a:p>
          </p:txBody>
        </p:sp>
        <p:sp>
          <p:nvSpPr>
            <p:cNvPr id="105502" name="Rectangle 33"/>
            <p:cNvSpPr>
              <a:spLocks noChangeArrowheads="1"/>
            </p:cNvSpPr>
            <p:nvPr/>
          </p:nvSpPr>
          <p:spPr bwMode="auto">
            <a:xfrm>
              <a:off x="3927" y="267"/>
              <a:ext cx="287" cy="1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/>
                </a:rPr>
                <a:t>Ridge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/>
              </a:endParaRPr>
            </a:p>
          </p:txBody>
        </p:sp>
        <p:sp>
          <p:nvSpPr>
            <p:cNvPr id="105503" name="Freeform 34"/>
            <p:cNvSpPr>
              <a:spLocks noEditPoints="1"/>
            </p:cNvSpPr>
            <p:nvPr/>
          </p:nvSpPr>
          <p:spPr bwMode="auto">
            <a:xfrm>
              <a:off x="4102" y="398"/>
              <a:ext cx="44" cy="147"/>
            </a:xfrm>
            <a:custGeom>
              <a:avLst/>
              <a:gdLst>
                <a:gd name="T0" fmla="*/ 30 w 44"/>
                <a:gd name="T1" fmla="*/ 0 h 147"/>
                <a:gd name="T2" fmla="*/ 30 w 44"/>
                <a:gd name="T3" fmla="*/ 110 h 147"/>
                <a:gd name="T4" fmla="*/ 15 w 44"/>
                <a:gd name="T5" fmla="*/ 110 h 147"/>
                <a:gd name="T6" fmla="*/ 15 w 44"/>
                <a:gd name="T7" fmla="*/ 0 h 147"/>
                <a:gd name="T8" fmla="*/ 30 w 44"/>
                <a:gd name="T9" fmla="*/ 0 h 147"/>
                <a:gd name="T10" fmla="*/ 44 w 44"/>
                <a:gd name="T11" fmla="*/ 103 h 147"/>
                <a:gd name="T12" fmla="*/ 22 w 44"/>
                <a:gd name="T13" fmla="*/ 147 h 147"/>
                <a:gd name="T14" fmla="*/ 0 w 44"/>
                <a:gd name="T15" fmla="*/ 103 h 147"/>
                <a:gd name="T16" fmla="*/ 44 w 44"/>
                <a:gd name="T17" fmla="*/ 103 h 14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4"/>
                <a:gd name="T28" fmla="*/ 0 h 147"/>
                <a:gd name="T29" fmla="*/ 44 w 44"/>
                <a:gd name="T30" fmla="*/ 147 h 14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4" h="147">
                  <a:moveTo>
                    <a:pt x="30" y="0"/>
                  </a:moveTo>
                  <a:lnTo>
                    <a:pt x="30" y="110"/>
                  </a:lnTo>
                  <a:lnTo>
                    <a:pt x="15" y="110"/>
                  </a:lnTo>
                  <a:lnTo>
                    <a:pt x="15" y="0"/>
                  </a:lnTo>
                  <a:lnTo>
                    <a:pt x="30" y="0"/>
                  </a:lnTo>
                  <a:close/>
                  <a:moveTo>
                    <a:pt x="44" y="103"/>
                  </a:moveTo>
                  <a:lnTo>
                    <a:pt x="22" y="147"/>
                  </a:lnTo>
                  <a:lnTo>
                    <a:pt x="0" y="103"/>
                  </a:lnTo>
                  <a:lnTo>
                    <a:pt x="44" y="103"/>
                  </a:lnTo>
                  <a:close/>
                </a:path>
              </a:pathLst>
            </a:custGeom>
            <a:solidFill>
              <a:srgbClr val="0000FF"/>
            </a:solidFill>
            <a:ln w="1">
              <a:solidFill>
                <a:srgbClr val="0000FF"/>
              </a:solidFill>
              <a:bevel/>
              <a:headEnd/>
              <a:tailEnd/>
            </a:ln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2000" b="0" i="0" u="none" strike="noStrike" kern="1200" cap="none" spc="0" normalizeH="0" baseline="0" noProof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Times New Roman"/>
                <a:ea typeface="+mn-ea"/>
                <a:cs typeface="Arial"/>
              </a:endParaRPr>
            </a:p>
          </p:txBody>
        </p:sp>
        <p:sp>
          <p:nvSpPr>
            <p:cNvPr id="105504" name="Freeform 35"/>
            <p:cNvSpPr>
              <a:spLocks noEditPoints="1"/>
            </p:cNvSpPr>
            <p:nvPr/>
          </p:nvSpPr>
          <p:spPr bwMode="auto">
            <a:xfrm>
              <a:off x="2152" y="1408"/>
              <a:ext cx="357" cy="328"/>
            </a:xfrm>
            <a:custGeom>
              <a:avLst/>
              <a:gdLst>
                <a:gd name="T0" fmla="*/ 352 w 357"/>
                <a:gd name="T1" fmla="*/ 318 h 328"/>
                <a:gd name="T2" fmla="*/ 341 w 357"/>
                <a:gd name="T3" fmla="*/ 318 h 328"/>
                <a:gd name="T4" fmla="*/ 346 w 357"/>
                <a:gd name="T5" fmla="*/ 313 h 328"/>
                <a:gd name="T6" fmla="*/ 325 w 357"/>
                <a:gd name="T7" fmla="*/ 303 h 328"/>
                <a:gd name="T8" fmla="*/ 330 w 357"/>
                <a:gd name="T9" fmla="*/ 308 h 328"/>
                <a:gd name="T10" fmla="*/ 319 w 357"/>
                <a:gd name="T11" fmla="*/ 288 h 328"/>
                <a:gd name="T12" fmla="*/ 309 w 357"/>
                <a:gd name="T13" fmla="*/ 288 h 328"/>
                <a:gd name="T14" fmla="*/ 314 w 357"/>
                <a:gd name="T15" fmla="*/ 283 h 328"/>
                <a:gd name="T16" fmla="*/ 293 w 357"/>
                <a:gd name="T17" fmla="*/ 273 h 328"/>
                <a:gd name="T18" fmla="*/ 298 w 357"/>
                <a:gd name="T19" fmla="*/ 278 h 328"/>
                <a:gd name="T20" fmla="*/ 287 w 357"/>
                <a:gd name="T21" fmla="*/ 258 h 328"/>
                <a:gd name="T22" fmla="*/ 276 w 357"/>
                <a:gd name="T23" fmla="*/ 258 h 328"/>
                <a:gd name="T24" fmla="*/ 281 w 357"/>
                <a:gd name="T25" fmla="*/ 253 h 328"/>
                <a:gd name="T26" fmla="*/ 260 w 357"/>
                <a:gd name="T27" fmla="*/ 244 h 328"/>
                <a:gd name="T28" fmla="*/ 265 w 357"/>
                <a:gd name="T29" fmla="*/ 249 h 328"/>
                <a:gd name="T30" fmla="*/ 254 w 357"/>
                <a:gd name="T31" fmla="*/ 228 h 328"/>
                <a:gd name="T32" fmla="*/ 244 w 357"/>
                <a:gd name="T33" fmla="*/ 229 h 328"/>
                <a:gd name="T34" fmla="*/ 249 w 357"/>
                <a:gd name="T35" fmla="*/ 223 h 328"/>
                <a:gd name="T36" fmla="*/ 227 w 357"/>
                <a:gd name="T37" fmla="*/ 214 h 328"/>
                <a:gd name="T38" fmla="*/ 233 w 357"/>
                <a:gd name="T39" fmla="*/ 219 h 328"/>
                <a:gd name="T40" fmla="*/ 222 w 357"/>
                <a:gd name="T41" fmla="*/ 198 h 328"/>
                <a:gd name="T42" fmla="*/ 211 w 357"/>
                <a:gd name="T43" fmla="*/ 199 h 328"/>
                <a:gd name="T44" fmla="*/ 216 w 357"/>
                <a:gd name="T45" fmla="*/ 193 h 328"/>
                <a:gd name="T46" fmla="*/ 195 w 357"/>
                <a:gd name="T47" fmla="*/ 184 h 328"/>
                <a:gd name="T48" fmla="*/ 200 w 357"/>
                <a:gd name="T49" fmla="*/ 189 h 328"/>
                <a:gd name="T50" fmla="*/ 189 w 357"/>
                <a:gd name="T51" fmla="*/ 169 h 328"/>
                <a:gd name="T52" fmla="*/ 179 w 357"/>
                <a:gd name="T53" fmla="*/ 169 h 328"/>
                <a:gd name="T54" fmla="*/ 184 w 357"/>
                <a:gd name="T55" fmla="*/ 164 h 328"/>
                <a:gd name="T56" fmla="*/ 162 w 357"/>
                <a:gd name="T57" fmla="*/ 154 h 328"/>
                <a:gd name="T58" fmla="*/ 168 w 357"/>
                <a:gd name="T59" fmla="*/ 159 h 328"/>
                <a:gd name="T60" fmla="*/ 157 w 357"/>
                <a:gd name="T61" fmla="*/ 139 h 328"/>
                <a:gd name="T62" fmla="*/ 146 w 357"/>
                <a:gd name="T63" fmla="*/ 139 h 328"/>
                <a:gd name="T64" fmla="*/ 151 w 357"/>
                <a:gd name="T65" fmla="*/ 134 h 328"/>
                <a:gd name="T66" fmla="*/ 130 w 357"/>
                <a:gd name="T67" fmla="*/ 124 h 328"/>
                <a:gd name="T68" fmla="*/ 135 w 357"/>
                <a:gd name="T69" fmla="*/ 129 h 328"/>
                <a:gd name="T70" fmla="*/ 124 w 357"/>
                <a:gd name="T71" fmla="*/ 109 h 328"/>
                <a:gd name="T72" fmla="*/ 114 w 357"/>
                <a:gd name="T73" fmla="*/ 109 h 328"/>
                <a:gd name="T74" fmla="*/ 119 w 357"/>
                <a:gd name="T75" fmla="*/ 104 h 328"/>
                <a:gd name="T76" fmla="*/ 97 w 357"/>
                <a:gd name="T77" fmla="*/ 95 h 328"/>
                <a:gd name="T78" fmla="*/ 103 w 357"/>
                <a:gd name="T79" fmla="*/ 100 h 328"/>
                <a:gd name="T80" fmla="*/ 91 w 357"/>
                <a:gd name="T81" fmla="*/ 79 h 328"/>
                <a:gd name="T82" fmla="*/ 81 w 357"/>
                <a:gd name="T83" fmla="*/ 80 h 328"/>
                <a:gd name="T84" fmla="*/ 86 w 357"/>
                <a:gd name="T85" fmla="*/ 74 h 328"/>
                <a:gd name="T86" fmla="*/ 65 w 357"/>
                <a:gd name="T87" fmla="*/ 65 h 328"/>
                <a:gd name="T88" fmla="*/ 70 w 357"/>
                <a:gd name="T89" fmla="*/ 70 h 328"/>
                <a:gd name="T90" fmla="*/ 59 w 357"/>
                <a:gd name="T91" fmla="*/ 49 h 328"/>
                <a:gd name="T92" fmla="*/ 49 w 357"/>
                <a:gd name="T93" fmla="*/ 50 h 328"/>
                <a:gd name="T94" fmla="*/ 54 w 357"/>
                <a:gd name="T95" fmla="*/ 44 h 328"/>
                <a:gd name="T96" fmla="*/ 32 w 357"/>
                <a:gd name="T97" fmla="*/ 35 h 328"/>
                <a:gd name="T98" fmla="*/ 38 w 357"/>
                <a:gd name="T99" fmla="*/ 40 h 328"/>
                <a:gd name="T100" fmla="*/ 26 w 357"/>
                <a:gd name="T101" fmla="*/ 20 h 328"/>
                <a:gd name="T102" fmla="*/ 16 w 357"/>
                <a:gd name="T103" fmla="*/ 20 h 328"/>
                <a:gd name="T104" fmla="*/ 21 w 357"/>
                <a:gd name="T105" fmla="*/ 15 h 328"/>
                <a:gd name="T106" fmla="*/ 0 w 357"/>
                <a:gd name="T107" fmla="*/ 5 h 328"/>
                <a:gd name="T108" fmla="*/ 5 w 357"/>
                <a:gd name="T109" fmla="*/ 10 h 328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357"/>
                <a:gd name="T166" fmla="*/ 0 h 328"/>
                <a:gd name="T167" fmla="*/ 357 w 357"/>
                <a:gd name="T168" fmla="*/ 328 h 328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357" h="328">
                  <a:moveTo>
                    <a:pt x="352" y="328"/>
                  </a:moveTo>
                  <a:lnTo>
                    <a:pt x="347" y="323"/>
                  </a:lnTo>
                  <a:lnTo>
                    <a:pt x="352" y="318"/>
                  </a:lnTo>
                  <a:lnTo>
                    <a:pt x="357" y="323"/>
                  </a:lnTo>
                  <a:lnTo>
                    <a:pt x="352" y="328"/>
                  </a:lnTo>
                  <a:close/>
                  <a:moveTo>
                    <a:pt x="341" y="318"/>
                  </a:moveTo>
                  <a:lnTo>
                    <a:pt x="336" y="313"/>
                  </a:lnTo>
                  <a:lnTo>
                    <a:pt x="341" y="308"/>
                  </a:lnTo>
                  <a:lnTo>
                    <a:pt x="346" y="313"/>
                  </a:lnTo>
                  <a:lnTo>
                    <a:pt x="341" y="318"/>
                  </a:lnTo>
                  <a:close/>
                  <a:moveTo>
                    <a:pt x="330" y="308"/>
                  </a:moveTo>
                  <a:lnTo>
                    <a:pt x="325" y="303"/>
                  </a:lnTo>
                  <a:lnTo>
                    <a:pt x="330" y="298"/>
                  </a:lnTo>
                  <a:lnTo>
                    <a:pt x="335" y="303"/>
                  </a:lnTo>
                  <a:lnTo>
                    <a:pt x="330" y="308"/>
                  </a:lnTo>
                  <a:close/>
                  <a:moveTo>
                    <a:pt x="320" y="298"/>
                  </a:moveTo>
                  <a:lnTo>
                    <a:pt x="314" y="293"/>
                  </a:lnTo>
                  <a:lnTo>
                    <a:pt x="319" y="288"/>
                  </a:lnTo>
                  <a:lnTo>
                    <a:pt x="325" y="293"/>
                  </a:lnTo>
                  <a:lnTo>
                    <a:pt x="320" y="298"/>
                  </a:lnTo>
                  <a:close/>
                  <a:moveTo>
                    <a:pt x="309" y="288"/>
                  </a:moveTo>
                  <a:lnTo>
                    <a:pt x="303" y="283"/>
                  </a:lnTo>
                  <a:lnTo>
                    <a:pt x="308" y="278"/>
                  </a:lnTo>
                  <a:lnTo>
                    <a:pt x="314" y="283"/>
                  </a:lnTo>
                  <a:lnTo>
                    <a:pt x="309" y="288"/>
                  </a:lnTo>
                  <a:close/>
                  <a:moveTo>
                    <a:pt x="298" y="278"/>
                  </a:moveTo>
                  <a:lnTo>
                    <a:pt x="293" y="273"/>
                  </a:lnTo>
                  <a:lnTo>
                    <a:pt x="297" y="268"/>
                  </a:lnTo>
                  <a:lnTo>
                    <a:pt x="303" y="273"/>
                  </a:lnTo>
                  <a:lnTo>
                    <a:pt x="298" y="278"/>
                  </a:lnTo>
                  <a:close/>
                  <a:moveTo>
                    <a:pt x="287" y="268"/>
                  </a:moveTo>
                  <a:lnTo>
                    <a:pt x="282" y="263"/>
                  </a:lnTo>
                  <a:lnTo>
                    <a:pt x="287" y="258"/>
                  </a:lnTo>
                  <a:lnTo>
                    <a:pt x="292" y="263"/>
                  </a:lnTo>
                  <a:lnTo>
                    <a:pt x="287" y="268"/>
                  </a:lnTo>
                  <a:close/>
                  <a:moveTo>
                    <a:pt x="276" y="258"/>
                  </a:moveTo>
                  <a:lnTo>
                    <a:pt x="271" y="253"/>
                  </a:lnTo>
                  <a:lnTo>
                    <a:pt x="276" y="248"/>
                  </a:lnTo>
                  <a:lnTo>
                    <a:pt x="281" y="253"/>
                  </a:lnTo>
                  <a:lnTo>
                    <a:pt x="276" y="258"/>
                  </a:lnTo>
                  <a:close/>
                  <a:moveTo>
                    <a:pt x="265" y="249"/>
                  </a:moveTo>
                  <a:lnTo>
                    <a:pt x="260" y="244"/>
                  </a:lnTo>
                  <a:lnTo>
                    <a:pt x="265" y="238"/>
                  </a:lnTo>
                  <a:lnTo>
                    <a:pt x="270" y="243"/>
                  </a:lnTo>
                  <a:lnTo>
                    <a:pt x="265" y="249"/>
                  </a:lnTo>
                  <a:close/>
                  <a:moveTo>
                    <a:pt x="255" y="239"/>
                  </a:moveTo>
                  <a:lnTo>
                    <a:pt x="249" y="234"/>
                  </a:lnTo>
                  <a:lnTo>
                    <a:pt x="254" y="228"/>
                  </a:lnTo>
                  <a:lnTo>
                    <a:pt x="260" y="233"/>
                  </a:lnTo>
                  <a:lnTo>
                    <a:pt x="255" y="239"/>
                  </a:lnTo>
                  <a:close/>
                  <a:moveTo>
                    <a:pt x="244" y="229"/>
                  </a:moveTo>
                  <a:lnTo>
                    <a:pt x="238" y="224"/>
                  </a:lnTo>
                  <a:lnTo>
                    <a:pt x="243" y="218"/>
                  </a:lnTo>
                  <a:lnTo>
                    <a:pt x="249" y="223"/>
                  </a:lnTo>
                  <a:lnTo>
                    <a:pt x="244" y="229"/>
                  </a:lnTo>
                  <a:close/>
                  <a:moveTo>
                    <a:pt x="233" y="219"/>
                  </a:moveTo>
                  <a:lnTo>
                    <a:pt x="227" y="214"/>
                  </a:lnTo>
                  <a:lnTo>
                    <a:pt x="232" y="208"/>
                  </a:lnTo>
                  <a:lnTo>
                    <a:pt x="238" y="213"/>
                  </a:lnTo>
                  <a:lnTo>
                    <a:pt x="233" y="219"/>
                  </a:lnTo>
                  <a:close/>
                  <a:moveTo>
                    <a:pt x="222" y="209"/>
                  </a:moveTo>
                  <a:lnTo>
                    <a:pt x="217" y="204"/>
                  </a:lnTo>
                  <a:lnTo>
                    <a:pt x="222" y="198"/>
                  </a:lnTo>
                  <a:lnTo>
                    <a:pt x="227" y="203"/>
                  </a:lnTo>
                  <a:lnTo>
                    <a:pt x="222" y="209"/>
                  </a:lnTo>
                  <a:close/>
                  <a:moveTo>
                    <a:pt x="211" y="199"/>
                  </a:moveTo>
                  <a:lnTo>
                    <a:pt x="206" y="194"/>
                  </a:lnTo>
                  <a:lnTo>
                    <a:pt x="211" y="188"/>
                  </a:lnTo>
                  <a:lnTo>
                    <a:pt x="216" y="193"/>
                  </a:lnTo>
                  <a:lnTo>
                    <a:pt x="211" y="199"/>
                  </a:lnTo>
                  <a:close/>
                  <a:moveTo>
                    <a:pt x="200" y="189"/>
                  </a:moveTo>
                  <a:lnTo>
                    <a:pt x="195" y="184"/>
                  </a:lnTo>
                  <a:lnTo>
                    <a:pt x="200" y="179"/>
                  </a:lnTo>
                  <a:lnTo>
                    <a:pt x="205" y="183"/>
                  </a:lnTo>
                  <a:lnTo>
                    <a:pt x="200" y="189"/>
                  </a:lnTo>
                  <a:close/>
                  <a:moveTo>
                    <a:pt x="190" y="179"/>
                  </a:moveTo>
                  <a:lnTo>
                    <a:pt x="184" y="174"/>
                  </a:lnTo>
                  <a:lnTo>
                    <a:pt x="189" y="169"/>
                  </a:lnTo>
                  <a:lnTo>
                    <a:pt x="195" y="174"/>
                  </a:lnTo>
                  <a:lnTo>
                    <a:pt x="190" y="179"/>
                  </a:lnTo>
                  <a:close/>
                  <a:moveTo>
                    <a:pt x="179" y="169"/>
                  </a:moveTo>
                  <a:lnTo>
                    <a:pt x="173" y="164"/>
                  </a:lnTo>
                  <a:lnTo>
                    <a:pt x="178" y="159"/>
                  </a:lnTo>
                  <a:lnTo>
                    <a:pt x="184" y="164"/>
                  </a:lnTo>
                  <a:lnTo>
                    <a:pt x="179" y="169"/>
                  </a:lnTo>
                  <a:close/>
                  <a:moveTo>
                    <a:pt x="168" y="159"/>
                  </a:moveTo>
                  <a:lnTo>
                    <a:pt x="162" y="154"/>
                  </a:lnTo>
                  <a:lnTo>
                    <a:pt x="167" y="149"/>
                  </a:lnTo>
                  <a:lnTo>
                    <a:pt x="173" y="154"/>
                  </a:lnTo>
                  <a:lnTo>
                    <a:pt x="168" y="159"/>
                  </a:lnTo>
                  <a:close/>
                  <a:moveTo>
                    <a:pt x="157" y="149"/>
                  </a:moveTo>
                  <a:lnTo>
                    <a:pt x="152" y="144"/>
                  </a:lnTo>
                  <a:lnTo>
                    <a:pt x="157" y="139"/>
                  </a:lnTo>
                  <a:lnTo>
                    <a:pt x="162" y="144"/>
                  </a:lnTo>
                  <a:lnTo>
                    <a:pt x="157" y="149"/>
                  </a:lnTo>
                  <a:close/>
                  <a:moveTo>
                    <a:pt x="146" y="139"/>
                  </a:moveTo>
                  <a:lnTo>
                    <a:pt x="141" y="134"/>
                  </a:lnTo>
                  <a:lnTo>
                    <a:pt x="146" y="129"/>
                  </a:lnTo>
                  <a:lnTo>
                    <a:pt x="151" y="134"/>
                  </a:lnTo>
                  <a:lnTo>
                    <a:pt x="146" y="139"/>
                  </a:lnTo>
                  <a:close/>
                  <a:moveTo>
                    <a:pt x="135" y="129"/>
                  </a:moveTo>
                  <a:lnTo>
                    <a:pt x="130" y="124"/>
                  </a:lnTo>
                  <a:lnTo>
                    <a:pt x="135" y="119"/>
                  </a:lnTo>
                  <a:lnTo>
                    <a:pt x="140" y="124"/>
                  </a:lnTo>
                  <a:lnTo>
                    <a:pt x="135" y="129"/>
                  </a:lnTo>
                  <a:close/>
                  <a:moveTo>
                    <a:pt x="125" y="119"/>
                  </a:moveTo>
                  <a:lnTo>
                    <a:pt x="119" y="114"/>
                  </a:lnTo>
                  <a:lnTo>
                    <a:pt x="124" y="109"/>
                  </a:lnTo>
                  <a:lnTo>
                    <a:pt x="129" y="114"/>
                  </a:lnTo>
                  <a:lnTo>
                    <a:pt x="125" y="119"/>
                  </a:lnTo>
                  <a:close/>
                  <a:moveTo>
                    <a:pt x="114" y="109"/>
                  </a:moveTo>
                  <a:lnTo>
                    <a:pt x="108" y="105"/>
                  </a:lnTo>
                  <a:lnTo>
                    <a:pt x="113" y="99"/>
                  </a:lnTo>
                  <a:lnTo>
                    <a:pt x="119" y="104"/>
                  </a:lnTo>
                  <a:lnTo>
                    <a:pt x="114" y="109"/>
                  </a:lnTo>
                  <a:close/>
                  <a:moveTo>
                    <a:pt x="103" y="100"/>
                  </a:moveTo>
                  <a:lnTo>
                    <a:pt x="97" y="95"/>
                  </a:lnTo>
                  <a:lnTo>
                    <a:pt x="102" y="89"/>
                  </a:lnTo>
                  <a:lnTo>
                    <a:pt x="108" y="94"/>
                  </a:lnTo>
                  <a:lnTo>
                    <a:pt x="103" y="100"/>
                  </a:lnTo>
                  <a:close/>
                  <a:moveTo>
                    <a:pt x="92" y="90"/>
                  </a:moveTo>
                  <a:lnTo>
                    <a:pt x="87" y="85"/>
                  </a:lnTo>
                  <a:lnTo>
                    <a:pt x="91" y="79"/>
                  </a:lnTo>
                  <a:lnTo>
                    <a:pt x="97" y="84"/>
                  </a:lnTo>
                  <a:lnTo>
                    <a:pt x="92" y="90"/>
                  </a:lnTo>
                  <a:close/>
                  <a:moveTo>
                    <a:pt x="81" y="80"/>
                  </a:moveTo>
                  <a:lnTo>
                    <a:pt x="76" y="75"/>
                  </a:lnTo>
                  <a:lnTo>
                    <a:pt x="81" y="69"/>
                  </a:lnTo>
                  <a:lnTo>
                    <a:pt x="86" y="74"/>
                  </a:lnTo>
                  <a:lnTo>
                    <a:pt x="81" y="80"/>
                  </a:lnTo>
                  <a:close/>
                  <a:moveTo>
                    <a:pt x="70" y="70"/>
                  </a:moveTo>
                  <a:lnTo>
                    <a:pt x="65" y="65"/>
                  </a:lnTo>
                  <a:lnTo>
                    <a:pt x="70" y="59"/>
                  </a:lnTo>
                  <a:lnTo>
                    <a:pt x="75" y="64"/>
                  </a:lnTo>
                  <a:lnTo>
                    <a:pt x="70" y="70"/>
                  </a:lnTo>
                  <a:close/>
                  <a:moveTo>
                    <a:pt x="59" y="60"/>
                  </a:moveTo>
                  <a:lnTo>
                    <a:pt x="54" y="55"/>
                  </a:lnTo>
                  <a:lnTo>
                    <a:pt x="59" y="49"/>
                  </a:lnTo>
                  <a:lnTo>
                    <a:pt x="64" y="54"/>
                  </a:lnTo>
                  <a:lnTo>
                    <a:pt x="59" y="60"/>
                  </a:lnTo>
                  <a:close/>
                  <a:moveTo>
                    <a:pt x="49" y="50"/>
                  </a:moveTo>
                  <a:lnTo>
                    <a:pt x="43" y="45"/>
                  </a:lnTo>
                  <a:lnTo>
                    <a:pt x="48" y="40"/>
                  </a:lnTo>
                  <a:lnTo>
                    <a:pt x="54" y="44"/>
                  </a:lnTo>
                  <a:lnTo>
                    <a:pt x="49" y="50"/>
                  </a:lnTo>
                  <a:close/>
                  <a:moveTo>
                    <a:pt x="38" y="40"/>
                  </a:moveTo>
                  <a:lnTo>
                    <a:pt x="32" y="35"/>
                  </a:lnTo>
                  <a:lnTo>
                    <a:pt x="37" y="30"/>
                  </a:lnTo>
                  <a:lnTo>
                    <a:pt x="43" y="35"/>
                  </a:lnTo>
                  <a:lnTo>
                    <a:pt x="38" y="40"/>
                  </a:lnTo>
                  <a:close/>
                  <a:moveTo>
                    <a:pt x="27" y="30"/>
                  </a:moveTo>
                  <a:lnTo>
                    <a:pt x="21" y="25"/>
                  </a:lnTo>
                  <a:lnTo>
                    <a:pt x="26" y="20"/>
                  </a:lnTo>
                  <a:lnTo>
                    <a:pt x="32" y="25"/>
                  </a:lnTo>
                  <a:lnTo>
                    <a:pt x="27" y="30"/>
                  </a:lnTo>
                  <a:close/>
                  <a:moveTo>
                    <a:pt x="16" y="20"/>
                  </a:moveTo>
                  <a:lnTo>
                    <a:pt x="11" y="15"/>
                  </a:lnTo>
                  <a:lnTo>
                    <a:pt x="16" y="10"/>
                  </a:lnTo>
                  <a:lnTo>
                    <a:pt x="21" y="15"/>
                  </a:lnTo>
                  <a:lnTo>
                    <a:pt x="16" y="20"/>
                  </a:lnTo>
                  <a:close/>
                  <a:moveTo>
                    <a:pt x="5" y="10"/>
                  </a:moveTo>
                  <a:lnTo>
                    <a:pt x="0" y="5"/>
                  </a:lnTo>
                  <a:lnTo>
                    <a:pt x="5" y="0"/>
                  </a:lnTo>
                  <a:lnTo>
                    <a:pt x="10" y="5"/>
                  </a:lnTo>
                  <a:lnTo>
                    <a:pt x="5" y="10"/>
                  </a:lnTo>
                  <a:close/>
                </a:path>
              </a:pathLst>
            </a:custGeom>
            <a:solidFill>
              <a:srgbClr val="000000"/>
            </a:solidFill>
            <a:ln w="1">
              <a:solidFill>
                <a:srgbClr val="000000"/>
              </a:solidFill>
              <a:bevel/>
              <a:headEnd/>
              <a:tailEnd/>
            </a:ln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2000" b="0" i="0" u="none" strike="noStrike" kern="1200" cap="none" spc="0" normalizeH="0" baseline="0" noProof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Times New Roman"/>
                <a:ea typeface="+mn-ea"/>
                <a:cs typeface="Arial"/>
              </a:endParaRPr>
            </a:p>
          </p:txBody>
        </p:sp>
        <p:sp>
          <p:nvSpPr>
            <p:cNvPr id="105505" name="Freeform 36"/>
            <p:cNvSpPr>
              <a:spLocks noEditPoints="1"/>
            </p:cNvSpPr>
            <p:nvPr/>
          </p:nvSpPr>
          <p:spPr bwMode="auto">
            <a:xfrm>
              <a:off x="2360" y="1145"/>
              <a:ext cx="757" cy="425"/>
            </a:xfrm>
            <a:custGeom>
              <a:avLst/>
              <a:gdLst>
                <a:gd name="T0" fmla="*/ 48 w 757"/>
                <a:gd name="T1" fmla="*/ 407 h 425"/>
                <a:gd name="T2" fmla="*/ 54 w 757"/>
                <a:gd name="T3" fmla="*/ 387 h 425"/>
                <a:gd name="T4" fmla="*/ 61 w 757"/>
                <a:gd name="T5" fmla="*/ 400 h 425"/>
                <a:gd name="T6" fmla="*/ 92 w 757"/>
                <a:gd name="T7" fmla="*/ 365 h 425"/>
                <a:gd name="T8" fmla="*/ 80 w 757"/>
                <a:gd name="T9" fmla="*/ 373 h 425"/>
                <a:gd name="T10" fmla="*/ 125 w 757"/>
                <a:gd name="T11" fmla="*/ 364 h 425"/>
                <a:gd name="T12" fmla="*/ 131 w 757"/>
                <a:gd name="T13" fmla="*/ 344 h 425"/>
                <a:gd name="T14" fmla="*/ 138 w 757"/>
                <a:gd name="T15" fmla="*/ 357 h 425"/>
                <a:gd name="T16" fmla="*/ 170 w 757"/>
                <a:gd name="T17" fmla="*/ 323 h 425"/>
                <a:gd name="T18" fmla="*/ 157 w 757"/>
                <a:gd name="T19" fmla="*/ 330 h 425"/>
                <a:gd name="T20" fmla="*/ 202 w 757"/>
                <a:gd name="T21" fmla="*/ 321 h 425"/>
                <a:gd name="T22" fmla="*/ 208 w 757"/>
                <a:gd name="T23" fmla="*/ 301 h 425"/>
                <a:gd name="T24" fmla="*/ 215 w 757"/>
                <a:gd name="T25" fmla="*/ 314 h 425"/>
                <a:gd name="T26" fmla="*/ 247 w 757"/>
                <a:gd name="T27" fmla="*/ 280 h 425"/>
                <a:gd name="T28" fmla="*/ 234 w 757"/>
                <a:gd name="T29" fmla="*/ 287 h 425"/>
                <a:gd name="T30" fmla="*/ 280 w 757"/>
                <a:gd name="T31" fmla="*/ 278 h 425"/>
                <a:gd name="T32" fmla="*/ 285 w 757"/>
                <a:gd name="T33" fmla="*/ 258 h 425"/>
                <a:gd name="T34" fmla="*/ 292 w 757"/>
                <a:gd name="T35" fmla="*/ 271 h 425"/>
                <a:gd name="T36" fmla="*/ 324 w 757"/>
                <a:gd name="T37" fmla="*/ 237 h 425"/>
                <a:gd name="T38" fmla="*/ 311 w 757"/>
                <a:gd name="T39" fmla="*/ 244 h 425"/>
                <a:gd name="T40" fmla="*/ 357 w 757"/>
                <a:gd name="T41" fmla="*/ 235 h 425"/>
                <a:gd name="T42" fmla="*/ 362 w 757"/>
                <a:gd name="T43" fmla="*/ 215 h 425"/>
                <a:gd name="T44" fmla="*/ 370 w 757"/>
                <a:gd name="T45" fmla="*/ 228 h 425"/>
                <a:gd name="T46" fmla="*/ 401 w 757"/>
                <a:gd name="T47" fmla="*/ 194 h 425"/>
                <a:gd name="T48" fmla="*/ 388 w 757"/>
                <a:gd name="T49" fmla="*/ 201 h 425"/>
                <a:gd name="T50" fmla="*/ 434 w 757"/>
                <a:gd name="T51" fmla="*/ 193 h 425"/>
                <a:gd name="T52" fmla="*/ 439 w 757"/>
                <a:gd name="T53" fmla="*/ 173 h 425"/>
                <a:gd name="T54" fmla="*/ 447 w 757"/>
                <a:gd name="T55" fmla="*/ 185 h 425"/>
                <a:gd name="T56" fmla="*/ 478 w 757"/>
                <a:gd name="T57" fmla="*/ 151 h 425"/>
                <a:gd name="T58" fmla="*/ 465 w 757"/>
                <a:gd name="T59" fmla="*/ 158 h 425"/>
                <a:gd name="T60" fmla="*/ 511 w 757"/>
                <a:gd name="T61" fmla="*/ 150 h 425"/>
                <a:gd name="T62" fmla="*/ 517 w 757"/>
                <a:gd name="T63" fmla="*/ 130 h 425"/>
                <a:gd name="T64" fmla="*/ 524 w 757"/>
                <a:gd name="T65" fmla="*/ 143 h 425"/>
                <a:gd name="T66" fmla="*/ 555 w 757"/>
                <a:gd name="T67" fmla="*/ 108 h 425"/>
                <a:gd name="T68" fmla="*/ 542 w 757"/>
                <a:gd name="T69" fmla="*/ 115 h 425"/>
                <a:gd name="T70" fmla="*/ 588 w 757"/>
                <a:gd name="T71" fmla="*/ 107 h 425"/>
                <a:gd name="T72" fmla="*/ 594 w 757"/>
                <a:gd name="T73" fmla="*/ 87 h 425"/>
                <a:gd name="T74" fmla="*/ 601 w 757"/>
                <a:gd name="T75" fmla="*/ 100 h 425"/>
                <a:gd name="T76" fmla="*/ 632 w 757"/>
                <a:gd name="T77" fmla="*/ 65 h 425"/>
                <a:gd name="T78" fmla="*/ 619 w 757"/>
                <a:gd name="T79" fmla="*/ 73 h 425"/>
                <a:gd name="T80" fmla="*/ 665 w 757"/>
                <a:gd name="T81" fmla="*/ 64 h 425"/>
                <a:gd name="T82" fmla="*/ 671 w 757"/>
                <a:gd name="T83" fmla="*/ 44 h 425"/>
                <a:gd name="T84" fmla="*/ 678 w 757"/>
                <a:gd name="T85" fmla="*/ 57 h 425"/>
                <a:gd name="T86" fmla="*/ 709 w 757"/>
                <a:gd name="T87" fmla="*/ 22 h 425"/>
                <a:gd name="T88" fmla="*/ 696 w 757"/>
                <a:gd name="T89" fmla="*/ 30 h 425"/>
                <a:gd name="T90" fmla="*/ 742 w 757"/>
                <a:gd name="T91" fmla="*/ 21 h 425"/>
                <a:gd name="T92" fmla="*/ 748 w 757"/>
                <a:gd name="T93" fmla="*/ 1 h 425"/>
                <a:gd name="T94" fmla="*/ 755 w 757"/>
                <a:gd name="T95" fmla="*/ 14 h 425"/>
                <a:gd name="T96" fmla="*/ 0 w 757"/>
                <a:gd name="T97" fmla="*/ 425 h 425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757"/>
                <a:gd name="T148" fmla="*/ 0 h 425"/>
                <a:gd name="T149" fmla="*/ 757 w 757"/>
                <a:gd name="T150" fmla="*/ 425 h 425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757" h="425">
                  <a:moveTo>
                    <a:pt x="28" y="401"/>
                  </a:moveTo>
                  <a:lnTo>
                    <a:pt x="41" y="394"/>
                  </a:lnTo>
                  <a:lnTo>
                    <a:pt x="48" y="407"/>
                  </a:lnTo>
                  <a:lnTo>
                    <a:pt x="35" y="414"/>
                  </a:lnTo>
                  <a:lnTo>
                    <a:pt x="28" y="401"/>
                  </a:lnTo>
                  <a:close/>
                  <a:moveTo>
                    <a:pt x="54" y="387"/>
                  </a:moveTo>
                  <a:lnTo>
                    <a:pt x="67" y="380"/>
                  </a:lnTo>
                  <a:lnTo>
                    <a:pt x="74" y="393"/>
                  </a:lnTo>
                  <a:lnTo>
                    <a:pt x="61" y="400"/>
                  </a:lnTo>
                  <a:lnTo>
                    <a:pt x="54" y="387"/>
                  </a:lnTo>
                  <a:close/>
                  <a:moveTo>
                    <a:pt x="80" y="373"/>
                  </a:moveTo>
                  <a:lnTo>
                    <a:pt x="92" y="365"/>
                  </a:lnTo>
                  <a:lnTo>
                    <a:pt x="100" y="378"/>
                  </a:lnTo>
                  <a:lnTo>
                    <a:pt x="87" y="385"/>
                  </a:lnTo>
                  <a:lnTo>
                    <a:pt x="80" y="373"/>
                  </a:lnTo>
                  <a:close/>
                  <a:moveTo>
                    <a:pt x="105" y="358"/>
                  </a:moveTo>
                  <a:lnTo>
                    <a:pt x="118" y="351"/>
                  </a:lnTo>
                  <a:lnTo>
                    <a:pt x="125" y="364"/>
                  </a:lnTo>
                  <a:lnTo>
                    <a:pt x="112" y="371"/>
                  </a:lnTo>
                  <a:lnTo>
                    <a:pt x="105" y="358"/>
                  </a:lnTo>
                  <a:close/>
                  <a:moveTo>
                    <a:pt x="131" y="344"/>
                  </a:moveTo>
                  <a:lnTo>
                    <a:pt x="144" y="337"/>
                  </a:lnTo>
                  <a:lnTo>
                    <a:pt x="151" y="350"/>
                  </a:lnTo>
                  <a:lnTo>
                    <a:pt x="138" y="357"/>
                  </a:lnTo>
                  <a:lnTo>
                    <a:pt x="131" y="344"/>
                  </a:lnTo>
                  <a:close/>
                  <a:moveTo>
                    <a:pt x="157" y="330"/>
                  </a:moveTo>
                  <a:lnTo>
                    <a:pt x="170" y="323"/>
                  </a:lnTo>
                  <a:lnTo>
                    <a:pt x="177" y="335"/>
                  </a:lnTo>
                  <a:lnTo>
                    <a:pt x="164" y="343"/>
                  </a:lnTo>
                  <a:lnTo>
                    <a:pt x="157" y="330"/>
                  </a:lnTo>
                  <a:close/>
                  <a:moveTo>
                    <a:pt x="182" y="315"/>
                  </a:moveTo>
                  <a:lnTo>
                    <a:pt x="195" y="308"/>
                  </a:lnTo>
                  <a:lnTo>
                    <a:pt x="202" y="321"/>
                  </a:lnTo>
                  <a:lnTo>
                    <a:pt x="190" y="328"/>
                  </a:lnTo>
                  <a:lnTo>
                    <a:pt x="182" y="315"/>
                  </a:lnTo>
                  <a:close/>
                  <a:moveTo>
                    <a:pt x="208" y="301"/>
                  </a:moveTo>
                  <a:lnTo>
                    <a:pt x="221" y="294"/>
                  </a:lnTo>
                  <a:lnTo>
                    <a:pt x="228" y="307"/>
                  </a:lnTo>
                  <a:lnTo>
                    <a:pt x="215" y="314"/>
                  </a:lnTo>
                  <a:lnTo>
                    <a:pt x="208" y="301"/>
                  </a:lnTo>
                  <a:close/>
                  <a:moveTo>
                    <a:pt x="234" y="287"/>
                  </a:moveTo>
                  <a:lnTo>
                    <a:pt x="247" y="280"/>
                  </a:lnTo>
                  <a:lnTo>
                    <a:pt x="254" y="292"/>
                  </a:lnTo>
                  <a:lnTo>
                    <a:pt x="241" y="300"/>
                  </a:lnTo>
                  <a:lnTo>
                    <a:pt x="234" y="287"/>
                  </a:lnTo>
                  <a:close/>
                  <a:moveTo>
                    <a:pt x="260" y="272"/>
                  </a:moveTo>
                  <a:lnTo>
                    <a:pt x="272" y="265"/>
                  </a:lnTo>
                  <a:lnTo>
                    <a:pt x="280" y="278"/>
                  </a:lnTo>
                  <a:lnTo>
                    <a:pt x="267" y="285"/>
                  </a:lnTo>
                  <a:lnTo>
                    <a:pt x="260" y="272"/>
                  </a:lnTo>
                  <a:close/>
                  <a:moveTo>
                    <a:pt x="285" y="258"/>
                  </a:moveTo>
                  <a:lnTo>
                    <a:pt x="298" y="251"/>
                  </a:lnTo>
                  <a:lnTo>
                    <a:pt x="305" y="264"/>
                  </a:lnTo>
                  <a:lnTo>
                    <a:pt x="292" y="271"/>
                  </a:lnTo>
                  <a:lnTo>
                    <a:pt x="285" y="258"/>
                  </a:lnTo>
                  <a:close/>
                  <a:moveTo>
                    <a:pt x="311" y="244"/>
                  </a:moveTo>
                  <a:lnTo>
                    <a:pt x="324" y="237"/>
                  </a:lnTo>
                  <a:lnTo>
                    <a:pt x="331" y="250"/>
                  </a:lnTo>
                  <a:lnTo>
                    <a:pt x="318" y="257"/>
                  </a:lnTo>
                  <a:lnTo>
                    <a:pt x="311" y="244"/>
                  </a:lnTo>
                  <a:close/>
                  <a:moveTo>
                    <a:pt x="337" y="230"/>
                  </a:moveTo>
                  <a:lnTo>
                    <a:pt x="350" y="223"/>
                  </a:lnTo>
                  <a:lnTo>
                    <a:pt x="357" y="235"/>
                  </a:lnTo>
                  <a:lnTo>
                    <a:pt x="344" y="243"/>
                  </a:lnTo>
                  <a:lnTo>
                    <a:pt x="337" y="230"/>
                  </a:lnTo>
                  <a:close/>
                  <a:moveTo>
                    <a:pt x="362" y="215"/>
                  </a:moveTo>
                  <a:lnTo>
                    <a:pt x="375" y="208"/>
                  </a:lnTo>
                  <a:lnTo>
                    <a:pt x="382" y="221"/>
                  </a:lnTo>
                  <a:lnTo>
                    <a:pt x="370" y="228"/>
                  </a:lnTo>
                  <a:lnTo>
                    <a:pt x="362" y="215"/>
                  </a:lnTo>
                  <a:close/>
                  <a:moveTo>
                    <a:pt x="388" y="201"/>
                  </a:moveTo>
                  <a:lnTo>
                    <a:pt x="401" y="194"/>
                  </a:lnTo>
                  <a:lnTo>
                    <a:pt x="408" y="207"/>
                  </a:lnTo>
                  <a:lnTo>
                    <a:pt x="395" y="214"/>
                  </a:lnTo>
                  <a:lnTo>
                    <a:pt x="388" y="201"/>
                  </a:lnTo>
                  <a:close/>
                  <a:moveTo>
                    <a:pt x="414" y="187"/>
                  </a:moveTo>
                  <a:lnTo>
                    <a:pt x="427" y="180"/>
                  </a:lnTo>
                  <a:lnTo>
                    <a:pt x="434" y="193"/>
                  </a:lnTo>
                  <a:lnTo>
                    <a:pt x="421" y="200"/>
                  </a:lnTo>
                  <a:lnTo>
                    <a:pt x="414" y="187"/>
                  </a:lnTo>
                  <a:close/>
                  <a:moveTo>
                    <a:pt x="439" y="173"/>
                  </a:moveTo>
                  <a:lnTo>
                    <a:pt x="452" y="165"/>
                  </a:lnTo>
                  <a:lnTo>
                    <a:pt x="459" y="178"/>
                  </a:lnTo>
                  <a:lnTo>
                    <a:pt x="447" y="185"/>
                  </a:lnTo>
                  <a:lnTo>
                    <a:pt x="439" y="173"/>
                  </a:lnTo>
                  <a:close/>
                  <a:moveTo>
                    <a:pt x="465" y="158"/>
                  </a:moveTo>
                  <a:lnTo>
                    <a:pt x="478" y="151"/>
                  </a:lnTo>
                  <a:lnTo>
                    <a:pt x="485" y="164"/>
                  </a:lnTo>
                  <a:lnTo>
                    <a:pt x="472" y="171"/>
                  </a:lnTo>
                  <a:lnTo>
                    <a:pt x="465" y="158"/>
                  </a:lnTo>
                  <a:close/>
                  <a:moveTo>
                    <a:pt x="491" y="144"/>
                  </a:moveTo>
                  <a:lnTo>
                    <a:pt x="504" y="137"/>
                  </a:lnTo>
                  <a:lnTo>
                    <a:pt x="511" y="150"/>
                  </a:lnTo>
                  <a:lnTo>
                    <a:pt x="498" y="157"/>
                  </a:lnTo>
                  <a:lnTo>
                    <a:pt x="491" y="144"/>
                  </a:lnTo>
                  <a:close/>
                  <a:moveTo>
                    <a:pt x="517" y="130"/>
                  </a:moveTo>
                  <a:lnTo>
                    <a:pt x="529" y="123"/>
                  </a:lnTo>
                  <a:lnTo>
                    <a:pt x="537" y="135"/>
                  </a:lnTo>
                  <a:lnTo>
                    <a:pt x="524" y="143"/>
                  </a:lnTo>
                  <a:lnTo>
                    <a:pt x="517" y="130"/>
                  </a:lnTo>
                  <a:close/>
                  <a:moveTo>
                    <a:pt x="542" y="115"/>
                  </a:moveTo>
                  <a:lnTo>
                    <a:pt x="555" y="108"/>
                  </a:lnTo>
                  <a:lnTo>
                    <a:pt x="562" y="121"/>
                  </a:lnTo>
                  <a:lnTo>
                    <a:pt x="549" y="128"/>
                  </a:lnTo>
                  <a:lnTo>
                    <a:pt x="542" y="115"/>
                  </a:lnTo>
                  <a:close/>
                  <a:moveTo>
                    <a:pt x="568" y="101"/>
                  </a:moveTo>
                  <a:lnTo>
                    <a:pt x="581" y="94"/>
                  </a:lnTo>
                  <a:lnTo>
                    <a:pt x="588" y="107"/>
                  </a:lnTo>
                  <a:lnTo>
                    <a:pt x="575" y="114"/>
                  </a:lnTo>
                  <a:lnTo>
                    <a:pt x="568" y="101"/>
                  </a:lnTo>
                  <a:close/>
                  <a:moveTo>
                    <a:pt x="594" y="87"/>
                  </a:moveTo>
                  <a:lnTo>
                    <a:pt x="606" y="80"/>
                  </a:lnTo>
                  <a:lnTo>
                    <a:pt x="614" y="93"/>
                  </a:lnTo>
                  <a:lnTo>
                    <a:pt x="601" y="100"/>
                  </a:lnTo>
                  <a:lnTo>
                    <a:pt x="594" y="87"/>
                  </a:lnTo>
                  <a:close/>
                  <a:moveTo>
                    <a:pt x="619" y="73"/>
                  </a:moveTo>
                  <a:lnTo>
                    <a:pt x="632" y="65"/>
                  </a:lnTo>
                  <a:lnTo>
                    <a:pt x="639" y="78"/>
                  </a:lnTo>
                  <a:lnTo>
                    <a:pt x="626" y="85"/>
                  </a:lnTo>
                  <a:lnTo>
                    <a:pt x="619" y="73"/>
                  </a:lnTo>
                  <a:close/>
                  <a:moveTo>
                    <a:pt x="645" y="58"/>
                  </a:moveTo>
                  <a:lnTo>
                    <a:pt x="658" y="51"/>
                  </a:lnTo>
                  <a:lnTo>
                    <a:pt x="665" y="64"/>
                  </a:lnTo>
                  <a:lnTo>
                    <a:pt x="652" y="71"/>
                  </a:lnTo>
                  <a:lnTo>
                    <a:pt x="645" y="58"/>
                  </a:lnTo>
                  <a:close/>
                  <a:moveTo>
                    <a:pt x="671" y="44"/>
                  </a:moveTo>
                  <a:lnTo>
                    <a:pt x="684" y="37"/>
                  </a:lnTo>
                  <a:lnTo>
                    <a:pt x="691" y="50"/>
                  </a:lnTo>
                  <a:lnTo>
                    <a:pt x="678" y="57"/>
                  </a:lnTo>
                  <a:lnTo>
                    <a:pt x="671" y="44"/>
                  </a:lnTo>
                  <a:close/>
                  <a:moveTo>
                    <a:pt x="696" y="30"/>
                  </a:moveTo>
                  <a:lnTo>
                    <a:pt x="709" y="22"/>
                  </a:lnTo>
                  <a:lnTo>
                    <a:pt x="716" y="35"/>
                  </a:lnTo>
                  <a:lnTo>
                    <a:pt x="704" y="42"/>
                  </a:lnTo>
                  <a:lnTo>
                    <a:pt x="696" y="30"/>
                  </a:lnTo>
                  <a:close/>
                  <a:moveTo>
                    <a:pt x="722" y="15"/>
                  </a:moveTo>
                  <a:lnTo>
                    <a:pt x="735" y="8"/>
                  </a:lnTo>
                  <a:lnTo>
                    <a:pt x="742" y="21"/>
                  </a:lnTo>
                  <a:lnTo>
                    <a:pt x="729" y="28"/>
                  </a:lnTo>
                  <a:lnTo>
                    <a:pt x="722" y="15"/>
                  </a:lnTo>
                  <a:close/>
                  <a:moveTo>
                    <a:pt x="748" y="1"/>
                  </a:moveTo>
                  <a:lnTo>
                    <a:pt x="750" y="0"/>
                  </a:lnTo>
                  <a:lnTo>
                    <a:pt x="757" y="13"/>
                  </a:lnTo>
                  <a:lnTo>
                    <a:pt x="755" y="14"/>
                  </a:lnTo>
                  <a:lnTo>
                    <a:pt x="748" y="1"/>
                  </a:lnTo>
                  <a:close/>
                  <a:moveTo>
                    <a:pt x="49" y="423"/>
                  </a:moveTo>
                  <a:lnTo>
                    <a:pt x="0" y="425"/>
                  </a:lnTo>
                  <a:lnTo>
                    <a:pt x="27" y="385"/>
                  </a:lnTo>
                  <a:lnTo>
                    <a:pt x="49" y="423"/>
                  </a:lnTo>
                  <a:close/>
                </a:path>
              </a:pathLst>
            </a:custGeom>
            <a:solidFill>
              <a:srgbClr val="0000CC"/>
            </a:solidFill>
            <a:ln w="1">
              <a:solidFill>
                <a:srgbClr val="0000CC"/>
              </a:solidFill>
              <a:bevel/>
              <a:headEnd/>
              <a:tailEnd/>
            </a:ln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2000" b="0" i="0" u="none" strike="noStrike" kern="1200" cap="none" spc="0" normalizeH="0" baseline="0" noProof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Times New Roman"/>
                <a:ea typeface="+mn-ea"/>
                <a:cs typeface="Arial"/>
              </a:endParaRPr>
            </a:p>
          </p:txBody>
        </p:sp>
        <p:sp>
          <p:nvSpPr>
            <p:cNvPr id="105506" name="Freeform 37"/>
            <p:cNvSpPr>
              <a:spLocks noEditPoints="1"/>
            </p:cNvSpPr>
            <p:nvPr/>
          </p:nvSpPr>
          <p:spPr bwMode="auto">
            <a:xfrm>
              <a:off x="889" y="1918"/>
              <a:ext cx="610" cy="282"/>
            </a:xfrm>
            <a:custGeom>
              <a:avLst/>
              <a:gdLst>
                <a:gd name="T0" fmla="*/ 44 w 610"/>
                <a:gd name="T1" fmla="*/ 252 h 282"/>
                <a:gd name="T2" fmla="*/ 36 w 610"/>
                <a:gd name="T3" fmla="*/ 272 h 282"/>
                <a:gd name="T4" fmla="*/ 57 w 610"/>
                <a:gd name="T5" fmla="*/ 246 h 282"/>
                <a:gd name="T6" fmla="*/ 77 w 610"/>
                <a:gd name="T7" fmla="*/ 254 h 282"/>
                <a:gd name="T8" fmla="*/ 57 w 610"/>
                <a:gd name="T9" fmla="*/ 246 h 282"/>
                <a:gd name="T10" fmla="*/ 97 w 610"/>
                <a:gd name="T11" fmla="*/ 228 h 282"/>
                <a:gd name="T12" fmla="*/ 90 w 610"/>
                <a:gd name="T13" fmla="*/ 247 h 282"/>
                <a:gd name="T14" fmla="*/ 111 w 610"/>
                <a:gd name="T15" fmla="*/ 222 h 282"/>
                <a:gd name="T16" fmla="*/ 130 w 610"/>
                <a:gd name="T17" fmla="*/ 229 h 282"/>
                <a:gd name="T18" fmla="*/ 111 w 610"/>
                <a:gd name="T19" fmla="*/ 222 h 282"/>
                <a:gd name="T20" fmla="*/ 151 w 610"/>
                <a:gd name="T21" fmla="*/ 204 h 282"/>
                <a:gd name="T22" fmla="*/ 144 w 610"/>
                <a:gd name="T23" fmla="*/ 223 h 282"/>
                <a:gd name="T24" fmla="*/ 164 w 610"/>
                <a:gd name="T25" fmla="*/ 198 h 282"/>
                <a:gd name="T26" fmla="*/ 184 w 610"/>
                <a:gd name="T27" fmla="*/ 205 h 282"/>
                <a:gd name="T28" fmla="*/ 164 w 610"/>
                <a:gd name="T29" fmla="*/ 198 h 282"/>
                <a:gd name="T30" fmla="*/ 205 w 610"/>
                <a:gd name="T31" fmla="*/ 180 h 282"/>
                <a:gd name="T32" fmla="*/ 197 w 610"/>
                <a:gd name="T33" fmla="*/ 199 h 282"/>
                <a:gd name="T34" fmla="*/ 218 w 610"/>
                <a:gd name="T35" fmla="*/ 174 h 282"/>
                <a:gd name="T36" fmla="*/ 237 w 610"/>
                <a:gd name="T37" fmla="*/ 181 h 282"/>
                <a:gd name="T38" fmla="*/ 218 w 610"/>
                <a:gd name="T39" fmla="*/ 174 h 282"/>
                <a:gd name="T40" fmla="*/ 258 w 610"/>
                <a:gd name="T41" fmla="*/ 155 h 282"/>
                <a:gd name="T42" fmla="*/ 251 w 610"/>
                <a:gd name="T43" fmla="*/ 175 h 282"/>
                <a:gd name="T44" fmla="*/ 272 w 610"/>
                <a:gd name="T45" fmla="*/ 149 h 282"/>
                <a:gd name="T46" fmla="*/ 291 w 610"/>
                <a:gd name="T47" fmla="*/ 157 h 282"/>
                <a:gd name="T48" fmla="*/ 272 w 610"/>
                <a:gd name="T49" fmla="*/ 149 h 282"/>
                <a:gd name="T50" fmla="*/ 312 w 610"/>
                <a:gd name="T51" fmla="*/ 131 h 282"/>
                <a:gd name="T52" fmla="*/ 304 w 610"/>
                <a:gd name="T53" fmla="*/ 151 h 282"/>
                <a:gd name="T54" fmla="*/ 325 w 610"/>
                <a:gd name="T55" fmla="*/ 125 h 282"/>
                <a:gd name="T56" fmla="*/ 345 w 610"/>
                <a:gd name="T57" fmla="*/ 133 h 282"/>
                <a:gd name="T58" fmla="*/ 325 w 610"/>
                <a:gd name="T59" fmla="*/ 125 h 282"/>
                <a:gd name="T60" fmla="*/ 365 w 610"/>
                <a:gd name="T61" fmla="*/ 107 h 282"/>
                <a:gd name="T62" fmla="*/ 358 w 610"/>
                <a:gd name="T63" fmla="*/ 126 h 282"/>
                <a:gd name="T64" fmla="*/ 379 w 610"/>
                <a:gd name="T65" fmla="*/ 101 h 282"/>
                <a:gd name="T66" fmla="*/ 398 w 610"/>
                <a:gd name="T67" fmla="*/ 108 h 282"/>
                <a:gd name="T68" fmla="*/ 379 w 610"/>
                <a:gd name="T69" fmla="*/ 101 h 282"/>
                <a:gd name="T70" fmla="*/ 419 w 610"/>
                <a:gd name="T71" fmla="*/ 83 h 282"/>
                <a:gd name="T72" fmla="*/ 412 w 610"/>
                <a:gd name="T73" fmla="*/ 102 h 282"/>
                <a:gd name="T74" fmla="*/ 432 w 610"/>
                <a:gd name="T75" fmla="*/ 77 h 282"/>
                <a:gd name="T76" fmla="*/ 452 w 610"/>
                <a:gd name="T77" fmla="*/ 84 h 282"/>
                <a:gd name="T78" fmla="*/ 432 w 610"/>
                <a:gd name="T79" fmla="*/ 77 h 282"/>
                <a:gd name="T80" fmla="*/ 473 w 610"/>
                <a:gd name="T81" fmla="*/ 59 h 282"/>
                <a:gd name="T82" fmla="*/ 465 w 610"/>
                <a:gd name="T83" fmla="*/ 78 h 282"/>
                <a:gd name="T84" fmla="*/ 486 w 610"/>
                <a:gd name="T85" fmla="*/ 53 h 282"/>
                <a:gd name="T86" fmla="*/ 506 w 610"/>
                <a:gd name="T87" fmla="*/ 60 h 282"/>
                <a:gd name="T88" fmla="*/ 486 w 610"/>
                <a:gd name="T89" fmla="*/ 53 h 282"/>
                <a:gd name="T90" fmla="*/ 526 w 610"/>
                <a:gd name="T91" fmla="*/ 34 h 282"/>
                <a:gd name="T92" fmla="*/ 519 w 610"/>
                <a:gd name="T93" fmla="*/ 54 h 282"/>
                <a:gd name="T94" fmla="*/ 540 w 610"/>
                <a:gd name="T95" fmla="*/ 28 h 282"/>
                <a:gd name="T96" fmla="*/ 559 w 610"/>
                <a:gd name="T97" fmla="*/ 36 h 282"/>
                <a:gd name="T98" fmla="*/ 540 w 610"/>
                <a:gd name="T99" fmla="*/ 28 h 282"/>
                <a:gd name="T100" fmla="*/ 580 w 610"/>
                <a:gd name="T101" fmla="*/ 10 h 282"/>
                <a:gd name="T102" fmla="*/ 573 w 610"/>
                <a:gd name="T103" fmla="*/ 30 h 282"/>
                <a:gd name="T104" fmla="*/ 593 w 610"/>
                <a:gd name="T105" fmla="*/ 4 h 282"/>
                <a:gd name="T106" fmla="*/ 610 w 610"/>
                <a:gd name="T107" fmla="*/ 13 h 282"/>
                <a:gd name="T108" fmla="*/ 593 w 610"/>
                <a:gd name="T109" fmla="*/ 4 h 282"/>
                <a:gd name="T110" fmla="*/ 0 w 610"/>
                <a:gd name="T111" fmla="*/ 280 h 282"/>
                <a:gd name="T112" fmla="*/ 49 w 610"/>
                <a:gd name="T113" fmla="*/ 282 h 282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610"/>
                <a:gd name="T172" fmla="*/ 0 h 282"/>
                <a:gd name="T173" fmla="*/ 610 w 610"/>
                <a:gd name="T174" fmla="*/ 282 h 282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610" h="282">
                  <a:moveTo>
                    <a:pt x="30" y="258"/>
                  </a:moveTo>
                  <a:lnTo>
                    <a:pt x="44" y="252"/>
                  </a:lnTo>
                  <a:lnTo>
                    <a:pt x="50" y="266"/>
                  </a:lnTo>
                  <a:lnTo>
                    <a:pt x="36" y="272"/>
                  </a:lnTo>
                  <a:lnTo>
                    <a:pt x="30" y="258"/>
                  </a:lnTo>
                  <a:close/>
                  <a:moveTo>
                    <a:pt x="57" y="246"/>
                  </a:moveTo>
                  <a:lnTo>
                    <a:pt x="71" y="240"/>
                  </a:lnTo>
                  <a:lnTo>
                    <a:pt x="77" y="254"/>
                  </a:lnTo>
                  <a:lnTo>
                    <a:pt x="63" y="260"/>
                  </a:lnTo>
                  <a:lnTo>
                    <a:pt x="57" y="246"/>
                  </a:lnTo>
                  <a:close/>
                  <a:moveTo>
                    <a:pt x="84" y="234"/>
                  </a:moveTo>
                  <a:lnTo>
                    <a:pt x="97" y="228"/>
                  </a:lnTo>
                  <a:lnTo>
                    <a:pt x="103" y="241"/>
                  </a:lnTo>
                  <a:lnTo>
                    <a:pt x="90" y="247"/>
                  </a:lnTo>
                  <a:lnTo>
                    <a:pt x="84" y="234"/>
                  </a:lnTo>
                  <a:close/>
                  <a:moveTo>
                    <a:pt x="111" y="222"/>
                  </a:moveTo>
                  <a:lnTo>
                    <a:pt x="124" y="216"/>
                  </a:lnTo>
                  <a:lnTo>
                    <a:pt x="130" y="229"/>
                  </a:lnTo>
                  <a:lnTo>
                    <a:pt x="117" y="235"/>
                  </a:lnTo>
                  <a:lnTo>
                    <a:pt x="111" y="222"/>
                  </a:lnTo>
                  <a:close/>
                  <a:moveTo>
                    <a:pt x="138" y="210"/>
                  </a:moveTo>
                  <a:lnTo>
                    <a:pt x="151" y="204"/>
                  </a:lnTo>
                  <a:lnTo>
                    <a:pt x="157" y="217"/>
                  </a:lnTo>
                  <a:lnTo>
                    <a:pt x="144" y="223"/>
                  </a:lnTo>
                  <a:lnTo>
                    <a:pt x="138" y="210"/>
                  </a:lnTo>
                  <a:close/>
                  <a:moveTo>
                    <a:pt x="164" y="198"/>
                  </a:moveTo>
                  <a:lnTo>
                    <a:pt x="178" y="192"/>
                  </a:lnTo>
                  <a:lnTo>
                    <a:pt x="184" y="205"/>
                  </a:lnTo>
                  <a:lnTo>
                    <a:pt x="170" y="211"/>
                  </a:lnTo>
                  <a:lnTo>
                    <a:pt x="164" y="198"/>
                  </a:lnTo>
                  <a:close/>
                  <a:moveTo>
                    <a:pt x="191" y="186"/>
                  </a:moveTo>
                  <a:lnTo>
                    <a:pt x="205" y="180"/>
                  </a:lnTo>
                  <a:lnTo>
                    <a:pt x="211" y="193"/>
                  </a:lnTo>
                  <a:lnTo>
                    <a:pt x="197" y="199"/>
                  </a:lnTo>
                  <a:lnTo>
                    <a:pt x="191" y="186"/>
                  </a:lnTo>
                  <a:close/>
                  <a:moveTo>
                    <a:pt x="218" y="174"/>
                  </a:moveTo>
                  <a:lnTo>
                    <a:pt x="231" y="168"/>
                  </a:lnTo>
                  <a:lnTo>
                    <a:pt x="237" y="181"/>
                  </a:lnTo>
                  <a:lnTo>
                    <a:pt x="224" y="187"/>
                  </a:lnTo>
                  <a:lnTo>
                    <a:pt x="218" y="174"/>
                  </a:lnTo>
                  <a:close/>
                  <a:moveTo>
                    <a:pt x="245" y="161"/>
                  </a:moveTo>
                  <a:lnTo>
                    <a:pt x="258" y="155"/>
                  </a:lnTo>
                  <a:lnTo>
                    <a:pt x="264" y="169"/>
                  </a:lnTo>
                  <a:lnTo>
                    <a:pt x="251" y="175"/>
                  </a:lnTo>
                  <a:lnTo>
                    <a:pt x="245" y="161"/>
                  </a:lnTo>
                  <a:close/>
                  <a:moveTo>
                    <a:pt x="272" y="149"/>
                  </a:moveTo>
                  <a:lnTo>
                    <a:pt x="285" y="143"/>
                  </a:lnTo>
                  <a:lnTo>
                    <a:pt x="291" y="157"/>
                  </a:lnTo>
                  <a:lnTo>
                    <a:pt x="278" y="163"/>
                  </a:lnTo>
                  <a:lnTo>
                    <a:pt x="272" y="149"/>
                  </a:lnTo>
                  <a:close/>
                  <a:moveTo>
                    <a:pt x="298" y="137"/>
                  </a:moveTo>
                  <a:lnTo>
                    <a:pt x="312" y="131"/>
                  </a:lnTo>
                  <a:lnTo>
                    <a:pt x="318" y="145"/>
                  </a:lnTo>
                  <a:lnTo>
                    <a:pt x="304" y="151"/>
                  </a:lnTo>
                  <a:lnTo>
                    <a:pt x="298" y="137"/>
                  </a:lnTo>
                  <a:close/>
                  <a:moveTo>
                    <a:pt x="325" y="125"/>
                  </a:moveTo>
                  <a:lnTo>
                    <a:pt x="339" y="119"/>
                  </a:lnTo>
                  <a:lnTo>
                    <a:pt x="345" y="133"/>
                  </a:lnTo>
                  <a:lnTo>
                    <a:pt x="331" y="139"/>
                  </a:lnTo>
                  <a:lnTo>
                    <a:pt x="325" y="125"/>
                  </a:lnTo>
                  <a:close/>
                  <a:moveTo>
                    <a:pt x="352" y="113"/>
                  </a:moveTo>
                  <a:lnTo>
                    <a:pt x="365" y="107"/>
                  </a:lnTo>
                  <a:lnTo>
                    <a:pt x="371" y="120"/>
                  </a:lnTo>
                  <a:lnTo>
                    <a:pt x="358" y="126"/>
                  </a:lnTo>
                  <a:lnTo>
                    <a:pt x="352" y="113"/>
                  </a:lnTo>
                  <a:close/>
                  <a:moveTo>
                    <a:pt x="379" y="101"/>
                  </a:moveTo>
                  <a:lnTo>
                    <a:pt x="392" y="95"/>
                  </a:lnTo>
                  <a:lnTo>
                    <a:pt x="398" y="108"/>
                  </a:lnTo>
                  <a:lnTo>
                    <a:pt x="385" y="114"/>
                  </a:lnTo>
                  <a:lnTo>
                    <a:pt x="379" y="101"/>
                  </a:lnTo>
                  <a:close/>
                  <a:moveTo>
                    <a:pt x="406" y="89"/>
                  </a:moveTo>
                  <a:lnTo>
                    <a:pt x="419" y="83"/>
                  </a:lnTo>
                  <a:lnTo>
                    <a:pt x="425" y="96"/>
                  </a:lnTo>
                  <a:lnTo>
                    <a:pt x="412" y="102"/>
                  </a:lnTo>
                  <a:lnTo>
                    <a:pt x="406" y="89"/>
                  </a:lnTo>
                  <a:close/>
                  <a:moveTo>
                    <a:pt x="432" y="77"/>
                  </a:moveTo>
                  <a:lnTo>
                    <a:pt x="446" y="71"/>
                  </a:lnTo>
                  <a:lnTo>
                    <a:pt x="452" y="84"/>
                  </a:lnTo>
                  <a:lnTo>
                    <a:pt x="439" y="90"/>
                  </a:lnTo>
                  <a:lnTo>
                    <a:pt x="432" y="77"/>
                  </a:lnTo>
                  <a:close/>
                  <a:moveTo>
                    <a:pt x="459" y="65"/>
                  </a:moveTo>
                  <a:lnTo>
                    <a:pt x="473" y="59"/>
                  </a:lnTo>
                  <a:lnTo>
                    <a:pt x="479" y="72"/>
                  </a:lnTo>
                  <a:lnTo>
                    <a:pt x="465" y="78"/>
                  </a:lnTo>
                  <a:lnTo>
                    <a:pt x="459" y="65"/>
                  </a:lnTo>
                  <a:close/>
                  <a:moveTo>
                    <a:pt x="486" y="53"/>
                  </a:moveTo>
                  <a:lnTo>
                    <a:pt x="499" y="47"/>
                  </a:lnTo>
                  <a:lnTo>
                    <a:pt x="506" y="60"/>
                  </a:lnTo>
                  <a:lnTo>
                    <a:pt x="492" y="66"/>
                  </a:lnTo>
                  <a:lnTo>
                    <a:pt x="486" y="53"/>
                  </a:lnTo>
                  <a:close/>
                  <a:moveTo>
                    <a:pt x="513" y="40"/>
                  </a:moveTo>
                  <a:lnTo>
                    <a:pt x="526" y="34"/>
                  </a:lnTo>
                  <a:lnTo>
                    <a:pt x="532" y="48"/>
                  </a:lnTo>
                  <a:lnTo>
                    <a:pt x="519" y="54"/>
                  </a:lnTo>
                  <a:lnTo>
                    <a:pt x="513" y="40"/>
                  </a:lnTo>
                  <a:close/>
                  <a:moveTo>
                    <a:pt x="540" y="28"/>
                  </a:moveTo>
                  <a:lnTo>
                    <a:pt x="553" y="22"/>
                  </a:lnTo>
                  <a:lnTo>
                    <a:pt x="559" y="36"/>
                  </a:lnTo>
                  <a:lnTo>
                    <a:pt x="546" y="42"/>
                  </a:lnTo>
                  <a:lnTo>
                    <a:pt x="540" y="28"/>
                  </a:lnTo>
                  <a:close/>
                  <a:moveTo>
                    <a:pt x="566" y="16"/>
                  </a:moveTo>
                  <a:lnTo>
                    <a:pt x="580" y="10"/>
                  </a:lnTo>
                  <a:lnTo>
                    <a:pt x="586" y="24"/>
                  </a:lnTo>
                  <a:lnTo>
                    <a:pt x="573" y="30"/>
                  </a:lnTo>
                  <a:lnTo>
                    <a:pt x="566" y="16"/>
                  </a:lnTo>
                  <a:close/>
                  <a:moveTo>
                    <a:pt x="593" y="4"/>
                  </a:moveTo>
                  <a:lnTo>
                    <a:pt x="603" y="0"/>
                  </a:lnTo>
                  <a:lnTo>
                    <a:pt x="610" y="13"/>
                  </a:lnTo>
                  <a:lnTo>
                    <a:pt x="599" y="18"/>
                  </a:lnTo>
                  <a:lnTo>
                    <a:pt x="593" y="4"/>
                  </a:lnTo>
                  <a:close/>
                  <a:moveTo>
                    <a:pt x="49" y="282"/>
                  </a:moveTo>
                  <a:lnTo>
                    <a:pt x="0" y="280"/>
                  </a:lnTo>
                  <a:lnTo>
                    <a:pt x="31" y="242"/>
                  </a:lnTo>
                  <a:lnTo>
                    <a:pt x="49" y="282"/>
                  </a:lnTo>
                  <a:close/>
                </a:path>
              </a:pathLst>
            </a:custGeom>
            <a:solidFill>
              <a:srgbClr val="0000CC"/>
            </a:solidFill>
            <a:ln w="1">
              <a:solidFill>
                <a:srgbClr val="0000CC"/>
              </a:solidFill>
              <a:bevel/>
              <a:headEnd/>
              <a:tailEnd/>
            </a:ln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2000" b="0" i="0" u="none" strike="noStrike" kern="1200" cap="none" spc="0" normalizeH="0" baseline="0" noProof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Times New Roman"/>
                <a:ea typeface="+mn-ea"/>
                <a:cs typeface="Arial"/>
              </a:endParaRPr>
            </a:p>
          </p:txBody>
        </p:sp>
        <p:sp>
          <p:nvSpPr>
            <p:cNvPr id="105507" name="Rectangle 38"/>
            <p:cNvSpPr>
              <a:spLocks noChangeArrowheads="1"/>
            </p:cNvSpPr>
            <p:nvPr/>
          </p:nvSpPr>
          <p:spPr bwMode="auto">
            <a:xfrm rot="-1740000">
              <a:off x="3150" y="1021"/>
              <a:ext cx="139" cy="1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1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/>
                </a:rPr>
                <a:t>pr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/>
              </a:endParaRPr>
            </a:p>
          </p:txBody>
        </p:sp>
        <p:sp>
          <p:nvSpPr>
            <p:cNvPr id="105508" name="Rectangle 39"/>
            <p:cNvSpPr>
              <a:spLocks noChangeArrowheads="1"/>
            </p:cNvSpPr>
            <p:nvPr/>
          </p:nvSpPr>
          <p:spPr bwMode="auto">
            <a:xfrm rot="-1440000">
              <a:off x="1533" y="1797"/>
              <a:ext cx="156" cy="1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1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/>
                </a:rPr>
                <a:t>ps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/>
              </a:endParaRPr>
            </a:p>
          </p:txBody>
        </p:sp>
        <p:sp>
          <p:nvSpPr>
            <p:cNvPr id="105509" name="Freeform 40"/>
            <p:cNvSpPr>
              <a:spLocks noEditPoints="1"/>
            </p:cNvSpPr>
            <p:nvPr/>
          </p:nvSpPr>
          <p:spPr bwMode="auto">
            <a:xfrm>
              <a:off x="1669" y="1576"/>
              <a:ext cx="610" cy="282"/>
            </a:xfrm>
            <a:custGeom>
              <a:avLst/>
              <a:gdLst>
                <a:gd name="T0" fmla="*/ 13 w 610"/>
                <a:gd name="T1" fmla="*/ 263 h 282"/>
                <a:gd name="T2" fmla="*/ 6 w 610"/>
                <a:gd name="T3" fmla="*/ 282 h 282"/>
                <a:gd name="T4" fmla="*/ 27 w 610"/>
                <a:gd name="T5" fmla="*/ 257 h 282"/>
                <a:gd name="T6" fmla="*/ 46 w 610"/>
                <a:gd name="T7" fmla="*/ 264 h 282"/>
                <a:gd name="T8" fmla="*/ 27 w 610"/>
                <a:gd name="T9" fmla="*/ 257 h 282"/>
                <a:gd name="T10" fmla="*/ 67 w 610"/>
                <a:gd name="T11" fmla="*/ 239 h 282"/>
                <a:gd name="T12" fmla="*/ 60 w 610"/>
                <a:gd name="T13" fmla="*/ 258 h 282"/>
                <a:gd name="T14" fmla="*/ 80 w 610"/>
                <a:gd name="T15" fmla="*/ 232 h 282"/>
                <a:gd name="T16" fmla="*/ 100 w 610"/>
                <a:gd name="T17" fmla="*/ 240 h 282"/>
                <a:gd name="T18" fmla="*/ 80 w 610"/>
                <a:gd name="T19" fmla="*/ 232 h 282"/>
                <a:gd name="T20" fmla="*/ 121 w 610"/>
                <a:gd name="T21" fmla="*/ 214 h 282"/>
                <a:gd name="T22" fmla="*/ 113 w 610"/>
                <a:gd name="T23" fmla="*/ 234 h 282"/>
                <a:gd name="T24" fmla="*/ 134 w 610"/>
                <a:gd name="T25" fmla="*/ 208 h 282"/>
                <a:gd name="T26" fmla="*/ 153 w 610"/>
                <a:gd name="T27" fmla="*/ 216 h 282"/>
                <a:gd name="T28" fmla="*/ 134 w 610"/>
                <a:gd name="T29" fmla="*/ 208 h 282"/>
                <a:gd name="T30" fmla="*/ 174 w 610"/>
                <a:gd name="T31" fmla="*/ 190 h 282"/>
                <a:gd name="T32" fmla="*/ 167 w 610"/>
                <a:gd name="T33" fmla="*/ 210 h 282"/>
                <a:gd name="T34" fmla="*/ 188 w 610"/>
                <a:gd name="T35" fmla="*/ 184 h 282"/>
                <a:gd name="T36" fmla="*/ 207 w 610"/>
                <a:gd name="T37" fmla="*/ 191 h 282"/>
                <a:gd name="T38" fmla="*/ 188 w 610"/>
                <a:gd name="T39" fmla="*/ 184 h 282"/>
                <a:gd name="T40" fmla="*/ 228 w 610"/>
                <a:gd name="T41" fmla="*/ 166 h 282"/>
                <a:gd name="T42" fmla="*/ 220 w 610"/>
                <a:gd name="T43" fmla="*/ 185 h 282"/>
                <a:gd name="T44" fmla="*/ 241 w 610"/>
                <a:gd name="T45" fmla="*/ 160 h 282"/>
                <a:gd name="T46" fmla="*/ 261 w 610"/>
                <a:gd name="T47" fmla="*/ 167 h 282"/>
                <a:gd name="T48" fmla="*/ 241 w 610"/>
                <a:gd name="T49" fmla="*/ 160 h 282"/>
                <a:gd name="T50" fmla="*/ 281 w 610"/>
                <a:gd name="T51" fmla="*/ 142 h 282"/>
                <a:gd name="T52" fmla="*/ 274 w 610"/>
                <a:gd name="T53" fmla="*/ 161 h 282"/>
                <a:gd name="T54" fmla="*/ 295 w 610"/>
                <a:gd name="T55" fmla="*/ 136 h 282"/>
                <a:gd name="T56" fmla="*/ 314 w 610"/>
                <a:gd name="T57" fmla="*/ 143 h 282"/>
                <a:gd name="T58" fmla="*/ 295 w 610"/>
                <a:gd name="T59" fmla="*/ 136 h 282"/>
                <a:gd name="T60" fmla="*/ 335 w 610"/>
                <a:gd name="T61" fmla="*/ 118 h 282"/>
                <a:gd name="T62" fmla="*/ 328 w 610"/>
                <a:gd name="T63" fmla="*/ 137 h 282"/>
                <a:gd name="T64" fmla="*/ 349 w 610"/>
                <a:gd name="T65" fmla="*/ 111 h 282"/>
                <a:gd name="T66" fmla="*/ 368 w 610"/>
                <a:gd name="T67" fmla="*/ 119 h 282"/>
                <a:gd name="T68" fmla="*/ 349 w 610"/>
                <a:gd name="T69" fmla="*/ 111 h 282"/>
                <a:gd name="T70" fmla="*/ 389 w 610"/>
                <a:gd name="T71" fmla="*/ 93 h 282"/>
                <a:gd name="T72" fmla="*/ 381 w 610"/>
                <a:gd name="T73" fmla="*/ 113 h 282"/>
                <a:gd name="T74" fmla="*/ 402 w 610"/>
                <a:gd name="T75" fmla="*/ 87 h 282"/>
                <a:gd name="T76" fmla="*/ 422 w 610"/>
                <a:gd name="T77" fmla="*/ 95 h 282"/>
                <a:gd name="T78" fmla="*/ 402 w 610"/>
                <a:gd name="T79" fmla="*/ 87 h 282"/>
                <a:gd name="T80" fmla="*/ 442 w 610"/>
                <a:gd name="T81" fmla="*/ 69 h 282"/>
                <a:gd name="T82" fmla="*/ 435 w 610"/>
                <a:gd name="T83" fmla="*/ 89 h 282"/>
                <a:gd name="T84" fmla="*/ 456 w 610"/>
                <a:gd name="T85" fmla="*/ 63 h 282"/>
                <a:gd name="T86" fmla="*/ 475 w 610"/>
                <a:gd name="T87" fmla="*/ 70 h 282"/>
                <a:gd name="T88" fmla="*/ 456 w 610"/>
                <a:gd name="T89" fmla="*/ 63 h 282"/>
                <a:gd name="T90" fmla="*/ 496 w 610"/>
                <a:gd name="T91" fmla="*/ 45 h 282"/>
                <a:gd name="T92" fmla="*/ 489 w 610"/>
                <a:gd name="T93" fmla="*/ 64 h 282"/>
                <a:gd name="T94" fmla="*/ 509 w 610"/>
                <a:gd name="T95" fmla="*/ 39 h 282"/>
                <a:gd name="T96" fmla="*/ 529 w 610"/>
                <a:gd name="T97" fmla="*/ 46 h 282"/>
                <a:gd name="T98" fmla="*/ 509 w 610"/>
                <a:gd name="T99" fmla="*/ 39 h 282"/>
                <a:gd name="T100" fmla="*/ 550 w 610"/>
                <a:gd name="T101" fmla="*/ 21 h 282"/>
                <a:gd name="T102" fmla="*/ 542 w 610"/>
                <a:gd name="T103" fmla="*/ 40 h 282"/>
                <a:gd name="T104" fmla="*/ 563 w 610"/>
                <a:gd name="T105" fmla="*/ 15 h 282"/>
                <a:gd name="T106" fmla="*/ 579 w 610"/>
                <a:gd name="T107" fmla="*/ 24 h 282"/>
                <a:gd name="T108" fmla="*/ 563 w 610"/>
                <a:gd name="T109" fmla="*/ 15 h 282"/>
                <a:gd name="T110" fmla="*/ 610 w 610"/>
                <a:gd name="T111" fmla="*/ 2 h 282"/>
                <a:gd name="T112" fmla="*/ 560 w 610"/>
                <a:gd name="T113" fmla="*/ 0 h 282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610"/>
                <a:gd name="T172" fmla="*/ 0 h 282"/>
                <a:gd name="T173" fmla="*/ 610 w 610"/>
                <a:gd name="T174" fmla="*/ 282 h 282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610" h="282">
                  <a:moveTo>
                    <a:pt x="0" y="269"/>
                  </a:moveTo>
                  <a:lnTo>
                    <a:pt x="13" y="263"/>
                  </a:lnTo>
                  <a:lnTo>
                    <a:pt x="19" y="276"/>
                  </a:lnTo>
                  <a:lnTo>
                    <a:pt x="6" y="282"/>
                  </a:lnTo>
                  <a:lnTo>
                    <a:pt x="0" y="269"/>
                  </a:lnTo>
                  <a:close/>
                  <a:moveTo>
                    <a:pt x="27" y="257"/>
                  </a:moveTo>
                  <a:lnTo>
                    <a:pt x="40" y="251"/>
                  </a:lnTo>
                  <a:lnTo>
                    <a:pt x="46" y="264"/>
                  </a:lnTo>
                  <a:lnTo>
                    <a:pt x="33" y="270"/>
                  </a:lnTo>
                  <a:lnTo>
                    <a:pt x="27" y="257"/>
                  </a:lnTo>
                  <a:close/>
                  <a:moveTo>
                    <a:pt x="54" y="245"/>
                  </a:moveTo>
                  <a:lnTo>
                    <a:pt x="67" y="239"/>
                  </a:lnTo>
                  <a:lnTo>
                    <a:pt x="73" y="252"/>
                  </a:lnTo>
                  <a:lnTo>
                    <a:pt x="60" y="258"/>
                  </a:lnTo>
                  <a:lnTo>
                    <a:pt x="54" y="245"/>
                  </a:lnTo>
                  <a:close/>
                  <a:moveTo>
                    <a:pt x="80" y="232"/>
                  </a:moveTo>
                  <a:lnTo>
                    <a:pt x="94" y="226"/>
                  </a:lnTo>
                  <a:lnTo>
                    <a:pt x="100" y="240"/>
                  </a:lnTo>
                  <a:lnTo>
                    <a:pt x="86" y="246"/>
                  </a:lnTo>
                  <a:lnTo>
                    <a:pt x="80" y="232"/>
                  </a:lnTo>
                  <a:close/>
                  <a:moveTo>
                    <a:pt x="107" y="220"/>
                  </a:moveTo>
                  <a:lnTo>
                    <a:pt x="121" y="214"/>
                  </a:lnTo>
                  <a:lnTo>
                    <a:pt x="127" y="228"/>
                  </a:lnTo>
                  <a:lnTo>
                    <a:pt x="113" y="234"/>
                  </a:lnTo>
                  <a:lnTo>
                    <a:pt x="107" y="220"/>
                  </a:lnTo>
                  <a:close/>
                  <a:moveTo>
                    <a:pt x="134" y="208"/>
                  </a:moveTo>
                  <a:lnTo>
                    <a:pt x="147" y="202"/>
                  </a:lnTo>
                  <a:lnTo>
                    <a:pt x="153" y="216"/>
                  </a:lnTo>
                  <a:lnTo>
                    <a:pt x="140" y="222"/>
                  </a:lnTo>
                  <a:lnTo>
                    <a:pt x="134" y="208"/>
                  </a:lnTo>
                  <a:close/>
                  <a:moveTo>
                    <a:pt x="161" y="196"/>
                  </a:moveTo>
                  <a:lnTo>
                    <a:pt x="174" y="190"/>
                  </a:lnTo>
                  <a:lnTo>
                    <a:pt x="180" y="204"/>
                  </a:lnTo>
                  <a:lnTo>
                    <a:pt x="167" y="210"/>
                  </a:lnTo>
                  <a:lnTo>
                    <a:pt x="161" y="196"/>
                  </a:lnTo>
                  <a:close/>
                  <a:moveTo>
                    <a:pt x="188" y="184"/>
                  </a:moveTo>
                  <a:lnTo>
                    <a:pt x="201" y="178"/>
                  </a:lnTo>
                  <a:lnTo>
                    <a:pt x="207" y="191"/>
                  </a:lnTo>
                  <a:lnTo>
                    <a:pt x="194" y="197"/>
                  </a:lnTo>
                  <a:lnTo>
                    <a:pt x="188" y="184"/>
                  </a:lnTo>
                  <a:close/>
                  <a:moveTo>
                    <a:pt x="214" y="172"/>
                  </a:moveTo>
                  <a:lnTo>
                    <a:pt x="228" y="166"/>
                  </a:lnTo>
                  <a:lnTo>
                    <a:pt x="234" y="179"/>
                  </a:lnTo>
                  <a:lnTo>
                    <a:pt x="220" y="185"/>
                  </a:lnTo>
                  <a:lnTo>
                    <a:pt x="214" y="172"/>
                  </a:lnTo>
                  <a:close/>
                  <a:moveTo>
                    <a:pt x="241" y="160"/>
                  </a:moveTo>
                  <a:lnTo>
                    <a:pt x="255" y="154"/>
                  </a:lnTo>
                  <a:lnTo>
                    <a:pt x="261" y="167"/>
                  </a:lnTo>
                  <a:lnTo>
                    <a:pt x="247" y="173"/>
                  </a:lnTo>
                  <a:lnTo>
                    <a:pt x="241" y="160"/>
                  </a:lnTo>
                  <a:close/>
                  <a:moveTo>
                    <a:pt x="268" y="148"/>
                  </a:moveTo>
                  <a:lnTo>
                    <a:pt x="281" y="142"/>
                  </a:lnTo>
                  <a:lnTo>
                    <a:pt x="288" y="155"/>
                  </a:lnTo>
                  <a:lnTo>
                    <a:pt x="274" y="161"/>
                  </a:lnTo>
                  <a:lnTo>
                    <a:pt x="268" y="148"/>
                  </a:lnTo>
                  <a:close/>
                  <a:moveTo>
                    <a:pt x="295" y="136"/>
                  </a:moveTo>
                  <a:lnTo>
                    <a:pt x="308" y="130"/>
                  </a:lnTo>
                  <a:lnTo>
                    <a:pt x="314" y="143"/>
                  </a:lnTo>
                  <a:lnTo>
                    <a:pt x="301" y="149"/>
                  </a:lnTo>
                  <a:lnTo>
                    <a:pt x="295" y="136"/>
                  </a:lnTo>
                  <a:close/>
                  <a:moveTo>
                    <a:pt x="322" y="124"/>
                  </a:moveTo>
                  <a:lnTo>
                    <a:pt x="335" y="118"/>
                  </a:lnTo>
                  <a:lnTo>
                    <a:pt x="341" y="131"/>
                  </a:lnTo>
                  <a:lnTo>
                    <a:pt x="328" y="137"/>
                  </a:lnTo>
                  <a:lnTo>
                    <a:pt x="322" y="124"/>
                  </a:lnTo>
                  <a:close/>
                  <a:moveTo>
                    <a:pt x="349" y="111"/>
                  </a:moveTo>
                  <a:lnTo>
                    <a:pt x="362" y="105"/>
                  </a:lnTo>
                  <a:lnTo>
                    <a:pt x="368" y="119"/>
                  </a:lnTo>
                  <a:lnTo>
                    <a:pt x="355" y="125"/>
                  </a:lnTo>
                  <a:lnTo>
                    <a:pt x="349" y="111"/>
                  </a:lnTo>
                  <a:close/>
                  <a:moveTo>
                    <a:pt x="375" y="99"/>
                  </a:moveTo>
                  <a:lnTo>
                    <a:pt x="389" y="93"/>
                  </a:lnTo>
                  <a:lnTo>
                    <a:pt x="395" y="107"/>
                  </a:lnTo>
                  <a:lnTo>
                    <a:pt x="381" y="113"/>
                  </a:lnTo>
                  <a:lnTo>
                    <a:pt x="375" y="99"/>
                  </a:lnTo>
                  <a:close/>
                  <a:moveTo>
                    <a:pt x="402" y="87"/>
                  </a:moveTo>
                  <a:lnTo>
                    <a:pt x="415" y="81"/>
                  </a:lnTo>
                  <a:lnTo>
                    <a:pt x="422" y="95"/>
                  </a:lnTo>
                  <a:lnTo>
                    <a:pt x="408" y="101"/>
                  </a:lnTo>
                  <a:lnTo>
                    <a:pt x="402" y="87"/>
                  </a:lnTo>
                  <a:close/>
                  <a:moveTo>
                    <a:pt x="429" y="75"/>
                  </a:moveTo>
                  <a:lnTo>
                    <a:pt x="442" y="69"/>
                  </a:lnTo>
                  <a:lnTo>
                    <a:pt x="448" y="83"/>
                  </a:lnTo>
                  <a:lnTo>
                    <a:pt x="435" y="89"/>
                  </a:lnTo>
                  <a:lnTo>
                    <a:pt x="429" y="75"/>
                  </a:lnTo>
                  <a:close/>
                  <a:moveTo>
                    <a:pt x="456" y="63"/>
                  </a:moveTo>
                  <a:lnTo>
                    <a:pt x="469" y="57"/>
                  </a:lnTo>
                  <a:lnTo>
                    <a:pt x="475" y="70"/>
                  </a:lnTo>
                  <a:lnTo>
                    <a:pt x="462" y="76"/>
                  </a:lnTo>
                  <a:lnTo>
                    <a:pt x="456" y="63"/>
                  </a:lnTo>
                  <a:close/>
                  <a:moveTo>
                    <a:pt x="482" y="51"/>
                  </a:moveTo>
                  <a:lnTo>
                    <a:pt x="496" y="45"/>
                  </a:lnTo>
                  <a:lnTo>
                    <a:pt x="502" y="58"/>
                  </a:lnTo>
                  <a:lnTo>
                    <a:pt x="489" y="64"/>
                  </a:lnTo>
                  <a:lnTo>
                    <a:pt x="482" y="51"/>
                  </a:lnTo>
                  <a:close/>
                  <a:moveTo>
                    <a:pt x="509" y="39"/>
                  </a:moveTo>
                  <a:lnTo>
                    <a:pt x="523" y="33"/>
                  </a:lnTo>
                  <a:lnTo>
                    <a:pt x="529" y="46"/>
                  </a:lnTo>
                  <a:lnTo>
                    <a:pt x="515" y="52"/>
                  </a:lnTo>
                  <a:lnTo>
                    <a:pt x="509" y="39"/>
                  </a:lnTo>
                  <a:close/>
                  <a:moveTo>
                    <a:pt x="536" y="27"/>
                  </a:moveTo>
                  <a:lnTo>
                    <a:pt x="550" y="21"/>
                  </a:lnTo>
                  <a:lnTo>
                    <a:pt x="556" y="34"/>
                  </a:lnTo>
                  <a:lnTo>
                    <a:pt x="542" y="40"/>
                  </a:lnTo>
                  <a:lnTo>
                    <a:pt x="536" y="27"/>
                  </a:lnTo>
                  <a:close/>
                  <a:moveTo>
                    <a:pt x="563" y="15"/>
                  </a:moveTo>
                  <a:lnTo>
                    <a:pt x="573" y="10"/>
                  </a:lnTo>
                  <a:lnTo>
                    <a:pt x="579" y="24"/>
                  </a:lnTo>
                  <a:lnTo>
                    <a:pt x="569" y="28"/>
                  </a:lnTo>
                  <a:lnTo>
                    <a:pt x="563" y="15"/>
                  </a:lnTo>
                  <a:close/>
                  <a:moveTo>
                    <a:pt x="560" y="0"/>
                  </a:moveTo>
                  <a:lnTo>
                    <a:pt x="610" y="2"/>
                  </a:lnTo>
                  <a:lnTo>
                    <a:pt x="579" y="40"/>
                  </a:lnTo>
                  <a:lnTo>
                    <a:pt x="560" y="0"/>
                  </a:lnTo>
                  <a:close/>
                </a:path>
              </a:pathLst>
            </a:custGeom>
            <a:solidFill>
              <a:srgbClr val="0000CC"/>
            </a:solidFill>
            <a:ln w="1">
              <a:solidFill>
                <a:srgbClr val="0000CC"/>
              </a:solidFill>
              <a:bevel/>
              <a:headEnd/>
              <a:tailEnd/>
            </a:ln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2000" b="0" i="0" u="none" strike="noStrike" kern="1200" cap="none" spc="0" normalizeH="0" baseline="0" noProof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Times New Roman"/>
                <a:ea typeface="+mn-ea"/>
                <a:cs typeface="Arial"/>
              </a:endParaRPr>
            </a:p>
          </p:txBody>
        </p:sp>
        <p:sp>
          <p:nvSpPr>
            <p:cNvPr id="105510" name="Freeform 41"/>
            <p:cNvSpPr>
              <a:spLocks noEditPoints="1"/>
            </p:cNvSpPr>
            <p:nvPr/>
          </p:nvSpPr>
          <p:spPr bwMode="auto">
            <a:xfrm>
              <a:off x="3286" y="617"/>
              <a:ext cx="827" cy="453"/>
            </a:xfrm>
            <a:custGeom>
              <a:avLst/>
              <a:gdLst>
                <a:gd name="T0" fmla="*/ 20 w 827"/>
                <a:gd name="T1" fmla="*/ 446 h 453"/>
                <a:gd name="T2" fmla="*/ 26 w 827"/>
                <a:gd name="T3" fmla="*/ 426 h 453"/>
                <a:gd name="T4" fmla="*/ 33 w 827"/>
                <a:gd name="T5" fmla="*/ 439 h 453"/>
                <a:gd name="T6" fmla="*/ 65 w 827"/>
                <a:gd name="T7" fmla="*/ 405 h 453"/>
                <a:gd name="T8" fmla="*/ 52 w 827"/>
                <a:gd name="T9" fmla="*/ 412 h 453"/>
                <a:gd name="T10" fmla="*/ 98 w 827"/>
                <a:gd name="T11" fmla="*/ 404 h 453"/>
                <a:gd name="T12" fmla="*/ 104 w 827"/>
                <a:gd name="T13" fmla="*/ 384 h 453"/>
                <a:gd name="T14" fmla="*/ 111 w 827"/>
                <a:gd name="T15" fmla="*/ 397 h 453"/>
                <a:gd name="T16" fmla="*/ 143 w 827"/>
                <a:gd name="T17" fmla="*/ 363 h 453"/>
                <a:gd name="T18" fmla="*/ 130 w 827"/>
                <a:gd name="T19" fmla="*/ 370 h 453"/>
                <a:gd name="T20" fmla="*/ 175 w 827"/>
                <a:gd name="T21" fmla="*/ 362 h 453"/>
                <a:gd name="T22" fmla="*/ 181 w 827"/>
                <a:gd name="T23" fmla="*/ 342 h 453"/>
                <a:gd name="T24" fmla="*/ 188 w 827"/>
                <a:gd name="T25" fmla="*/ 355 h 453"/>
                <a:gd name="T26" fmla="*/ 220 w 827"/>
                <a:gd name="T27" fmla="*/ 321 h 453"/>
                <a:gd name="T28" fmla="*/ 207 w 827"/>
                <a:gd name="T29" fmla="*/ 328 h 453"/>
                <a:gd name="T30" fmla="*/ 253 w 827"/>
                <a:gd name="T31" fmla="*/ 320 h 453"/>
                <a:gd name="T32" fmla="*/ 259 w 827"/>
                <a:gd name="T33" fmla="*/ 300 h 453"/>
                <a:gd name="T34" fmla="*/ 266 w 827"/>
                <a:gd name="T35" fmla="*/ 313 h 453"/>
                <a:gd name="T36" fmla="*/ 298 w 827"/>
                <a:gd name="T37" fmla="*/ 279 h 453"/>
                <a:gd name="T38" fmla="*/ 285 w 827"/>
                <a:gd name="T39" fmla="*/ 286 h 453"/>
                <a:gd name="T40" fmla="*/ 331 w 827"/>
                <a:gd name="T41" fmla="*/ 278 h 453"/>
                <a:gd name="T42" fmla="*/ 336 w 827"/>
                <a:gd name="T43" fmla="*/ 258 h 453"/>
                <a:gd name="T44" fmla="*/ 343 w 827"/>
                <a:gd name="T45" fmla="*/ 271 h 453"/>
                <a:gd name="T46" fmla="*/ 375 w 827"/>
                <a:gd name="T47" fmla="*/ 237 h 453"/>
                <a:gd name="T48" fmla="*/ 362 w 827"/>
                <a:gd name="T49" fmla="*/ 244 h 453"/>
                <a:gd name="T50" fmla="*/ 408 w 827"/>
                <a:gd name="T51" fmla="*/ 236 h 453"/>
                <a:gd name="T52" fmla="*/ 414 w 827"/>
                <a:gd name="T53" fmla="*/ 216 h 453"/>
                <a:gd name="T54" fmla="*/ 421 w 827"/>
                <a:gd name="T55" fmla="*/ 229 h 453"/>
                <a:gd name="T56" fmla="*/ 453 w 827"/>
                <a:gd name="T57" fmla="*/ 195 h 453"/>
                <a:gd name="T58" fmla="*/ 440 w 827"/>
                <a:gd name="T59" fmla="*/ 202 h 453"/>
                <a:gd name="T60" fmla="*/ 486 w 827"/>
                <a:gd name="T61" fmla="*/ 194 h 453"/>
                <a:gd name="T62" fmla="*/ 492 w 827"/>
                <a:gd name="T63" fmla="*/ 174 h 453"/>
                <a:gd name="T64" fmla="*/ 499 w 827"/>
                <a:gd name="T65" fmla="*/ 187 h 453"/>
                <a:gd name="T66" fmla="*/ 530 w 827"/>
                <a:gd name="T67" fmla="*/ 153 h 453"/>
                <a:gd name="T68" fmla="*/ 517 w 827"/>
                <a:gd name="T69" fmla="*/ 160 h 453"/>
                <a:gd name="T70" fmla="*/ 563 w 827"/>
                <a:gd name="T71" fmla="*/ 151 h 453"/>
                <a:gd name="T72" fmla="*/ 569 w 827"/>
                <a:gd name="T73" fmla="*/ 132 h 453"/>
                <a:gd name="T74" fmla="*/ 576 w 827"/>
                <a:gd name="T75" fmla="*/ 145 h 453"/>
                <a:gd name="T76" fmla="*/ 608 w 827"/>
                <a:gd name="T77" fmla="*/ 111 h 453"/>
                <a:gd name="T78" fmla="*/ 595 w 827"/>
                <a:gd name="T79" fmla="*/ 118 h 453"/>
                <a:gd name="T80" fmla="*/ 641 w 827"/>
                <a:gd name="T81" fmla="*/ 109 h 453"/>
                <a:gd name="T82" fmla="*/ 647 w 827"/>
                <a:gd name="T83" fmla="*/ 90 h 453"/>
                <a:gd name="T84" fmla="*/ 654 w 827"/>
                <a:gd name="T85" fmla="*/ 102 h 453"/>
                <a:gd name="T86" fmla="*/ 685 w 827"/>
                <a:gd name="T87" fmla="*/ 69 h 453"/>
                <a:gd name="T88" fmla="*/ 673 w 827"/>
                <a:gd name="T89" fmla="*/ 75 h 453"/>
                <a:gd name="T90" fmla="*/ 718 w 827"/>
                <a:gd name="T91" fmla="*/ 67 h 453"/>
                <a:gd name="T92" fmla="*/ 724 w 827"/>
                <a:gd name="T93" fmla="*/ 47 h 453"/>
                <a:gd name="T94" fmla="*/ 731 w 827"/>
                <a:gd name="T95" fmla="*/ 60 h 453"/>
                <a:gd name="T96" fmla="*/ 763 w 827"/>
                <a:gd name="T97" fmla="*/ 26 h 453"/>
                <a:gd name="T98" fmla="*/ 750 w 827"/>
                <a:gd name="T99" fmla="*/ 33 h 453"/>
                <a:gd name="T100" fmla="*/ 796 w 827"/>
                <a:gd name="T101" fmla="*/ 25 h 453"/>
                <a:gd name="T102" fmla="*/ 778 w 827"/>
                <a:gd name="T103" fmla="*/ 2 h 453"/>
                <a:gd name="T104" fmla="*/ 778 w 827"/>
                <a:gd name="T105" fmla="*/ 2 h 453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827"/>
                <a:gd name="T160" fmla="*/ 0 h 453"/>
                <a:gd name="T161" fmla="*/ 827 w 827"/>
                <a:gd name="T162" fmla="*/ 453 h 453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827" h="453">
                  <a:moveTo>
                    <a:pt x="0" y="440"/>
                  </a:moveTo>
                  <a:lnTo>
                    <a:pt x="13" y="433"/>
                  </a:lnTo>
                  <a:lnTo>
                    <a:pt x="20" y="446"/>
                  </a:lnTo>
                  <a:lnTo>
                    <a:pt x="7" y="453"/>
                  </a:lnTo>
                  <a:lnTo>
                    <a:pt x="0" y="440"/>
                  </a:lnTo>
                  <a:close/>
                  <a:moveTo>
                    <a:pt x="26" y="426"/>
                  </a:moveTo>
                  <a:lnTo>
                    <a:pt x="39" y="419"/>
                  </a:lnTo>
                  <a:lnTo>
                    <a:pt x="46" y="432"/>
                  </a:lnTo>
                  <a:lnTo>
                    <a:pt x="33" y="439"/>
                  </a:lnTo>
                  <a:lnTo>
                    <a:pt x="26" y="426"/>
                  </a:lnTo>
                  <a:close/>
                  <a:moveTo>
                    <a:pt x="52" y="412"/>
                  </a:moveTo>
                  <a:lnTo>
                    <a:pt x="65" y="405"/>
                  </a:lnTo>
                  <a:lnTo>
                    <a:pt x="72" y="418"/>
                  </a:lnTo>
                  <a:lnTo>
                    <a:pt x="59" y="425"/>
                  </a:lnTo>
                  <a:lnTo>
                    <a:pt x="52" y="412"/>
                  </a:lnTo>
                  <a:close/>
                  <a:moveTo>
                    <a:pt x="78" y="398"/>
                  </a:moveTo>
                  <a:lnTo>
                    <a:pt x="91" y="391"/>
                  </a:lnTo>
                  <a:lnTo>
                    <a:pt x="98" y="404"/>
                  </a:lnTo>
                  <a:lnTo>
                    <a:pt x="85" y="411"/>
                  </a:lnTo>
                  <a:lnTo>
                    <a:pt x="78" y="398"/>
                  </a:lnTo>
                  <a:close/>
                  <a:moveTo>
                    <a:pt x="104" y="384"/>
                  </a:moveTo>
                  <a:lnTo>
                    <a:pt x="117" y="377"/>
                  </a:lnTo>
                  <a:lnTo>
                    <a:pt x="124" y="390"/>
                  </a:lnTo>
                  <a:lnTo>
                    <a:pt x="111" y="397"/>
                  </a:lnTo>
                  <a:lnTo>
                    <a:pt x="104" y="384"/>
                  </a:lnTo>
                  <a:close/>
                  <a:moveTo>
                    <a:pt x="130" y="370"/>
                  </a:moveTo>
                  <a:lnTo>
                    <a:pt x="143" y="363"/>
                  </a:lnTo>
                  <a:lnTo>
                    <a:pt x="149" y="376"/>
                  </a:lnTo>
                  <a:lnTo>
                    <a:pt x="137" y="383"/>
                  </a:lnTo>
                  <a:lnTo>
                    <a:pt x="130" y="370"/>
                  </a:lnTo>
                  <a:close/>
                  <a:moveTo>
                    <a:pt x="155" y="356"/>
                  </a:moveTo>
                  <a:lnTo>
                    <a:pt x="168" y="349"/>
                  </a:lnTo>
                  <a:lnTo>
                    <a:pt x="175" y="362"/>
                  </a:lnTo>
                  <a:lnTo>
                    <a:pt x="162" y="369"/>
                  </a:lnTo>
                  <a:lnTo>
                    <a:pt x="155" y="356"/>
                  </a:lnTo>
                  <a:close/>
                  <a:moveTo>
                    <a:pt x="181" y="342"/>
                  </a:moveTo>
                  <a:lnTo>
                    <a:pt x="194" y="335"/>
                  </a:lnTo>
                  <a:lnTo>
                    <a:pt x="201" y="348"/>
                  </a:lnTo>
                  <a:lnTo>
                    <a:pt x="188" y="355"/>
                  </a:lnTo>
                  <a:lnTo>
                    <a:pt x="181" y="342"/>
                  </a:lnTo>
                  <a:close/>
                  <a:moveTo>
                    <a:pt x="207" y="328"/>
                  </a:moveTo>
                  <a:lnTo>
                    <a:pt x="220" y="321"/>
                  </a:lnTo>
                  <a:lnTo>
                    <a:pt x="227" y="334"/>
                  </a:lnTo>
                  <a:lnTo>
                    <a:pt x="214" y="341"/>
                  </a:lnTo>
                  <a:lnTo>
                    <a:pt x="207" y="328"/>
                  </a:lnTo>
                  <a:close/>
                  <a:moveTo>
                    <a:pt x="233" y="314"/>
                  </a:moveTo>
                  <a:lnTo>
                    <a:pt x="246" y="307"/>
                  </a:lnTo>
                  <a:lnTo>
                    <a:pt x="253" y="320"/>
                  </a:lnTo>
                  <a:lnTo>
                    <a:pt x="240" y="327"/>
                  </a:lnTo>
                  <a:lnTo>
                    <a:pt x="233" y="314"/>
                  </a:lnTo>
                  <a:close/>
                  <a:moveTo>
                    <a:pt x="259" y="300"/>
                  </a:moveTo>
                  <a:lnTo>
                    <a:pt x="272" y="293"/>
                  </a:lnTo>
                  <a:lnTo>
                    <a:pt x="279" y="306"/>
                  </a:lnTo>
                  <a:lnTo>
                    <a:pt x="266" y="313"/>
                  </a:lnTo>
                  <a:lnTo>
                    <a:pt x="259" y="300"/>
                  </a:lnTo>
                  <a:close/>
                  <a:moveTo>
                    <a:pt x="285" y="286"/>
                  </a:moveTo>
                  <a:lnTo>
                    <a:pt x="298" y="279"/>
                  </a:lnTo>
                  <a:lnTo>
                    <a:pt x="305" y="292"/>
                  </a:lnTo>
                  <a:lnTo>
                    <a:pt x="292" y="299"/>
                  </a:lnTo>
                  <a:lnTo>
                    <a:pt x="285" y="286"/>
                  </a:lnTo>
                  <a:close/>
                  <a:moveTo>
                    <a:pt x="311" y="272"/>
                  </a:moveTo>
                  <a:lnTo>
                    <a:pt x="323" y="265"/>
                  </a:lnTo>
                  <a:lnTo>
                    <a:pt x="331" y="278"/>
                  </a:lnTo>
                  <a:lnTo>
                    <a:pt x="318" y="285"/>
                  </a:lnTo>
                  <a:lnTo>
                    <a:pt x="311" y="272"/>
                  </a:lnTo>
                  <a:close/>
                  <a:moveTo>
                    <a:pt x="336" y="258"/>
                  </a:moveTo>
                  <a:lnTo>
                    <a:pt x="349" y="251"/>
                  </a:lnTo>
                  <a:lnTo>
                    <a:pt x="356" y="264"/>
                  </a:lnTo>
                  <a:lnTo>
                    <a:pt x="343" y="271"/>
                  </a:lnTo>
                  <a:lnTo>
                    <a:pt x="336" y="258"/>
                  </a:lnTo>
                  <a:close/>
                  <a:moveTo>
                    <a:pt x="362" y="244"/>
                  </a:moveTo>
                  <a:lnTo>
                    <a:pt x="375" y="237"/>
                  </a:lnTo>
                  <a:lnTo>
                    <a:pt x="382" y="250"/>
                  </a:lnTo>
                  <a:lnTo>
                    <a:pt x="369" y="257"/>
                  </a:lnTo>
                  <a:lnTo>
                    <a:pt x="362" y="244"/>
                  </a:lnTo>
                  <a:close/>
                  <a:moveTo>
                    <a:pt x="388" y="230"/>
                  </a:moveTo>
                  <a:lnTo>
                    <a:pt x="401" y="223"/>
                  </a:lnTo>
                  <a:lnTo>
                    <a:pt x="408" y="236"/>
                  </a:lnTo>
                  <a:lnTo>
                    <a:pt x="395" y="243"/>
                  </a:lnTo>
                  <a:lnTo>
                    <a:pt x="388" y="230"/>
                  </a:lnTo>
                  <a:close/>
                  <a:moveTo>
                    <a:pt x="414" y="216"/>
                  </a:moveTo>
                  <a:lnTo>
                    <a:pt x="427" y="209"/>
                  </a:lnTo>
                  <a:lnTo>
                    <a:pt x="434" y="222"/>
                  </a:lnTo>
                  <a:lnTo>
                    <a:pt x="421" y="229"/>
                  </a:lnTo>
                  <a:lnTo>
                    <a:pt x="414" y="216"/>
                  </a:lnTo>
                  <a:close/>
                  <a:moveTo>
                    <a:pt x="440" y="202"/>
                  </a:moveTo>
                  <a:lnTo>
                    <a:pt x="453" y="195"/>
                  </a:lnTo>
                  <a:lnTo>
                    <a:pt x="460" y="208"/>
                  </a:lnTo>
                  <a:lnTo>
                    <a:pt x="447" y="215"/>
                  </a:lnTo>
                  <a:lnTo>
                    <a:pt x="440" y="202"/>
                  </a:lnTo>
                  <a:close/>
                  <a:moveTo>
                    <a:pt x="466" y="188"/>
                  </a:moveTo>
                  <a:lnTo>
                    <a:pt x="479" y="181"/>
                  </a:lnTo>
                  <a:lnTo>
                    <a:pt x="486" y="194"/>
                  </a:lnTo>
                  <a:lnTo>
                    <a:pt x="473" y="201"/>
                  </a:lnTo>
                  <a:lnTo>
                    <a:pt x="466" y="188"/>
                  </a:lnTo>
                  <a:close/>
                  <a:moveTo>
                    <a:pt x="492" y="174"/>
                  </a:moveTo>
                  <a:lnTo>
                    <a:pt x="505" y="167"/>
                  </a:lnTo>
                  <a:lnTo>
                    <a:pt x="511" y="180"/>
                  </a:lnTo>
                  <a:lnTo>
                    <a:pt x="499" y="187"/>
                  </a:lnTo>
                  <a:lnTo>
                    <a:pt x="492" y="174"/>
                  </a:lnTo>
                  <a:close/>
                  <a:moveTo>
                    <a:pt x="517" y="160"/>
                  </a:moveTo>
                  <a:lnTo>
                    <a:pt x="530" y="153"/>
                  </a:lnTo>
                  <a:lnTo>
                    <a:pt x="537" y="166"/>
                  </a:lnTo>
                  <a:lnTo>
                    <a:pt x="524" y="172"/>
                  </a:lnTo>
                  <a:lnTo>
                    <a:pt x="517" y="160"/>
                  </a:lnTo>
                  <a:close/>
                  <a:moveTo>
                    <a:pt x="543" y="146"/>
                  </a:moveTo>
                  <a:lnTo>
                    <a:pt x="556" y="139"/>
                  </a:lnTo>
                  <a:lnTo>
                    <a:pt x="563" y="151"/>
                  </a:lnTo>
                  <a:lnTo>
                    <a:pt x="550" y="159"/>
                  </a:lnTo>
                  <a:lnTo>
                    <a:pt x="543" y="146"/>
                  </a:lnTo>
                  <a:close/>
                  <a:moveTo>
                    <a:pt x="569" y="132"/>
                  </a:moveTo>
                  <a:lnTo>
                    <a:pt x="582" y="125"/>
                  </a:lnTo>
                  <a:lnTo>
                    <a:pt x="589" y="138"/>
                  </a:lnTo>
                  <a:lnTo>
                    <a:pt x="576" y="145"/>
                  </a:lnTo>
                  <a:lnTo>
                    <a:pt x="569" y="132"/>
                  </a:lnTo>
                  <a:close/>
                  <a:moveTo>
                    <a:pt x="595" y="118"/>
                  </a:moveTo>
                  <a:lnTo>
                    <a:pt x="608" y="111"/>
                  </a:lnTo>
                  <a:lnTo>
                    <a:pt x="615" y="124"/>
                  </a:lnTo>
                  <a:lnTo>
                    <a:pt x="602" y="130"/>
                  </a:lnTo>
                  <a:lnTo>
                    <a:pt x="595" y="118"/>
                  </a:lnTo>
                  <a:close/>
                  <a:moveTo>
                    <a:pt x="621" y="104"/>
                  </a:moveTo>
                  <a:lnTo>
                    <a:pt x="634" y="97"/>
                  </a:lnTo>
                  <a:lnTo>
                    <a:pt x="641" y="109"/>
                  </a:lnTo>
                  <a:lnTo>
                    <a:pt x="628" y="116"/>
                  </a:lnTo>
                  <a:lnTo>
                    <a:pt x="621" y="104"/>
                  </a:lnTo>
                  <a:close/>
                  <a:moveTo>
                    <a:pt x="647" y="90"/>
                  </a:moveTo>
                  <a:lnTo>
                    <a:pt x="660" y="83"/>
                  </a:lnTo>
                  <a:lnTo>
                    <a:pt x="667" y="95"/>
                  </a:lnTo>
                  <a:lnTo>
                    <a:pt x="654" y="102"/>
                  </a:lnTo>
                  <a:lnTo>
                    <a:pt x="647" y="90"/>
                  </a:lnTo>
                  <a:close/>
                  <a:moveTo>
                    <a:pt x="673" y="75"/>
                  </a:moveTo>
                  <a:lnTo>
                    <a:pt x="685" y="69"/>
                  </a:lnTo>
                  <a:lnTo>
                    <a:pt x="692" y="81"/>
                  </a:lnTo>
                  <a:lnTo>
                    <a:pt x="680" y="88"/>
                  </a:lnTo>
                  <a:lnTo>
                    <a:pt x="673" y="75"/>
                  </a:lnTo>
                  <a:close/>
                  <a:moveTo>
                    <a:pt x="698" y="62"/>
                  </a:moveTo>
                  <a:lnTo>
                    <a:pt x="711" y="54"/>
                  </a:lnTo>
                  <a:lnTo>
                    <a:pt x="718" y="67"/>
                  </a:lnTo>
                  <a:lnTo>
                    <a:pt x="705" y="74"/>
                  </a:lnTo>
                  <a:lnTo>
                    <a:pt x="698" y="62"/>
                  </a:lnTo>
                  <a:close/>
                  <a:moveTo>
                    <a:pt x="724" y="47"/>
                  </a:moveTo>
                  <a:lnTo>
                    <a:pt x="737" y="41"/>
                  </a:lnTo>
                  <a:lnTo>
                    <a:pt x="744" y="53"/>
                  </a:lnTo>
                  <a:lnTo>
                    <a:pt x="731" y="60"/>
                  </a:lnTo>
                  <a:lnTo>
                    <a:pt x="724" y="47"/>
                  </a:lnTo>
                  <a:close/>
                  <a:moveTo>
                    <a:pt x="750" y="33"/>
                  </a:moveTo>
                  <a:lnTo>
                    <a:pt x="763" y="26"/>
                  </a:lnTo>
                  <a:lnTo>
                    <a:pt x="770" y="39"/>
                  </a:lnTo>
                  <a:lnTo>
                    <a:pt x="757" y="46"/>
                  </a:lnTo>
                  <a:lnTo>
                    <a:pt x="750" y="33"/>
                  </a:lnTo>
                  <a:close/>
                  <a:moveTo>
                    <a:pt x="776" y="19"/>
                  </a:moveTo>
                  <a:lnTo>
                    <a:pt x="789" y="12"/>
                  </a:lnTo>
                  <a:lnTo>
                    <a:pt x="796" y="25"/>
                  </a:lnTo>
                  <a:lnTo>
                    <a:pt x="783" y="32"/>
                  </a:lnTo>
                  <a:lnTo>
                    <a:pt x="776" y="19"/>
                  </a:lnTo>
                  <a:close/>
                  <a:moveTo>
                    <a:pt x="778" y="2"/>
                  </a:moveTo>
                  <a:lnTo>
                    <a:pt x="827" y="0"/>
                  </a:lnTo>
                  <a:lnTo>
                    <a:pt x="799" y="40"/>
                  </a:lnTo>
                  <a:lnTo>
                    <a:pt x="778" y="2"/>
                  </a:lnTo>
                  <a:close/>
                </a:path>
              </a:pathLst>
            </a:custGeom>
            <a:solidFill>
              <a:srgbClr val="0000CC"/>
            </a:solidFill>
            <a:ln w="1">
              <a:solidFill>
                <a:srgbClr val="0000CC"/>
              </a:solidFill>
              <a:bevel/>
              <a:headEnd/>
              <a:tailEnd/>
            </a:ln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2000" b="0" i="0" u="none" strike="noStrike" kern="1200" cap="none" spc="0" normalizeH="0" baseline="0" noProof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Times New Roman"/>
                <a:ea typeface="+mn-ea"/>
                <a:cs typeface="Arial"/>
              </a:endParaRPr>
            </a:p>
          </p:txBody>
        </p:sp>
        <p:sp>
          <p:nvSpPr>
            <p:cNvPr id="105511" name="Freeform 42"/>
            <p:cNvSpPr>
              <a:spLocks noEditPoints="1"/>
            </p:cNvSpPr>
            <p:nvPr/>
          </p:nvSpPr>
          <p:spPr bwMode="auto">
            <a:xfrm>
              <a:off x="3319" y="2305"/>
              <a:ext cx="813" cy="44"/>
            </a:xfrm>
            <a:custGeom>
              <a:avLst/>
              <a:gdLst>
                <a:gd name="T0" fmla="*/ 15 w 813"/>
                <a:gd name="T1" fmla="*/ 30 h 44"/>
                <a:gd name="T2" fmla="*/ 30 w 813"/>
                <a:gd name="T3" fmla="*/ 15 h 44"/>
                <a:gd name="T4" fmla="*/ 30 w 813"/>
                <a:gd name="T5" fmla="*/ 30 h 44"/>
                <a:gd name="T6" fmla="*/ 74 w 813"/>
                <a:gd name="T7" fmla="*/ 15 h 44"/>
                <a:gd name="T8" fmla="*/ 59 w 813"/>
                <a:gd name="T9" fmla="*/ 15 h 44"/>
                <a:gd name="T10" fmla="*/ 103 w 813"/>
                <a:gd name="T11" fmla="*/ 30 h 44"/>
                <a:gd name="T12" fmla="*/ 118 w 813"/>
                <a:gd name="T13" fmla="*/ 15 h 44"/>
                <a:gd name="T14" fmla="*/ 118 w 813"/>
                <a:gd name="T15" fmla="*/ 30 h 44"/>
                <a:gd name="T16" fmla="*/ 162 w 813"/>
                <a:gd name="T17" fmla="*/ 15 h 44"/>
                <a:gd name="T18" fmla="*/ 147 w 813"/>
                <a:gd name="T19" fmla="*/ 15 h 44"/>
                <a:gd name="T20" fmla="*/ 191 w 813"/>
                <a:gd name="T21" fmla="*/ 30 h 44"/>
                <a:gd name="T22" fmla="*/ 206 w 813"/>
                <a:gd name="T23" fmla="*/ 15 h 44"/>
                <a:gd name="T24" fmla="*/ 206 w 813"/>
                <a:gd name="T25" fmla="*/ 30 h 44"/>
                <a:gd name="T26" fmla="*/ 250 w 813"/>
                <a:gd name="T27" fmla="*/ 15 h 44"/>
                <a:gd name="T28" fmla="*/ 235 w 813"/>
                <a:gd name="T29" fmla="*/ 15 h 44"/>
                <a:gd name="T30" fmla="*/ 280 w 813"/>
                <a:gd name="T31" fmla="*/ 30 h 44"/>
                <a:gd name="T32" fmla="*/ 294 w 813"/>
                <a:gd name="T33" fmla="*/ 15 h 44"/>
                <a:gd name="T34" fmla="*/ 294 w 813"/>
                <a:gd name="T35" fmla="*/ 30 h 44"/>
                <a:gd name="T36" fmla="*/ 338 w 813"/>
                <a:gd name="T37" fmla="*/ 15 h 44"/>
                <a:gd name="T38" fmla="*/ 324 w 813"/>
                <a:gd name="T39" fmla="*/ 15 h 44"/>
                <a:gd name="T40" fmla="*/ 368 w 813"/>
                <a:gd name="T41" fmla="*/ 30 h 44"/>
                <a:gd name="T42" fmla="*/ 383 w 813"/>
                <a:gd name="T43" fmla="*/ 15 h 44"/>
                <a:gd name="T44" fmla="*/ 383 w 813"/>
                <a:gd name="T45" fmla="*/ 30 h 44"/>
                <a:gd name="T46" fmla="*/ 427 w 813"/>
                <a:gd name="T47" fmla="*/ 15 h 44"/>
                <a:gd name="T48" fmla="*/ 412 w 813"/>
                <a:gd name="T49" fmla="*/ 15 h 44"/>
                <a:gd name="T50" fmla="*/ 456 w 813"/>
                <a:gd name="T51" fmla="*/ 30 h 44"/>
                <a:gd name="T52" fmla="*/ 471 w 813"/>
                <a:gd name="T53" fmla="*/ 15 h 44"/>
                <a:gd name="T54" fmla="*/ 471 w 813"/>
                <a:gd name="T55" fmla="*/ 30 h 44"/>
                <a:gd name="T56" fmla="*/ 515 w 813"/>
                <a:gd name="T57" fmla="*/ 15 h 44"/>
                <a:gd name="T58" fmla="*/ 500 w 813"/>
                <a:gd name="T59" fmla="*/ 15 h 44"/>
                <a:gd name="T60" fmla="*/ 544 w 813"/>
                <a:gd name="T61" fmla="*/ 30 h 44"/>
                <a:gd name="T62" fmla="*/ 559 w 813"/>
                <a:gd name="T63" fmla="*/ 15 h 44"/>
                <a:gd name="T64" fmla="*/ 559 w 813"/>
                <a:gd name="T65" fmla="*/ 30 h 44"/>
                <a:gd name="T66" fmla="*/ 603 w 813"/>
                <a:gd name="T67" fmla="*/ 15 h 44"/>
                <a:gd name="T68" fmla="*/ 588 w 813"/>
                <a:gd name="T69" fmla="*/ 15 h 44"/>
                <a:gd name="T70" fmla="*/ 633 w 813"/>
                <a:gd name="T71" fmla="*/ 30 h 44"/>
                <a:gd name="T72" fmla="*/ 647 w 813"/>
                <a:gd name="T73" fmla="*/ 15 h 44"/>
                <a:gd name="T74" fmla="*/ 647 w 813"/>
                <a:gd name="T75" fmla="*/ 30 h 44"/>
                <a:gd name="T76" fmla="*/ 691 w 813"/>
                <a:gd name="T77" fmla="*/ 15 h 44"/>
                <a:gd name="T78" fmla="*/ 677 w 813"/>
                <a:gd name="T79" fmla="*/ 15 h 44"/>
                <a:gd name="T80" fmla="*/ 721 w 813"/>
                <a:gd name="T81" fmla="*/ 30 h 44"/>
                <a:gd name="T82" fmla="*/ 736 w 813"/>
                <a:gd name="T83" fmla="*/ 15 h 44"/>
                <a:gd name="T84" fmla="*/ 736 w 813"/>
                <a:gd name="T85" fmla="*/ 30 h 44"/>
                <a:gd name="T86" fmla="*/ 776 w 813"/>
                <a:gd name="T87" fmla="*/ 15 h 44"/>
                <a:gd name="T88" fmla="*/ 765 w 813"/>
                <a:gd name="T89" fmla="*/ 15 h 44"/>
                <a:gd name="T90" fmla="*/ 769 w 813"/>
                <a:gd name="T91" fmla="*/ 44 h 44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813"/>
                <a:gd name="T139" fmla="*/ 0 h 44"/>
                <a:gd name="T140" fmla="*/ 813 w 813"/>
                <a:gd name="T141" fmla="*/ 44 h 44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813" h="44">
                  <a:moveTo>
                    <a:pt x="0" y="15"/>
                  </a:moveTo>
                  <a:lnTo>
                    <a:pt x="15" y="15"/>
                  </a:lnTo>
                  <a:lnTo>
                    <a:pt x="15" y="30"/>
                  </a:lnTo>
                  <a:lnTo>
                    <a:pt x="0" y="30"/>
                  </a:lnTo>
                  <a:lnTo>
                    <a:pt x="0" y="15"/>
                  </a:lnTo>
                  <a:close/>
                  <a:moveTo>
                    <a:pt x="30" y="15"/>
                  </a:moveTo>
                  <a:lnTo>
                    <a:pt x="44" y="15"/>
                  </a:lnTo>
                  <a:lnTo>
                    <a:pt x="44" y="30"/>
                  </a:lnTo>
                  <a:lnTo>
                    <a:pt x="30" y="30"/>
                  </a:lnTo>
                  <a:lnTo>
                    <a:pt x="30" y="15"/>
                  </a:lnTo>
                  <a:close/>
                  <a:moveTo>
                    <a:pt x="59" y="15"/>
                  </a:moveTo>
                  <a:lnTo>
                    <a:pt x="74" y="15"/>
                  </a:lnTo>
                  <a:lnTo>
                    <a:pt x="74" y="30"/>
                  </a:lnTo>
                  <a:lnTo>
                    <a:pt x="59" y="30"/>
                  </a:lnTo>
                  <a:lnTo>
                    <a:pt x="59" y="15"/>
                  </a:lnTo>
                  <a:close/>
                  <a:moveTo>
                    <a:pt x="88" y="15"/>
                  </a:moveTo>
                  <a:lnTo>
                    <a:pt x="103" y="15"/>
                  </a:lnTo>
                  <a:lnTo>
                    <a:pt x="103" y="30"/>
                  </a:lnTo>
                  <a:lnTo>
                    <a:pt x="88" y="30"/>
                  </a:lnTo>
                  <a:lnTo>
                    <a:pt x="88" y="15"/>
                  </a:lnTo>
                  <a:close/>
                  <a:moveTo>
                    <a:pt x="118" y="15"/>
                  </a:moveTo>
                  <a:lnTo>
                    <a:pt x="133" y="15"/>
                  </a:lnTo>
                  <a:lnTo>
                    <a:pt x="133" y="30"/>
                  </a:lnTo>
                  <a:lnTo>
                    <a:pt x="118" y="30"/>
                  </a:lnTo>
                  <a:lnTo>
                    <a:pt x="118" y="15"/>
                  </a:lnTo>
                  <a:close/>
                  <a:moveTo>
                    <a:pt x="147" y="15"/>
                  </a:moveTo>
                  <a:lnTo>
                    <a:pt x="162" y="15"/>
                  </a:lnTo>
                  <a:lnTo>
                    <a:pt x="162" y="30"/>
                  </a:lnTo>
                  <a:lnTo>
                    <a:pt x="147" y="30"/>
                  </a:lnTo>
                  <a:lnTo>
                    <a:pt x="147" y="15"/>
                  </a:lnTo>
                  <a:close/>
                  <a:moveTo>
                    <a:pt x="177" y="15"/>
                  </a:moveTo>
                  <a:lnTo>
                    <a:pt x="191" y="15"/>
                  </a:lnTo>
                  <a:lnTo>
                    <a:pt x="191" y="30"/>
                  </a:lnTo>
                  <a:lnTo>
                    <a:pt x="177" y="30"/>
                  </a:lnTo>
                  <a:lnTo>
                    <a:pt x="177" y="15"/>
                  </a:lnTo>
                  <a:close/>
                  <a:moveTo>
                    <a:pt x="206" y="15"/>
                  </a:moveTo>
                  <a:lnTo>
                    <a:pt x="221" y="15"/>
                  </a:lnTo>
                  <a:lnTo>
                    <a:pt x="221" y="30"/>
                  </a:lnTo>
                  <a:lnTo>
                    <a:pt x="206" y="30"/>
                  </a:lnTo>
                  <a:lnTo>
                    <a:pt x="206" y="15"/>
                  </a:lnTo>
                  <a:close/>
                  <a:moveTo>
                    <a:pt x="235" y="15"/>
                  </a:moveTo>
                  <a:lnTo>
                    <a:pt x="250" y="15"/>
                  </a:lnTo>
                  <a:lnTo>
                    <a:pt x="250" y="30"/>
                  </a:lnTo>
                  <a:lnTo>
                    <a:pt x="235" y="30"/>
                  </a:lnTo>
                  <a:lnTo>
                    <a:pt x="235" y="15"/>
                  </a:lnTo>
                  <a:close/>
                  <a:moveTo>
                    <a:pt x="265" y="15"/>
                  </a:moveTo>
                  <a:lnTo>
                    <a:pt x="280" y="15"/>
                  </a:lnTo>
                  <a:lnTo>
                    <a:pt x="280" y="30"/>
                  </a:lnTo>
                  <a:lnTo>
                    <a:pt x="265" y="30"/>
                  </a:lnTo>
                  <a:lnTo>
                    <a:pt x="265" y="15"/>
                  </a:lnTo>
                  <a:close/>
                  <a:moveTo>
                    <a:pt x="294" y="15"/>
                  </a:moveTo>
                  <a:lnTo>
                    <a:pt x="309" y="15"/>
                  </a:lnTo>
                  <a:lnTo>
                    <a:pt x="309" y="30"/>
                  </a:lnTo>
                  <a:lnTo>
                    <a:pt x="294" y="30"/>
                  </a:lnTo>
                  <a:lnTo>
                    <a:pt x="294" y="15"/>
                  </a:lnTo>
                  <a:close/>
                  <a:moveTo>
                    <a:pt x="324" y="15"/>
                  </a:moveTo>
                  <a:lnTo>
                    <a:pt x="338" y="15"/>
                  </a:lnTo>
                  <a:lnTo>
                    <a:pt x="338" y="30"/>
                  </a:lnTo>
                  <a:lnTo>
                    <a:pt x="324" y="30"/>
                  </a:lnTo>
                  <a:lnTo>
                    <a:pt x="324" y="15"/>
                  </a:lnTo>
                  <a:close/>
                  <a:moveTo>
                    <a:pt x="353" y="15"/>
                  </a:moveTo>
                  <a:lnTo>
                    <a:pt x="368" y="15"/>
                  </a:lnTo>
                  <a:lnTo>
                    <a:pt x="368" y="30"/>
                  </a:lnTo>
                  <a:lnTo>
                    <a:pt x="353" y="30"/>
                  </a:lnTo>
                  <a:lnTo>
                    <a:pt x="353" y="15"/>
                  </a:lnTo>
                  <a:close/>
                  <a:moveTo>
                    <a:pt x="383" y="15"/>
                  </a:moveTo>
                  <a:lnTo>
                    <a:pt x="397" y="15"/>
                  </a:lnTo>
                  <a:lnTo>
                    <a:pt x="397" y="30"/>
                  </a:lnTo>
                  <a:lnTo>
                    <a:pt x="383" y="30"/>
                  </a:lnTo>
                  <a:lnTo>
                    <a:pt x="383" y="15"/>
                  </a:lnTo>
                  <a:close/>
                  <a:moveTo>
                    <a:pt x="412" y="15"/>
                  </a:moveTo>
                  <a:lnTo>
                    <a:pt x="427" y="15"/>
                  </a:lnTo>
                  <a:lnTo>
                    <a:pt x="427" y="30"/>
                  </a:lnTo>
                  <a:lnTo>
                    <a:pt x="412" y="30"/>
                  </a:lnTo>
                  <a:lnTo>
                    <a:pt x="412" y="15"/>
                  </a:lnTo>
                  <a:close/>
                  <a:moveTo>
                    <a:pt x="441" y="15"/>
                  </a:moveTo>
                  <a:lnTo>
                    <a:pt x="456" y="15"/>
                  </a:lnTo>
                  <a:lnTo>
                    <a:pt x="456" y="30"/>
                  </a:lnTo>
                  <a:lnTo>
                    <a:pt x="441" y="30"/>
                  </a:lnTo>
                  <a:lnTo>
                    <a:pt x="441" y="15"/>
                  </a:lnTo>
                  <a:close/>
                  <a:moveTo>
                    <a:pt x="471" y="15"/>
                  </a:moveTo>
                  <a:lnTo>
                    <a:pt x="486" y="15"/>
                  </a:lnTo>
                  <a:lnTo>
                    <a:pt x="486" y="30"/>
                  </a:lnTo>
                  <a:lnTo>
                    <a:pt x="471" y="30"/>
                  </a:lnTo>
                  <a:lnTo>
                    <a:pt x="471" y="15"/>
                  </a:lnTo>
                  <a:close/>
                  <a:moveTo>
                    <a:pt x="500" y="15"/>
                  </a:moveTo>
                  <a:lnTo>
                    <a:pt x="515" y="15"/>
                  </a:lnTo>
                  <a:lnTo>
                    <a:pt x="515" y="30"/>
                  </a:lnTo>
                  <a:lnTo>
                    <a:pt x="500" y="30"/>
                  </a:lnTo>
                  <a:lnTo>
                    <a:pt x="500" y="15"/>
                  </a:lnTo>
                  <a:close/>
                  <a:moveTo>
                    <a:pt x="530" y="15"/>
                  </a:moveTo>
                  <a:lnTo>
                    <a:pt x="544" y="15"/>
                  </a:lnTo>
                  <a:lnTo>
                    <a:pt x="544" y="30"/>
                  </a:lnTo>
                  <a:lnTo>
                    <a:pt x="530" y="30"/>
                  </a:lnTo>
                  <a:lnTo>
                    <a:pt x="530" y="15"/>
                  </a:lnTo>
                  <a:close/>
                  <a:moveTo>
                    <a:pt x="559" y="15"/>
                  </a:moveTo>
                  <a:lnTo>
                    <a:pt x="574" y="15"/>
                  </a:lnTo>
                  <a:lnTo>
                    <a:pt x="574" y="30"/>
                  </a:lnTo>
                  <a:lnTo>
                    <a:pt x="559" y="30"/>
                  </a:lnTo>
                  <a:lnTo>
                    <a:pt x="559" y="15"/>
                  </a:lnTo>
                  <a:close/>
                  <a:moveTo>
                    <a:pt x="588" y="15"/>
                  </a:moveTo>
                  <a:lnTo>
                    <a:pt x="603" y="15"/>
                  </a:lnTo>
                  <a:lnTo>
                    <a:pt x="603" y="30"/>
                  </a:lnTo>
                  <a:lnTo>
                    <a:pt x="588" y="30"/>
                  </a:lnTo>
                  <a:lnTo>
                    <a:pt x="588" y="15"/>
                  </a:lnTo>
                  <a:close/>
                  <a:moveTo>
                    <a:pt x="618" y="15"/>
                  </a:moveTo>
                  <a:lnTo>
                    <a:pt x="633" y="15"/>
                  </a:lnTo>
                  <a:lnTo>
                    <a:pt x="633" y="30"/>
                  </a:lnTo>
                  <a:lnTo>
                    <a:pt x="618" y="30"/>
                  </a:lnTo>
                  <a:lnTo>
                    <a:pt x="618" y="15"/>
                  </a:lnTo>
                  <a:close/>
                  <a:moveTo>
                    <a:pt x="647" y="15"/>
                  </a:moveTo>
                  <a:lnTo>
                    <a:pt x="662" y="15"/>
                  </a:lnTo>
                  <a:lnTo>
                    <a:pt x="662" y="30"/>
                  </a:lnTo>
                  <a:lnTo>
                    <a:pt x="647" y="30"/>
                  </a:lnTo>
                  <a:lnTo>
                    <a:pt x="647" y="15"/>
                  </a:lnTo>
                  <a:close/>
                  <a:moveTo>
                    <a:pt x="677" y="15"/>
                  </a:moveTo>
                  <a:lnTo>
                    <a:pt x="691" y="15"/>
                  </a:lnTo>
                  <a:lnTo>
                    <a:pt x="691" y="30"/>
                  </a:lnTo>
                  <a:lnTo>
                    <a:pt x="677" y="30"/>
                  </a:lnTo>
                  <a:lnTo>
                    <a:pt x="677" y="15"/>
                  </a:lnTo>
                  <a:close/>
                  <a:moveTo>
                    <a:pt x="706" y="15"/>
                  </a:moveTo>
                  <a:lnTo>
                    <a:pt x="721" y="15"/>
                  </a:lnTo>
                  <a:lnTo>
                    <a:pt x="721" y="30"/>
                  </a:lnTo>
                  <a:lnTo>
                    <a:pt x="706" y="30"/>
                  </a:lnTo>
                  <a:lnTo>
                    <a:pt x="706" y="15"/>
                  </a:lnTo>
                  <a:close/>
                  <a:moveTo>
                    <a:pt x="736" y="15"/>
                  </a:moveTo>
                  <a:lnTo>
                    <a:pt x="750" y="15"/>
                  </a:lnTo>
                  <a:lnTo>
                    <a:pt x="750" y="30"/>
                  </a:lnTo>
                  <a:lnTo>
                    <a:pt x="736" y="30"/>
                  </a:lnTo>
                  <a:lnTo>
                    <a:pt x="736" y="15"/>
                  </a:lnTo>
                  <a:close/>
                  <a:moveTo>
                    <a:pt x="765" y="15"/>
                  </a:moveTo>
                  <a:lnTo>
                    <a:pt x="776" y="15"/>
                  </a:lnTo>
                  <a:lnTo>
                    <a:pt x="776" y="30"/>
                  </a:lnTo>
                  <a:lnTo>
                    <a:pt x="765" y="30"/>
                  </a:lnTo>
                  <a:lnTo>
                    <a:pt x="765" y="15"/>
                  </a:lnTo>
                  <a:close/>
                  <a:moveTo>
                    <a:pt x="769" y="0"/>
                  </a:moveTo>
                  <a:lnTo>
                    <a:pt x="813" y="22"/>
                  </a:lnTo>
                  <a:lnTo>
                    <a:pt x="769" y="44"/>
                  </a:lnTo>
                  <a:lnTo>
                    <a:pt x="769" y="0"/>
                  </a:lnTo>
                  <a:close/>
                </a:path>
              </a:pathLst>
            </a:custGeom>
            <a:solidFill>
              <a:srgbClr val="0000FF"/>
            </a:solidFill>
            <a:ln w="1">
              <a:solidFill>
                <a:srgbClr val="0000FF"/>
              </a:solidFill>
              <a:bevel/>
              <a:headEnd/>
              <a:tailEnd/>
            </a:ln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2000" b="0" i="0" u="none" strike="noStrike" kern="1200" cap="none" spc="0" normalizeH="0" baseline="0" noProof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Times New Roman"/>
                <a:ea typeface="+mn-ea"/>
                <a:cs typeface="Arial"/>
              </a:endParaRPr>
            </a:p>
          </p:txBody>
        </p:sp>
        <p:sp>
          <p:nvSpPr>
            <p:cNvPr id="105512" name="Freeform 43"/>
            <p:cNvSpPr>
              <a:spLocks noEditPoints="1"/>
            </p:cNvSpPr>
            <p:nvPr/>
          </p:nvSpPr>
          <p:spPr bwMode="auto">
            <a:xfrm>
              <a:off x="1701" y="2305"/>
              <a:ext cx="624" cy="44"/>
            </a:xfrm>
            <a:custGeom>
              <a:avLst/>
              <a:gdLst>
                <a:gd name="T0" fmla="*/ 15 w 624"/>
                <a:gd name="T1" fmla="*/ 15 h 44"/>
                <a:gd name="T2" fmla="*/ 0 w 624"/>
                <a:gd name="T3" fmla="*/ 30 h 44"/>
                <a:gd name="T4" fmla="*/ 30 w 624"/>
                <a:gd name="T5" fmla="*/ 15 h 44"/>
                <a:gd name="T6" fmla="*/ 44 w 624"/>
                <a:gd name="T7" fmla="*/ 30 h 44"/>
                <a:gd name="T8" fmla="*/ 30 w 624"/>
                <a:gd name="T9" fmla="*/ 15 h 44"/>
                <a:gd name="T10" fmla="*/ 74 w 624"/>
                <a:gd name="T11" fmla="*/ 15 h 44"/>
                <a:gd name="T12" fmla="*/ 59 w 624"/>
                <a:gd name="T13" fmla="*/ 30 h 44"/>
                <a:gd name="T14" fmla="*/ 89 w 624"/>
                <a:gd name="T15" fmla="*/ 15 h 44"/>
                <a:gd name="T16" fmla="*/ 103 w 624"/>
                <a:gd name="T17" fmla="*/ 30 h 44"/>
                <a:gd name="T18" fmla="*/ 89 w 624"/>
                <a:gd name="T19" fmla="*/ 15 h 44"/>
                <a:gd name="T20" fmla="*/ 133 w 624"/>
                <a:gd name="T21" fmla="*/ 15 h 44"/>
                <a:gd name="T22" fmla="*/ 118 w 624"/>
                <a:gd name="T23" fmla="*/ 30 h 44"/>
                <a:gd name="T24" fmla="*/ 147 w 624"/>
                <a:gd name="T25" fmla="*/ 15 h 44"/>
                <a:gd name="T26" fmla="*/ 162 w 624"/>
                <a:gd name="T27" fmla="*/ 30 h 44"/>
                <a:gd name="T28" fmla="*/ 147 w 624"/>
                <a:gd name="T29" fmla="*/ 15 h 44"/>
                <a:gd name="T30" fmla="*/ 192 w 624"/>
                <a:gd name="T31" fmla="*/ 15 h 44"/>
                <a:gd name="T32" fmla="*/ 177 w 624"/>
                <a:gd name="T33" fmla="*/ 30 h 44"/>
                <a:gd name="T34" fmla="*/ 206 w 624"/>
                <a:gd name="T35" fmla="*/ 15 h 44"/>
                <a:gd name="T36" fmla="*/ 221 w 624"/>
                <a:gd name="T37" fmla="*/ 30 h 44"/>
                <a:gd name="T38" fmla="*/ 206 w 624"/>
                <a:gd name="T39" fmla="*/ 15 h 44"/>
                <a:gd name="T40" fmla="*/ 250 w 624"/>
                <a:gd name="T41" fmla="*/ 15 h 44"/>
                <a:gd name="T42" fmla="*/ 236 w 624"/>
                <a:gd name="T43" fmla="*/ 30 h 44"/>
                <a:gd name="T44" fmla="*/ 265 w 624"/>
                <a:gd name="T45" fmla="*/ 15 h 44"/>
                <a:gd name="T46" fmla="*/ 280 w 624"/>
                <a:gd name="T47" fmla="*/ 30 h 44"/>
                <a:gd name="T48" fmla="*/ 265 w 624"/>
                <a:gd name="T49" fmla="*/ 15 h 44"/>
                <a:gd name="T50" fmla="*/ 309 w 624"/>
                <a:gd name="T51" fmla="*/ 15 h 44"/>
                <a:gd name="T52" fmla="*/ 295 w 624"/>
                <a:gd name="T53" fmla="*/ 30 h 44"/>
                <a:gd name="T54" fmla="*/ 324 w 624"/>
                <a:gd name="T55" fmla="*/ 15 h 44"/>
                <a:gd name="T56" fmla="*/ 339 w 624"/>
                <a:gd name="T57" fmla="*/ 30 h 44"/>
                <a:gd name="T58" fmla="*/ 324 w 624"/>
                <a:gd name="T59" fmla="*/ 15 h 44"/>
                <a:gd name="T60" fmla="*/ 368 w 624"/>
                <a:gd name="T61" fmla="*/ 15 h 44"/>
                <a:gd name="T62" fmla="*/ 353 w 624"/>
                <a:gd name="T63" fmla="*/ 30 h 44"/>
                <a:gd name="T64" fmla="*/ 383 w 624"/>
                <a:gd name="T65" fmla="*/ 15 h 44"/>
                <a:gd name="T66" fmla="*/ 397 w 624"/>
                <a:gd name="T67" fmla="*/ 30 h 44"/>
                <a:gd name="T68" fmla="*/ 383 w 624"/>
                <a:gd name="T69" fmla="*/ 15 h 44"/>
                <a:gd name="T70" fmla="*/ 427 w 624"/>
                <a:gd name="T71" fmla="*/ 15 h 44"/>
                <a:gd name="T72" fmla="*/ 412 w 624"/>
                <a:gd name="T73" fmla="*/ 30 h 44"/>
                <a:gd name="T74" fmla="*/ 442 w 624"/>
                <a:gd name="T75" fmla="*/ 15 h 44"/>
                <a:gd name="T76" fmla="*/ 456 w 624"/>
                <a:gd name="T77" fmla="*/ 30 h 44"/>
                <a:gd name="T78" fmla="*/ 442 w 624"/>
                <a:gd name="T79" fmla="*/ 15 h 44"/>
                <a:gd name="T80" fmla="*/ 486 w 624"/>
                <a:gd name="T81" fmla="*/ 15 h 44"/>
                <a:gd name="T82" fmla="*/ 471 w 624"/>
                <a:gd name="T83" fmla="*/ 30 h 44"/>
                <a:gd name="T84" fmla="*/ 500 w 624"/>
                <a:gd name="T85" fmla="*/ 15 h 44"/>
                <a:gd name="T86" fmla="*/ 515 w 624"/>
                <a:gd name="T87" fmla="*/ 30 h 44"/>
                <a:gd name="T88" fmla="*/ 500 w 624"/>
                <a:gd name="T89" fmla="*/ 15 h 44"/>
                <a:gd name="T90" fmla="*/ 545 w 624"/>
                <a:gd name="T91" fmla="*/ 15 h 44"/>
                <a:gd name="T92" fmla="*/ 530 w 624"/>
                <a:gd name="T93" fmla="*/ 30 h 44"/>
                <a:gd name="T94" fmla="*/ 559 w 624"/>
                <a:gd name="T95" fmla="*/ 15 h 44"/>
                <a:gd name="T96" fmla="*/ 574 w 624"/>
                <a:gd name="T97" fmla="*/ 30 h 44"/>
                <a:gd name="T98" fmla="*/ 559 w 624"/>
                <a:gd name="T99" fmla="*/ 15 h 44"/>
                <a:gd name="T100" fmla="*/ 624 w 624"/>
                <a:gd name="T101" fmla="*/ 22 h 44"/>
                <a:gd name="T102" fmla="*/ 580 w 624"/>
                <a:gd name="T103" fmla="*/ 0 h 44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624"/>
                <a:gd name="T157" fmla="*/ 0 h 44"/>
                <a:gd name="T158" fmla="*/ 624 w 624"/>
                <a:gd name="T159" fmla="*/ 44 h 44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624" h="44">
                  <a:moveTo>
                    <a:pt x="0" y="15"/>
                  </a:moveTo>
                  <a:lnTo>
                    <a:pt x="15" y="15"/>
                  </a:lnTo>
                  <a:lnTo>
                    <a:pt x="15" y="30"/>
                  </a:lnTo>
                  <a:lnTo>
                    <a:pt x="0" y="30"/>
                  </a:lnTo>
                  <a:lnTo>
                    <a:pt x="0" y="15"/>
                  </a:lnTo>
                  <a:close/>
                  <a:moveTo>
                    <a:pt x="30" y="15"/>
                  </a:moveTo>
                  <a:lnTo>
                    <a:pt x="44" y="15"/>
                  </a:lnTo>
                  <a:lnTo>
                    <a:pt x="44" y="30"/>
                  </a:lnTo>
                  <a:lnTo>
                    <a:pt x="30" y="30"/>
                  </a:lnTo>
                  <a:lnTo>
                    <a:pt x="30" y="15"/>
                  </a:lnTo>
                  <a:close/>
                  <a:moveTo>
                    <a:pt x="59" y="15"/>
                  </a:moveTo>
                  <a:lnTo>
                    <a:pt x="74" y="15"/>
                  </a:lnTo>
                  <a:lnTo>
                    <a:pt x="74" y="30"/>
                  </a:lnTo>
                  <a:lnTo>
                    <a:pt x="59" y="30"/>
                  </a:lnTo>
                  <a:lnTo>
                    <a:pt x="59" y="15"/>
                  </a:lnTo>
                  <a:close/>
                  <a:moveTo>
                    <a:pt x="89" y="15"/>
                  </a:moveTo>
                  <a:lnTo>
                    <a:pt x="103" y="15"/>
                  </a:lnTo>
                  <a:lnTo>
                    <a:pt x="103" y="30"/>
                  </a:lnTo>
                  <a:lnTo>
                    <a:pt x="89" y="30"/>
                  </a:lnTo>
                  <a:lnTo>
                    <a:pt x="89" y="15"/>
                  </a:lnTo>
                  <a:close/>
                  <a:moveTo>
                    <a:pt x="118" y="15"/>
                  </a:moveTo>
                  <a:lnTo>
                    <a:pt x="133" y="15"/>
                  </a:lnTo>
                  <a:lnTo>
                    <a:pt x="133" y="30"/>
                  </a:lnTo>
                  <a:lnTo>
                    <a:pt x="118" y="30"/>
                  </a:lnTo>
                  <a:lnTo>
                    <a:pt x="118" y="15"/>
                  </a:lnTo>
                  <a:close/>
                  <a:moveTo>
                    <a:pt x="147" y="15"/>
                  </a:moveTo>
                  <a:lnTo>
                    <a:pt x="162" y="15"/>
                  </a:lnTo>
                  <a:lnTo>
                    <a:pt x="162" y="30"/>
                  </a:lnTo>
                  <a:lnTo>
                    <a:pt x="147" y="30"/>
                  </a:lnTo>
                  <a:lnTo>
                    <a:pt x="147" y="15"/>
                  </a:lnTo>
                  <a:close/>
                  <a:moveTo>
                    <a:pt x="177" y="15"/>
                  </a:moveTo>
                  <a:lnTo>
                    <a:pt x="192" y="15"/>
                  </a:lnTo>
                  <a:lnTo>
                    <a:pt x="192" y="30"/>
                  </a:lnTo>
                  <a:lnTo>
                    <a:pt x="177" y="30"/>
                  </a:lnTo>
                  <a:lnTo>
                    <a:pt x="177" y="15"/>
                  </a:lnTo>
                  <a:close/>
                  <a:moveTo>
                    <a:pt x="206" y="15"/>
                  </a:moveTo>
                  <a:lnTo>
                    <a:pt x="221" y="15"/>
                  </a:lnTo>
                  <a:lnTo>
                    <a:pt x="221" y="30"/>
                  </a:lnTo>
                  <a:lnTo>
                    <a:pt x="206" y="30"/>
                  </a:lnTo>
                  <a:lnTo>
                    <a:pt x="206" y="15"/>
                  </a:lnTo>
                  <a:close/>
                  <a:moveTo>
                    <a:pt x="236" y="15"/>
                  </a:moveTo>
                  <a:lnTo>
                    <a:pt x="250" y="15"/>
                  </a:lnTo>
                  <a:lnTo>
                    <a:pt x="250" y="30"/>
                  </a:lnTo>
                  <a:lnTo>
                    <a:pt x="236" y="30"/>
                  </a:lnTo>
                  <a:lnTo>
                    <a:pt x="236" y="15"/>
                  </a:lnTo>
                  <a:close/>
                  <a:moveTo>
                    <a:pt x="265" y="15"/>
                  </a:moveTo>
                  <a:lnTo>
                    <a:pt x="280" y="15"/>
                  </a:lnTo>
                  <a:lnTo>
                    <a:pt x="280" y="30"/>
                  </a:lnTo>
                  <a:lnTo>
                    <a:pt x="265" y="30"/>
                  </a:lnTo>
                  <a:lnTo>
                    <a:pt x="265" y="15"/>
                  </a:lnTo>
                  <a:close/>
                  <a:moveTo>
                    <a:pt x="295" y="15"/>
                  </a:moveTo>
                  <a:lnTo>
                    <a:pt x="309" y="15"/>
                  </a:lnTo>
                  <a:lnTo>
                    <a:pt x="309" y="30"/>
                  </a:lnTo>
                  <a:lnTo>
                    <a:pt x="295" y="30"/>
                  </a:lnTo>
                  <a:lnTo>
                    <a:pt x="295" y="15"/>
                  </a:lnTo>
                  <a:close/>
                  <a:moveTo>
                    <a:pt x="324" y="15"/>
                  </a:moveTo>
                  <a:lnTo>
                    <a:pt x="339" y="15"/>
                  </a:lnTo>
                  <a:lnTo>
                    <a:pt x="339" y="30"/>
                  </a:lnTo>
                  <a:lnTo>
                    <a:pt x="324" y="30"/>
                  </a:lnTo>
                  <a:lnTo>
                    <a:pt x="324" y="15"/>
                  </a:lnTo>
                  <a:close/>
                  <a:moveTo>
                    <a:pt x="353" y="15"/>
                  </a:moveTo>
                  <a:lnTo>
                    <a:pt x="368" y="15"/>
                  </a:lnTo>
                  <a:lnTo>
                    <a:pt x="368" y="30"/>
                  </a:lnTo>
                  <a:lnTo>
                    <a:pt x="353" y="30"/>
                  </a:lnTo>
                  <a:lnTo>
                    <a:pt x="353" y="15"/>
                  </a:lnTo>
                  <a:close/>
                  <a:moveTo>
                    <a:pt x="383" y="15"/>
                  </a:moveTo>
                  <a:lnTo>
                    <a:pt x="397" y="15"/>
                  </a:lnTo>
                  <a:lnTo>
                    <a:pt x="397" y="30"/>
                  </a:lnTo>
                  <a:lnTo>
                    <a:pt x="383" y="30"/>
                  </a:lnTo>
                  <a:lnTo>
                    <a:pt x="383" y="15"/>
                  </a:lnTo>
                  <a:close/>
                  <a:moveTo>
                    <a:pt x="412" y="15"/>
                  </a:moveTo>
                  <a:lnTo>
                    <a:pt x="427" y="15"/>
                  </a:lnTo>
                  <a:lnTo>
                    <a:pt x="427" y="30"/>
                  </a:lnTo>
                  <a:lnTo>
                    <a:pt x="412" y="30"/>
                  </a:lnTo>
                  <a:lnTo>
                    <a:pt x="412" y="15"/>
                  </a:lnTo>
                  <a:close/>
                  <a:moveTo>
                    <a:pt x="442" y="15"/>
                  </a:moveTo>
                  <a:lnTo>
                    <a:pt x="456" y="15"/>
                  </a:lnTo>
                  <a:lnTo>
                    <a:pt x="456" y="30"/>
                  </a:lnTo>
                  <a:lnTo>
                    <a:pt x="442" y="30"/>
                  </a:lnTo>
                  <a:lnTo>
                    <a:pt x="442" y="15"/>
                  </a:lnTo>
                  <a:close/>
                  <a:moveTo>
                    <a:pt x="471" y="15"/>
                  </a:moveTo>
                  <a:lnTo>
                    <a:pt x="486" y="15"/>
                  </a:lnTo>
                  <a:lnTo>
                    <a:pt x="486" y="30"/>
                  </a:lnTo>
                  <a:lnTo>
                    <a:pt x="471" y="30"/>
                  </a:lnTo>
                  <a:lnTo>
                    <a:pt x="471" y="15"/>
                  </a:lnTo>
                  <a:close/>
                  <a:moveTo>
                    <a:pt x="500" y="15"/>
                  </a:moveTo>
                  <a:lnTo>
                    <a:pt x="515" y="15"/>
                  </a:lnTo>
                  <a:lnTo>
                    <a:pt x="515" y="30"/>
                  </a:lnTo>
                  <a:lnTo>
                    <a:pt x="500" y="30"/>
                  </a:lnTo>
                  <a:lnTo>
                    <a:pt x="500" y="15"/>
                  </a:lnTo>
                  <a:close/>
                  <a:moveTo>
                    <a:pt x="530" y="15"/>
                  </a:moveTo>
                  <a:lnTo>
                    <a:pt x="545" y="15"/>
                  </a:lnTo>
                  <a:lnTo>
                    <a:pt x="545" y="30"/>
                  </a:lnTo>
                  <a:lnTo>
                    <a:pt x="530" y="30"/>
                  </a:lnTo>
                  <a:lnTo>
                    <a:pt x="530" y="15"/>
                  </a:lnTo>
                  <a:close/>
                  <a:moveTo>
                    <a:pt x="559" y="15"/>
                  </a:moveTo>
                  <a:lnTo>
                    <a:pt x="574" y="15"/>
                  </a:lnTo>
                  <a:lnTo>
                    <a:pt x="574" y="30"/>
                  </a:lnTo>
                  <a:lnTo>
                    <a:pt x="559" y="30"/>
                  </a:lnTo>
                  <a:lnTo>
                    <a:pt x="559" y="15"/>
                  </a:lnTo>
                  <a:close/>
                  <a:moveTo>
                    <a:pt x="580" y="0"/>
                  </a:moveTo>
                  <a:lnTo>
                    <a:pt x="624" y="22"/>
                  </a:lnTo>
                  <a:lnTo>
                    <a:pt x="580" y="44"/>
                  </a:lnTo>
                  <a:lnTo>
                    <a:pt x="580" y="0"/>
                  </a:lnTo>
                  <a:close/>
                </a:path>
              </a:pathLst>
            </a:custGeom>
            <a:solidFill>
              <a:srgbClr val="0000FF"/>
            </a:solidFill>
            <a:ln w="1">
              <a:solidFill>
                <a:srgbClr val="0000FF"/>
              </a:solidFill>
              <a:bevel/>
              <a:headEnd/>
              <a:tailEnd/>
            </a:ln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2000" b="0" i="0" u="none" strike="noStrike" kern="1200" cap="none" spc="0" normalizeH="0" baseline="0" noProof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Times New Roman"/>
                <a:ea typeface="+mn-ea"/>
                <a:cs typeface="Arial"/>
              </a:endParaRPr>
            </a:p>
          </p:txBody>
        </p:sp>
        <p:sp>
          <p:nvSpPr>
            <p:cNvPr id="105513" name="Freeform 44"/>
            <p:cNvSpPr>
              <a:spLocks noEditPoints="1"/>
            </p:cNvSpPr>
            <p:nvPr/>
          </p:nvSpPr>
          <p:spPr bwMode="auto">
            <a:xfrm>
              <a:off x="859" y="2031"/>
              <a:ext cx="871" cy="257"/>
            </a:xfrm>
            <a:custGeom>
              <a:avLst/>
              <a:gdLst>
                <a:gd name="T0" fmla="*/ 52 w 871"/>
                <a:gd name="T1" fmla="*/ 242 h 257"/>
                <a:gd name="T2" fmla="*/ 66 w 871"/>
                <a:gd name="T3" fmla="*/ 226 h 257"/>
                <a:gd name="T4" fmla="*/ 77 w 871"/>
                <a:gd name="T5" fmla="*/ 240 h 257"/>
                <a:gd name="T6" fmla="*/ 104 w 871"/>
                <a:gd name="T7" fmla="*/ 222 h 257"/>
                <a:gd name="T8" fmla="*/ 97 w 871"/>
                <a:gd name="T9" fmla="*/ 238 h 257"/>
                <a:gd name="T10" fmla="*/ 138 w 871"/>
                <a:gd name="T11" fmla="*/ 217 h 257"/>
                <a:gd name="T12" fmla="*/ 124 w 871"/>
                <a:gd name="T13" fmla="*/ 220 h 257"/>
                <a:gd name="T14" fmla="*/ 155 w 871"/>
                <a:gd name="T15" fmla="*/ 229 h 257"/>
                <a:gd name="T16" fmla="*/ 196 w 871"/>
                <a:gd name="T17" fmla="*/ 207 h 257"/>
                <a:gd name="T18" fmla="*/ 182 w 871"/>
                <a:gd name="T19" fmla="*/ 210 h 257"/>
                <a:gd name="T20" fmla="*/ 228 w 871"/>
                <a:gd name="T21" fmla="*/ 216 h 257"/>
                <a:gd name="T22" fmla="*/ 240 w 871"/>
                <a:gd name="T23" fmla="*/ 199 h 257"/>
                <a:gd name="T24" fmla="*/ 253 w 871"/>
                <a:gd name="T25" fmla="*/ 212 h 257"/>
                <a:gd name="T26" fmla="*/ 284 w 871"/>
                <a:gd name="T27" fmla="*/ 193 h 257"/>
                <a:gd name="T28" fmla="*/ 298 w 871"/>
                <a:gd name="T29" fmla="*/ 191 h 257"/>
                <a:gd name="T30" fmla="*/ 303 w 871"/>
                <a:gd name="T31" fmla="*/ 205 h 257"/>
                <a:gd name="T32" fmla="*/ 335 w 871"/>
                <a:gd name="T33" fmla="*/ 186 h 257"/>
                <a:gd name="T34" fmla="*/ 329 w 871"/>
                <a:gd name="T35" fmla="*/ 202 h 257"/>
                <a:gd name="T36" fmla="*/ 373 w 871"/>
                <a:gd name="T37" fmla="*/ 193 h 257"/>
                <a:gd name="T38" fmla="*/ 389 w 871"/>
                <a:gd name="T39" fmla="*/ 174 h 257"/>
                <a:gd name="T40" fmla="*/ 388 w 871"/>
                <a:gd name="T41" fmla="*/ 190 h 257"/>
                <a:gd name="T42" fmla="*/ 431 w 871"/>
                <a:gd name="T43" fmla="*/ 179 h 257"/>
                <a:gd name="T44" fmla="*/ 448 w 871"/>
                <a:gd name="T45" fmla="*/ 159 h 257"/>
                <a:gd name="T46" fmla="*/ 445 w 871"/>
                <a:gd name="T47" fmla="*/ 175 h 257"/>
                <a:gd name="T48" fmla="*/ 487 w 871"/>
                <a:gd name="T49" fmla="*/ 163 h 257"/>
                <a:gd name="T50" fmla="*/ 508 w 871"/>
                <a:gd name="T51" fmla="*/ 141 h 257"/>
                <a:gd name="T52" fmla="*/ 501 w 871"/>
                <a:gd name="T53" fmla="*/ 159 h 257"/>
                <a:gd name="T54" fmla="*/ 539 w 871"/>
                <a:gd name="T55" fmla="*/ 132 h 257"/>
                <a:gd name="T56" fmla="*/ 525 w 871"/>
                <a:gd name="T57" fmla="*/ 136 h 257"/>
                <a:gd name="T58" fmla="*/ 572 w 871"/>
                <a:gd name="T59" fmla="*/ 138 h 257"/>
                <a:gd name="T60" fmla="*/ 582 w 871"/>
                <a:gd name="T61" fmla="*/ 120 h 257"/>
                <a:gd name="T62" fmla="*/ 582 w 871"/>
                <a:gd name="T63" fmla="*/ 120 h 257"/>
                <a:gd name="T64" fmla="*/ 628 w 871"/>
                <a:gd name="T65" fmla="*/ 121 h 257"/>
                <a:gd name="T66" fmla="*/ 638 w 871"/>
                <a:gd name="T67" fmla="*/ 103 h 257"/>
                <a:gd name="T68" fmla="*/ 655 w 871"/>
                <a:gd name="T69" fmla="*/ 112 h 257"/>
                <a:gd name="T70" fmla="*/ 668 w 871"/>
                <a:gd name="T71" fmla="*/ 92 h 257"/>
                <a:gd name="T72" fmla="*/ 671 w 871"/>
                <a:gd name="T73" fmla="*/ 107 h 257"/>
                <a:gd name="T74" fmla="*/ 706 w 871"/>
                <a:gd name="T75" fmla="*/ 77 h 257"/>
                <a:gd name="T76" fmla="*/ 693 w 871"/>
                <a:gd name="T77" fmla="*/ 82 h 257"/>
                <a:gd name="T78" fmla="*/ 739 w 871"/>
                <a:gd name="T79" fmla="*/ 79 h 257"/>
                <a:gd name="T80" fmla="*/ 746 w 871"/>
                <a:gd name="T81" fmla="*/ 59 h 257"/>
                <a:gd name="T82" fmla="*/ 766 w 871"/>
                <a:gd name="T83" fmla="*/ 67 h 257"/>
                <a:gd name="T84" fmla="*/ 746 w 871"/>
                <a:gd name="T85" fmla="*/ 59 h 257"/>
                <a:gd name="T86" fmla="*/ 786 w 871"/>
                <a:gd name="T87" fmla="*/ 41 h 257"/>
                <a:gd name="T88" fmla="*/ 779 w 871"/>
                <a:gd name="T89" fmla="*/ 60 h 257"/>
                <a:gd name="T90" fmla="*/ 809 w 871"/>
                <a:gd name="T91" fmla="*/ 30 h 257"/>
                <a:gd name="T92" fmla="*/ 809 w 871"/>
                <a:gd name="T93" fmla="*/ 46 h 257"/>
                <a:gd name="T94" fmla="*/ 826 w 871"/>
                <a:gd name="T95" fmla="*/ 21 h 257"/>
                <a:gd name="T96" fmla="*/ 845 w 871"/>
                <a:gd name="T97" fmla="*/ 27 h 257"/>
                <a:gd name="T98" fmla="*/ 832 w 871"/>
                <a:gd name="T99" fmla="*/ 34 h 257"/>
                <a:gd name="T100" fmla="*/ 858 w 871"/>
                <a:gd name="T101" fmla="*/ 4 h 257"/>
                <a:gd name="T102" fmla="*/ 869 w 871"/>
                <a:gd name="T103" fmla="*/ 14 h 257"/>
                <a:gd name="T104" fmla="*/ 851 w 871"/>
                <a:gd name="T105" fmla="*/ 7 h 257"/>
                <a:gd name="T106" fmla="*/ 46 w 871"/>
                <a:gd name="T107" fmla="*/ 257 h 257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871"/>
                <a:gd name="T163" fmla="*/ 0 h 257"/>
                <a:gd name="T164" fmla="*/ 871 w 871"/>
                <a:gd name="T165" fmla="*/ 257 h 257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871" h="257">
                  <a:moveTo>
                    <a:pt x="37" y="228"/>
                  </a:moveTo>
                  <a:lnTo>
                    <a:pt x="50" y="227"/>
                  </a:lnTo>
                  <a:lnTo>
                    <a:pt x="51" y="227"/>
                  </a:lnTo>
                  <a:lnTo>
                    <a:pt x="52" y="242"/>
                  </a:lnTo>
                  <a:lnTo>
                    <a:pt x="51" y="242"/>
                  </a:lnTo>
                  <a:lnTo>
                    <a:pt x="38" y="243"/>
                  </a:lnTo>
                  <a:lnTo>
                    <a:pt x="37" y="228"/>
                  </a:lnTo>
                  <a:close/>
                  <a:moveTo>
                    <a:pt x="66" y="226"/>
                  </a:moveTo>
                  <a:lnTo>
                    <a:pt x="76" y="225"/>
                  </a:lnTo>
                  <a:lnTo>
                    <a:pt x="80" y="225"/>
                  </a:lnTo>
                  <a:lnTo>
                    <a:pt x="82" y="239"/>
                  </a:lnTo>
                  <a:lnTo>
                    <a:pt x="77" y="240"/>
                  </a:lnTo>
                  <a:lnTo>
                    <a:pt x="67" y="241"/>
                  </a:lnTo>
                  <a:lnTo>
                    <a:pt x="66" y="226"/>
                  </a:lnTo>
                  <a:close/>
                  <a:moveTo>
                    <a:pt x="95" y="223"/>
                  </a:moveTo>
                  <a:lnTo>
                    <a:pt x="104" y="222"/>
                  </a:lnTo>
                  <a:lnTo>
                    <a:pt x="109" y="222"/>
                  </a:lnTo>
                  <a:lnTo>
                    <a:pt x="111" y="236"/>
                  </a:lnTo>
                  <a:lnTo>
                    <a:pt x="106" y="237"/>
                  </a:lnTo>
                  <a:lnTo>
                    <a:pt x="97" y="238"/>
                  </a:lnTo>
                  <a:lnTo>
                    <a:pt x="95" y="223"/>
                  </a:lnTo>
                  <a:close/>
                  <a:moveTo>
                    <a:pt x="124" y="220"/>
                  </a:moveTo>
                  <a:lnTo>
                    <a:pt x="135" y="218"/>
                  </a:lnTo>
                  <a:lnTo>
                    <a:pt x="138" y="217"/>
                  </a:lnTo>
                  <a:lnTo>
                    <a:pt x="141" y="232"/>
                  </a:lnTo>
                  <a:lnTo>
                    <a:pt x="137" y="232"/>
                  </a:lnTo>
                  <a:lnTo>
                    <a:pt x="126" y="234"/>
                  </a:lnTo>
                  <a:lnTo>
                    <a:pt x="124" y="220"/>
                  </a:lnTo>
                  <a:close/>
                  <a:moveTo>
                    <a:pt x="153" y="215"/>
                  </a:moveTo>
                  <a:lnTo>
                    <a:pt x="167" y="212"/>
                  </a:lnTo>
                  <a:lnTo>
                    <a:pt x="170" y="227"/>
                  </a:lnTo>
                  <a:lnTo>
                    <a:pt x="155" y="229"/>
                  </a:lnTo>
                  <a:lnTo>
                    <a:pt x="153" y="215"/>
                  </a:lnTo>
                  <a:close/>
                  <a:moveTo>
                    <a:pt x="182" y="210"/>
                  </a:moveTo>
                  <a:lnTo>
                    <a:pt x="184" y="209"/>
                  </a:lnTo>
                  <a:lnTo>
                    <a:pt x="196" y="207"/>
                  </a:lnTo>
                  <a:lnTo>
                    <a:pt x="199" y="221"/>
                  </a:lnTo>
                  <a:lnTo>
                    <a:pt x="187" y="224"/>
                  </a:lnTo>
                  <a:lnTo>
                    <a:pt x="184" y="224"/>
                  </a:lnTo>
                  <a:lnTo>
                    <a:pt x="182" y="210"/>
                  </a:lnTo>
                  <a:close/>
                  <a:moveTo>
                    <a:pt x="211" y="204"/>
                  </a:moveTo>
                  <a:lnTo>
                    <a:pt x="218" y="203"/>
                  </a:lnTo>
                  <a:lnTo>
                    <a:pt x="225" y="202"/>
                  </a:lnTo>
                  <a:lnTo>
                    <a:pt x="228" y="216"/>
                  </a:lnTo>
                  <a:lnTo>
                    <a:pt x="220" y="218"/>
                  </a:lnTo>
                  <a:lnTo>
                    <a:pt x="213" y="219"/>
                  </a:lnTo>
                  <a:lnTo>
                    <a:pt x="211" y="204"/>
                  </a:lnTo>
                  <a:close/>
                  <a:moveTo>
                    <a:pt x="240" y="199"/>
                  </a:moveTo>
                  <a:lnTo>
                    <a:pt x="251" y="198"/>
                  </a:lnTo>
                  <a:lnTo>
                    <a:pt x="254" y="197"/>
                  </a:lnTo>
                  <a:lnTo>
                    <a:pt x="256" y="212"/>
                  </a:lnTo>
                  <a:lnTo>
                    <a:pt x="253" y="212"/>
                  </a:lnTo>
                  <a:lnTo>
                    <a:pt x="242" y="214"/>
                  </a:lnTo>
                  <a:lnTo>
                    <a:pt x="240" y="199"/>
                  </a:lnTo>
                  <a:close/>
                  <a:moveTo>
                    <a:pt x="269" y="195"/>
                  </a:moveTo>
                  <a:lnTo>
                    <a:pt x="284" y="193"/>
                  </a:lnTo>
                  <a:lnTo>
                    <a:pt x="285" y="208"/>
                  </a:lnTo>
                  <a:lnTo>
                    <a:pt x="271" y="210"/>
                  </a:lnTo>
                  <a:lnTo>
                    <a:pt x="269" y="195"/>
                  </a:lnTo>
                  <a:close/>
                  <a:moveTo>
                    <a:pt x="298" y="191"/>
                  </a:moveTo>
                  <a:lnTo>
                    <a:pt x="301" y="191"/>
                  </a:lnTo>
                  <a:lnTo>
                    <a:pt x="313" y="189"/>
                  </a:lnTo>
                  <a:lnTo>
                    <a:pt x="315" y="204"/>
                  </a:lnTo>
                  <a:lnTo>
                    <a:pt x="303" y="205"/>
                  </a:lnTo>
                  <a:lnTo>
                    <a:pt x="300" y="206"/>
                  </a:lnTo>
                  <a:lnTo>
                    <a:pt x="298" y="191"/>
                  </a:lnTo>
                  <a:close/>
                  <a:moveTo>
                    <a:pt x="327" y="187"/>
                  </a:moveTo>
                  <a:lnTo>
                    <a:pt x="335" y="186"/>
                  </a:lnTo>
                  <a:lnTo>
                    <a:pt x="341" y="185"/>
                  </a:lnTo>
                  <a:lnTo>
                    <a:pt x="344" y="199"/>
                  </a:lnTo>
                  <a:lnTo>
                    <a:pt x="337" y="200"/>
                  </a:lnTo>
                  <a:lnTo>
                    <a:pt x="329" y="202"/>
                  </a:lnTo>
                  <a:lnTo>
                    <a:pt x="327" y="187"/>
                  </a:lnTo>
                  <a:close/>
                  <a:moveTo>
                    <a:pt x="356" y="182"/>
                  </a:moveTo>
                  <a:lnTo>
                    <a:pt x="370" y="179"/>
                  </a:lnTo>
                  <a:lnTo>
                    <a:pt x="373" y="193"/>
                  </a:lnTo>
                  <a:lnTo>
                    <a:pt x="359" y="196"/>
                  </a:lnTo>
                  <a:lnTo>
                    <a:pt x="356" y="182"/>
                  </a:lnTo>
                  <a:close/>
                  <a:moveTo>
                    <a:pt x="384" y="176"/>
                  </a:moveTo>
                  <a:lnTo>
                    <a:pt x="389" y="174"/>
                  </a:lnTo>
                  <a:lnTo>
                    <a:pt x="398" y="172"/>
                  </a:lnTo>
                  <a:lnTo>
                    <a:pt x="402" y="186"/>
                  </a:lnTo>
                  <a:lnTo>
                    <a:pt x="392" y="189"/>
                  </a:lnTo>
                  <a:lnTo>
                    <a:pt x="388" y="190"/>
                  </a:lnTo>
                  <a:lnTo>
                    <a:pt x="384" y="176"/>
                  </a:lnTo>
                  <a:close/>
                  <a:moveTo>
                    <a:pt x="412" y="168"/>
                  </a:moveTo>
                  <a:lnTo>
                    <a:pt x="427" y="165"/>
                  </a:lnTo>
                  <a:lnTo>
                    <a:pt x="431" y="179"/>
                  </a:lnTo>
                  <a:lnTo>
                    <a:pt x="416" y="183"/>
                  </a:lnTo>
                  <a:lnTo>
                    <a:pt x="412" y="168"/>
                  </a:lnTo>
                  <a:close/>
                  <a:moveTo>
                    <a:pt x="441" y="161"/>
                  </a:moveTo>
                  <a:lnTo>
                    <a:pt x="448" y="159"/>
                  </a:lnTo>
                  <a:lnTo>
                    <a:pt x="455" y="157"/>
                  </a:lnTo>
                  <a:lnTo>
                    <a:pt x="459" y="171"/>
                  </a:lnTo>
                  <a:lnTo>
                    <a:pt x="452" y="173"/>
                  </a:lnTo>
                  <a:lnTo>
                    <a:pt x="445" y="175"/>
                  </a:lnTo>
                  <a:lnTo>
                    <a:pt x="441" y="161"/>
                  </a:lnTo>
                  <a:close/>
                  <a:moveTo>
                    <a:pt x="469" y="153"/>
                  </a:moveTo>
                  <a:lnTo>
                    <a:pt x="483" y="149"/>
                  </a:lnTo>
                  <a:lnTo>
                    <a:pt x="487" y="163"/>
                  </a:lnTo>
                  <a:lnTo>
                    <a:pt x="473" y="167"/>
                  </a:lnTo>
                  <a:lnTo>
                    <a:pt x="469" y="153"/>
                  </a:lnTo>
                  <a:close/>
                  <a:moveTo>
                    <a:pt x="497" y="144"/>
                  </a:moveTo>
                  <a:lnTo>
                    <a:pt x="508" y="141"/>
                  </a:lnTo>
                  <a:lnTo>
                    <a:pt x="511" y="140"/>
                  </a:lnTo>
                  <a:lnTo>
                    <a:pt x="515" y="154"/>
                  </a:lnTo>
                  <a:lnTo>
                    <a:pt x="512" y="155"/>
                  </a:lnTo>
                  <a:lnTo>
                    <a:pt x="501" y="159"/>
                  </a:lnTo>
                  <a:lnTo>
                    <a:pt x="497" y="144"/>
                  </a:lnTo>
                  <a:close/>
                  <a:moveTo>
                    <a:pt x="525" y="136"/>
                  </a:moveTo>
                  <a:lnTo>
                    <a:pt x="527" y="136"/>
                  </a:lnTo>
                  <a:lnTo>
                    <a:pt x="539" y="132"/>
                  </a:lnTo>
                  <a:lnTo>
                    <a:pt x="544" y="146"/>
                  </a:lnTo>
                  <a:lnTo>
                    <a:pt x="531" y="150"/>
                  </a:lnTo>
                  <a:lnTo>
                    <a:pt x="530" y="150"/>
                  </a:lnTo>
                  <a:lnTo>
                    <a:pt x="525" y="136"/>
                  </a:lnTo>
                  <a:close/>
                  <a:moveTo>
                    <a:pt x="554" y="128"/>
                  </a:moveTo>
                  <a:lnTo>
                    <a:pt x="564" y="125"/>
                  </a:lnTo>
                  <a:lnTo>
                    <a:pt x="568" y="124"/>
                  </a:lnTo>
                  <a:lnTo>
                    <a:pt x="572" y="138"/>
                  </a:lnTo>
                  <a:lnTo>
                    <a:pt x="568" y="139"/>
                  </a:lnTo>
                  <a:lnTo>
                    <a:pt x="558" y="142"/>
                  </a:lnTo>
                  <a:lnTo>
                    <a:pt x="554" y="128"/>
                  </a:lnTo>
                  <a:close/>
                  <a:moveTo>
                    <a:pt x="582" y="120"/>
                  </a:moveTo>
                  <a:lnTo>
                    <a:pt x="596" y="116"/>
                  </a:lnTo>
                  <a:lnTo>
                    <a:pt x="600" y="130"/>
                  </a:lnTo>
                  <a:lnTo>
                    <a:pt x="586" y="134"/>
                  </a:lnTo>
                  <a:lnTo>
                    <a:pt x="582" y="120"/>
                  </a:lnTo>
                  <a:close/>
                  <a:moveTo>
                    <a:pt x="610" y="111"/>
                  </a:moveTo>
                  <a:lnTo>
                    <a:pt x="616" y="110"/>
                  </a:lnTo>
                  <a:lnTo>
                    <a:pt x="624" y="107"/>
                  </a:lnTo>
                  <a:lnTo>
                    <a:pt x="628" y="121"/>
                  </a:lnTo>
                  <a:lnTo>
                    <a:pt x="621" y="124"/>
                  </a:lnTo>
                  <a:lnTo>
                    <a:pt x="614" y="125"/>
                  </a:lnTo>
                  <a:lnTo>
                    <a:pt x="610" y="111"/>
                  </a:lnTo>
                  <a:close/>
                  <a:moveTo>
                    <a:pt x="638" y="103"/>
                  </a:moveTo>
                  <a:lnTo>
                    <a:pt x="651" y="98"/>
                  </a:lnTo>
                  <a:lnTo>
                    <a:pt x="652" y="98"/>
                  </a:lnTo>
                  <a:lnTo>
                    <a:pt x="657" y="112"/>
                  </a:lnTo>
                  <a:lnTo>
                    <a:pt x="655" y="112"/>
                  </a:lnTo>
                  <a:lnTo>
                    <a:pt x="643" y="117"/>
                  </a:lnTo>
                  <a:lnTo>
                    <a:pt x="638" y="103"/>
                  </a:lnTo>
                  <a:close/>
                  <a:moveTo>
                    <a:pt x="666" y="93"/>
                  </a:moveTo>
                  <a:lnTo>
                    <a:pt x="668" y="92"/>
                  </a:lnTo>
                  <a:lnTo>
                    <a:pt x="679" y="88"/>
                  </a:lnTo>
                  <a:lnTo>
                    <a:pt x="684" y="101"/>
                  </a:lnTo>
                  <a:lnTo>
                    <a:pt x="673" y="106"/>
                  </a:lnTo>
                  <a:lnTo>
                    <a:pt x="671" y="107"/>
                  </a:lnTo>
                  <a:lnTo>
                    <a:pt x="666" y="93"/>
                  </a:lnTo>
                  <a:close/>
                  <a:moveTo>
                    <a:pt x="693" y="82"/>
                  </a:moveTo>
                  <a:lnTo>
                    <a:pt x="703" y="78"/>
                  </a:lnTo>
                  <a:lnTo>
                    <a:pt x="706" y="77"/>
                  </a:lnTo>
                  <a:lnTo>
                    <a:pt x="712" y="90"/>
                  </a:lnTo>
                  <a:lnTo>
                    <a:pt x="709" y="92"/>
                  </a:lnTo>
                  <a:lnTo>
                    <a:pt x="698" y="96"/>
                  </a:lnTo>
                  <a:lnTo>
                    <a:pt x="693" y="82"/>
                  </a:lnTo>
                  <a:close/>
                  <a:moveTo>
                    <a:pt x="720" y="71"/>
                  </a:moveTo>
                  <a:lnTo>
                    <a:pt x="721" y="70"/>
                  </a:lnTo>
                  <a:lnTo>
                    <a:pt x="733" y="65"/>
                  </a:lnTo>
                  <a:lnTo>
                    <a:pt x="739" y="79"/>
                  </a:lnTo>
                  <a:lnTo>
                    <a:pt x="727" y="84"/>
                  </a:lnTo>
                  <a:lnTo>
                    <a:pt x="725" y="85"/>
                  </a:lnTo>
                  <a:lnTo>
                    <a:pt x="720" y="71"/>
                  </a:lnTo>
                  <a:close/>
                  <a:moveTo>
                    <a:pt x="746" y="59"/>
                  </a:moveTo>
                  <a:lnTo>
                    <a:pt x="748" y="59"/>
                  </a:lnTo>
                  <a:lnTo>
                    <a:pt x="757" y="55"/>
                  </a:lnTo>
                  <a:lnTo>
                    <a:pt x="760" y="53"/>
                  </a:lnTo>
                  <a:lnTo>
                    <a:pt x="766" y="67"/>
                  </a:lnTo>
                  <a:lnTo>
                    <a:pt x="763" y="68"/>
                  </a:lnTo>
                  <a:lnTo>
                    <a:pt x="754" y="72"/>
                  </a:lnTo>
                  <a:lnTo>
                    <a:pt x="752" y="73"/>
                  </a:lnTo>
                  <a:lnTo>
                    <a:pt x="746" y="59"/>
                  </a:lnTo>
                  <a:close/>
                  <a:moveTo>
                    <a:pt x="773" y="47"/>
                  </a:moveTo>
                  <a:lnTo>
                    <a:pt x="773" y="47"/>
                  </a:lnTo>
                  <a:lnTo>
                    <a:pt x="781" y="43"/>
                  </a:lnTo>
                  <a:lnTo>
                    <a:pt x="786" y="41"/>
                  </a:lnTo>
                  <a:lnTo>
                    <a:pt x="793" y="54"/>
                  </a:lnTo>
                  <a:lnTo>
                    <a:pt x="788" y="56"/>
                  </a:lnTo>
                  <a:lnTo>
                    <a:pt x="780" y="60"/>
                  </a:lnTo>
                  <a:lnTo>
                    <a:pt x="779" y="60"/>
                  </a:lnTo>
                  <a:lnTo>
                    <a:pt x="773" y="47"/>
                  </a:lnTo>
                  <a:close/>
                  <a:moveTo>
                    <a:pt x="800" y="34"/>
                  </a:moveTo>
                  <a:lnTo>
                    <a:pt x="802" y="33"/>
                  </a:lnTo>
                  <a:lnTo>
                    <a:pt x="809" y="30"/>
                  </a:lnTo>
                  <a:lnTo>
                    <a:pt x="813" y="28"/>
                  </a:lnTo>
                  <a:lnTo>
                    <a:pt x="819" y="41"/>
                  </a:lnTo>
                  <a:lnTo>
                    <a:pt x="815" y="43"/>
                  </a:lnTo>
                  <a:lnTo>
                    <a:pt x="809" y="46"/>
                  </a:lnTo>
                  <a:lnTo>
                    <a:pt x="806" y="48"/>
                  </a:lnTo>
                  <a:lnTo>
                    <a:pt x="800" y="34"/>
                  </a:lnTo>
                  <a:close/>
                  <a:moveTo>
                    <a:pt x="826" y="21"/>
                  </a:moveTo>
                  <a:lnTo>
                    <a:pt x="826" y="21"/>
                  </a:lnTo>
                  <a:lnTo>
                    <a:pt x="831" y="18"/>
                  </a:lnTo>
                  <a:lnTo>
                    <a:pt x="836" y="16"/>
                  </a:lnTo>
                  <a:lnTo>
                    <a:pt x="838" y="14"/>
                  </a:lnTo>
                  <a:lnTo>
                    <a:pt x="845" y="27"/>
                  </a:lnTo>
                  <a:lnTo>
                    <a:pt x="843" y="28"/>
                  </a:lnTo>
                  <a:lnTo>
                    <a:pt x="838" y="31"/>
                  </a:lnTo>
                  <a:lnTo>
                    <a:pt x="833" y="34"/>
                  </a:lnTo>
                  <a:lnTo>
                    <a:pt x="832" y="34"/>
                  </a:lnTo>
                  <a:lnTo>
                    <a:pt x="826" y="21"/>
                  </a:lnTo>
                  <a:close/>
                  <a:moveTo>
                    <a:pt x="851" y="7"/>
                  </a:moveTo>
                  <a:lnTo>
                    <a:pt x="854" y="6"/>
                  </a:lnTo>
                  <a:lnTo>
                    <a:pt x="858" y="4"/>
                  </a:lnTo>
                  <a:lnTo>
                    <a:pt x="861" y="1"/>
                  </a:lnTo>
                  <a:lnTo>
                    <a:pt x="864" y="0"/>
                  </a:lnTo>
                  <a:lnTo>
                    <a:pt x="871" y="13"/>
                  </a:lnTo>
                  <a:lnTo>
                    <a:pt x="869" y="14"/>
                  </a:lnTo>
                  <a:lnTo>
                    <a:pt x="865" y="16"/>
                  </a:lnTo>
                  <a:lnTo>
                    <a:pt x="861" y="18"/>
                  </a:lnTo>
                  <a:lnTo>
                    <a:pt x="858" y="20"/>
                  </a:lnTo>
                  <a:lnTo>
                    <a:pt x="851" y="7"/>
                  </a:lnTo>
                  <a:close/>
                  <a:moveTo>
                    <a:pt x="46" y="257"/>
                  </a:moveTo>
                  <a:lnTo>
                    <a:pt x="0" y="237"/>
                  </a:lnTo>
                  <a:lnTo>
                    <a:pt x="43" y="213"/>
                  </a:lnTo>
                  <a:lnTo>
                    <a:pt x="46" y="257"/>
                  </a:lnTo>
                  <a:close/>
                </a:path>
              </a:pathLst>
            </a:custGeom>
            <a:solidFill>
              <a:srgbClr val="0000CC"/>
            </a:solidFill>
            <a:ln w="1">
              <a:solidFill>
                <a:srgbClr val="0000CC"/>
              </a:solidFill>
              <a:bevel/>
              <a:headEnd/>
              <a:tailEnd/>
            </a:ln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2000" b="0" i="0" u="none" strike="noStrike" kern="1200" cap="none" spc="0" normalizeH="0" baseline="0" noProof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Times New Roman"/>
                <a:ea typeface="+mn-ea"/>
                <a:cs typeface="Arial"/>
              </a:endParaRPr>
            </a:p>
          </p:txBody>
        </p:sp>
        <p:sp>
          <p:nvSpPr>
            <p:cNvPr id="105514" name="Freeform 45"/>
            <p:cNvSpPr>
              <a:spLocks noEditPoints="1"/>
            </p:cNvSpPr>
            <p:nvPr/>
          </p:nvSpPr>
          <p:spPr bwMode="auto">
            <a:xfrm>
              <a:off x="1874" y="1614"/>
              <a:ext cx="491" cy="343"/>
            </a:xfrm>
            <a:custGeom>
              <a:avLst/>
              <a:gdLst>
                <a:gd name="T0" fmla="*/ 20 w 491"/>
                <a:gd name="T1" fmla="*/ 336 h 343"/>
                <a:gd name="T2" fmla="*/ 26 w 491"/>
                <a:gd name="T3" fmla="*/ 316 h 343"/>
                <a:gd name="T4" fmla="*/ 46 w 491"/>
                <a:gd name="T5" fmla="*/ 322 h 343"/>
                <a:gd name="T6" fmla="*/ 26 w 491"/>
                <a:gd name="T7" fmla="*/ 316 h 343"/>
                <a:gd name="T8" fmla="*/ 64 w 491"/>
                <a:gd name="T9" fmla="*/ 294 h 343"/>
                <a:gd name="T10" fmla="*/ 59 w 491"/>
                <a:gd name="T11" fmla="*/ 314 h 343"/>
                <a:gd name="T12" fmla="*/ 83 w 491"/>
                <a:gd name="T13" fmla="*/ 283 h 343"/>
                <a:gd name="T14" fmla="*/ 91 w 491"/>
                <a:gd name="T15" fmla="*/ 296 h 343"/>
                <a:gd name="T16" fmla="*/ 102 w 491"/>
                <a:gd name="T17" fmla="*/ 272 h 343"/>
                <a:gd name="T18" fmla="*/ 122 w 491"/>
                <a:gd name="T19" fmla="*/ 277 h 343"/>
                <a:gd name="T20" fmla="*/ 102 w 491"/>
                <a:gd name="T21" fmla="*/ 272 h 343"/>
                <a:gd name="T22" fmla="*/ 139 w 491"/>
                <a:gd name="T23" fmla="*/ 249 h 343"/>
                <a:gd name="T24" fmla="*/ 135 w 491"/>
                <a:gd name="T25" fmla="*/ 269 h 343"/>
                <a:gd name="T26" fmla="*/ 161 w 491"/>
                <a:gd name="T27" fmla="*/ 234 h 343"/>
                <a:gd name="T28" fmla="*/ 169 w 491"/>
                <a:gd name="T29" fmla="*/ 247 h 343"/>
                <a:gd name="T30" fmla="*/ 176 w 491"/>
                <a:gd name="T31" fmla="*/ 224 h 343"/>
                <a:gd name="T32" fmla="*/ 197 w 491"/>
                <a:gd name="T33" fmla="*/ 228 h 343"/>
                <a:gd name="T34" fmla="*/ 176 w 491"/>
                <a:gd name="T35" fmla="*/ 224 h 343"/>
                <a:gd name="T36" fmla="*/ 213 w 491"/>
                <a:gd name="T37" fmla="*/ 200 h 343"/>
                <a:gd name="T38" fmla="*/ 209 w 491"/>
                <a:gd name="T39" fmla="*/ 220 h 343"/>
                <a:gd name="T40" fmla="*/ 228 w 491"/>
                <a:gd name="T41" fmla="*/ 190 h 343"/>
                <a:gd name="T42" fmla="*/ 245 w 491"/>
                <a:gd name="T43" fmla="*/ 196 h 343"/>
                <a:gd name="T44" fmla="*/ 233 w 491"/>
                <a:gd name="T45" fmla="*/ 204 h 343"/>
                <a:gd name="T46" fmla="*/ 258 w 491"/>
                <a:gd name="T47" fmla="*/ 169 h 343"/>
                <a:gd name="T48" fmla="*/ 266 w 491"/>
                <a:gd name="T49" fmla="*/ 181 h 343"/>
                <a:gd name="T50" fmla="*/ 273 w 491"/>
                <a:gd name="T51" fmla="*/ 159 h 343"/>
                <a:gd name="T52" fmla="*/ 282 w 491"/>
                <a:gd name="T53" fmla="*/ 171 h 343"/>
                <a:gd name="T54" fmla="*/ 300 w 491"/>
                <a:gd name="T55" fmla="*/ 140 h 343"/>
                <a:gd name="T56" fmla="*/ 309 w 491"/>
                <a:gd name="T57" fmla="*/ 152 h 343"/>
                <a:gd name="T58" fmla="*/ 321 w 491"/>
                <a:gd name="T59" fmla="*/ 125 h 343"/>
                <a:gd name="T60" fmla="*/ 342 w 491"/>
                <a:gd name="T61" fmla="*/ 128 h 343"/>
                <a:gd name="T62" fmla="*/ 321 w 491"/>
                <a:gd name="T63" fmla="*/ 125 h 343"/>
                <a:gd name="T64" fmla="*/ 357 w 491"/>
                <a:gd name="T65" fmla="*/ 99 h 343"/>
                <a:gd name="T66" fmla="*/ 354 w 491"/>
                <a:gd name="T67" fmla="*/ 120 h 343"/>
                <a:gd name="T68" fmla="*/ 374 w 491"/>
                <a:gd name="T69" fmla="*/ 87 h 343"/>
                <a:gd name="T70" fmla="*/ 383 w 491"/>
                <a:gd name="T71" fmla="*/ 99 h 343"/>
                <a:gd name="T72" fmla="*/ 393 w 491"/>
                <a:gd name="T73" fmla="*/ 74 h 343"/>
                <a:gd name="T74" fmla="*/ 414 w 491"/>
                <a:gd name="T75" fmla="*/ 77 h 343"/>
                <a:gd name="T76" fmla="*/ 393 w 491"/>
                <a:gd name="T77" fmla="*/ 74 h 343"/>
                <a:gd name="T78" fmla="*/ 428 w 491"/>
                <a:gd name="T79" fmla="*/ 47 h 343"/>
                <a:gd name="T80" fmla="*/ 426 w 491"/>
                <a:gd name="T81" fmla="*/ 68 h 343"/>
                <a:gd name="T82" fmla="*/ 440 w 491"/>
                <a:gd name="T83" fmla="*/ 37 h 343"/>
                <a:gd name="T84" fmla="*/ 449 w 491"/>
                <a:gd name="T85" fmla="*/ 28 h 343"/>
                <a:gd name="T86" fmla="*/ 453 w 491"/>
                <a:gd name="T87" fmla="*/ 45 h 343"/>
                <a:gd name="T88" fmla="*/ 439 w 491"/>
                <a:gd name="T89" fmla="*/ 38 h 343"/>
                <a:gd name="T90" fmla="*/ 472 w 491"/>
                <a:gd name="T91" fmla="*/ 46 h 343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491"/>
                <a:gd name="T139" fmla="*/ 0 h 343"/>
                <a:gd name="T140" fmla="*/ 491 w 491"/>
                <a:gd name="T141" fmla="*/ 343 h 343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491" h="343">
                  <a:moveTo>
                    <a:pt x="0" y="330"/>
                  </a:moveTo>
                  <a:lnTo>
                    <a:pt x="13" y="323"/>
                  </a:lnTo>
                  <a:lnTo>
                    <a:pt x="20" y="336"/>
                  </a:lnTo>
                  <a:lnTo>
                    <a:pt x="7" y="343"/>
                  </a:lnTo>
                  <a:lnTo>
                    <a:pt x="0" y="330"/>
                  </a:lnTo>
                  <a:close/>
                  <a:moveTo>
                    <a:pt x="26" y="316"/>
                  </a:moveTo>
                  <a:lnTo>
                    <a:pt x="28" y="315"/>
                  </a:lnTo>
                  <a:lnTo>
                    <a:pt x="39" y="309"/>
                  </a:lnTo>
                  <a:lnTo>
                    <a:pt x="46" y="322"/>
                  </a:lnTo>
                  <a:lnTo>
                    <a:pt x="35" y="328"/>
                  </a:lnTo>
                  <a:lnTo>
                    <a:pt x="33" y="329"/>
                  </a:lnTo>
                  <a:lnTo>
                    <a:pt x="26" y="316"/>
                  </a:lnTo>
                  <a:close/>
                  <a:moveTo>
                    <a:pt x="52" y="302"/>
                  </a:moveTo>
                  <a:lnTo>
                    <a:pt x="55" y="300"/>
                  </a:lnTo>
                  <a:lnTo>
                    <a:pt x="64" y="294"/>
                  </a:lnTo>
                  <a:lnTo>
                    <a:pt x="72" y="307"/>
                  </a:lnTo>
                  <a:lnTo>
                    <a:pt x="62" y="312"/>
                  </a:lnTo>
                  <a:lnTo>
                    <a:pt x="59" y="314"/>
                  </a:lnTo>
                  <a:lnTo>
                    <a:pt x="52" y="302"/>
                  </a:lnTo>
                  <a:close/>
                  <a:moveTo>
                    <a:pt x="77" y="287"/>
                  </a:moveTo>
                  <a:lnTo>
                    <a:pt x="83" y="283"/>
                  </a:lnTo>
                  <a:lnTo>
                    <a:pt x="90" y="280"/>
                  </a:lnTo>
                  <a:lnTo>
                    <a:pt x="97" y="292"/>
                  </a:lnTo>
                  <a:lnTo>
                    <a:pt x="91" y="296"/>
                  </a:lnTo>
                  <a:lnTo>
                    <a:pt x="84" y="300"/>
                  </a:lnTo>
                  <a:lnTo>
                    <a:pt x="77" y="287"/>
                  </a:lnTo>
                  <a:close/>
                  <a:moveTo>
                    <a:pt x="102" y="272"/>
                  </a:moveTo>
                  <a:lnTo>
                    <a:pt x="113" y="265"/>
                  </a:lnTo>
                  <a:lnTo>
                    <a:pt x="115" y="264"/>
                  </a:lnTo>
                  <a:lnTo>
                    <a:pt x="122" y="277"/>
                  </a:lnTo>
                  <a:lnTo>
                    <a:pt x="120" y="278"/>
                  </a:lnTo>
                  <a:lnTo>
                    <a:pt x="110" y="285"/>
                  </a:lnTo>
                  <a:lnTo>
                    <a:pt x="102" y="272"/>
                  </a:lnTo>
                  <a:close/>
                  <a:moveTo>
                    <a:pt x="127" y="257"/>
                  </a:moveTo>
                  <a:lnTo>
                    <a:pt x="128" y="256"/>
                  </a:lnTo>
                  <a:lnTo>
                    <a:pt x="139" y="249"/>
                  </a:lnTo>
                  <a:lnTo>
                    <a:pt x="147" y="261"/>
                  </a:lnTo>
                  <a:lnTo>
                    <a:pt x="136" y="268"/>
                  </a:lnTo>
                  <a:lnTo>
                    <a:pt x="135" y="269"/>
                  </a:lnTo>
                  <a:lnTo>
                    <a:pt x="127" y="257"/>
                  </a:lnTo>
                  <a:close/>
                  <a:moveTo>
                    <a:pt x="152" y="241"/>
                  </a:moveTo>
                  <a:lnTo>
                    <a:pt x="161" y="234"/>
                  </a:lnTo>
                  <a:lnTo>
                    <a:pt x="164" y="233"/>
                  </a:lnTo>
                  <a:lnTo>
                    <a:pt x="172" y="245"/>
                  </a:lnTo>
                  <a:lnTo>
                    <a:pt x="169" y="247"/>
                  </a:lnTo>
                  <a:lnTo>
                    <a:pt x="160" y="253"/>
                  </a:lnTo>
                  <a:lnTo>
                    <a:pt x="152" y="241"/>
                  </a:lnTo>
                  <a:close/>
                  <a:moveTo>
                    <a:pt x="176" y="224"/>
                  </a:moveTo>
                  <a:lnTo>
                    <a:pt x="178" y="223"/>
                  </a:lnTo>
                  <a:lnTo>
                    <a:pt x="188" y="216"/>
                  </a:lnTo>
                  <a:lnTo>
                    <a:pt x="197" y="228"/>
                  </a:lnTo>
                  <a:lnTo>
                    <a:pt x="186" y="235"/>
                  </a:lnTo>
                  <a:lnTo>
                    <a:pt x="184" y="237"/>
                  </a:lnTo>
                  <a:lnTo>
                    <a:pt x="176" y="224"/>
                  </a:lnTo>
                  <a:close/>
                  <a:moveTo>
                    <a:pt x="200" y="208"/>
                  </a:moveTo>
                  <a:lnTo>
                    <a:pt x="212" y="201"/>
                  </a:lnTo>
                  <a:lnTo>
                    <a:pt x="213" y="200"/>
                  </a:lnTo>
                  <a:lnTo>
                    <a:pt x="221" y="212"/>
                  </a:lnTo>
                  <a:lnTo>
                    <a:pt x="220" y="213"/>
                  </a:lnTo>
                  <a:lnTo>
                    <a:pt x="209" y="220"/>
                  </a:lnTo>
                  <a:lnTo>
                    <a:pt x="200" y="208"/>
                  </a:lnTo>
                  <a:close/>
                  <a:moveTo>
                    <a:pt x="225" y="192"/>
                  </a:moveTo>
                  <a:lnTo>
                    <a:pt x="228" y="190"/>
                  </a:lnTo>
                  <a:lnTo>
                    <a:pt x="236" y="185"/>
                  </a:lnTo>
                  <a:lnTo>
                    <a:pt x="237" y="183"/>
                  </a:lnTo>
                  <a:lnTo>
                    <a:pt x="245" y="196"/>
                  </a:lnTo>
                  <a:lnTo>
                    <a:pt x="244" y="197"/>
                  </a:lnTo>
                  <a:lnTo>
                    <a:pt x="236" y="202"/>
                  </a:lnTo>
                  <a:lnTo>
                    <a:pt x="233" y="204"/>
                  </a:lnTo>
                  <a:lnTo>
                    <a:pt x="225" y="192"/>
                  </a:lnTo>
                  <a:close/>
                  <a:moveTo>
                    <a:pt x="249" y="175"/>
                  </a:moveTo>
                  <a:lnTo>
                    <a:pt x="258" y="169"/>
                  </a:lnTo>
                  <a:lnTo>
                    <a:pt x="261" y="167"/>
                  </a:lnTo>
                  <a:lnTo>
                    <a:pt x="270" y="179"/>
                  </a:lnTo>
                  <a:lnTo>
                    <a:pt x="266" y="181"/>
                  </a:lnTo>
                  <a:lnTo>
                    <a:pt x="257" y="187"/>
                  </a:lnTo>
                  <a:lnTo>
                    <a:pt x="249" y="175"/>
                  </a:lnTo>
                  <a:close/>
                  <a:moveTo>
                    <a:pt x="273" y="159"/>
                  </a:moveTo>
                  <a:lnTo>
                    <a:pt x="285" y="150"/>
                  </a:lnTo>
                  <a:lnTo>
                    <a:pt x="294" y="162"/>
                  </a:lnTo>
                  <a:lnTo>
                    <a:pt x="282" y="171"/>
                  </a:lnTo>
                  <a:lnTo>
                    <a:pt x="273" y="159"/>
                  </a:lnTo>
                  <a:close/>
                  <a:moveTo>
                    <a:pt x="297" y="142"/>
                  </a:moveTo>
                  <a:lnTo>
                    <a:pt x="300" y="140"/>
                  </a:lnTo>
                  <a:lnTo>
                    <a:pt x="309" y="133"/>
                  </a:lnTo>
                  <a:lnTo>
                    <a:pt x="318" y="145"/>
                  </a:lnTo>
                  <a:lnTo>
                    <a:pt x="309" y="152"/>
                  </a:lnTo>
                  <a:lnTo>
                    <a:pt x="306" y="154"/>
                  </a:lnTo>
                  <a:lnTo>
                    <a:pt x="297" y="142"/>
                  </a:lnTo>
                  <a:close/>
                  <a:moveTo>
                    <a:pt x="321" y="125"/>
                  </a:moveTo>
                  <a:lnTo>
                    <a:pt x="327" y="121"/>
                  </a:lnTo>
                  <a:lnTo>
                    <a:pt x="333" y="116"/>
                  </a:lnTo>
                  <a:lnTo>
                    <a:pt x="342" y="128"/>
                  </a:lnTo>
                  <a:lnTo>
                    <a:pt x="335" y="133"/>
                  </a:lnTo>
                  <a:lnTo>
                    <a:pt x="330" y="137"/>
                  </a:lnTo>
                  <a:lnTo>
                    <a:pt x="321" y="125"/>
                  </a:lnTo>
                  <a:close/>
                  <a:moveTo>
                    <a:pt x="345" y="108"/>
                  </a:moveTo>
                  <a:lnTo>
                    <a:pt x="351" y="104"/>
                  </a:lnTo>
                  <a:lnTo>
                    <a:pt x="357" y="99"/>
                  </a:lnTo>
                  <a:lnTo>
                    <a:pt x="366" y="111"/>
                  </a:lnTo>
                  <a:lnTo>
                    <a:pt x="360" y="115"/>
                  </a:lnTo>
                  <a:lnTo>
                    <a:pt x="354" y="120"/>
                  </a:lnTo>
                  <a:lnTo>
                    <a:pt x="345" y="108"/>
                  </a:lnTo>
                  <a:close/>
                  <a:moveTo>
                    <a:pt x="369" y="91"/>
                  </a:moveTo>
                  <a:lnTo>
                    <a:pt x="374" y="87"/>
                  </a:lnTo>
                  <a:lnTo>
                    <a:pt x="381" y="82"/>
                  </a:lnTo>
                  <a:lnTo>
                    <a:pt x="390" y="94"/>
                  </a:lnTo>
                  <a:lnTo>
                    <a:pt x="383" y="99"/>
                  </a:lnTo>
                  <a:lnTo>
                    <a:pt x="378" y="103"/>
                  </a:lnTo>
                  <a:lnTo>
                    <a:pt x="369" y="91"/>
                  </a:lnTo>
                  <a:close/>
                  <a:moveTo>
                    <a:pt x="393" y="74"/>
                  </a:moveTo>
                  <a:lnTo>
                    <a:pt x="396" y="72"/>
                  </a:lnTo>
                  <a:lnTo>
                    <a:pt x="405" y="65"/>
                  </a:lnTo>
                  <a:lnTo>
                    <a:pt x="414" y="77"/>
                  </a:lnTo>
                  <a:lnTo>
                    <a:pt x="404" y="84"/>
                  </a:lnTo>
                  <a:lnTo>
                    <a:pt x="402" y="86"/>
                  </a:lnTo>
                  <a:lnTo>
                    <a:pt x="393" y="74"/>
                  </a:lnTo>
                  <a:close/>
                  <a:moveTo>
                    <a:pt x="417" y="56"/>
                  </a:moveTo>
                  <a:lnTo>
                    <a:pt x="424" y="51"/>
                  </a:lnTo>
                  <a:lnTo>
                    <a:pt x="428" y="47"/>
                  </a:lnTo>
                  <a:lnTo>
                    <a:pt x="437" y="59"/>
                  </a:lnTo>
                  <a:lnTo>
                    <a:pt x="433" y="62"/>
                  </a:lnTo>
                  <a:lnTo>
                    <a:pt x="426" y="68"/>
                  </a:lnTo>
                  <a:lnTo>
                    <a:pt x="417" y="56"/>
                  </a:lnTo>
                  <a:close/>
                  <a:moveTo>
                    <a:pt x="439" y="38"/>
                  </a:moveTo>
                  <a:lnTo>
                    <a:pt x="440" y="37"/>
                  </a:lnTo>
                  <a:lnTo>
                    <a:pt x="443" y="34"/>
                  </a:lnTo>
                  <a:lnTo>
                    <a:pt x="446" y="31"/>
                  </a:lnTo>
                  <a:lnTo>
                    <a:pt x="449" y="28"/>
                  </a:lnTo>
                  <a:lnTo>
                    <a:pt x="460" y="38"/>
                  </a:lnTo>
                  <a:lnTo>
                    <a:pt x="457" y="42"/>
                  </a:lnTo>
                  <a:lnTo>
                    <a:pt x="453" y="45"/>
                  </a:lnTo>
                  <a:lnTo>
                    <a:pt x="450" y="48"/>
                  </a:lnTo>
                  <a:lnTo>
                    <a:pt x="449" y="49"/>
                  </a:lnTo>
                  <a:lnTo>
                    <a:pt x="439" y="38"/>
                  </a:lnTo>
                  <a:close/>
                  <a:moveTo>
                    <a:pt x="443" y="13"/>
                  </a:moveTo>
                  <a:lnTo>
                    <a:pt x="491" y="0"/>
                  </a:lnTo>
                  <a:lnTo>
                    <a:pt x="472" y="46"/>
                  </a:lnTo>
                  <a:lnTo>
                    <a:pt x="443" y="13"/>
                  </a:lnTo>
                  <a:close/>
                </a:path>
              </a:pathLst>
            </a:custGeom>
            <a:solidFill>
              <a:srgbClr val="0000CC"/>
            </a:solidFill>
            <a:ln w="1">
              <a:solidFill>
                <a:srgbClr val="0000CC"/>
              </a:solidFill>
              <a:bevel/>
              <a:headEnd/>
              <a:tailEnd/>
            </a:ln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2000" b="0" i="0" u="none" strike="noStrike" kern="1200" cap="none" spc="0" normalizeH="0" baseline="0" noProof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Times New Roman"/>
                <a:ea typeface="+mn-ea"/>
                <a:cs typeface="Arial"/>
              </a:endParaRPr>
            </a:p>
          </p:txBody>
        </p:sp>
        <p:sp>
          <p:nvSpPr>
            <p:cNvPr id="105515" name="Freeform 46"/>
            <p:cNvSpPr>
              <a:spLocks noEditPoints="1"/>
            </p:cNvSpPr>
            <p:nvPr/>
          </p:nvSpPr>
          <p:spPr bwMode="auto">
            <a:xfrm>
              <a:off x="3138" y="511"/>
              <a:ext cx="975" cy="273"/>
            </a:xfrm>
            <a:custGeom>
              <a:avLst/>
              <a:gdLst>
                <a:gd name="T0" fmla="*/ 939 w 975"/>
                <a:gd name="T1" fmla="*/ 15 h 273"/>
                <a:gd name="T2" fmla="*/ 895 w 975"/>
                <a:gd name="T3" fmla="*/ 29 h 273"/>
                <a:gd name="T4" fmla="*/ 909 w 975"/>
                <a:gd name="T5" fmla="*/ 29 h 273"/>
                <a:gd name="T6" fmla="*/ 865 w 975"/>
                <a:gd name="T7" fmla="*/ 15 h 273"/>
                <a:gd name="T8" fmla="*/ 851 w 975"/>
                <a:gd name="T9" fmla="*/ 30 h 273"/>
                <a:gd name="T10" fmla="*/ 851 w 975"/>
                <a:gd name="T11" fmla="*/ 30 h 273"/>
                <a:gd name="T12" fmla="*/ 806 w 975"/>
                <a:gd name="T13" fmla="*/ 17 h 273"/>
                <a:gd name="T14" fmla="*/ 792 w 975"/>
                <a:gd name="T15" fmla="*/ 33 h 273"/>
                <a:gd name="T16" fmla="*/ 776 w 975"/>
                <a:gd name="T17" fmla="*/ 19 h 273"/>
                <a:gd name="T18" fmla="*/ 792 w 975"/>
                <a:gd name="T19" fmla="*/ 33 h 273"/>
                <a:gd name="T20" fmla="*/ 762 w 975"/>
                <a:gd name="T21" fmla="*/ 20 h 273"/>
                <a:gd name="T22" fmla="*/ 718 w 975"/>
                <a:gd name="T23" fmla="*/ 25 h 273"/>
                <a:gd name="T24" fmla="*/ 690 w 975"/>
                <a:gd name="T25" fmla="*/ 42 h 273"/>
                <a:gd name="T26" fmla="*/ 675 w 975"/>
                <a:gd name="T27" fmla="*/ 44 h 273"/>
                <a:gd name="T28" fmla="*/ 661 w 975"/>
                <a:gd name="T29" fmla="*/ 31 h 273"/>
                <a:gd name="T30" fmla="*/ 638 w 975"/>
                <a:gd name="T31" fmla="*/ 49 h 273"/>
                <a:gd name="T32" fmla="*/ 644 w 975"/>
                <a:gd name="T33" fmla="*/ 33 h 273"/>
                <a:gd name="T34" fmla="*/ 603 w 975"/>
                <a:gd name="T35" fmla="*/ 54 h 273"/>
                <a:gd name="T36" fmla="*/ 617 w 975"/>
                <a:gd name="T37" fmla="*/ 52 h 273"/>
                <a:gd name="T38" fmla="*/ 586 w 975"/>
                <a:gd name="T39" fmla="*/ 42 h 273"/>
                <a:gd name="T40" fmla="*/ 543 w 975"/>
                <a:gd name="T41" fmla="*/ 50 h 273"/>
                <a:gd name="T42" fmla="*/ 520 w 975"/>
                <a:gd name="T43" fmla="*/ 69 h 273"/>
                <a:gd name="T44" fmla="*/ 528 w 975"/>
                <a:gd name="T45" fmla="*/ 52 h 273"/>
                <a:gd name="T46" fmla="*/ 488 w 975"/>
                <a:gd name="T47" fmla="*/ 76 h 273"/>
                <a:gd name="T48" fmla="*/ 502 w 975"/>
                <a:gd name="T49" fmla="*/ 73 h 273"/>
                <a:gd name="T50" fmla="*/ 470 w 975"/>
                <a:gd name="T51" fmla="*/ 65 h 273"/>
                <a:gd name="T52" fmla="*/ 427 w 975"/>
                <a:gd name="T53" fmla="*/ 76 h 273"/>
                <a:gd name="T54" fmla="*/ 406 w 975"/>
                <a:gd name="T55" fmla="*/ 97 h 273"/>
                <a:gd name="T56" fmla="*/ 413 w 975"/>
                <a:gd name="T57" fmla="*/ 80 h 273"/>
                <a:gd name="T58" fmla="*/ 375 w 975"/>
                <a:gd name="T59" fmla="*/ 107 h 273"/>
                <a:gd name="T60" fmla="*/ 389 w 975"/>
                <a:gd name="T61" fmla="*/ 103 h 273"/>
                <a:gd name="T62" fmla="*/ 343 w 975"/>
                <a:gd name="T63" fmla="*/ 103 h 273"/>
                <a:gd name="T64" fmla="*/ 334 w 975"/>
                <a:gd name="T65" fmla="*/ 122 h 273"/>
                <a:gd name="T66" fmla="*/ 334 w 975"/>
                <a:gd name="T67" fmla="*/ 122 h 273"/>
                <a:gd name="T68" fmla="*/ 301 w 975"/>
                <a:gd name="T69" fmla="*/ 118 h 273"/>
                <a:gd name="T70" fmla="*/ 265 w 975"/>
                <a:gd name="T71" fmla="*/ 148 h 273"/>
                <a:gd name="T72" fmla="*/ 279 w 975"/>
                <a:gd name="T73" fmla="*/ 142 h 273"/>
                <a:gd name="T74" fmla="*/ 232 w 975"/>
                <a:gd name="T75" fmla="*/ 145 h 273"/>
                <a:gd name="T76" fmla="*/ 224 w 975"/>
                <a:gd name="T77" fmla="*/ 164 h 273"/>
                <a:gd name="T78" fmla="*/ 218 w 975"/>
                <a:gd name="T79" fmla="*/ 151 h 273"/>
                <a:gd name="T80" fmla="*/ 184 w 975"/>
                <a:gd name="T81" fmla="*/ 181 h 273"/>
                <a:gd name="T82" fmla="*/ 171 w 975"/>
                <a:gd name="T83" fmla="*/ 188 h 273"/>
                <a:gd name="T84" fmla="*/ 154 w 975"/>
                <a:gd name="T85" fmla="*/ 179 h 273"/>
                <a:gd name="T86" fmla="*/ 140 w 975"/>
                <a:gd name="T87" fmla="*/ 201 h 273"/>
                <a:gd name="T88" fmla="*/ 125 w 975"/>
                <a:gd name="T89" fmla="*/ 192 h 273"/>
                <a:gd name="T90" fmla="*/ 117 w 975"/>
                <a:gd name="T91" fmla="*/ 212 h 273"/>
                <a:gd name="T92" fmla="*/ 106 w 975"/>
                <a:gd name="T93" fmla="*/ 201 h 273"/>
                <a:gd name="T94" fmla="*/ 88 w 975"/>
                <a:gd name="T95" fmla="*/ 226 h 273"/>
                <a:gd name="T96" fmla="*/ 74 w 975"/>
                <a:gd name="T97" fmla="*/ 216 h 273"/>
                <a:gd name="T98" fmla="*/ 67 w 975"/>
                <a:gd name="T99" fmla="*/ 239 h 273"/>
                <a:gd name="T100" fmla="*/ 46 w 975"/>
                <a:gd name="T101" fmla="*/ 236 h 273"/>
                <a:gd name="T102" fmla="*/ 67 w 975"/>
                <a:gd name="T103" fmla="*/ 239 h 273"/>
                <a:gd name="T104" fmla="*/ 32 w 975"/>
                <a:gd name="T105" fmla="*/ 266 h 273"/>
                <a:gd name="T106" fmla="*/ 27 w 975"/>
                <a:gd name="T107" fmla="*/ 251 h 273"/>
                <a:gd name="T108" fmla="*/ 15 w 975"/>
                <a:gd name="T109" fmla="*/ 273 h 273"/>
                <a:gd name="T110" fmla="*/ 6 w 975"/>
                <a:gd name="T111" fmla="*/ 272 h 273"/>
                <a:gd name="T112" fmla="*/ 9 w 975"/>
                <a:gd name="T113" fmla="*/ 257 h 273"/>
                <a:gd name="T114" fmla="*/ 12 w 975"/>
                <a:gd name="T115" fmla="*/ 258 h 273"/>
                <a:gd name="T116" fmla="*/ 975 w 975"/>
                <a:gd name="T117" fmla="*/ 23 h 273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975"/>
                <a:gd name="T178" fmla="*/ 0 h 273"/>
                <a:gd name="T179" fmla="*/ 975 w 975"/>
                <a:gd name="T180" fmla="*/ 273 h 273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975" h="273">
                  <a:moveTo>
                    <a:pt x="938" y="30"/>
                  </a:moveTo>
                  <a:lnTo>
                    <a:pt x="924" y="29"/>
                  </a:lnTo>
                  <a:lnTo>
                    <a:pt x="924" y="15"/>
                  </a:lnTo>
                  <a:lnTo>
                    <a:pt x="939" y="15"/>
                  </a:lnTo>
                  <a:lnTo>
                    <a:pt x="938" y="30"/>
                  </a:lnTo>
                  <a:close/>
                  <a:moveTo>
                    <a:pt x="909" y="29"/>
                  </a:moveTo>
                  <a:lnTo>
                    <a:pt x="898" y="29"/>
                  </a:lnTo>
                  <a:lnTo>
                    <a:pt x="895" y="29"/>
                  </a:lnTo>
                  <a:lnTo>
                    <a:pt x="894" y="14"/>
                  </a:lnTo>
                  <a:lnTo>
                    <a:pt x="898" y="14"/>
                  </a:lnTo>
                  <a:lnTo>
                    <a:pt x="909" y="14"/>
                  </a:lnTo>
                  <a:lnTo>
                    <a:pt x="909" y="29"/>
                  </a:lnTo>
                  <a:close/>
                  <a:moveTo>
                    <a:pt x="880" y="29"/>
                  </a:moveTo>
                  <a:lnTo>
                    <a:pt x="878" y="29"/>
                  </a:lnTo>
                  <a:lnTo>
                    <a:pt x="865" y="29"/>
                  </a:lnTo>
                  <a:lnTo>
                    <a:pt x="865" y="15"/>
                  </a:lnTo>
                  <a:lnTo>
                    <a:pt x="878" y="14"/>
                  </a:lnTo>
                  <a:lnTo>
                    <a:pt x="880" y="14"/>
                  </a:lnTo>
                  <a:lnTo>
                    <a:pt x="880" y="29"/>
                  </a:lnTo>
                  <a:close/>
                  <a:moveTo>
                    <a:pt x="851" y="30"/>
                  </a:moveTo>
                  <a:lnTo>
                    <a:pt x="836" y="30"/>
                  </a:lnTo>
                  <a:lnTo>
                    <a:pt x="835" y="15"/>
                  </a:lnTo>
                  <a:lnTo>
                    <a:pt x="850" y="15"/>
                  </a:lnTo>
                  <a:lnTo>
                    <a:pt x="851" y="30"/>
                  </a:lnTo>
                  <a:close/>
                  <a:moveTo>
                    <a:pt x="822" y="31"/>
                  </a:moveTo>
                  <a:lnTo>
                    <a:pt x="813" y="31"/>
                  </a:lnTo>
                  <a:lnTo>
                    <a:pt x="807" y="32"/>
                  </a:lnTo>
                  <a:lnTo>
                    <a:pt x="806" y="17"/>
                  </a:lnTo>
                  <a:lnTo>
                    <a:pt x="813" y="17"/>
                  </a:lnTo>
                  <a:lnTo>
                    <a:pt x="821" y="16"/>
                  </a:lnTo>
                  <a:lnTo>
                    <a:pt x="822" y="31"/>
                  </a:lnTo>
                  <a:close/>
                  <a:moveTo>
                    <a:pt x="792" y="33"/>
                  </a:moveTo>
                  <a:lnTo>
                    <a:pt x="790" y="33"/>
                  </a:lnTo>
                  <a:lnTo>
                    <a:pt x="778" y="34"/>
                  </a:lnTo>
                  <a:lnTo>
                    <a:pt x="776" y="19"/>
                  </a:lnTo>
                  <a:lnTo>
                    <a:pt x="777" y="19"/>
                  </a:lnTo>
                  <a:lnTo>
                    <a:pt x="789" y="18"/>
                  </a:lnTo>
                  <a:lnTo>
                    <a:pt x="791" y="18"/>
                  </a:lnTo>
                  <a:lnTo>
                    <a:pt x="792" y="33"/>
                  </a:lnTo>
                  <a:close/>
                  <a:moveTo>
                    <a:pt x="763" y="35"/>
                  </a:moveTo>
                  <a:lnTo>
                    <a:pt x="748" y="36"/>
                  </a:lnTo>
                  <a:lnTo>
                    <a:pt x="747" y="22"/>
                  </a:lnTo>
                  <a:lnTo>
                    <a:pt x="762" y="20"/>
                  </a:lnTo>
                  <a:lnTo>
                    <a:pt x="763" y="35"/>
                  </a:lnTo>
                  <a:close/>
                  <a:moveTo>
                    <a:pt x="734" y="38"/>
                  </a:moveTo>
                  <a:lnTo>
                    <a:pt x="719" y="39"/>
                  </a:lnTo>
                  <a:lnTo>
                    <a:pt x="718" y="25"/>
                  </a:lnTo>
                  <a:lnTo>
                    <a:pt x="732" y="23"/>
                  </a:lnTo>
                  <a:lnTo>
                    <a:pt x="734" y="38"/>
                  </a:lnTo>
                  <a:close/>
                  <a:moveTo>
                    <a:pt x="705" y="41"/>
                  </a:moveTo>
                  <a:lnTo>
                    <a:pt x="690" y="42"/>
                  </a:lnTo>
                  <a:lnTo>
                    <a:pt x="688" y="28"/>
                  </a:lnTo>
                  <a:lnTo>
                    <a:pt x="703" y="26"/>
                  </a:lnTo>
                  <a:lnTo>
                    <a:pt x="705" y="41"/>
                  </a:lnTo>
                  <a:close/>
                  <a:moveTo>
                    <a:pt x="675" y="44"/>
                  </a:moveTo>
                  <a:lnTo>
                    <a:pt x="663" y="46"/>
                  </a:lnTo>
                  <a:lnTo>
                    <a:pt x="661" y="46"/>
                  </a:lnTo>
                  <a:lnTo>
                    <a:pt x="659" y="31"/>
                  </a:lnTo>
                  <a:lnTo>
                    <a:pt x="661" y="31"/>
                  </a:lnTo>
                  <a:lnTo>
                    <a:pt x="674" y="30"/>
                  </a:lnTo>
                  <a:lnTo>
                    <a:pt x="675" y="44"/>
                  </a:lnTo>
                  <a:close/>
                  <a:moveTo>
                    <a:pt x="646" y="48"/>
                  </a:moveTo>
                  <a:lnTo>
                    <a:pt x="638" y="49"/>
                  </a:lnTo>
                  <a:lnTo>
                    <a:pt x="632" y="50"/>
                  </a:lnTo>
                  <a:lnTo>
                    <a:pt x="630" y="35"/>
                  </a:lnTo>
                  <a:lnTo>
                    <a:pt x="636" y="35"/>
                  </a:lnTo>
                  <a:lnTo>
                    <a:pt x="644" y="33"/>
                  </a:lnTo>
                  <a:lnTo>
                    <a:pt x="646" y="48"/>
                  </a:lnTo>
                  <a:close/>
                  <a:moveTo>
                    <a:pt x="617" y="52"/>
                  </a:moveTo>
                  <a:lnTo>
                    <a:pt x="613" y="53"/>
                  </a:lnTo>
                  <a:lnTo>
                    <a:pt x="603" y="54"/>
                  </a:lnTo>
                  <a:lnTo>
                    <a:pt x="601" y="40"/>
                  </a:lnTo>
                  <a:lnTo>
                    <a:pt x="611" y="38"/>
                  </a:lnTo>
                  <a:lnTo>
                    <a:pt x="615" y="37"/>
                  </a:lnTo>
                  <a:lnTo>
                    <a:pt x="617" y="52"/>
                  </a:lnTo>
                  <a:close/>
                  <a:moveTo>
                    <a:pt x="588" y="56"/>
                  </a:moveTo>
                  <a:lnTo>
                    <a:pt x="574" y="59"/>
                  </a:lnTo>
                  <a:lnTo>
                    <a:pt x="571" y="44"/>
                  </a:lnTo>
                  <a:lnTo>
                    <a:pt x="586" y="42"/>
                  </a:lnTo>
                  <a:lnTo>
                    <a:pt x="588" y="56"/>
                  </a:lnTo>
                  <a:close/>
                  <a:moveTo>
                    <a:pt x="560" y="61"/>
                  </a:moveTo>
                  <a:lnTo>
                    <a:pt x="545" y="64"/>
                  </a:lnTo>
                  <a:lnTo>
                    <a:pt x="543" y="50"/>
                  </a:lnTo>
                  <a:lnTo>
                    <a:pt x="557" y="47"/>
                  </a:lnTo>
                  <a:lnTo>
                    <a:pt x="560" y="61"/>
                  </a:lnTo>
                  <a:close/>
                  <a:moveTo>
                    <a:pt x="531" y="67"/>
                  </a:moveTo>
                  <a:lnTo>
                    <a:pt x="520" y="69"/>
                  </a:lnTo>
                  <a:lnTo>
                    <a:pt x="516" y="70"/>
                  </a:lnTo>
                  <a:lnTo>
                    <a:pt x="513" y="55"/>
                  </a:lnTo>
                  <a:lnTo>
                    <a:pt x="518" y="54"/>
                  </a:lnTo>
                  <a:lnTo>
                    <a:pt x="528" y="52"/>
                  </a:lnTo>
                  <a:lnTo>
                    <a:pt x="531" y="67"/>
                  </a:lnTo>
                  <a:close/>
                  <a:moveTo>
                    <a:pt x="502" y="73"/>
                  </a:moveTo>
                  <a:lnTo>
                    <a:pt x="498" y="73"/>
                  </a:lnTo>
                  <a:lnTo>
                    <a:pt x="488" y="76"/>
                  </a:lnTo>
                  <a:lnTo>
                    <a:pt x="485" y="61"/>
                  </a:lnTo>
                  <a:lnTo>
                    <a:pt x="495" y="59"/>
                  </a:lnTo>
                  <a:lnTo>
                    <a:pt x="499" y="58"/>
                  </a:lnTo>
                  <a:lnTo>
                    <a:pt x="502" y="73"/>
                  </a:lnTo>
                  <a:close/>
                  <a:moveTo>
                    <a:pt x="474" y="79"/>
                  </a:moveTo>
                  <a:lnTo>
                    <a:pt x="459" y="83"/>
                  </a:lnTo>
                  <a:lnTo>
                    <a:pt x="456" y="68"/>
                  </a:lnTo>
                  <a:lnTo>
                    <a:pt x="470" y="65"/>
                  </a:lnTo>
                  <a:lnTo>
                    <a:pt x="474" y="79"/>
                  </a:lnTo>
                  <a:close/>
                  <a:moveTo>
                    <a:pt x="445" y="86"/>
                  </a:moveTo>
                  <a:lnTo>
                    <a:pt x="431" y="90"/>
                  </a:lnTo>
                  <a:lnTo>
                    <a:pt x="427" y="76"/>
                  </a:lnTo>
                  <a:lnTo>
                    <a:pt x="441" y="72"/>
                  </a:lnTo>
                  <a:lnTo>
                    <a:pt x="445" y="86"/>
                  </a:lnTo>
                  <a:close/>
                  <a:moveTo>
                    <a:pt x="417" y="94"/>
                  </a:moveTo>
                  <a:lnTo>
                    <a:pt x="406" y="97"/>
                  </a:lnTo>
                  <a:lnTo>
                    <a:pt x="403" y="98"/>
                  </a:lnTo>
                  <a:lnTo>
                    <a:pt x="399" y="84"/>
                  </a:lnTo>
                  <a:lnTo>
                    <a:pt x="402" y="83"/>
                  </a:lnTo>
                  <a:lnTo>
                    <a:pt x="413" y="80"/>
                  </a:lnTo>
                  <a:lnTo>
                    <a:pt x="417" y="94"/>
                  </a:lnTo>
                  <a:close/>
                  <a:moveTo>
                    <a:pt x="389" y="103"/>
                  </a:moveTo>
                  <a:lnTo>
                    <a:pt x="383" y="105"/>
                  </a:lnTo>
                  <a:lnTo>
                    <a:pt x="375" y="107"/>
                  </a:lnTo>
                  <a:lnTo>
                    <a:pt x="371" y="93"/>
                  </a:lnTo>
                  <a:lnTo>
                    <a:pt x="378" y="91"/>
                  </a:lnTo>
                  <a:lnTo>
                    <a:pt x="385" y="89"/>
                  </a:lnTo>
                  <a:lnTo>
                    <a:pt x="389" y="103"/>
                  </a:lnTo>
                  <a:close/>
                  <a:moveTo>
                    <a:pt x="361" y="112"/>
                  </a:moveTo>
                  <a:lnTo>
                    <a:pt x="359" y="113"/>
                  </a:lnTo>
                  <a:lnTo>
                    <a:pt x="348" y="117"/>
                  </a:lnTo>
                  <a:lnTo>
                    <a:pt x="343" y="103"/>
                  </a:lnTo>
                  <a:lnTo>
                    <a:pt x="355" y="99"/>
                  </a:lnTo>
                  <a:lnTo>
                    <a:pt x="357" y="98"/>
                  </a:lnTo>
                  <a:lnTo>
                    <a:pt x="361" y="112"/>
                  </a:lnTo>
                  <a:close/>
                  <a:moveTo>
                    <a:pt x="334" y="122"/>
                  </a:moveTo>
                  <a:lnTo>
                    <a:pt x="320" y="127"/>
                  </a:lnTo>
                  <a:lnTo>
                    <a:pt x="315" y="113"/>
                  </a:lnTo>
                  <a:lnTo>
                    <a:pt x="329" y="108"/>
                  </a:lnTo>
                  <a:lnTo>
                    <a:pt x="334" y="122"/>
                  </a:lnTo>
                  <a:close/>
                  <a:moveTo>
                    <a:pt x="306" y="132"/>
                  </a:moveTo>
                  <a:lnTo>
                    <a:pt x="292" y="137"/>
                  </a:lnTo>
                  <a:lnTo>
                    <a:pt x="287" y="123"/>
                  </a:lnTo>
                  <a:lnTo>
                    <a:pt x="301" y="118"/>
                  </a:lnTo>
                  <a:lnTo>
                    <a:pt x="306" y="132"/>
                  </a:lnTo>
                  <a:close/>
                  <a:moveTo>
                    <a:pt x="279" y="142"/>
                  </a:moveTo>
                  <a:lnTo>
                    <a:pt x="267" y="147"/>
                  </a:lnTo>
                  <a:lnTo>
                    <a:pt x="265" y="148"/>
                  </a:lnTo>
                  <a:lnTo>
                    <a:pt x="260" y="134"/>
                  </a:lnTo>
                  <a:lnTo>
                    <a:pt x="262" y="133"/>
                  </a:lnTo>
                  <a:lnTo>
                    <a:pt x="274" y="129"/>
                  </a:lnTo>
                  <a:lnTo>
                    <a:pt x="279" y="142"/>
                  </a:lnTo>
                  <a:close/>
                  <a:moveTo>
                    <a:pt x="252" y="153"/>
                  </a:moveTo>
                  <a:lnTo>
                    <a:pt x="245" y="156"/>
                  </a:lnTo>
                  <a:lnTo>
                    <a:pt x="238" y="159"/>
                  </a:lnTo>
                  <a:lnTo>
                    <a:pt x="232" y="145"/>
                  </a:lnTo>
                  <a:lnTo>
                    <a:pt x="240" y="142"/>
                  </a:lnTo>
                  <a:lnTo>
                    <a:pt x="246" y="139"/>
                  </a:lnTo>
                  <a:lnTo>
                    <a:pt x="252" y="153"/>
                  </a:lnTo>
                  <a:close/>
                  <a:moveTo>
                    <a:pt x="224" y="164"/>
                  </a:moveTo>
                  <a:lnTo>
                    <a:pt x="224" y="164"/>
                  </a:lnTo>
                  <a:lnTo>
                    <a:pt x="211" y="170"/>
                  </a:lnTo>
                  <a:lnTo>
                    <a:pt x="205" y="156"/>
                  </a:lnTo>
                  <a:lnTo>
                    <a:pt x="218" y="151"/>
                  </a:lnTo>
                  <a:lnTo>
                    <a:pt x="219" y="150"/>
                  </a:lnTo>
                  <a:lnTo>
                    <a:pt x="224" y="164"/>
                  </a:lnTo>
                  <a:close/>
                  <a:moveTo>
                    <a:pt x="197" y="176"/>
                  </a:moveTo>
                  <a:lnTo>
                    <a:pt x="184" y="181"/>
                  </a:lnTo>
                  <a:lnTo>
                    <a:pt x="178" y="168"/>
                  </a:lnTo>
                  <a:lnTo>
                    <a:pt x="192" y="162"/>
                  </a:lnTo>
                  <a:lnTo>
                    <a:pt x="197" y="176"/>
                  </a:lnTo>
                  <a:close/>
                  <a:moveTo>
                    <a:pt x="171" y="188"/>
                  </a:moveTo>
                  <a:lnTo>
                    <a:pt x="160" y="192"/>
                  </a:lnTo>
                  <a:lnTo>
                    <a:pt x="157" y="194"/>
                  </a:lnTo>
                  <a:lnTo>
                    <a:pt x="151" y="180"/>
                  </a:lnTo>
                  <a:lnTo>
                    <a:pt x="154" y="179"/>
                  </a:lnTo>
                  <a:lnTo>
                    <a:pt x="165" y="174"/>
                  </a:lnTo>
                  <a:lnTo>
                    <a:pt x="171" y="188"/>
                  </a:lnTo>
                  <a:close/>
                  <a:moveTo>
                    <a:pt x="144" y="200"/>
                  </a:moveTo>
                  <a:lnTo>
                    <a:pt x="140" y="201"/>
                  </a:lnTo>
                  <a:lnTo>
                    <a:pt x="131" y="206"/>
                  </a:lnTo>
                  <a:lnTo>
                    <a:pt x="124" y="193"/>
                  </a:lnTo>
                  <a:lnTo>
                    <a:pt x="125" y="192"/>
                  </a:lnTo>
                  <a:lnTo>
                    <a:pt x="134" y="188"/>
                  </a:lnTo>
                  <a:lnTo>
                    <a:pt x="138" y="186"/>
                  </a:lnTo>
                  <a:lnTo>
                    <a:pt x="144" y="200"/>
                  </a:lnTo>
                  <a:close/>
                  <a:moveTo>
                    <a:pt x="117" y="212"/>
                  </a:moveTo>
                  <a:lnTo>
                    <a:pt x="113" y="214"/>
                  </a:lnTo>
                  <a:lnTo>
                    <a:pt x="104" y="218"/>
                  </a:lnTo>
                  <a:lnTo>
                    <a:pt x="98" y="205"/>
                  </a:lnTo>
                  <a:lnTo>
                    <a:pt x="106" y="201"/>
                  </a:lnTo>
                  <a:lnTo>
                    <a:pt x="111" y="199"/>
                  </a:lnTo>
                  <a:lnTo>
                    <a:pt x="117" y="212"/>
                  </a:lnTo>
                  <a:close/>
                  <a:moveTo>
                    <a:pt x="91" y="225"/>
                  </a:moveTo>
                  <a:lnTo>
                    <a:pt x="88" y="226"/>
                  </a:lnTo>
                  <a:lnTo>
                    <a:pt x="81" y="230"/>
                  </a:lnTo>
                  <a:lnTo>
                    <a:pt x="78" y="231"/>
                  </a:lnTo>
                  <a:lnTo>
                    <a:pt x="71" y="219"/>
                  </a:lnTo>
                  <a:lnTo>
                    <a:pt x="74" y="216"/>
                  </a:lnTo>
                  <a:lnTo>
                    <a:pt x="82" y="213"/>
                  </a:lnTo>
                  <a:lnTo>
                    <a:pt x="85" y="211"/>
                  </a:lnTo>
                  <a:lnTo>
                    <a:pt x="91" y="225"/>
                  </a:lnTo>
                  <a:close/>
                  <a:moveTo>
                    <a:pt x="67" y="239"/>
                  </a:moveTo>
                  <a:lnTo>
                    <a:pt x="62" y="242"/>
                  </a:lnTo>
                  <a:lnTo>
                    <a:pt x="57" y="246"/>
                  </a:lnTo>
                  <a:lnTo>
                    <a:pt x="55" y="247"/>
                  </a:lnTo>
                  <a:lnTo>
                    <a:pt x="46" y="236"/>
                  </a:lnTo>
                  <a:lnTo>
                    <a:pt x="48" y="235"/>
                  </a:lnTo>
                  <a:lnTo>
                    <a:pt x="54" y="230"/>
                  </a:lnTo>
                  <a:lnTo>
                    <a:pt x="58" y="227"/>
                  </a:lnTo>
                  <a:lnTo>
                    <a:pt x="67" y="239"/>
                  </a:lnTo>
                  <a:close/>
                  <a:moveTo>
                    <a:pt x="44" y="257"/>
                  </a:moveTo>
                  <a:lnTo>
                    <a:pt x="41" y="259"/>
                  </a:lnTo>
                  <a:lnTo>
                    <a:pt x="36" y="262"/>
                  </a:lnTo>
                  <a:lnTo>
                    <a:pt x="32" y="266"/>
                  </a:lnTo>
                  <a:lnTo>
                    <a:pt x="31" y="266"/>
                  </a:lnTo>
                  <a:lnTo>
                    <a:pt x="23" y="254"/>
                  </a:lnTo>
                  <a:lnTo>
                    <a:pt x="27" y="251"/>
                  </a:lnTo>
                  <a:lnTo>
                    <a:pt x="32" y="247"/>
                  </a:lnTo>
                  <a:lnTo>
                    <a:pt x="35" y="245"/>
                  </a:lnTo>
                  <a:lnTo>
                    <a:pt x="44" y="257"/>
                  </a:lnTo>
                  <a:close/>
                  <a:moveTo>
                    <a:pt x="15" y="273"/>
                  </a:moveTo>
                  <a:lnTo>
                    <a:pt x="14" y="273"/>
                  </a:lnTo>
                  <a:lnTo>
                    <a:pt x="11" y="273"/>
                  </a:lnTo>
                  <a:lnTo>
                    <a:pt x="9" y="272"/>
                  </a:lnTo>
                  <a:lnTo>
                    <a:pt x="6" y="272"/>
                  </a:lnTo>
                  <a:lnTo>
                    <a:pt x="3" y="271"/>
                  </a:lnTo>
                  <a:lnTo>
                    <a:pt x="0" y="269"/>
                  </a:lnTo>
                  <a:lnTo>
                    <a:pt x="8" y="256"/>
                  </a:lnTo>
                  <a:lnTo>
                    <a:pt x="9" y="257"/>
                  </a:lnTo>
                  <a:lnTo>
                    <a:pt x="10" y="257"/>
                  </a:lnTo>
                  <a:lnTo>
                    <a:pt x="10" y="258"/>
                  </a:lnTo>
                  <a:lnTo>
                    <a:pt x="11" y="258"/>
                  </a:lnTo>
                  <a:lnTo>
                    <a:pt x="12" y="258"/>
                  </a:lnTo>
                  <a:lnTo>
                    <a:pt x="13" y="258"/>
                  </a:lnTo>
                  <a:lnTo>
                    <a:pt x="15" y="273"/>
                  </a:lnTo>
                  <a:close/>
                  <a:moveTo>
                    <a:pt x="932" y="0"/>
                  </a:moveTo>
                  <a:lnTo>
                    <a:pt x="975" y="23"/>
                  </a:lnTo>
                  <a:lnTo>
                    <a:pt x="931" y="44"/>
                  </a:lnTo>
                  <a:lnTo>
                    <a:pt x="932" y="0"/>
                  </a:lnTo>
                  <a:close/>
                </a:path>
              </a:pathLst>
            </a:custGeom>
            <a:solidFill>
              <a:srgbClr val="0000CC"/>
            </a:solidFill>
            <a:ln w="1">
              <a:solidFill>
                <a:srgbClr val="0000CC"/>
              </a:solidFill>
              <a:bevel/>
              <a:headEnd/>
              <a:tailEnd/>
            </a:ln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2000" b="0" i="0" u="none" strike="noStrike" kern="1200" cap="none" spc="0" normalizeH="0" baseline="0" noProof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Times New Roman"/>
                <a:ea typeface="+mn-ea"/>
                <a:cs typeface="Arial"/>
              </a:endParaRPr>
            </a:p>
          </p:txBody>
        </p:sp>
        <p:sp>
          <p:nvSpPr>
            <p:cNvPr id="105516" name="Freeform 47"/>
            <p:cNvSpPr>
              <a:spLocks noEditPoints="1"/>
            </p:cNvSpPr>
            <p:nvPr/>
          </p:nvSpPr>
          <p:spPr bwMode="auto">
            <a:xfrm>
              <a:off x="2290" y="858"/>
              <a:ext cx="681" cy="646"/>
            </a:xfrm>
            <a:custGeom>
              <a:avLst/>
              <a:gdLst>
                <a:gd name="T0" fmla="*/ 31 w 681"/>
                <a:gd name="T1" fmla="*/ 626 h 646"/>
                <a:gd name="T2" fmla="*/ 63 w 681"/>
                <a:gd name="T3" fmla="*/ 596 h 646"/>
                <a:gd name="T4" fmla="*/ 73 w 681"/>
                <a:gd name="T5" fmla="*/ 567 h 646"/>
                <a:gd name="T6" fmla="*/ 74 w 681"/>
                <a:gd name="T7" fmla="*/ 586 h 646"/>
                <a:gd name="T8" fmla="*/ 106 w 681"/>
                <a:gd name="T9" fmla="*/ 555 h 646"/>
                <a:gd name="T10" fmla="*/ 112 w 681"/>
                <a:gd name="T11" fmla="*/ 529 h 646"/>
                <a:gd name="T12" fmla="*/ 117 w 681"/>
                <a:gd name="T13" fmla="*/ 545 h 646"/>
                <a:gd name="T14" fmla="*/ 138 w 681"/>
                <a:gd name="T15" fmla="*/ 504 h 646"/>
                <a:gd name="T16" fmla="*/ 128 w 681"/>
                <a:gd name="T17" fmla="*/ 514 h 646"/>
                <a:gd name="T18" fmla="*/ 169 w 681"/>
                <a:gd name="T19" fmla="*/ 494 h 646"/>
                <a:gd name="T20" fmla="*/ 170 w 681"/>
                <a:gd name="T21" fmla="*/ 473 h 646"/>
                <a:gd name="T22" fmla="*/ 182 w 681"/>
                <a:gd name="T23" fmla="*/ 482 h 646"/>
                <a:gd name="T24" fmla="*/ 192 w 681"/>
                <a:gd name="T25" fmla="*/ 451 h 646"/>
                <a:gd name="T26" fmla="*/ 201 w 681"/>
                <a:gd name="T27" fmla="*/ 463 h 646"/>
                <a:gd name="T28" fmla="*/ 222 w 681"/>
                <a:gd name="T29" fmla="*/ 421 h 646"/>
                <a:gd name="T30" fmla="*/ 211 w 681"/>
                <a:gd name="T31" fmla="*/ 432 h 646"/>
                <a:gd name="T32" fmla="*/ 253 w 681"/>
                <a:gd name="T33" fmla="*/ 411 h 646"/>
                <a:gd name="T34" fmla="*/ 253 w 681"/>
                <a:gd name="T35" fmla="*/ 390 h 646"/>
                <a:gd name="T36" fmla="*/ 266 w 681"/>
                <a:gd name="T37" fmla="*/ 399 h 646"/>
                <a:gd name="T38" fmla="*/ 275 w 681"/>
                <a:gd name="T39" fmla="*/ 369 h 646"/>
                <a:gd name="T40" fmla="*/ 294 w 681"/>
                <a:gd name="T41" fmla="*/ 370 h 646"/>
                <a:gd name="T42" fmla="*/ 294 w 681"/>
                <a:gd name="T43" fmla="*/ 349 h 646"/>
                <a:gd name="T44" fmla="*/ 312 w 681"/>
                <a:gd name="T45" fmla="*/ 352 h 646"/>
                <a:gd name="T46" fmla="*/ 316 w 681"/>
                <a:gd name="T47" fmla="*/ 326 h 646"/>
                <a:gd name="T48" fmla="*/ 333 w 681"/>
                <a:gd name="T49" fmla="*/ 329 h 646"/>
                <a:gd name="T50" fmla="*/ 334 w 681"/>
                <a:gd name="T51" fmla="*/ 306 h 646"/>
                <a:gd name="T52" fmla="*/ 355 w 681"/>
                <a:gd name="T53" fmla="*/ 304 h 646"/>
                <a:gd name="T54" fmla="*/ 334 w 681"/>
                <a:gd name="T55" fmla="*/ 306 h 646"/>
                <a:gd name="T56" fmla="*/ 374 w 681"/>
                <a:gd name="T57" fmla="*/ 282 h 646"/>
                <a:gd name="T58" fmla="*/ 372 w 681"/>
                <a:gd name="T59" fmla="*/ 261 h 646"/>
                <a:gd name="T60" fmla="*/ 393 w 681"/>
                <a:gd name="T61" fmla="*/ 260 h 646"/>
                <a:gd name="T62" fmla="*/ 372 w 681"/>
                <a:gd name="T63" fmla="*/ 261 h 646"/>
                <a:gd name="T64" fmla="*/ 403 w 681"/>
                <a:gd name="T65" fmla="*/ 249 h 646"/>
                <a:gd name="T66" fmla="*/ 423 w 681"/>
                <a:gd name="T67" fmla="*/ 207 h 646"/>
                <a:gd name="T68" fmla="*/ 412 w 681"/>
                <a:gd name="T69" fmla="*/ 218 h 646"/>
                <a:gd name="T70" fmla="*/ 443 w 681"/>
                <a:gd name="T71" fmla="*/ 207 h 646"/>
                <a:gd name="T72" fmla="*/ 464 w 681"/>
                <a:gd name="T73" fmla="*/ 165 h 646"/>
                <a:gd name="T74" fmla="*/ 453 w 681"/>
                <a:gd name="T75" fmla="*/ 175 h 646"/>
                <a:gd name="T76" fmla="*/ 485 w 681"/>
                <a:gd name="T77" fmla="*/ 165 h 646"/>
                <a:gd name="T78" fmla="*/ 508 w 681"/>
                <a:gd name="T79" fmla="*/ 125 h 646"/>
                <a:gd name="T80" fmla="*/ 496 w 681"/>
                <a:gd name="T81" fmla="*/ 134 h 646"/>
                <a:gd name="T82" fmla="*/ 540 w 681"/>
                <a:gd name="T83" fmla="*/ 117 h 646"/>
                <a:gd name="T84" fmla="*/ 542 w 681"/>
                <a:gd name="T85" fmla="*/ 97 h 646"/>
                <a:gd name="T86" fmla="*/ 542 w 681"/>
                <a:gd name="T87" fmla="*/ 97 h 646"/>
                <a:gd name="T88" fmla="*/ 575 w 681"/>
                <a:gd name="T89" fmla="*/ 91 h 646"/>
                <a:gd name="T90" fmla="*/ 602 w 681"/>
                <a:gd name="T91" fmla="*/ 53 h 646"/>
                <a:gd name="T92" fmla="*/ 590 w 681"/>
                <a:gd name="T93" fmla="*/ 62 h 646"/>
                <a:gd name="T94" fmla="*/ 625 w 681"/>
                <a:gd name="T95" fmla="*/ 36 h 646"/>
                <a:gd name="T96" fmla="*/ 622 w 681"/>
                <a:gd name="T97" fmla="*/ 56 h 646"/>
                <a:gd name="T98" fmla="*/ 646 w 681"/>
                <a:gd name="T99" fmla="*/ 20 h 646"/>
                <a:gd name="T100" fmla="*/ 650 w 681"/>
                <a:gd name="T101" fmla="*/ 35 h 646"/>
                <a:gd name="T102" fmla="*/ 662 w 681"/>
                <a:gd name="T103" fmla="*/ 7 h 646"/>
                <a:gd name="T104" fmla="*/ 671 w 681"/>
                <a:gd name="T105" fmla="*/ 0 h 646"/>
                <a:gd name="T106" fmla="*/ 678 w 681"/>
                <a:gd name="T107" fmla="*/ 12 h 646"/>
                <a:gd name="T108" fmla="*/ 669 w 681"/>
                <a:gd name="T109" fmla="*/ 20 h 646"/>
                <a:gd name="T110" fmla="*/ 17 w 681"/>
                <a:gd name="T111" fmla="*/ 600 h 64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681"/>
                <a:gd name="T169" fmla="*/ 0 h 646"/>
                <a:gd name="T170" fmla="*/ 681 w 681"/>
                <a:gd name="T171" fmla="*/ 646 h 64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681" h="646">
                  <a:moveTo>
                    <a:pt x="21" y="616"/>
                  </a:moveTo>
                  <a:lnTo>
                    <a:pt x="32" y="605"/>
                  </a:lnTo>
                  <a:lnTo>
                    <a:pt x="42" y="616"/>
                  </a:lnTo>
                  <a:lnTo>
                    <a:pt x="31" y="626"/>
                  </a:lnTo>
                  <a:lnTo>
                    <a:pt x="21" y="616"/>
                  </a:lnTo>
                  <a:close/>
                  <a:moveTo>
                    <a:pt x="43" y="595"/>
                  </a:moveTo>
                  <a:lnTo>
                    <a:pt x="53" y="585"/>
                  </a:lnTo>
                  <a:lnTo>
                    <a:pt x="63" y="596"/>
                  </a:lnTo>
                  <a:lnTo>
                    <a:pt x="53" y="606"/>
                  </a:lnTo>
                  <a:lnTo>
                    <a:pt x="43" y="595"/>
                  </a:lnTo>
                  <a:close/>
                  <a:moveTo>
                    <a:pt x="64" y="575"/>
                  </a:moveTo>
                  <a:lnTo>
                    <a:pt x="73" y="567"/>
                  </a:lnTo>
                  <a:lnTo>
                    <a:pt x="75" y="565"/>
                  </a:lnTo>
                  <a:lnTo>
                    <a:pt x="85" y="576"/>
                  </a:lnTo>
                  <a:lnTo>
                    <a:pt x="83" y="577"/>
                  </a:lnTo>
                  <a:lnTo>
                    <a:pt x="74" y="586"/>
                  </a:lnTo>
                  <a:lnTo>
                    <a:pt x="64" y="575"/>
                  </a:lnTo>
                  <a:close/>
                  <a:moveTo>
                    <a:pt x="85" y="555"/>
                  </a:moveTo>
                  <a:lnTo>
                    <a:pt x="96" y="545"/>
                  </a:lnTo>
                  <a:lnTo>
                    <a:pt x="106" y="555"/>
                  </a:lnTo>
                  <a:lnTo>
                    <a:pt x="95" y="566"/>
                  </a:lnTo>
                  <a:lnTo>
                    <a:pt x="85" y="555"/>
                  </a:lnTo>
                  <a:close/>
                  <a:moveTo>
                    <a:pt x="107" y="535"/>
                  </a:moveTo>
                  <a:lnTo>
                    <a:pt x="112" y="529"/>
                  </a:lnTo>
                  <a:lnTo>
                    <a:pt x="117" y="524"/>
                  </a:lnTo>
                  <a:lnTo>
                    <a:pt x="127" y="535"/>
                  </a:lnTo>
                  <a:lnTo>
                    <a:pt x="123" y="540"/>
                  </a:lnTo>
                  <a:lnTo>
                    <a:pt x="117" y="545"/>
                  </a:lnTo>
                  <a:lnTo>
                    <a:pt x="107" y="535"/>
                  </a:lnTo>
                  <a:close/>
                  <a:moveTo>
                    <a:pt x="128" y="514"/>
                  </a:moveTo>
                  <a:lnTo>
                    <a:pt x="132" y="510"/>
                  </a:lnTo>
                  <a:lnTo>
                    <a:pt x="138" y="504"/>
                  </a:lnTo>
                  <a:lnTo>
                    <a:pt x="148" y="514"/>
                  </a:lnTo>
                  <a:lnTo>
                    <a:pt x="142" y="521"/>
                  </a:lnTo>
                  <a:lnTo>
                    <a:pt x="138" y="525"/>
                  </a:lnTo>
                  <a:lnTo>
                    <a:pt x="128" y="514"/>
                  </a:lnTo>
                  <a:close/>
                  <a:moveTo>
                    <a:pt x="149" y="494"/>
                  </a:moveTo>
                  <a:lnTo>
                    <a:pt x="151" y="491"/>
                  </a:lnTo>
                  <a:lnTo>
                    <a:pt x="159" y="483"/>
                  </a:lnTo>
                  <a:lnTo>
                    <a:pt x="169" y="494"/>
                  </a:lnTo>
                  <a:lnTo>
                    <a:pt x="162" y="501"/>
                  </a:lnTo>
                  <a:lnTo>
                    <a:pt x="159" y="504"/>
                  </a:lnTo>
                  <a:lnTo>
                    <a:pt x="149" y="494"/>
                  </a:lnTo>
                  <a:close/>
                  <a:moveTo>
                    <a:pt x="170" y="473"/>
                  </a:moveTo>
                  <a:lnTo>
                    <a:pt x="172" y="471"/>
                  </a:lnTo>
                  <a:lnTo>
                    <a:pt x="180" y="463"/>
                  </a:lnTo>
                  <a:lnTo>
                    <a:pt x="190" y="473"/>
                  </a:lnTo>
                  <a:lnTo>
                    <a:pt x="182" y="482"/>
                  </a:lnTo>
                  <a:lnTo>
                    <a:pt x="180" y="484"/>
                  </a:lnTo>
                  <a:lnTo>
                    <a:pt x="170" y="473"/>
                  </a:lnTo>
                  <a:close/>
                  <a:moveTo>
                    <a:pt x="190" y="452"/>
                  </a:moveTo>
                  <a:lnTo>
                    <a:pt x="192" y="451"/>
                  </a:lnTo>
                  <a:lnTo>
                    <a:pt x="201" y="442"/>
                  </a:lnTo>
                  <a:lnTo>
                    <a:pt x="211" y="452"/>
                  </a:lnTo>
                  <a:lnTo>
                    <a:pt x="203" y="461"/>
                  </a:lnTo>
                  <a:lnTo>
                    <a:pt x="201" y="463"/>
                  </a:lnTo>
                  <a:lnTo>
                    <a:pt x="190" y="452"/>
                  </a:lnTo>
                  <a:close/>
                  <a:moveTo>
                    <a:pt x="211" y="432"/>
                  </a:moveTo>
                  <a:lnTo>
                    <a:pt x="214" y="430"/>
                  </a:lnTo>
                  <a:lnTo>
                    <a:pt x="222" y="421"/>
                  </a:lnTo>
                  <a:lnTo>
                    <a:pt x="232" y="432"/>
                  </a:lnTo>
                  <a:lnTo>
                    <a:pt x="224" y="440"/>
                  </a:lnTo>
                  <a:lnTo>
                    <a:pt x="222" y="442"/>
                  </a:lnTo>
                  <a:lnTo>
                    <a:pt x="211" y="432"/>
                  </a:lnTo>
                  <a:close/>
                  <a:moveTo>
                    <a:pt x="232" y="411"/>
                  </a:moveTo>
                  <a:lnTo>
                    <a:pt x="235" y="409"/>
                  </a:lnTo>
                  <a:lnTo>
                    <a:pt x="243" y="401"/>
                  </a:lnTo>
                  <a:lnTo>
                    <a:pt x="253" y="411"/>
                  </a:lnTo>
                  <a:lnTo>
                    <a:pt x="245" y="419"/>
                  </a:lnTo>
                  <a:lnTo>
                    <a:pt x="243" y="421"/>
                  </a:lnTo>
                  <a:lnTo>
                    <a:pt x="232" y="411"/>
                  </a:lnTo>
                  <a:close/>
                  <a:moveTo>
                    <a:pt x="253" y="390"/>
                  </a:moveTo>
                  <a:lnTo>
                    <a:pt x="255" y="388"/>
                  </a:lnTo>
                  <a:lnTo>
                    <a:pt x="264" y="380"/>
                  </a:lnTo>
                  <a:lnTo>
                    <a:pt x="274" y="390"/>
                  </a:lnTo>
                  <a:lnTo>
                    <a:pt x="266" y="399"/>
                  </a:lnTo>
                  <a:lnTo>
                    <a:pt x="264" y="401"/>
                  </a:lnTo>
                  <a:lnTo>
                    <a:pt x="253" y="390"/>
                  </a:lnTo>
                  <a:close/>
                  <a:moveTo>
                    <a:pt x="274" y="370"/>
                  </a:moveTo>
                  <a:lnTo>
                    <a:pt x="275" y="369"/>
                  </a:lnTo>
                  <a:lnTo>
                    <a:pt x="284" y="359"/>
                  </a:lnTo>
                  <a:lnTo>
                    <a:pt x="295" y="369"/>
                  </a:lnTo>
                  <a:lnTo>
                    <a:pt x="294" y="370"/>
                  </a:lnTo>
                  <a:lnTo>
                    <a:pt x="285" y="379"/>
                  </a:lnTo>
                  <a:lnTo>
                    <a:pt x="284" y="380"/>
                  </a:lnTo>
                  <a:lnTo>
                    <a:pt x="274" y="370"/>
                  </a:lnTo>
                  <a:close/>
                  <a:moveTo>
                    <a:pt x="294" y="349"/>
                  </a:moveTo>
                  <a:lnTo>
                    <a:pt x="301" y="342"/>
                  </a:lnTo>
                  <a:lnTo>
                    <a:pt x="305" y="338"/>
                  </a:lnTo>
                  <a:lnTo>
                    <a:pt x="315" y="348"/>
                  </a:lnTo>
                  <a:lnTo>
                    <a:pt x="312" y="352"/>
                  </a:lnTo>
                  <a:lnTo>
                    <a:pt x="305" y="359"/>
                  </a:lnTo>
                  <a:lnTo>
                    <a:pt x="294" y="349"/>
                  </a:lnTo>
                  <a:close/>
                  <a:moveTo>
                    <a:pt x="315" y="327"/>
                  </a:moveTo>
                  <a:lnTo>
                    <a:pt x="316" y="326"/>
                  </a:lnTo>
                  <a:lnTo>
                    <a:pt x="322" y="319"/>
                  </a:lnTo>
                  <a:lnTo>
                    <a:pt x="325" y="317"/>
                  </a:lnTo>
                  <a:lnTo>
                    <a:pt x="336" y="327"/>
                  </a:lnTo>
                  <a:lnTo>
                    <a:pt x="333" y="329"/>
                  </a:lnTo>
                  <a:lnTo>
                    <a:pt x="327" y="336"/>
                  </a:lnTo>
                  <a:lnTo>
                    <a:pt x="325" y="338"/>
                  </a:lnTo>
                  <a:lnTo>
                    <a:pt x="315" y="327"/>
                  </a:lnTo>
                  <a:close/>
                  <a:moveTo>
                    <a:pt x="334" y="306"/>
                  </a:moveTo>
                  <a:lnTo>
                    <a:pt x="339" y="301"/>
                  </a:lnTo>
                  <a:lnTo>
                    <a:pt x="343" y="296"/>
                  </a:lnTo>
                  <a:lnTo>
                    <a:pt x="344" y="295"/>
                  </a:lnTo>
                  <a:lnTo>
                    <a:pt x="355" y="304"/>
                  </a:lnTo>
                  <a:lnTo>
                    <a:pt x="354" y="305"/>
                  </a:lnTo>
                  <a:lnTo>
                    <a:pt x="350" y="311"/>
                  </a:lnTo>
                  <a:lnTo>
                    <a:pt x="345" y="316"/>
                  </a:lnTo>
                  <a:lnTo>
                    <a:pt x="334" y="306"/>
                  </a:lnTo>
                  <a:close/>
                  <a:moveTo>
                    <a:pt x="353" y="284"/>
                  </a:moveTo>
                  <a:lnTo>
                    <a:pt x="360" y="275"/>
                  </a:lnTo>
                  <a:lnTo>
                    <a:pt x="363" y="272"/>
                  </a:lnTo>
                  <a:lnTo>
                    <a:pt x="374" y="282"/>
                  </a:lnTo>
                  <a:lnTo>
                    <a:pt x="372" y="284"/>
                  </a:lnTo>
                  <a:lnTo>
                    <a:pt x="364" y="293"/>
                  </a:lnTo>
                  <a:lnTo>
                    <a:pt x="353" y="284"/>
                  </a:lnTo>
                  <a:close/>
                  <a:moveTo>
                    <a:pt x="372" y="261"/>
                  </a:moveTo>
                  <a:lnTo>
                    <a:pt x="374" y="259"/>
                  </a:lnTo>
                  <a:lnTo>
                    <a:pt x="379" y="254"/>
                  </a:lnTo>
                  <a:lnTo>
                    <a:pt x="382" y="250"/>
                  </a:lnTo>
                  <a:lnTo>
                    <a:pt x="393" y="260"/>
                  </a:lnTo>
                  <a:lnTo>
                    <a:pt x="390" y="263"/>
                  </a:lnTo>
                  <a:lnTo>
                    <a:pt x="385" y="269"/>
                  </a:lnTo>
                  <a:lnTo>
                    <a:pt x="383" y="271"/>
                  </a:lnTo>
                  <a:lnTo>
                    <a:pt x="372" y="261"/>
                  </a:lnTo>
                  <a:close/>
                  <a:moveTo>
                    <a:pt x="392" y="239"/>
                  </a:moveTo>
                  <a:lnTo>
                    <a:pt x="402" y="228"/>
                  </a:lnTo>
                  <a:lnTo>
                    <a:pt x="413" y="239"/>
                  </a:lnTo>
                  <a:lnTo>
                    <a:pt x="403" y="249"/>
                  </a:lnTo>
                  <a:lnTo>
                    <a:pt x="392" y="239"/>
                  </a:lnTo>
                  <a:close/>
                  <a:moveTo>
                    <a:pt x="412" y="218"/>
                  </a:moveTo>
                  <a:lnTo>
                    <a:pt x="416" y="214"/>
                  </a:lnTo>
                  <a:lnTo>
                    <a:pt x="423" y="207"/>
                  </a:lnTo>
                  <a:lnTo>
                    <a:pt x="433" y="217"/>
                  </a:lnTo>
                  <a:lnTo>
                    <a:pt x="427" y="224"/>
                  </a:lnTo>
                  <a:lnTo>
                    <a:pt x="423" y="228"/>
                  </a:lnTo>
                  <a:lnTo>
                    <a:pt x="412" y="218"/>
                  </a:lnTo>
                  <a:close/>
                  <a:moveTo>
                    <a:pt x="433" y="196"/>
                  </a:moveTo>
                  <a:lnTo>
                    <a:pt x="443" y="186"/>
                  </a:lnTo>
                  <a:lnTo>
                    <a:pt x="454" y="196"/>
                  </a:lnTo>
                  <a:lnTo>
                    <a:pt x="443" y="207"/>
                  </a:lnTo>
                  <a:lnTo>
                    <a:pt x="433" y="196"/>
                  </a:lnTo>
                  <a:close/>
                  <a:moveTo>
                    <a:pt x="453" y="175"/>
                  </a:moveTo>
                  <a:lnTo>
                    <a:pt x="459" y="170"/>
                  </a:lnTo>
                  <a:lnTo>
                    <a:pt x="464" y="165"/>
                  </a:lnTo>
                  <a:lnTo>
                    <a:pt x="474" y="175"/>
                  </a:lnTo>
                  <a:lnTo>
                    <a:pt x="469" y="181"/>
                  </a:lnTo>
                  <a:lnTo>
                    <a:pt x="464" y="186"/>
                  </a:lnTo>
                  <a:lnTo>
                    <a:pt x="453" y="175"/>
                  </a:lnTo>
                  <a:close/>
                  <a:moveTo>
                    <a:pt x="475" y="155"/>
                  </a:moveTo>
                  <a:lnTo>
                    <a:pt x="485" y="144"/>
                  </a:lnTo>
                  <a:lnTo>
                    <a:pt x="495" y="155"/>
                  </a:lnTo>
                  <a:lnTo>
                    <a:pt x="485" y="165"/>
                  </a:lnTo>
                  <a:lnTo>
                    <a:pt x="475" y="155"/>
                  </a:lnTo>
                  <a:close/>
                  <a:moveTo>
                    <a:pt x="496" y="134"/>
                  </a:moveTo>
                  <a:lnTo>
                    <a:pt x="505" y="127"/>
                  </a:lnTo>
                  <a:lnTo>
                    <a:pt x="508" y="125"/>
                  </a:lnTo>
                  <a:lnTo>
                    <a:pt x="517" y="136"/>
                  </a:lnTo>
                  <a:lnTo>
                    <a:pt x="514" y="138"/>
                  </a:lnTo>
                  <a:lnTo>
                    <a:pt x="506" y="145"/>
                  </a:lnTo>
                  <a:lnTo>
                    <a:pt x="496" y="134"/>
                  </a:lnTo>
                  <a:close/>
                  <a:moveTo>
                    <a:pt x="519" y="115"/>
                  </a:moveTo>
                  <a:lnTo>
                    <a:pt x="522" y="113"/>
                  </a:lnTo>
                  <a:lnTo>
                    <a:pt x="530" y="106"/>
                  </a:lnTo>
                  <a:lnTo>
                    <a:pt x="540" y="117"/>
                  </a:lnTo>
                  <a:lnTo>
                    <a:pt x="531" y="124"/>
                  </a:lnTo>
                  <a:lnTo>
                    <a:pt x="528" y="126"/>
                  </a:lnTo>
                  <a:lnTo>
                    <a:pt x="519" y="115"/>
                  </a:lnTo>
                  <a:close/>
                  <a:moveTo>
                    <a:pt x="542" y="97"/>
                  </a:moveTo>
                  <a:lnTo>
                    <a:pt x="554" y="88"/>
                  </a:lnTo>
                  <a:lnTo>
                    <a:pt x="563" y="100"/>
                  </a:lnTo>
                  <a:lnTo>
                    <a:pt x="551" y="108"/>
                  </a:lnTo>
                  <a:lnTo>
                    <a:pt x="542" y="97"/>
                  </a:lnTo>
                  <a:close/>
                  <a:moveTo>
                    <a:pt x="566" y="79"/>
                  </a:moveTo>
                  <a:lnTo>
                    <a:pt x="578" y="70"/>
                  </a:lnTo>
                  <a:lnTo>
                    <a:pt x="586" y="82"/>
                  </a:lnTo>
                  <a:lnTo>
                    <a:pt x="575" y="91"/>
                  </a:lnTo>
                  <a:lnTo>
                    <a:pt x="566" y="79"/>
                  </a:lnTo>
                  <a:close/>
                  <a:moveTo>
                    <a:pt x="590" y="62"/>
                  </a:moveTo>
                  <a:lnTo>
                    <a:pt x="597" y="57"/>
                  </a:lnTo>
                  <a:lnTo>
                    <a:pt x="602" y="53"/>
                  </a:lnTo>
                  <a:lnTo>
                    <a:pt x="610" y="65"/>
                  </a:lnTo>
                  <a:lnTo>
                    <a:pt x="605" y="69"/>
                  </a:lnTo>
                  <a:lnTo>
                    <a:pt x="598" y="74"/>
                  </a:lnTo>
                  <a:lnTo>
                    <a:pt x="590" y="62"/>
                  </a:lnTo>
                  <a:close/>
                  <a:moveTo>
                    <a:pt x="613" y="44"/>
                  </a:moveTo>
                  <a:lnTo>
                    <a:pt x="614" y="44"/>
                  </a:lnTo>
                  <a:lnTo>
                    <a:pt x="622" y="38"/>
                  </a:lnTo>
                  <a:lnTo>
                    <a:pt x="625" y="36"/>
                  </a:lnTo>
                  <a:lnTo>
                    <a:pt x="634" y="48"/>
                  </a:lnTo>
                  <a:lnTo>
                    <a:pt x="630" y="50"/>
                  </a:lnTo>
                  <a:lnTo>
                    <a:pt x="622" y="56"/>
                  </a:lnTo>
                  <a:lnTo>
                    <a:pt x="613" y="44"/>
                  </a:lnTo>
                  <a:close/>
                  <a:moveTo>
                    <a:pt x="637" y="27"/>
                  </a:moveTo>
                  <a:lnTo>
                    <a:pt x="641" y="24"/>
                  </a:lnTo>
                  <a:lnTo>
                    <a:pt x="646" y="20"/>
                  </a:lnTo>
                  <a:lnTo>
                    <a:pt x="648" y="18"/>
                  </a:lnTo>
                  <a:lnTo>
                    <a:pt x="658" y="30"/>
                  </a:lnTo>
                  <a:lnTo>
                    <a:pt x="655" y="31"/>
                  </a:lnTo>
                  <a:lnTo>
                    <a:pt x="650" y="35"/>
                  </a:lnTo>
                  <a:lnTo>
                    <a:pt x="646" y="39"/>
                  </a:lnTo>
                  <a:lnTo>
                    <a:pt x="637" y="27"/>
                  </a:lnTo>
                  <a:close/>
                  <a:moveTo>
                    <a:pt x="660" y="9"/>
                  </a:moveTo>
                  <a:lnTo>
                    <a:pt x="662" y="7"/>
                  </a:lnTo>
                  <a:lnTo>
                    <a:pt x="664" y="5"/>
                  </a:lnTo>
                  <a:lnTo>
                    <a:pt x="667" y="3"/>
                  </a:lnTo>
                  <a:lnTo>
                    <a:pt x="669" y="1"/>
                  </a:lnTo>
                  <a:lnTo>
                    <a:pt x="671" y="0"/>
                  </a:lnTo>
                  <a:lnTo>
                    <a:pt x="681" y="10"/>
                  </a:lnTo>
                  <a:lnTo>
                    <a:pt x="680" y="11"/>
                  </a:lnTo>
                  <a:lnTo>
                    <a:pt x="678" y="12"/>
                  </a:lnTo>
                  <a:lnTo>
                    <a:pt x="676" y="14"/>
                  </a:lnTo>
                  <a:lnTo>
                    <a:pt x="674" y="16"/>
                  </a:lnTo>
                  <a:lnTo>
                    <a:pt x="671" y="19"/>
                  </a:lnTo>
                  <a:lnTo>
                    <a:pt x="669" y="20"/>
                  </a:lnTo>
                  <a:lnTo>
                    <a:pt x="660" y="9"/>
                  </a:lnTo>
                  <a:close/>
                  <a:moveTo>
                    <a:pt x="47" y="632"/>
                  </a:moveTo>
                  <a:lnTo>
                    <a:pt x="0" y="646"/>
                  </a:lnTo>
                  <a:lnTo>
                    <a:pt x="17" y="600"/>
                  </a:lnTo>
                  <a:lnTo>
                    <a:pt x="47" y="632"/>
                  </a:lnTo>
                  <a:close/>
                </a:path>
              </a:pathLst>
            </a:custGeom>
            <a:solidFill>
              <a:srgbClr val="0000CC"/>
            </a:solidFill>
            <a:ln w="1">
              <a:solidFill>
                <a:srgbClr val="0000CC"/>
              </a:solidFill>
              <a:bevel/>
              <a:headEnd/>
              <a:tailEnd/>
            </a:ln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2000" b="0" i="0" u="none" strike="noStrike" kern="1200" cap="none" spc="0" normalizeH="0" baseline="0" noProof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Times New Roman"/>
                <a:ea typeface="+mn-ea"/>
                <a:cs typeface="Arial"/>
              </a:endParaRPr>
            </a:p>
          </p:txBody>
        </p:sp>
        <p:sp>
          <p:nvSpPr>
            <p:cNvPr id="105517" name="Rectangle 48"/>
            <p:cNvSpPr>
              <a:spLocks noChangeArrowheads="1"/>
            </p:cNvSpPr>
            <p:nvPr/>
          </p:nvSpPr>
          <p:spPr bwMode="auto">
            <a:xfrm rot="-1800000">
              <a:off x="1775" y="1902"/>
              <a:ext cx="150" cy="1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1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/>
                </a:rPr>
                <a:t>ss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/>
              </a:endParaRPr>
            </a:p>
          </p:txBody>
        </p:sp>
        <p:sp>
          <p:nvSpPr>
            <p:cNvPr id="105518" name="Rectangle 49"/>
            <p:cNvSpPr>
              <a:spLocks noChangeArrowheads="1"/>
            </p:cNvSpPr>
            <p:nvPr/>
          </p:nvSpPr>
          <p:spPr bwMode="auto">
            <a:xfrm rot="-2100000">
              <a:off x="3004" y="725"/>
              <a:ext cx="133" cy="1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1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/>
                </a:rPr>
                <a:t>sr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/>
              </a:endParaRPr>
            </a:p>
          </p:txBody>
        </p:sp>
        <p:sp>
          <p:nvSpPr>
            <p:cNvPr id="105519" name="Freeform 50"/>
            <p:cNvSpPr>
              <a:spLocks noEditPoints="1"/>
            </p:cNvSpPr>
            <p:nvPr/>
          </p:nvSpPr>
          <p:spPr bwMode="auto">
            <a:xfrm>
              <a:off x="4102" y="1181"/>
              <a:ext cx="44" cy="394"/>
            </a:xfrm>
            <a:custGeom>
              <a:avLst/>
              <a:gdLst>
                <a:gd name="T0" fmla="*/ 30 w 44"/>
                <a:gd name="T1" fmla="*/ 15 h 394"/>
                <a:gd name="T2" fmla="*/ 15 w 44"/>
                <a:gd name="T3" fmla="*/ 0 h 394"/>
                <a:gd name="T4" fmla="*/ 30 w 44"/>
                <a:gd name="T5" fmla="*/ 29 h 394"/>
                <a:gd name="T6" fmla="*/ 15 w 44"/>
                <a:gd name="T7" fmla="*/ 44 h 394"/>
                <a:gd name="T8" fmla="*/ 30 w 44"/>
                <a:gd name="T9" fmla="*/ 29 h 394"/>
                <a:gd name="T10" fmla="*/ 30 w 44"/>
                <a:gd name="T11" fmla="*/ 73 h 394"/>
                <a:gd name="T12" fmla="*/ 15 w 44"/>
                <a:gd name="T13" fmla="*/ 59 h 394"/>
                <a:gd name="T14" fmla="*/ 30 w 44"/>
                <a:gd name="T15" fmla="*/ 88 h 394"/>
                <a:gd name="T16" fmla="*/ 15 w 44"/>
                <a:gd name="T17" fmla="*/ 103 h 394"/>
                <a:gd name="T18" fmla="*/ 30 w 44"/>
                <a:gd name="T19" fmla="*/ 88 h 394"/>
                <a:gd name="T20" fmla="*/ 30 w 44"/>
                <a:gd name="T21" fmla="*/ 132 h 394"/>
                <a:gd name="T22" fmla="*/ 15 w 44"/>
                <a:gd name="T23" fmla="*/ 117 h 394"/>
                <a:gd name="T24" fmla="*/ 30 w 44"/>
                <a:gd name="T25" fmla="*/ 147 h 394"/>
                <a:gd name="T26" fmla="*/ 15 w 44"/>
                <a:gd name="T27" fmla="*/ 162 h 394"/>
                <a:gd name="T28" fmla="*/ 30 w 44"/>
                <a:gd name="T29" fmla="*/ 147 h 394"/>
                <a:gd name="T30" fmla="*/ 30 w 44"/>
                <a:gd name="T31" fmla="*/ 191 h 394"/>
                <a:gd name="T32" fmla="*/ 15 w 44"/>
                <a:gd name="T33" fmla="*/ 176 h 394"/>
                <a:gd name="T34" fmla="*/ 30 w 44"/>
                <a:gd name="T35" fmla="*/ 206 h 394"/>
                <a:gd name="T36" fmla="*/ 15 w 44"/>
                <a:gd name="T37" fmla="*/ 220 h 394"/>
                <a:gd name="T38" fmla="*/ 30 w 44"/>
                <a:gd name="T39" fmla="*/ 206 h 394"/>
                <a:gd name="T40" fmla="*/ 30 w 44"/>
                <a:gd name="T41" fmla="*/ 250 h 394"/>
                <a:gd name="T42" fmla="*/ 15 w 44"/>
                <a:gd name="T43" fmla="*/ 235 h 394"/>
                <a:gd name="T44" fmla="*/ 30 w 44"/>
                <a:gd name="T45" fmla="*/ 264 h 394"/>
                <a:gd name="T46" fmla="*/ 15 w 44"/>
                <a:gd name="T47" fmla="*/ 279 h 394"/>
                <a:gd name="T48" fmla="*/ 30 w 44"/>
                <a:gd name="T49" fmla="*/ 264 h 394"/>
                <a:gd name="T50" fmla="*/ 30 w 44"/>
                <a:gd name="T51" fmla="*/ 309 h 394"/>
                <a:gd name="T52" fmla="*/ 15 w 44"/>
                <a:gd name="T53" fmla="*/ 294 h 394"/>
                <a:gd name="T54" fmla="*/ 30 w 44"/>
                <a:gd name="T55" fmla="*/ 323 h 394"/>
                <a:gd name="T56" fmla="*/ 15 w 44"/>
                <a:gd name="T57" fmla="*/ 338 h 394"/>
                <a:gd name="T58" fmla="*/ 30 w 44"/>
                <a:gd name="T59" fmla="*/ 323 h 394"/>
                <a:gd name="T60" fmla="*/ 30 w 44"/>
                <a:gd name="T61" fmla="*/ 357 h 394"/>
                <a:gd name="T62" fmla="*/ 15 w 44"/>
                <a:gd name="T63" fmla="*/ 353 h 394"/>
                <a:gd name="T64" fmla="*/ 44 w 44"/>
                <a:gd name="T65" fmla="*/ 350 h 394"/>
                <a:gd name="T66" fmla="*/ 0 w 44"/>
                <a:gd name="T67" fmla="*/ 350 h 394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"/>
                <a:gd name="T103" fmla="*/ 0 h 394"/>
                <a:gd name="T104" fmla="*/ 44 w 44"/>
                <a:gd name="T105" fmla="*/ 394 h 394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" h="394">
                  <a:moveTo>
                    <a:pt x="30" y="0"/>
                  </a:moveTo>
                  <a:lnTo>
                    <a:pt x="30" y="15"/>
                  </a:lnTo>
                  <a:lnTo>
                    <a:pt x="15" y="15"/>
                  </a:lnTo>
                  <a:lnTo>
                    <a:pt x="15" y="0"/>
                  </a:lnTo>
                  <a:lnTo>
                    <a:pt x="30" y="0"/>
                  </a:lnTo>
                  <a:close/>
                  <a:moveTo>
                    <a:pt x="30" y="29"/>
                  </a:moveTo>
                  <a:lnTo>
                    <a:pt x="30" y="44"/>
                  </a:lnTo>
                  <a:lnTo>
                    <a:pt x="15" y="44"/>
                  </a:lnTo>
                  <a:lnTo>
                    <a:pt x="15" y="29"/>
                  </a:lnTo>
                  <a:lnTo>
                    <a:pt x="30" y="29"/>
                  </a:lnTo>
                  <a:close/>
                  <a:moveTo>
                    <a:pt x="30" y="59"/>
                  </a:moveTo>
                  <a:lnTo>
                    <a:pt x="30" y="73"/>
                  </a:lnTo>
                  <a:lnTo>
                    <a:pt x="15" y="73"/>
                  </a:lnTo>
                  <a:lnTo>
                    <a:pt x="15" y="59"/>
                  </a:lnTo>
                  <a:lnTo>
                    <a:pt x="30" y="59"/>
                  </a:lnTo>
                  <a:close/>
                  <a:moveTo>
                    <a:pt x="30" y="88"/>
                  </a:moveTo>
                  <a:lnTo>
                    <a:pt x="30" y="103"/>
                  </a:lnTo>
                  <a:lnTo>
                    <a:pt x="15" y="103"/>
                  </a:lnTo>
                  <a:lnTo>
                    <a:pt x="15" y="88"/>
                  </a:lnTo>
                  <a:lnTo>
                    <a:pt x="30" y="88"/>
                  </a:lnTo>
                  <a:close/>
                  <a:moveTo>
                    <a:pt x="30" y="117"/>
                  </a:moveTo>
                  <a:lnTo>
                    <a:pt x="30" y="132"/>
                  </a:lnTo>
                  <a:lnTo>
                    <a:pt x="15" y="132"/>
                  </a:lnTo>
                  <a:lnTo>
                    <a:pt x="15" y="117"/>
                  </a:lnTo>
                  <a:lnTo>
                    <a:pt x="30" y="117"/>
                  </a:lnTo>
                  <a:close/>
                  <a:moveTo>
                    <a:pt x="30" y="147"/>
                  </a:moveTo>
                  <a:lnTo>
                    <a:pt x="30" y="162"/>
                  </a:lnTo>
                  <a:lnTo>
                    <a:pt x="15" y="162"/>
                  </a:lnTo>
                  <a:lnTo>
                    <a:pt x="15" y="147"/>
                  </a:lnTo>
                  <a:lnTo>
                    <a:pt x="30" y="147"/>
                  </a:lnTo>
                  <a:close/>
                  <a:moveTo>
                    <a:pt x="30" y="176"/>
                  </a:moveTo>
                  <a:lnTo>
                    <a:pt x="30" y="191"/>
                  </a:lnTo>
                  <a:lnTo>
                    <a:pt x="15" y="191"/>
                  </a:lnTo>
                  <a:lnTo>
                    <a:pt x="15" y="176"/>
                  </a:lnTo>
                  <a:lnTo>
                    <a:pt x="30" y="176"/>
                  </a:lnTo>
                  <a:close/>
                  <a:moveTo>
                    <a:pt x="30" y="206"/>
                  </a:moveTo>
                  <a:lnTo>
                    <a:pt x="30" y="220"/>
                  </a:lnTo>
                  <a:lnTo>
                    <a:pt x="15" y="220"/>
                  </a:lnTo>
                  <a:lnTo>
                    <a:pt x="15" y="206"/>
                  </a:lnTo>
                  <a:lnTo>
                    <a:pt x="30" y="206"/>
                  </a:lnTo>
                  <a:close/>
                  <a:moveTo>
                    <a:pt x="30" y="235"/>
                  </a:moveTo>
                  <a:lnTo>
                    <a:pt x="30" y="250"/>
                  </a:lnTo>
                  <a:lnTo>
                    <a:pt x="15" y="250"/>
                  </a:lnTo>
                  <a:lnTo>
                    <a:pt x="15" y="235"/>
                  </a:lnTo>
                  <a:lnTo>
                    <a:pt x="30" y="235"/>
                  </a:lnTo>
                  <a:close/>
                  <a:moveTo>
                    <a:pt x="30" y="264"/>
                  </a:moveTo>
                  <a:lnTo>
                    <a:pt x="30" y="279"/>
                  </a:lnTo>
                  <a:lnTo>
                    <a:pt x="15" y="279"/>
                  </a:lnTo>
                  <a:lnTo>
                    <a:pt x="15" y="264"/>
                  </a:lnTo>
                  <a:lnTo>
                    <a:pt x="30" y="264"/>
                  </a:lnTo>
                  <a:close/>
                  <a:moveTo>
                    <a:pt x="30" y="294"/>
                  </a:moveTo>
                  <a:lnTo>
                    <a:pt x="30" y="309"/>
                  </a:lnTo>
                  <a:lnTo>
                    <a:pt x="15" y="309"/>
                  </a:lnTo>
                  <a:lnTo>
                    <a:pt x="15" y="294"/>
                  </a:lnTo>
                  <a:lnTo>
                    <a:pt x="30" y="294"/>
                  </a:lnTo>
                  <a:close/>
                  <a:moveTo>
                    <a:pt x="30" y="323"/>
                  </a:moveTo>
                  <a:lnTo>
                    <a:pt x="30" y="338"/>
                  </a:lnTo>
                  <a:lnTo>
                    <a:pt x="15" y="338"/>
                  </a:lnTo>
                  <a:lnTo>
                    <a:pt x="15" y="323"/>
                  </a:lnTo>
                  <a:lnTo>
                    <a:pt x="30" y="323"/>
                  </a:lnTo>
                  <a:close/>
                  <a:moveTo>
                    <a:pt x="30" y="353"/>
                  </a:moveTo>
                  <a:lnTo>
                    <a:pt x="30" y="357"/>
                  </a:lnTo>
                  <a:lnTo>
                    <a:pt x="15" y="357"/>
                  </a:lnTo>
                  <a:lnTo>
                    <a:pt x="15" y="353"/>
                  </a:lnTo>
                  <a:lnTo>
                    <a:pt x="30" y="353"/>
                  </a:lnTo>
                  <a:close/>
                  <a:moveTo>
                    <a:pt x="44" y="350"/>
                  </a:moveTo>
                  <a:lnTo>
                    <a:pt x="22" y="394"/>
                  </a:lnTo>
                  <a:lnTo>
                    <a:pt x="0" y="350"/>
                  </a:lnTo>
                  <a:lnTo>
                    <a:pt x="44" y="350"/>
                  </a:lnTo>
                  <a:close/>
                </a:path>
              </a:pathLst>
            </a:custGeom>
            <a:solidFill>
              <a:srgbClr val="0000FF"/>
            </a:solidFill>
            <a:ln w="1">
              <a:solidFill>
                <a:srgbClr val="0000FF"/>
              </a:solidFill>
              <a:bevel/>
              <a:headEnd/>
              <a:tailEnd/>
            </a:ln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2000" b="0" i="0" u="none" strike="noStrike" kern="1200" cap="none" spc="0" normalizeH="0" baseline="0" noProof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Times New Roman"/>
                <a:ea typeface="+mn-ea"/>
                <a:cs typeface="Arial"/>
              </a:endParaRPr>
            </a:p>
          </p:txBody>
        </p:sp>
        <p:sp>
          <p:nvSpPr>
            <p:cNvPr id="105520" name="Freeform 51"/>
            <p:cNvSpPr>
              <a:spLocks noEditPoints="1"/>
            </p:cNvSpPr>
            <p:nvPr/>
          </p:nvSpPr>
          <p:spPr bwMode="auto">
            <a:xfrm>
              <a:off x="4102" y="1969"/>
              <a:ext cx="44" cy="254"/>
            </a:xfrm>
            <a:custGeom>
              <a:avLst/>
              <a:gdLst>
                <a:gd name="T0" fmla="*/ 30 w 44"/>
                <a:gd name="T1" fmla="*/ 0 h 254"/>
                <a:gd name="T2" fmla="*/ 30 w 44"/>
                <a:gd name="T3" fmla="*/ 15 h 254"/>
                <a:gd name="T4" fmla="*/ 15 w 44"/>
                <a:gd name="T5" fmla="*/ 15 h 254"/>
                <a:gd name="T6" fmla="*/ 15 w 44"/>
                <a:gd name="T7" fmla="*/ 0 h 254"/>
                <a:gd name="T8" fmla="*/ 30 w 44"/>
                <a:gd name="T9" fmla="*/ 0 h 254"/>
                <a:gd name="T10" fmla="*/ 30 w 44"/>
                <a:gd name="T11" fmla="*/ 29 h 254"/>
                <a:gd name="T12" fmla="*/ 30 w 44"/>
                <a:gd name="T13" fmla="*/ 44 h 254"/>
                <a:gd name="T14" fmla="*/ 15 w 44"/>
                <a:gd name="T15" fmla="*/ 44 h 254"/>
                <a:gd name="T16" fmla="*/ 15 w 44"/>
                <a:gd name="T17" fmla="*/ 29 h 254"/>
                <a:gd name="T18" fmla="*/ 30 w 44"/>
                <a:gd name="T19" fmla="*/ 29 h 254"/>
                <a:gd name="T20" fmla="*/ 30 w 44"/>
                <a:gd name="T21" fmla="*/ 59 h 254"/>
                <a:gd name="T22" fmla="*/ 30 w 44"/>
                <a:gd name="T23" fmla="*/ 74 h 254"/>
                <a:gd name="T24" fmla="*/ 15 w 44"/>
                <a:gd name="T25" fmla="*/ 74 h 254"/>
                <a:gd name="T26" fmla="*/ 15 w 44"/>
                <a:gd name="T27" fmla="*/ 59 h 254"/>
                <a:gd name="T28" fmla="*/ 30 w 44"/>
                <a:gd name="T29" fmla="*/ 59 h 254"/>
                <a:gd name="T30" fmla="*/ 30 w 44"/>
                <a:gd name="T31" fmla="*/ 88 h 254"/>
                <a:gd name="T32" fmla="*/ 30 w 44"/>
                <a:gd name="T33" fmla="*/ 103 h 254"/>
                <a:gd name="T34" fmla="*/ 15 w 44"/>
                <a:gd name="T35" fmla="*/ 103 h 254"/>
                <a:gd name="T36" fmla="*/ 15 w 44"/>
                <a:gd name="T37" fmla="*/ 88 h 254"/>
                <a:gd name="T38" fmla="*/ 30 w 44"/>
                <a:gd name="T39" fmla="*/ 88 h 254"/>
                <a:gd name="T40" fmla="*/ 30 w 44"/>
                <a:gd name="T41" fmla="*/ 118 h 254"/>
                <a:gd name="T42" fmla="*/ 30 w 44"/>
                <a:gd name="T43" fmla="*/ 132 h 254"/>
                <a:gd name="T44" fmla="*/ 15 w 44"/>
                <a:gd name="T45" fmla="*/ 132 h 254"/>
                <a:gd name="T46" fmla="*/ 15 w 44"/>
                <a:gd name="T47" fmla="*/ 118 h 254"/>
                <a:gd name="T48" fmla="*/ 30 w 44"/>
                <a:gd name="T49" fmla="*/ 118 h 254"/>
                <a:gd name="T50" fmla="*/ 30 w 44"/>
                <a:gd name="T51" fmla="*/ 147 h 254"/>
                <a:gd name="T52" fmla="*/ 30 w 44"/>
                <a:gd name="T53" fmla="*/ 162 h 254"/>
                <a:gd name="T54" fmla="*/ 15 w 44"/>
                <a:gd name="T55" fmla="*/ 162 h 254"/>
                <a:gd name="T56" fmla="*/ 15 w 44"/>
                <a:gd name="T57" fmla="*/ 147 h 254"/>
                <a:gd name="T58" fmla="*/ 30 w 44"/>
                <a:gd name="T59" fmla="*/ 147 h 254"/>
                <a:gd name="T60" fmla="*/ 30 w 44"/>
                <a:gd name="T61" fmla="*/ 176 h 254"/>
                <a:gd name="T62" fmla="*/ 30 w 44"/>
                <a:gd name="T63" fmla="*/ 191 h 254"/>
                <a:gd name="T64" fmla="*/ 15 w 44"/>
                <a:gd name="T65" fmla="*/ 191 h 254"/>
                <a:gd name="T66" fmla="*/ 15 w 44"/>
                <a:gd name="T67" fmla="*/ 176 h 254"/>
                <a:gd name="T68" fmla="*/ 30 w 44"/>
                <a:gd name="T69" fmla="*/ 176 h 254"/>
                <a:gd name="T70" fmla="*/ 30 w 44"/>
                <a:gd name="T71" fmla="*/ 206 h 254"/>
                <a:gd name="T72" fmla="*/ 30 w 44"/>
                <a:gd name="T73" fmla="*/ 217 h 254"/>
                <a:gd name="T74" fmla="*/ 15 w 44"/>
                <a:gd name="T75" fmla="*/ 217 h 254"/>
                <a:gd name="T76" fmla="*/ 15 w 44"/>
                <a:gd name="T77" fmla="*/ 206 h 254"/>
                <a:gd name="T78" fmla="*/ 30 w 44"/>
                <a:gd name="T79" fmla="*/ 206 h 254"/>
                <a:gd name="T80" fmla="*/ 44 w 44"/>
                <a:gd name="T81" fmla="*/ 210 h 254"/>
                <a:gd name="T82" fmla="*/ 22 w 44"/>
                <a:gd name="T83" fmla="*/ 254 h 254"/>
                <a:gd name="T84" fmla="*/ 0 w 44"/>
                <a:gd name="T85" fmla="*/ 210 h 254"/>
                <a:gd name="T86" fmla="*/ 44 w 44"/>
                <a:gd name="T87" fmla="*/ 210 h 254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44"/>
                <a:gd name="T133" fmla="*/ 0 h 254"/>
                <a:gd name="T134" fmla="*/ 44 w 44"/>
                <a:gd name="T135" fmla="*/ 254 h 254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44" h="254">
                  <a:moveTo>
                    <a:pt x="30" y="0"/>
                  </a:moveTo>
                  <a:lnTo>
                    <a:pt x="30" y="15"/>
                  </a:lnTo>
                  <a:lnTo>
                    <a:pt x="15" y="15"/>
                  </a:lnTo>
                  <a:lnTo>
                    <a:pt x="15" y="0"/>
                  </a:lnTo>
                  <a:lnTo>
                    <a:pt x="30" y="0"/>
                  </a:lnTo>
                  <a:close/>
                  <a:moveTo>
                    <a:pt x="30" y="29"/>
                  </a:moveTo>
                  <a:lnTo>
                    <a:pt x="30" y="44"/>
                  </a:lnTo>
                  <a:lnTo>
                    <a:pt x="15" y="44"/>
                  </a:lnTo>
                  <a:lnTo>
                    <a:pt x="15" y="29"/>
                  </a:lnTo>
                  <a:lnTo>
                    <a:pt x="30" y="29"/>
                  </a:lnTo>
                  <a:close/>
                  <a:moveTo>
                    <a:pt x="30" y="59"/>
                  </a:moveTo>
                  <a:lnTo>
                    <a:pt x="30" y="74"/>
                  </a:lnTo>
                  <a:lnTo>
                    <a:pt x="15" y="74"/>
                  </a:lnTo>
                  <a:lnTo>
                    <a:pt x="15" y="59"/>
                  </a:lnTo>
                  <a:lnTo>
                    <a:pt x="30" y="59"/>
                  </a:lnTo>
                  <a:close/>
                  <a:moveTo>
                    <a:pt x="30" y="88"/>
                  </a:moveTo>
                  <a:lnTo>
                    <a:pt x="30" y="103"/>
                  </a:lnTo>
                  <a:lnTo>
                    <a:pt x="15" y="103"/>
                  </a:lnTo>
                  <a:lnTo>
                    <a:pt x="15" y="88"/>
                  </a:lnTo>
                  <a:lnTo>
                    <a:pt x="30" y="88"/>
                  </a:lnTo>
                  <a:close/>
                  <a:moveTo>
                    <a:pt x="30" y="118"/>
                  </a:moveTo>
                  <a:lnTo>
                    <a:pt x="30" y="132"/>
                  </a:lnTo>
                  <a:lnTo>
                    <a:pt x="15" y="132"/>
                  </a:lnTo>
                  <a:lnTo>
                    <a:pt x="15" y="118"/>
                  </a:lnTo>
                  <a:lnTo>
                    <a:pt x="30" y="118"/>
                  </a:lnTo>
                  <a:close/>
                  <a:moveTo>
                    <a:pt x="30" y="147"/>
                  </a:moveTo>
                  <a:lnTo>
                    <a:pt x="30" y="162"/>
                  </a:lnTo>
                  <a:lnTo>
                    <a:pt x="15" y="162"/>
                  </a:lnTo>
                  <a:lnTo>
                    <a:pt x="15" y="147"/>
                  </a:lnTo>
                  <a:lnTo>
                    <a:pt x="30" y="147"/>
                  </a:lnTo>
                  <a:close/>
                  <a:moveTo>
                    <a:pt x="30" y="176"/>
                  </a:moveTo>
                  <a:lnTo>
                    <a:pt x="30" y="191"/>
                  </a:lnTo>
                  <a:lnTo>
                    <a:pt x="15" y="191"/>
                  </a:lnTo>
                  <a:lnTo>
                    <a:pt x="15" y="176"/>
                  </a:lnTo>
                  <a:lnTo>
                    <a:pt x="30" y="176"/>
                  </a:lnTo>
                  <a:close/>
                  <a:moveTo>
                    <a:pt x="30" y="206"/>
                  </a:moveTo>
                  <a:lnTo>
                    <a:pt x="30" y="217"/>
                  </a:lnTo>
                  <a:lnTo>
                    <a:pt x="15" y="217"/>
                  </a:lnTo>
                  <a:lnTo>
                    <a:pt x="15" y="206"/>
                  </a:lnTo>
                  <a:lnTo>
                    <a:pt x="30" y="206"/>
                  </a:lnTo>
                  <a:close/>
                  <a:moveTo>
                    <a:pt x="44" y="210"/>
                  </a:moveTo>
                  <a:lnTo>
                    <a:pt x="22" y="254"/>
                  </a:lnTo>
                  <a:lnTo>
                    <a:pt x="0" y="210"/>
                  </a:lnTo>
                  <a:lnTo>
                    <a:pt x="44" y="210"/>
                  </a:lnTo>
                  <a:close/>
                </a:path>
              </a:pathLst>
            </a:custGeom>
            <a:solidFill>
              <a:srgbClr val="0000FF"/>
            </a:solidFill>
            <a:ln w="1">
              <a:solidFill>
                <a:srgbClr val="0000FF"/>
              </a:solidFill>
              <a:bevel/>
              <a:headEnd/>
              <a:tailEnd/>
            </a:ln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2000" b="0" i="0" u="none" strike="noStrike" kern="1200" cap="none" spc="0" normalizeH="0" baseline="0" noProof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Times New Roman"/>
                <a:ea typeface="+mn-ea"/>
                <a:cs typeface="Arial"/>
              </a:endParaRPr>
            </a:p>
          </p:txBody>
        </p:sp>
        <p:sp>
          <p:nvSpPr>
            <p:cNvPr id="105521" name="Freeform 52"/>
            <p:cNvSpPr>
              <a:spLocks/>
            </p:cNvSpPr>
            <p:nvPr/>
          </p:nvSpPr>
          <p:spPr bwMode="auto">
            <a:xfrm>
              <a:off x="918" y="602"/>
              <a:ext cx="3208" cy="1618"/>
            </a:xfrm>
            <a:custGeom>
              <a:avLst/>
              <a:gdLst>
                <a:gd name="T0" fmla="*/ 0 w 3208"/>
                <a:gd name="T1" fmla="*/ 1618 h 1618"/>
                <a:gd name="T2" fmla="*/ 88 w 3208"/>
                <a:gd name="T3" fmla="*/ 1589 h 1618"/>
                <a:gd name="T4" fmla="*/ 236 w 3208"/>
                <a:gd name="T5" fmla="*/ 1559 h 1618"/>
                <a:gd name="T6" fmla="*/ 383 w 3208"/>
                <a:gd name="T7" fmla="*/ 1530 h 1618"/>
                <a:gd name="T8" fmla="*/ 559 w 3208"/>
                <a:gd name="T9" fmla="*/ 1471 h 1618"/>
                <a:gd name="T10" fmla="*/ 706 w 3208"/>
                <a:gd name="T11" fmla="*/ 1412 h 1618"/>
                <a:gd name="T12" fmla="*/ 883 w 3208"/>
                <a:gd name="T13" fmla="*/ 1324 h 1618"/>
                <a:gd name="T14" fmla="*/ 1030 w 3208"/>
                <a:gd name="T15" fmla="*/ 1236 h 1618"/>
                <a:gd name="T16" fmla="*/ 1185 w 3208"/>
                <a:gd name="T17" fmla="*/ 1125 h 1618"/>
                <a:gd name="T18" fmla="*/ 1325 w 3208"/>
                <a:gd name="T19" fmla="*/ 1041 h 1618"/>
                <a:gd name="T20" fmla="*/ 1376 w 3208"/>
                <a:gd name="T21" fmla="*/ 997 h 1618"/>
                <a:gd name="T22" fmla="*/ 1510 w 3208"/>
                <a:gd name="T23" fmla="*/ 885 h 1618"/>
                <a:gd name="T24" fmla="*/ 1633 w 3208"/>
                <a:gd name="T25" fmla="*/ 772 h 1618"/>
                <a:gd name="T26" fmla="*/ 1762 w 3208"/>
                <a:gd name="T27" fmla="*/ 655 h 1618"/>
                <a:gd name="T28" fmla="*/ 1897 w 3208"/>
                <a:gd name="T29" fmla="*/ 510 h 1618"/>
                <a:gd name="T30" fmla="*/ 1997 w 3208"/>
                <a:gd name="T31" fmla="*/ 426 h 1618"/>
                <a:gd name="T32" fmla="*/ 2098 w 3208"/>
                <a:gd name="T33" fmla="*/ 353 h 1618"/>
                <a:gd name="T34" fmla="*/ 2211 w 3208"/>
                <a:gd name="T35" fmla="*/ 280 h 1618"/>
                <a:gd name="T36" fmla="*/ 2328 w 3208"/>
                <a:gd name="T37" fmla="*/ 218 h 1618"/>
                <a:gd name="T38" fmla="*/ 2418 w 3208"/>
                <a:gd name="T39" fmla="*/ 174 h 1618"/>
                <a:gd name="T40" fmla="*/ 2558 w 3208"/>
                <a:gd name="T41" fmla="*/ 118 h 1618"/>
                <a:gd name="T42" fmla="*/ 2664 w 3208"/>
                <a:gd name="T43" fmla="*/ 84 h 1618"/>
                <a:gd name="T44" fmla="*/ 2771 w 3208"/>
                <a:gd name="T45" fmla="*/ 56 h 1618"/>
                <a:gd name="T46" fmla="*/ 2883 w 3208"/>
                <a:gd name="T47" fmla="*/ 28 h 1618"/>
                <a:gd name="T48" fmla="*/ 2995 w 3208"/>
                <a:gd name="T49" fmla="*/ 11 h 1618"/>
                <a:gd name="T50" fmla="*/ 3129 w 3208"/>
                <a:gd name="T51" fmla="*/ 6 h 1618"/>
                <a:gd name="T52" fmla="*/ 3208 w 3208"/>
                <a:gd name="T53" fmla="*/ 0 h 1618"/>
                <a:gd name="T54" fmla="*/ 3208 w 3208"/>
                <a:gd name="T55" fmla="*/ 1618 h 1618"/>
                <a:gd name="T56" fmla="*/ 0 w 3208"/>
                <a:gd name="T57" fmla="*/ 1618 h 161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208"/>
                <a:gd name="T88" fmla="*/ 0 h 1618"/>
                <a:gd name="T89" fmla="*/ 3208 w 3208"/>
                <a:gd name="T90" fmla="*/ 1618 h 1618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208" h="1618">
                  <a:moveTo>
                    <a:pt x="0" y="1618"/>
                  </a:moveTo>
                  <a:lnTo>
                    <a:pt x="88" y="1589"/>
                  </a:lnTo>
                  <a:lnTo>
                    <a:pt x="236" y="1559"/>
                  </a:lnTo>
                  <a:lnTo>
                    <a:pt x="383" y="1530"/>
                  </a:lnTo>
                  <a:lnTo>
                    <a:pt x="559" y="1471"/>
                  </a:lnTo>
                  <a:lnTo>
                    <a:pt x="706" y="1412"/>
                  </a:lnTo>
                  <a:lnTo>
                    <a:pt x="883" y="1324"/>
                  </a:lnTo>
                  <a:lnTo>
                    <a:pt x="1030" y="1236"/>
                  </a:lnTo>
                  <a:lnTo>
                    <a:pt x="1185" y="1125"/>
                  </a:lnTo>
                  <a:lnTo>
                    <a:pt x="1325" y="1041"/>
                  </a:lnTo>
                  <a:lnTo>
                    <a:pt x="1376" y="997"/>
                  </a:lnTo>
                  <a:lnTo>
                    <a:pt x="1510" y="885"/>
                  </a:lnTo>
                  <a:lnTo>
                    <a:pt x="1633" y="772"/>
                  </a:lnTo>
                  <a:lnTo>
                    <a:pt x="1762" y="655"/>
                  </a:lnTo>
                  <a:lnTo>
                    <a:pt x="1897" y="510"/>
                  </a:lnTo>
                  <a:lnTo>
                    <a:pt x="1997" y="426"/>
                  </a:lnTo>
                  <a:lnTo>
                    <a:pt x="2098" y="353"/>
                  </a:lnTo>
                  <a:lnTo>
                    <a:pt x="2211" y="280"/>
                  </a:lnTo>
                  <a:lnTo>
                    <a:pt x="2328" y="218"/>
                  </a:lnTo>
                  <a:lnTo>
                    <a:pt x="2418" y="174"/>
                  </a:lnTo>
                  <a:lnTo>
                    <a:pt x="2558" y="118"/>
                  </a:lnTo>
                  <a:lnTo>
                    <a:pt x="2664" y="84"/>
                  </a:lnTo>
                  <a:lnTo>
                    <a:pt x="2771" y="56"/>
                  </a:lnTo>
                  <a:lnTo>
                    <a:pt x="2883" y="28"/>
                  </a:lnTo>
                  <a:lnTo>
                    <a:pt x="2995" y="11"/>
                  </a:lnTo>
                  <a:lnTo>
                    <a:pt x="3129" y="6"/>
                  </a:lnTo>
                  <a:lnTo>
                    <a:pt x="3208" y="0"/>
                  </a:lnTo>
                  <a:lnTo>
                    <a:pt x="3208" y="1618"/>
                  </a:lnTo>
                  <a:lnTo>
                    <a:pt x="0" y="1618"/>
                  </a:lnTo>
                  <a:close/>
                </a:path>
              </a:pathLst>
            </a:custGeom>
            <a:solidFill>
              <a:srgbClr val="EAEAE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2000" b="0" i="0" u="none" strike="noStrike" kern="1200" cap="none" spc="0" normalizeH="0" baseline="0" noProof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Times New Roman"/>
                <a:ea typeface="+mn-ea"/>
                <a:cs typeface="Arial"/>
              </a:endParaRPr>
            </a:p>
          </p:txBody>
        </p:sp>
        <p:sp>
          <p:nvSpPr>
            <p:cNvPr id="105522" name="Freeform 53"/>
            <p:cNvSpPr>
              <a:spLocks/>
            </p:cNvSpPr>
            <p:nvPr/>
          </p:nvSpPr>
          <p:spPr bwMode="auto">
            <a:xfrm>
              <a:off x="859" y="603"/>
              <a:ext cx="3265" cy="1617"/>
            </a:xfrm>
            <a:custGeom>
              <a:avLst/>
              <a:gdLst>
                <a:gd name="T0" fmla="*/ 0 w 3265"/>
                <a:gd name="T1" fmla="*/ 1617 h 1617"/>
                <a:gd name="T2" fmla="*/ 442 w 3265"/>
                <a:gd name="T3" fmla="*/ 1529 h 1617"/>
                <a:gd name="T4" fmla="*/ 824 w 3265"/>
                <a:gd name="T5" fmla="*/ 1382 h 1617"/>
                <a:gd name="T6" fmla="*/ 1353 w 3265"/>
                <a:gd name="T7" fmla="*/ 1059 h 1617"/>
                <a:gd name="T8" fmla="*/ 1706 w 3265"/>
                <a:gd name="T9" fmla="*/ 765 h 1617"/>
                <a:gd name="T10" fmla="*/ 2001 w 3265"/>
                <a:gd name="T11" fmla="*/ 471 h 1617"/>
                <a:gd name="T12" fmla="*/ 2295 w 3265"/>
                <a:gd name="T13" fmla="*/ 265 h 1617"/>
                <a:gd name="T14" fmla="*/ 2618 w 3265"/>
                <a:gd name="T15" fmla="*/ 118 h 1617"/>
                <a:gd name="T16" fmla="*/ 2942 w 3265"/>
                <a:gd name="T17" fmla="*/ 30 h 1617"/>
                <a:gd name="T18" fmla="*/ 3265 w 3265"/>
                <a:gd name="T19" fmla="*/ 0 h 161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265"/>
                <a:gd name="T31" fmla="*/ 0 h 1617"/>
                <a:gd name="T32" fmla="*/ 3265 w 3265"/>
                <a:gd name="T33" fmla="*/ 1617 h 161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265" h="1617">
                  <a:moveTo>
                    <a:pt x="0" y="1617"/>
                  </a:moveTo>
                  <a:cubicBezTo>
                    <a:pt x="152" y="1593"/>
                    <a:pt x="304" y="1568"/>
                    <a:pt x="442" y="1529"/>
                  </a:cubicBezTo>
                  <a:cubicBezTo>
                    <a:pt x="579" y="1490"/>
                    <a:pt x="672" y="1460"/>
                    <a:pt x="824" y="1382"/>
                  </a:cubicBezTo>
                  <a:cubicBezTo>
                    <a:pt x="976" y="1304"/>
                    <a:pt x="1206" y="1161"/>
                    <a:pt x="1353" y="1059"/>
                  </a:cubicBezTo>
                  <a:cubicBezTo>
                    <a:pt x="1501" y="956"/>
                    <a:pt x="1599" y="863"/>
                    <a:pt x="1706" y="765"/>
                  </a:cubicBezTo>
                  <a:cubicBezTo>
                    <a:pt x="1814" y="667"/>
                    <a:pt x="1903" y="554"/>
                    <a:pt x="2001" y="471"/>
                  </a:cubicBezTo>
                  <a:cubicBezTo>
                    <a:pt x="2099" y="388"/>
                    <a:pt x="2192" y="324"/>
                    <a:pt x="2295" y="265"/>
                  </a:cubicBezTo>
                  <a:cubicBezTo>
                    <a:pt x="2398" y="206"/>
                    <a:pt x="2510" y="157"/>
                    <a:pt x="2618" y="118"/>
                  </a:cubicBezTo>
                  <a:cubicBezTo>
                    <a:pt x="2726" y="79"/>
                    <a:pt x="2834" y="50"/>
                    <a:pt x="2942" y="30"/>
                  </a:cubicBezTo>
                  <a:cubicBezTo>
                    <a:pt x="3050" y="10"/>
                    <a:pt x="3158" y="5"/>
                    <a:pt x="3265" y="0"/>
                  </a:cubicBezTo>
                </a:path>
              </a:pathLst>
            </a:custGeom>
            <a:noFill/>
            <a:ln w="1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2000" b="0" i="0" u="none" strike="noStrike" kern="1200" cap="none" spc="0" normalizeH="0" baseline="0" noProof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Times New Roman"/>
                <a:ea typeface="+mn-ea"/>
                <a:cs typeface="Arial"/>
              </a:endParaRPr>
            </a:p>
          </p:txBody>
        </p:sp>
        <p:sp>
          <p:nvSpPr>
            <p:cNvPr id="105523" name="Line 54"/>
            <p:cNvSpPr>
              <a:spLocks noChangeShapeType="1"/>
            </p:cNvSpPr>
            <p:nvPr/>
          </p:nvSpPr>
          <p:spPr bwMode="auto">
            <a:xfrm>
              <a:off x="859" y="2220"/>
              <a:ext cx="3265" cy="1"/>
            </a:xfrm>
            <a:prstGeom prst="line">
              <a:avLst/>
            </a:prstGeom>
            <a:noFill/>
            <a:ln w="11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2000" b="0" i="0" u="none" strike="noStrike" kern="1200" cap="none" spc="0" normalizeH="0" baseline="0" noProof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Times New Roman"/>
                <a:ea typeface="+mn-ea"/>
                <a:cs typeface="Arial"/>
              </a:endParaRPr>
            </a:p>
          </p:txBody>
        </p:sp>
        <p:sp>
          <p:nvSpPr>
            <p:cNvPr id="105524" name="Freeform 55"/>
            <p:cNvSpPr>
              <a:spLocks noEditPoints="1"/>
            </p:cNvSpPr>
            <p:nvPr/>
          </p:nvSpPr>
          <p:spPr bwMode="auto">
            <a:xfrm>
              <a:off x="2330" y="1568"/>
              <a:ext cx="1794" cy="11"/>
            </a:xfrm>
            <a:custGeom>
              <a:avLst/>
              <a:gdLst>
                <a:gd name="T0" fmla="*/ 33 w 1794"/>
                <a:gd name="T1" fmla="*/ 0 h 11"/>
                <a:gd name="T2" fmla="*/ 44 w 1794"/>
                <a:gd name="T3" fmla="*/ 11 h 11"/>
                <a:gd name="T4" fmla="*/ 88 w 1794"/>
                <a:gd name="T5" fmla="*/ 0 h 11"/>
                <a:gd name="T6" fmla="*/ 121 w 1794"/>
                <a:gd name="T7" fmla="*/ 11 h 11"/>
                <a:gd name="T8" fmla="*/ 132 w 1794"/>
                <a:gd name="T9" fmla="*/ 0 h 11"/>
                <a:gd name="T10" fmla="*/ 188 w 1794"/>
                <a:gd name="T11" fmla="*/ 0 h 11"/>
                <a:gd name="T12" fmla="*/ 199 w 1794"/>
                <a:gd name="T13" fmla="*/ 11 h 11"/>
                <a:gd name="T14" fmla="*/ 243 w 1794"/>
                <a:gd name="T15" fmla="*/ 0 h 11"/>
                <a:gd name="T16" fmla="*/ 276 w 1794"/>
                <a:gd name="T17" fmla="*/ 11 h 11"/>
                <a:gd name="T18" fmla="*/ 287 w 1794"/>
                <a:gd name="T19" fmla="*/ 0 h 11"/>
                <a:gd name="T20" fmla="*/ 342 w 1794"/>
                <a:gd name="T21" fmla="*/ 0 h 11"/>
                <a:gd name="T22" fmla="*/ 353 w 1794"/>
                <a:gd name="T23" fmla="*/ 11 h 11"/>
                <a:gd name="T24" fmla="*/ 397 w 1794"/>
                <a:gd name="T25" fmla="*/ 0 h 11"/>
                <a:gd name="T26" fmla="*/ 430 w 1794"/>
                <a:gd name="T27" fmla="*/ 11 h 11"/>
                <a:gd name="T28" fmla="*/ 441 w 1794"/>
                <a:gd name="T29" fmla="*/ 0 h 11"/>
                <a:gd name="T30" fmla="*/ 496 w 1794"/>
                <a:gd name="T31" fmla="*/ 0 h 11"/>
                <a:gd name="T32" fmla="*/ 508 w 1794"/>
                <a:gd name="T33" fmla="*/ 11 h 11"/>
                <a:gd name="T34" fmla="*/ 552 w 1794"/>
                <a:gd name="T35" fmla="*/ 0 h 11"/>
                <a:gd name="T36" fmla="*/ 585 w 1794"/>
                <a:gd name="T37" fmla="*/ 11 h 11"/>
                <a:gd name="T38" fmla="*/ 596 w 1794"/>
                <a:gd name="T39" fmla="*/ 0 h 11"/>
                <a:gd name="T40" fmla="*/ 651 w 1794"/>
                <a:gd name="T41" fmla="*/ 0 h 11"/>
                <a:gd name="T42" fmla="*/ 662 w 1794"/>
                <a:gd name="T43" fmla="*/ 11 h 11"/>
                <a:gd name="T44" fmla="*/ 706 w 1794"/>
                <a:gd name="T45" fmla="*/ 0 h 11"/>
                <a:gd name="T46" fmla="*/ 739 w 1794"/>
                <a:gd name="T47" fmla="*/ 11 h 11"/>
                <a:gd name="T48" fmla="*/ 750 w 1794"/>
                <a:gd name="T49" fmla="*/ 0 h 11"/>
                <a:gd name="T50" fmla="*/ 805 w 1794"/>
                <a:gd name="T51" fmla="*/ 0 h 11"/>
                <a:gd name="T52" fmla="*/ 816 w 1794"/>
                <a:gd name="T53" fmla="*/ 11 h 11"/>
                <a:gd name="T54" fmla="*/ 860 w 1794"/>
                <a:gd name="T55" fmla="*/ 0 h 11"/>
                <a:gd name="T56" fmla="*/ 894 w 1794"/>
                <a:gd name="T57" fmla="*/ 11 h 11"/>
                <a:gd name="T58" fmla="*/ 905 w 1794"/>
                <a:gd name="T59" fmla="*/ 0 h 11"/>
                <a:gd name="T60" fmla="*/ 960 w 1794"/>
                <a:gd name="T61" fmla="*/ 0 h 11"/>
                <a:gd name="T62" fmla="*/ 971 w 1794"/>
                <a:gd name="T63" fmla="*/ 11 h 11"/>
                <a:gd name="T64" fmla="*/ 1015 w 1794"/>
                <a:gd name="T65" fmla="*/ 0 h 11"/>
                <a:gd name="T66" fmla="*/ 1048 w 1794"/>
                <a:gd name="T67" fmla="*/ 11 h 11"/>
                <a:gd name="T68" fmla="*/ 1059 w 1794"/>
                <a:gd name="T69" fmla="*/ 0 h 11"/>
                <a:gd name="T70" fmla="*/ 1114 w 1794"/>
                <a:gd name="T71" fmla="*/ 0 h 11"/>
                <a:gd name="T72" fmla="*/ 1125 w 1794"/>
                <a:gd name="T73" fmla="*/ 11 h 11"/>
                <a:gd name="T74" fmla="*/ 1169 w 1794"/>
                <a:gd name="T75" fmla="*/ 0 h 11"/>
                <a:gd name="T76" fmla="*/ 1202 w 1794"/>
                <a:gd name="T77" fmla="*/ 11 h 11"/>
                <a:gd name="T78" fmla="*/ 1213 w 1794"/>
                <a:gd name="T79" fmla="*/ 0 h 11"/>
                <a:gd name="T80" fmla="*/ 1269 w 1794"/>
                <a:gd name="T81" fmla="*/ 0 h 11"/>
                <a:gd name="T82" fmla="*/ 1280 w 1794"/>
                <a:gd name="T83" fmla="*/ 11 h 11"/>
                <a:gd name="T84" fmla="*/ 1324 w 1794"/>
                <a:gd name="T85" fmla="*/ 0 h 11"/>
                <a:gd name="T86" fmla="*/ 1357 w 1794"/>
                <a:gd name="T87" fmla="*/ 11 h 11"/>
                <a:gd name="T88" fmla="*/ 1368 w 1794"/>
                <a:gd name="T89" fmla="*/ 0 h 11"/>
                <a:gd name="T90" fmla="*/ 1423 w 1794"/>
                <a:gd name="T91" fmla="*/ 0 h 11"/>
                <a:gd name="T92" fmla="*/ 1434 w 1794"/>
                <a:gd name="T93" fmla="*/ 11 h 11"/>
                <a:gd name="T94" fmla="*/ 1478 w 1794"/>
                <a:gd name="T95" fmla="*/ 0 h 11"/>
                <a:gd name="T96" fmla="*/ 1511 w 1794"/>
                <a:gd name="T97" fmla="*/ 11 h 11"/>
                <a:gd name="T98" fmla="*/ 1522 w 1794"/>
                <a:gd name="T99" fmla="*/ 0 h 11"/>
                <a:gd name="T100" fmla="*/ 1577 w 1794"/>
                <a:gd name="T101" fmla="*/ 0 h 11"/>
                <a:gd name="T102" fmla="*/ 1588 w 1794"/>
                <a:gd name="T103" fmla="*/ 11 h 11"/>
                <a:gd name="T104" fmla="*/ 1633 w 1794"/>
                <a:gd name="T105" fmla="*/ 0 h 11"/>
                <a:gd name="T106" fmla="*/ 1666 w 1794"/>
                <a:gd name="T107" fmla="*/ 11 h 11"/>
                <a:gd name="T108" fmla="*/ 1677 w 1794"/>
                <a:gd name="T109" fmla="*/ 0 h 11"/>
                <a:gd name="T110" fmla="*/ 1732 w 1794"/>
                <a:gd name="T111" fmla="*/ 0 h 11"/>
                <a:gd name="T112" fmla="*/ 1743 w 1794"/>
                <a:gd name="T113" fmla="*/ 11 h 11"/>
                <a:gd name="T114" fmla="*/ 1787 w 1794"/>
                <a:gd name="T115" fmla="*/ 0 h 11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1794"/>
                <a:gd name="T175" fmla="*/ 0 h 11"/>
                <a:gd name="T176" fmla="*/ 1794 w 1794"/>
                <a:gd name="T177" fmla="*/ 11 h 11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1794" h="11">
                  <a:moveTo>
                    <a:pt x="0" y="0"/>
                  </a:moveTo>
                  <a:lnTo>
                    <a:pt x="11" y="0"/>
                  </a:lnTo>
                  <a:lnTo>
                    <a:pt x="11" y="11"/>
                  </a:lnTo>
                  <a:lnTo>
                    <a:pt x="0" y="11"/>
                  </a:lnTo>
                  <a:lnTo>
                    <a:pt x="0" y="0"/>
                  </a:lnTo>
                  <a:close/>
                  <a:moveTo>
                    <a:pt x="22" y="0"/>
                  </a:moveTo>
                  <a:lnTo>
                    <a:pt x="33" y="0"/>
                  </a:lnTo>
                  <a:lnTo>
                    <a:pt x="33" y="11"/>
                  </a:lnTo>
                  <a:lnTo>
                    <a:pt x="22" y="11"/>
                  </a:lnTo>
                  <a:lnTo>
                    <a:pt x="22" y="0"/>
                  </a:lnTo>
                  <a:close/>
                  <a:moveTo>
                    <a:pt x="44" y="0"/>
                  </a:moveTo>
                  <a:lnTo>
                    <a:pt x="55" y="0"/>
                  </a:lnTo>
                  <a:lnTo>
                    <a:pt x="55" y="11"/>
                  </a:lnTo>
                  <a:lnTo>
                    <a:pt x="44" y="11"/>
                  </a:lnTo>
                  <a:lnTo>
                    <a:pt x="44" y="0"/>
                  </a:lnTo>
                  <a:close/>
                  <a:moveTo>
                    <a:pt x="66" y="0"/>
                  </a:moveTo>
                  <a:lnTo>
                    <a:pt x="77" y="0"/>
                  </a:lnTo>
                  <a:lnTo>
                    <a:pt x="77" y="11"/>
                  </a:lnTo>
                  <a:lnTo>
                    <a:pt x="66" y="11"/>
                  </a:lnTo>
                  <a:lnTo>
                    <a:pt x="66" y="0"/>
                  </a:lnTo>
                  <a:close/>
                  <a:moveTo>
                    <a:pt x="88" y="0"/>
                  </a:moveTo>
                  <a:lnTo>
                    <a:pt x="99" y="0"/>
                  </a:lnTo>
                  <a:lnTo>
                    <a:pt x="99" y="11"/>
                  </a:lnTo>
                  <a:lnTo>
                    <a:pt x="88" y="11"/>
                  </a:lnTo>
                  <a:lnTo>
                    <a:pt x="88" y="0"/>
                  </a:lnTo>
                  <a:close/>
                  <a:moveTo>
                    <a:pt x="110" y="0"/>
                  </a:moveTo>
                  <a:lnTo>
                    <a:pt x="121" y="0"/>
                  </a:lnTo>
                  <a:lnTo>
                    <a:pt x="121" y="11"/>
                  </a:lnTo>
                  <a:lnTo>
                    <a:pt x="110" y="11"/>
                  </a:lnTo>
                  <a:lnTo>
                    <a:pt x="110" y="0"/>
                  </a:lnTo>
                  <a:close/>
                  <a:moveTo>
                    <a:pt x="132" y="0"/>
                  </a:moveTo>
                  <a:lnTo>
                    <a:pt x="144" y="0"/>
                  </a:lnTo>
                  <a:lnTo>
                    <a:pt x="144" y="11"/>
                  </a:lnTo>
                  <a:lnTo>
                    <a:pt x="132" y="11"/>
                  </a:lnTo>
                  <a:lnTo>
                    <a:pt x="132" y="0"/>
                  </a:lnTo>
                  <a:close/>
                  <a:moveTo>
                    <a:pt x="155" y="0"/>
                  </a:moveTo>
                  <a:lnTo>
                    <a:pt x="166" y="0"/>
                  </a:lnTo>
                  <a:lnTo>
                    <a:pt x="166" y="11"/>
                  </a:lnTo>
                  <a:lnTo>
                    <a:pt x="155" y="11"/>
                  </a:lnTo>
                  <a:lnTo>
                    <a:pt x="155" y="0"/>
                  </a:lnTo>
                  <a:close/>
                  <a:moveTo>
                    <a:pt x="177" y="0"/>
                  </a:moveTo>
                  <a:lnTo>
                    <a:pt x="188" y="0"/>
                  </a:lnTo>
                  <a:lnTo>
                    <a:pt x="188" y="11"/>
                  </a:lnTo>
                  <a:lnTo>
                    <a:pt x="177" y="11"/>
                  </a:lnTo>
                  <a:lnTo>
                    <a:pt x="177" y="0"/>
                  </a:lnTo>
                  <a:close/>
                  <a:moveTo>
                    <a:pt x="199" y="0"/>
                  </a:moveTo>
                  <a:lnTo>
                    <a:pt x="210" y="0"/>
                  </a:lnTo>
                  <a:lnTo>
                    <a:pt x="210" y="11"/>
                  </a:lnTo>
                  <a:lnTo>
                    <a:pt x="199" y="11"/>
                  </a:lnTo>
                  <a:lnTo>
                    <a:pt x="199" y="0"/>
                  </a:lnTo>
                  <a:close/>
                  <a:moveTo>
                    <a:pt x="221" y="0"/>
                  </a:moveTo>
                  <a:lnTo>
                    <a:pt x="232" y="0"/>
                  </a:lnTo>
                  <a:lnTo>
                    <a:pt x="232" y="11"/>
                  </a:lnTo>
                  <a:lnTo>
                    <a:pt x="221" y="11"/>
                  </a:lnTo>
                  <a:lnTo>
                    <a:pt x="221" y="0"/>
                  </a:lnTo>
                  <a:close/>
                  <a:moveTo>
                    <a:pt x="243" y="0"/>
                  </a:moveTo>
                  <a:lnTo>
                    <a:pt x="254" y="0"/>
                  </a:lnTo>
                  <a:lnTo>
                    <a:pt x="254" y="11"/>
                  </a:lnTo>
                  <a:lnTo>
                    <a:pt x="243" y="11"/>
                  </a:lnTo>
                  <a:lnTo>
                    <a:pt x="243" y="0"/>
                  </a:lnTo>
                  <a:close/>
                  <a:moveTo>
                    <a:pt x="265" y="0"/>
                  </a:moveTo>
                  <a:lnTo>
                    <a:pt x="276" y="0"/>
                  </a:lnTo>
                  <a:lnTo>
                    <a:pt x="276" y="11"/>
                  </a:lnTo>
                  <a:lnTo>
                    <a:pt x="265" y="11"/>
                  </a:lnTo>
                  <a:lnTo>
                    <a:pt x="265" y="0"/>
                  </a:lnTo>
                  <a:close/>
                  <a:moveTo>
                    <a:pt x="287" y="0"/>
                  </a:moveTo>
                  <a:lnTo>
                    <a:pt x="298" y="0"/>
                  </a:lnTo>
                  <a:lnTo>
                    <a:pt x="298" y="11"/>
                  </a:lnTo>
                  <a:lnTo>
                    <a:pt x="287" y="11"/>
                  </a:lnTo>
                  <a:lnTo>
                    <a:pt x="287" y="0"/>
                  </a:lnTo>
                  <a:close/>
                  <a:moveTo>
                    <a:pt x="309" y="0"/>
                  </a:moveTo>
                  <a:lnTo>
                    <a:pt x="320" y="0"/>
                  </a:lnTo>
                  <a:lnTo>
                    <a:pt x="320" y="11"/>
                  </a:lnTo>
                  <a:lnTo>
                    <a:pt x="309" y="11"/>
                  </a:lnTo>
                  <a:lnTo>
                    <a:pt x="309" y="0"/>
                  </a:lnTo>
                  <a:close/>
                  <a:moveTo>
                    <a:pt x="331" y="0"/>
                  </a:moveTo>
                  <a:lnTo>
                    <a:pt x="342" y="0"/>
                  </a:lnTo>
                  <a:lnTo>
                    <a:pt x="342" y="11"/>
                  </a:lnTo>
                  <a:lnTo>
                    <a:pt x="331" y="11"/>
                  </a:lnTo>
                  <a:lnTo>
                    <a:pt x="331" y="0"/>
                  </a:lnTo>
                  <a:close/>
                  <a:moveTo>
                    <a:pt x="353" y="0"/>
                  </a:moveTo>
                  <a:lnTo>
                    <a:pt x="364" y="0"/>
                  </a:lnTo>
                  <a:lnTo>
                    <a:pt x="364" y="11"/>
                  </a:lnTo>
                  <a:lnTo>
                    <a:pt x="353" y="11"/>
                  </a:lnTo>
                  <a:lnTo>
                    <a:pt x="353" y="0"/>
                  </a:lnTo>
                  <a:close/>
                  <a:moveTo>
                    <a:pt x="375" y="0"/>
                  </a:moveTo>
                  <a:lnTo>
                    <a:pt x="386" y="0"/>
                  </a:lnTo>
                  <a:lnTo>
                    <a:pt x="386" y="11"/>
                  </a:lnTo>
                  <a:lnTo>
                    <a:pt x="375" y="11"/>
                  </a:lnTo>
                  <a:lnTo>
                    <a:pt x="375" y="0"/>
                  </a:lnTo>
                  <a:close/>
                  <a:moveTo>
                    <a:pt x="397" y="0"/>
                  </a:moveTo>
                  <a:lnTo>
                    <a:pt x="408" y="0"/>
                  </a:lnTo>
                  <a:lnTo>
                    <a:pt x="408" y="11"/>
                  </a:lnTo>
                  <a:lnTo>
                    <a:pt x="397" y="11"/>
                  </a:lnTo>
                  <a:lnTo>
                    <a:pt x="397" y="0"/>
                  </a:lnTo>
                  <a:close/>
                  <a:moveTo>
                    <a:pt x="419" y="0"/>
                  </a:moveTo>
                  <a:lnTo>
                    <a:pt x="430" y="0"/>
                  </a:lnTo>
                  <a:lnTo>
                    <a:pt x="430" y="11"/>
                  </a:lnTo>
                  <a:lnTo>
                    <a:pt x="419" y="11"/>
                  </a:lnTo>
                  <a:lnTo>
                    <a:pt x="419" y="0"/>
                  </a:lnTo>
                  <a:close/>
                  <a:moveTo>
                    <a:pt x="441" y="0"/>
                  </a:moveTo>
                  <a:lnTo>
                    <a:pt x="452" y="0"/>
                  </a:lnTo>
                  <a:lnTo>
                    <a:pt x="452" y="11"/>
                  </a:lnTo>
                  <a:lnTo>
                    <a:pt x="441" y="11"/>
                  </a:lnTo>
                  <a:lnTo>
                    <a:pt x="441" y="0"/>
                  </a:lnTo>
                  <a:close/>
                  <a:moveTo>
                    <a:pt x="463" y="0"/>
                  </a:moveTo>
                  <a:lnTo>
                    <a:pt x="474" y="0"/>
                  </a:lnTo>
                  <a:lnTo>
                    <a:pt x="474" y="11"/>
                  </a:lnTo>
                  <a:lnTo>
                    <a:pt x="463" y="11"/>
                  </a:lnTo>
                  <a:lnTo>
                    <a:pt x="463" y="0"/>
                  </a:lnTo>
                  <a:close/>
                  <a:moveTo>
                    <a:pt x="485" y="0"/>
                  </a:moveTo>
                  <a:lnTo>
                    <a:pt x="496" y="0"/>
                  </a:lnTo>
                  <a:lnTo>
                    <a:pt x="496" y="11"/>
                  </a:lnTo>
                  <a:lnTo>
                    <a:pt x="485" y="11"/>
                  </a:lnTo>
                  <a:lnTo>
                    <a:pt x="485" y="0"/>
                  </a:lnTo>
                  <a:close/>
                  <a:moveTo>
                    <a:pt x="508" y="0"/>
                  </a:moveTo>
                  <a:lnTo>
                    <a:pt x="519" y="0"/>
                  </a:lnTo>
                  <a:lnTo>
                    <a:pt x="519" y="11"/>
                  </a:lnTo>
                  <a:lnTo>
                    <a:pt x="508" y="11"/>
                  </a:lnTo>
                  <a:lnTo>
                    <a:pt x="508" y="0"/>
                  </a:lnTo>
                  <a:close/>
                  <a:moveTo>
                    <a:pt x="530" y="0"/>
                  </a:moveTo>
                  <a:lnTo>
                    <a:pt x="541" y="0"/>
                  </a:lnTo>
                  <a:lnTo>
                    <a:pt x="541" y="11"/>
                  </a:lnTo>
                  <a:lnTo>
                    <a:pt x="530" y="11"/>
                  </a:lnTo>
                  <a:lnTo>
                    <a:pt x="530" y="0"/>
                  </a:lnTo>
                  <a:close/>
                  <a:moveTo>
                    <a:pt x="552" y="0"/>
                  </a:moveTo>
                  <a:lnTo>
                    <a:pt x="563" y="0"/>
                  </a:lnTo>
                  <a:lnTo>
                    <a:pt x="563" y="11"/>
                  </a:lnTo>
                  <a:lnTo>
                    <a:pt x="552" y="11"/>
                  </a:lnTo>
                  <a:lnTo>
                    <a:pt x="552" y="0"/>
                  </a:lnTo>
                  <a:close/>
                  <a:moveTo>
                    <a:pt x="574" y="0"/>
                  </a:moveTo>
                  <a:lnTo>
                    <a:pt x="585" y="0"/>
                  </a:lnTo>
                  <a:lnTo>
                    <a:pt x="585" y="11"/>
                  </a:lnTo>
                  <a:lnTo>
                    <a:pt x="574" y="11"/>
                  </a:lnTo>
                  <a:lnTo>
                    <a:pt x="574" y="0"/>
                  </a:lnTo>
                  <a:close/>
                  <a:moveTo>
                    <a:pt x="596" y="0"/>
                  </a:moveTo>
                  <a:lnTo>
                    <a:pt x="607" y="0"/>
                  </a:lnTo>
                  <a:lnTo>
                    <a:pt x="607" y="11"/>
                  </a:lnTo>
                  <a:lnTo>
                    <a:pt x="596" y="11"/>
                  </a:lnTo>
                  <a:lnTo>
                    <a:pt x="596" y="0"/>
                  </a:lnTo>
                  <a:close/>
                  <a:moveTo>
                    <a:pt x="618" y="0"/>
                  </a:moveTo>
                  <a:lnTo>
                    <a:pt x="629" y="0"/>
                  </a:lnTo>
                  <a:lnTo>
                    <a:pt x="629" y="11"/>
                  </a:lnTo>
                  <a:lnTo>
                    <a:pt x="618" y="11"/>
                  </a:lnTo>
                  <a:lnTo>
                    <a:pt x="618" y="0"/>
                  </a:lnTo>
                  <a:close/>
                  <a:moveTo>
                    <a:pt x="640" y="0"/>
                  </a:moveTo>
                  <a:lnTo>
                    <a:pt x="651" y="0"/>
                  </a:lnTo>
                  <a:lnTo>
                    <a:pt x="651" y="11"/>
                  </a:lnTo>
                  <a:lnTo>
                    <a:pt x="640" y="11"/>
                  </a:lnTo>
                  <a:lnTo>
                    <a:pt x="640" y="0"/>
                  </a:lnTo>
                  <a:close/>
                  <a:moveTo>
                    <a:pt x="662" y="0"/>
                  </a:moveTo>
                  <a:lnTo>
                    <a:pt x="673" y="0"/>
                  </a:lnTo>
                  <a:lnTo>
                    <a:pt x="673" y="11"/>
                  </a:lnTo>
                  <a:lnTo>
                    <a:pt x="662" y="11"/>
                  </a:lnTo>
                  <a:lnTo>
                    <a:pt x="662" y="0"/>
                  </a:lnTo>
                  <a:close/>
                  <a:moveTo>
                    <a:pt x="684" y="0"/>
                  </a:moveTo>
                  <a:lnTo>
                    <a:pt x="695" y="0"/>
                  </a:lnTo>
                  <a:lnTo>
                    <a:pt x="695" y="11"/>
                  </a:lnTo>
                  <a:lnTo>
                    <a:pt x="684" y="11"/>
                  </a:lnTo>
                  <a:lnTo>
                    <a:pt x="684" y="0"/>
                  </a:lnTo>
                  <a:close/>
                  <a:moveTo>
                    <a:pt x="706" y="0"/>
                  </a:moveTo>
                  <a:lnTo>
                    <a:pt x="717" y="0"/>
                  </a:lnTo>
                  <a:lnTo>
                    <a:pt x="717" y="11"/>
                  </a:lnTo>
                  <a:lnTo>
                    <a:pt x="706" y="11"/>
                  </a:lnTo>
                  <a:lnTo>
                    <a:pt x="706" y="0"/>
                  </a:lnTo>
                  <a:close/>
                  <a:moveTo>
                    <a:pt x="728" y="0"/>
                  </a:moveTo>
                  <a:lnTo>
                    <a:pt x="739" y="0"/>
                  </a:lnTo>
                  <a:lnTo>
                    <a:pt x="739" y="11"/>
                  </a:lnTo>
                  <a:lnTo>
                    <a:pt x="728" y="11"/>
                  </a:lnTo>
                  <a:lnTo>
                    <a:pt x="728" y="0"/>
                  </a:lnTo>
                  <a:close/>
                  <a:moveTo>
                    <a:pt x="750" y="0"/>
                  </a:moveTo>
                  <a:lnTo>
                    <a:pt x="761" y="0"/>
                  </a:lnTo>
                  <a:lnTo>
                    <a:pt x="761" y="11"/>
                  </a:lnTo>
                  <a:lnTo>
                    <a:pt x="750" y="11"/>
                  </a:lnTo>
                  <a:lnTo>
                    <a:pt x="750" y="0"/>
                  </a:lnTo>
                  <a:close/>
                  <a:moveTo>
                    <a:pt x="772" y="0"/>
                  </a:moveTo>
                  <a:lnTo>
                    <a:pt x="783" y="0"/>
                  </a:lnTo>
                  <a:lnTo>
                    <a:pt x="783" y="11"/>
                  </a:lnTo>
                  <a:lnTo>
                    <a:pt x="772" y="11"/>
                  </a:lnTo>
                  <a:lnTo>
                    <a:pt x="772" y="0"/>
                  </a:lnTo>
                  <a:close/>
                  <a:moveTo>
                    <a:pt x="794" y="0"/>
                  </a:moveTo>
                  <a:lnTo>
                    <a:pt x="805" y="0"/>
                  </a:lnTo>
                  <a:lnTo>
                    <a:pt x="805" y="11"/>
                  </a:lnTo>
                  <a:lnTo>
                    <a:pt x="794" y="11"/>
                  </a:lnTo>
                  <a:lnTo>
                    <a:pt x="794" y="0"/>
                  </a:lnTo>
                  <a:close/>
                  <a:moveTo>
                    <a:pt x="816" y="0"/>
                  </a:moveTo>
                  <a:lnTo>
                    <a:pt x="827" y="0"/>
                  </a:lnTo>
                  <a:lnTo>
                    <a:pt x="827" y="11"/>
                  </a:lnTo>
                  <a:lnTo>
                    <a:pt x="816" y="11"/>
                  </a:lnTo>
                  <a:lnTo>
                    <a:pt x="816" y="0"/>
                  </a:lnTo>
                  <a:close/>
                  <a:moveTo>
                    <a:pt x="838" y="0"/>
                  </a:moveTo>
                  <a:lnTo>
                    <a:pt x="849" y="0"/>
                  </a:lnTo>
                  <a:lnTo>
                    <a:pt x="849" y="11"/>
                  </a:lnTo>
                  <a:lnTo>
                    <a:pt x="838" y="11"/>
                  </a:lnTo>
                  <a:lnTo>
                    <a:pt x="838" y="0"/>
                  </a:lnTo>
                  <a:close/>
                  <a:moveTo>
                    <a:pt x="860" y="0"/>
                  </a:moveTo>
                  <a:lnTo>
                    <a:pt x="872" y="0"/>
                  </a:lnTo>
                  <a:lnTo>
                    <a:pt x="872" y="11"/>
                  </a:lnTo>
                  <a:lnTo>
                    <a:pt x="860" y="11"/>
                  </a:lnTo>
                  <a:lnTo>
                    <a:pt x="860" y="0"/>
                  </a:lnTo>
                  <a:close/>
                  <a:moveTo>
                    <a:pt x="883" y="0"/>
                  </a:moveTo>
                  <a:lnTo>
                    <a:pt x="894" y="0"/>
                  </a:lnTo>
                  <a:lnTo>
                    <a:pt x="894" y="11"/>
                  </a:lnTo>
                  <a:lnTo>
                    <a:pt x="883" y="11"/>
                  </a:lnTo>
                  <a:lnTo>
                    <a:pt x="883" y="0"/>
                  </a:lnTo>
                  <a:close/>
                  <a:moveTo>
                    <a:pt x="905" y="0"/>
                  </a:moveTo>
                  <a:lnTo>
                    <a:pt x="916" y="0"/>
                  </a:lnTo>
                  <a:lnTo>
                    <a:pt x="916" y="11"/>
                  </a:lnTo>
                  <a:lnTo>
                    <a:pt x="905" y="11"/>
                  </a:lnTo>
                  <a:lnTo>
                    <a:pt x="905" y="0"/>
                  </a:lnTo>
                  <a:close/>
                  <a:moveTo>
                    <a:pt x="927" y="0"/>
                  </a:moveTo>
                  <a:lnTo>
                    <a:pt x="938" y="0"/>
                  </a:lnTo>
                  <a:lnTo>
                    <a:pt x="938" y="11"/>
                  </a:lnTo>
                  <a:lnTo>
                    <a:pt x="927" y="11"/>
                  </a:lnTo>
                  <a:lnTo>
                    <a:pt x="927" y="0"/>
                  </a:lnTo>
                  <a:close/>
                  <a:moveTo>
                    <a:pt x="949" y="0"/>
                  </a:moveTo>
                  <a:lnTo>
                    <a:pt x="960" y="0"/>
                  </a:lnTo>
                  <a:lnTo>
                    <a:pt x="960" y="11"/>
                  </a:lnTo>
                  <a:lnTo>
                    <a:pt x="949" y="11"/>
                  </a:lnTo>
                  <a:lnTo>
                    <a:pt x="949" y="0"/>
                  </a:lnTo>
                  <a:close/>
                  <a:moveTo>
                    <a:pt x="971" y="0"/>
                  </a:moveTo>
                  <a:lnTo>
                    <a:pt x="982" y="0"/>
                  </a:lnTo>
                  <a:lnTo>
                    <a:pt x="982" y="11"/>
                  </a:lnTo>
                  <a:lnTo>
                    <a:pt x="971" y="11"/>
                  </a:lnTo>
                  <a:lnTo>
                    <a:pt x="971" y="0"/>
                  </a:lnTo>
                  <a:close/>
                  <a:moveTo>
                    <a:pt x="993" y="0"/>
                  </a:moveTo>
                  <a:lnTo>
                    <a:pt x="1004" y="0"/>
                  </a:lnTo>
                  <a:lnTo>
                    <a:pt x="1004" y="11"/>
                  </a:lnTo>
                  <a:lnTo>
                    <a:pt x="993" y="11"/>
                  </a:lnTo>
                  <a:lnTo>
                    <a:pt x="993" y="0"/>
                  </a:lnTo>
                  <a:close/>
                  <a:moveTo>
                    <a:pt x="1015" y="0"/>
                  </a:moveTo>
                  <a:lnTo>
                    <a:pt x="1026" y="0"/>
                  </a:lnTo>
                  <a:lnTo>
                    <a:pt x="1026" y="11"/>
                  </a:lnTo>
                  <a:lnTo>
                    <a:pt x="1015" y="11"/>
                  </a:lnTo>
                  <a:lnTo>
                    <a:pt x="1015" y="0"/>
                  </a:lnTo>
                  <a:close/>
                  <a:moveTo>
                    <a:pt x="1037" y="0"/>
                  </a:moveTo>
                  <a:lnTo>
                    <a:pt x="1048" y="0"/>
                  </a:lnTo>
                  <a:lnTo>
                    <a:pt x="1048" y="11"/>
                  </a:lnTo>
                  <a:lnTo>
                    <a:pt x="1037" y="11"/>
                  </a:lnTo>
                  <a:lnTo>
                    <a:pt x="1037" y="0"/>
                  </a:lnTo>
                  <a:close/>
                  <a:moveTo>
                    <a:pt x="1059" y="0"/>
                  </a:moveTo>
                  <a:lnTo>
                    <a:pt x="1070" y="0"/>
                  </a:lnTo>
                  <a:lnTo>
                    <a:pt x="1070" y="11"/>
                  </a:lnTo>
                  <a:lnTo>
                    <a:pt x="1059" y="11"/>
                  </a:lnTo>
                  <a:lnTo>
                    <a:pt x="1059" y="0"/>
                  </a:lnTo>
                  <a:close/>
                  <a:moveTo>
                    <a:pt x="1081" y="0"/>
                  </a:moveTo>
                  <a:lnTo>
                    <a:pt x="1092" y="0"/>
                  </a:lnTo>
                  <a:lnTo>
                    <a:pt x="1092" y="11"/>
                  </a:lnTo>
                  <a:lnTo>
                    <a:pt x="1081" y="11"/>
                  </a:lnTo>
                  <a:lnTo>
                    <a:pt x="1081" y="0"/>
                  </a:lnTo>
                  <a:close/>
                  <a:moveTo>
                    <a:pt x="1103" y="0"/>
                  </a:moveTo>
                  <a:lnTo>
                    <a:pt x="1114" y="0"/>
                  </a:lnTo>
                  <a:lnTo>
                    <a:pt x="1114" y="11"/>
                  </a:lnTo>
                  <a:lnTo>
                    <a:pt x="1103" y="11"/>
                  </a:lnTo>
                  <a:lnTo>
                    <a:pt x="1103" y="0"/>
                  </a:lnTo>
                  <a:close/>
                  <a:moveTo>
                    <a:pt x="1125" y="0"/>
                  </a:moveTo>
                  <a:lnTo>
                    <a:pt x="1136" y="0"/>
                  </a:lnTo>
                  <a:lnTo>
                    <a:pt x="1136" y="11"/>
                  </a:lnTo>
                  <a:lnTo>
                    <a:pt x="1125" y="11"/>
                  </a:lnTo>
                  <a:lnTo>
                    <a:pt x="1125" y="0"/>
                  </a:lnTo>
                  <a:close/>
                  <a:moveTo>
                    <a:pt x="1147" y="0"/>
                  </a:moveTo>
                  <a:lnTo>
                    <a:pt x="1158" y="0"/>
                  </a:lnTo>
                  <a:lnTo>
                    <a:pt x="1158" y="11"/>
                  </a:lnTo>
                  <a:lnTo>
                    <a:pt x="1147" y="11"/>
                  </a:lnTo>
                  <a:lnTo>
                    <a:pt x="1147" y="0"/>
                  </a:lnTo>
                  <a:close/>
                  <a:moveTo>
                    <a:pt x="1169" y="0"/>
                  </a:moveTo>
                  <a:lnTo>
                    <a:pt x="1180" y="0"/>
                  </a:lnTo>
                  <a:lnTo>
                    <a:pt x="1180" y="11"/>
                  </a:lnTo>
                  <a:lnTo>
                    <a:pt x="1169" y="11"/>
                  </a:lnTo>
                  <a:lnTo>
                    <a:pt x="1169" y="0"/>
                  </a:lnTo>
                  <a:close/>
                  <a:moveTo>
                    <a:pt x="1191" y="0"/>
                  </a:moveTo>
                  <a:lnTo>
                    <a:pt x="1202" y="0"/>
                  </a:lnTo>
                  <a:lnTo>
                    <a:pt x="1202" y="11"/>
                  </a:lnTo>
                  <a:lnTo>
                    <a:pt x="1191" y="11"/>
                  </a:lnTo>
                  <a:lnTo>
                    <a:pt x="1191" y="0"/>
                  </a:lnTo>
                  <a:close/>
                  <a:moveTo>
                    <a:pt x="1213" y="0"/>
                  </a:moveTo>
                  <a:lnTo>
                    <a:pt x="1224" y="0"/>
                  </a:lnTo>
                  <a:lnTo>
                    <a:pt x="1224" y="11"/>
                  </a:lnTo>
                  <a:lnTo>
                    <a:pt x="1213" y="11"/>
                  </a:lnTo>
                  <a:lnTo>
                    <a:pt x="1213" y="0"/>
                  </a:lnTo>
                  <a:close/>
                  <a:moveTo>
                    <a:pt x="1236" y="0"/>
                  </a:moveTo>
                  <a:lnTo>
                    <a:pt x="1247" y="0"/>
                  </a:lnTo>
                  <a:lnTo>
                    <a:pt x="1247" y="11"/>
                  </a:lnTo>
                  <a:lnTo>
                    <a:pt x="1236" y="11"/>
                  </a:lnTo>
                  <a:lnTo>
                    <a:pt x="1236" y="0"/>
                  </a:lnTo>
                  <a:close/>
                  <a:moveTo>
                    <a:pt x="1258" y="0"/>
                  </a:moveTo>
                  <a:lnTo>
                    <a:pt x="1269" y="0"/>
                  </a:lnTo>
                  <a:lnTo>
                    <a:pt x="1269" y="11"/>
                  </a:lnTo>
                  <a:lnTo>
                    <a:pt x="1258" y="11"/>
                  </a:lnTo>
                  <a:lnTo>
                    <a:pt x="1258" y="0"/>
                  </a:lnTo>
                  <a:close/>
                  <a:moveTo>
                    <a:pt x="1280" y="0"/>
                  </a:moveTo>
                  <a:lnTo>
                    <a:pt x="1291" y="0"/>
                  </a:lnTo>
                  <a:lnTo>
                    <a:pt x="1291" y="11"/>
                  </a:lnTo>
                  <a:lnTo>
                    <a:pt x="1280" y="11"/>
                  </a:lnTo>
                  <a:lnTo>
                    <a:pt x="1280" y="0"/>
                  </a:lnTo>
                  <a:close/>
                  <a:moveTo>
                    <a:pt x="1302" y="0"/>
                  </a:moveTo>
                  <a:lnTo>
                    <a:pt x="1313" y="0"/>
                  </a:lnTo>
                  <a:lnTo>
                    <a:pt x="1313" y="11"/>
                  </a:lnTo>
                  <a:lnTo>
                    <a:pt x="1302" y="11"/>
                  </a:lnTo>
                  <a:lnTo>
                    <a:pt x="1302" y="0"/>
                  </a:lnTo>
                  <a:close/>
                  <a:moveTo>
                    <a:pt x="1324" y="0"/>
                  </a:moveTo>
                  <a:lnTo>
                    <a:pt x="1335" y="0"/>
                  </a:lnTo>
                  <a:lnTo>
                    <a:pt x="1335" y="11"/>
                  </a:lnTo>
                  <a:lnTo>
                    <a:pt x="1324" y="11"/>
                  </a:lnTo>
                  <a:lnTo>
                    <a:pt x="1324" y="0"/>
                  </a:lnTo>
                  <a:close/>
                  <a:moveTo>
                    <a:pt x="1346" y="0"/>
                  </a:moveTo>
                  <a:lnTo>
                    <a:pt x="1357" y="0"/>
                  </a:lnTo>
                  <a:lnTo>
                    <a:pt x="1357" y="11"/>
                  </a:lnTo>
                  <a:lnTo>
                    <a:pt x="1346" y="11"/>
                  </a:lnTo>
                  <a:lnTo>
                    <a:pt x="1346" y="0"/>
                  </a:lnTo>
                  <a:close/>
                  <a:moveTo>
                    <a:pt x="1368" y="0"/>
                  </a:moveTo>
                  <a:lnTo>
                    <a:pt x="1379" y="0"/>
                  </a:lnTo>
                  <a:lnTo>
                    <a:pt x="1379" y="11"/>
                  </a:lnTo>
                  <a:lnTo>
                    <a:pt x="1368" y="11"/>
                  </a:lnTo>
                  <a:lnTo>
                    <a:pt x="1368" y="0"/>
                  </a:lnTo>
                  <a:close/>
                  <a:moveTo>
                    <a:pt x="1390" y="0"/>
                  </a:moveTo>
                  <a:lnTo>
                    <a:pt x="1401" y="0"/>
                  </a:lnTo>
                  <a:lnTo>
                    <a:pt x="1401" y="11"/>
                  </a:lnTo>
                  <a:lnTo>
                    <a:pt x="1390" y="11"/>
                  </a:lnTo>
                  <a:lnTo>
                    <a:pt x="1390" y="0"/>
                  </a:lnTo>
                  <a:close/>
                  <a:moveTo>
                    <a:pt x="1412" y="0"/>
                  </a:moveTo>
                  <a:lnTo>
                    <a:pt x="1423" y="0"/>
                  </a:lnTo>
                  <a:lnTo>
                    <a:pt x="1423" y="11"/>
                  </a:lnTo>
                  <a:lnTo>
                    <a:pt x="1412" y="11"/>
                  </a:lnTo>
                  <a:lnTo>
                    <a:pt x="1412" y="0"/>
                  </a:lnTo>
                  <a:close/>
                  <a:moveTo>
                    <a:pt x="1434" y="0"/>
                  </a:moveTo>
                  <a:lnTo>
                    <a:pt x="1445" y="0"/>
                  </a:lnTo>
                  <a:lnTo>
                    <a:pt x="1445" y="11"/>
                  </a:lnTo>
                  <a:lnTo>
                    <a:pt x="1434" y="11"/>
                  </a:lnTo>
                  <a:lnTo>
                    <a:pt x="1434" y="0"/>
                  </a:lnTo>
                  <a:close/>
                  <a:moveTo>
                    <a:pt x="1456" y="0"/>
                  </a:moveTo>
                  <a:lnTo>
                    <a:pt x="1467" y="0"/>
                  </a:lnTo>
                  <a:lnTo>
                    <a:pt x="1467" y="11"/>
                  </a:lnTo>
                  <a:lnTo>
                    <a:pt x="1456" y="11"/>
                  </a:lnTo>
                  <a:lnTo>
                    <a:pt x="1456" y="0"/>
                  </a:lnTo>
                  <a:close/>
                  <a:moveTo>
                    <a:pt x="1478" y="0"/>
                  </a:moveTo>
                  <a:lnTo>
                    <a:pt x="1489" y="0"/>
                  </a:lnTo>
                  <a:lnTo>
                    <a:pt x="1489" y="11"/>
                  </a:lnTo>
                  <a:lnTo>
                    <a:pt x="1478" y="11"/>
                  </a:lnTo>
                  <a:lnTo>
                    <a:pt x="1478" y="0"/>
                  </a:lnTo>
                  <a:close/>
                  <a:moveTo>
                    <a:pt x="1500" y="0"/>
                  </a:moveTo>
                  <a:lnTo>
                    <a:pt x="1511" y="0"/>
                  </a:lnTo>
                  <a:lnTo>
                    <a:pt x="1511" y="11"/>
                  </a:lnTo>
                  <a:lnTo>
                    <a:pt x="1500" y="11"/>
                  </a:lnTo>
                  <a:lnTo>
                    <a:pt x="1500" y="0"/>
                  </a:lnTo>
                  <a:close/>
                  <a:moveTo>
                    <a:pt x="1522" y="0"/>
                  </a:moveTo>
                  <a:lnTo>
                    <a:pt x="1533" y="0"/>
                  </a:lnTo>
                  <a:lnTo>
                    <a:pt x="1533" y="11"/>
                  </a:lnTo>
                  <a:lnTo>
                    <a:pt x="1522" y="11"/>
                  </a:lnTo>
                  <a:lnTo>
                    <a:pt x="1522" y="0"/>
                  </a:lnTo>
                  <a:close/>
                  <a:moveTo>
                    <a:pt x="1544" y="0"/>
                  </a:moveTo>
                  <a:lnTo>
                    <a:pt x="1555" y="0"/>
                  </a:lnTo>
                  <a:lnTo>
                    <a:pt x="1555" y="11"/>
                  </a:lnTo>
                  <a:lnTo>
                    <a:pt x="1544" y="11"/>
                  </a:lnTo>
                  <a:lnTo>
                    <a:pt x="1544" y="0"/>
                  </a:lnTo>
                  <a:close/>
                  <a:moveTo>
                    <a:pt x="1566" y="0"/>
                  </a:moveTo>
                  <a:lnTo>
                    <a:pt x="1577" y="0"/>
                  </a:lnTo>
                  <a:lnTo>
                    <a:pt x="1577" y="11"/>
                  </a:lnTo>
                  <a:lnTo>
                    <a:pt x="1566" y="11"/>
                  </a:lnTo>
                  <a:lnTo>
                    <a:pt x="1566" y="0"/>
                  </a:lnTo>
                  <a:close/>
                  <a:moveTo>
                    <a:pt x="1588" y="0"/>
                  </a:moveTo>
                  <a:lnTo>
                    <a:pt x="1600" y="0"/>
                  </a:lnTo>
                  <a:lnTo>
                    <a:pt x="1600" y="11"/>
                  </a:lnTo>
                  <a:lnTo>
                    <a:pt x="1588" y="11"/>
                  </a:lnTo>
                  <a:lnTo>
                    <a:pt x="1588" y="0"/>
                  </a:lnTo>
                  <a:close/>
                  <a:moveTo>
                    <a:pt x="1611" y="0"/>
                  </a:moveTo>
                  <a:lnTo>
                    <a:pt x="1622" y="0"/>
                  </a:lnTo>
                  <a:lnTo>
                    <a:pt x="1622" y="11"/>
                  </a:lnTo>
                  <a:lnTo>
                    <a:pt x="1611" y="11"/>
                  </a:lnTo>
                  <a:lnTo>
                    <a:pt x="1611" y="0"/>
                  </a:lnTo>
                  <a:close/>
                  <a:moveTo>
                    <a:pt x="1633" y="0"/>
                  </a:moveTo>
                  <a:lnTo>
                    <a:pt x="1644" y="0"/>
                  </a:lnTo>
                  <a:lnTo>
                    <a:pt x="1644" y="11"/>
                  </a:lnTo>
                  <a:lnTo>
                    <a:pt x="1633" y="11"/>
                  </a:lnTo>
                  <a:lnTo>
                    <a:pt x="1633" y="0"/>
                  </a:lnTo>
                  <a:close/>
                  <a:moveTo>
                    <a:pt x="1655" y="0"/>
                  </a:moveTo>
                  <a:lnTo>
                    <a:pt x="1666" y="0"/>
                  </a:lnTo>
                  <a:lnTo>
                    <a:pt x="1666" y="11"/>
                  </a:lnTo>
                  <a:lnTo>
                    <a:pt x="1655" y="11"/>
                  </a:lnTo>
                  <a:lnTo>
                    <a:pt x="1655" y="0"/>
                  </a:lnTo>
                  <a:close/>
                  <a:moveTo>
                    <a:pt x="1677" y="0"/>
                  </a:moveTo>
                  <a:lnTo>
                    <a:pt x="1688" y="0"/>
                  </a:lnTo>
                  <a:lnTo>
                    <a:pt x="1688" y="11"/>
                  </a:lnTo>
                  <a:lnTo>
                    <a:pt x="1677" y="11"/>
                  </a:lnTo>
                  <a:lnTo>
                    <a:pt x="1677" y="0"/>
                  </a:lnTo>
                  <a:close/>
                  <a:moveTo>
                    <a:pt x="1699" y="0"/>
                  </a:moveTo>
                  <a:lnTo>
                    <a:pt x="1710" y="0"/>
                  </a:lnTo>
                  <a:lnTo>
                    <a:pt x="1710" y="11"/>
                  </a:lnTo>
                  <a:lnTo>
                    <a:pt x="1699" y="11"/>
                  </a:lnTo>
                  <a:lnTo>
                    <a:pt x="1699" y="0"/>
                  </a:lnTo>
                  <a:close/>
                  <a:moveTo>
                    <a:pt x="1721" y="0"/>
                  </a:moveTo>
                  <a:lnTo>
                    <a:pt x="1732" y="0"/>
                  </a:lnTo>
                  <a:lnTo>
                    <a:pt x="1732" y="11"/>
                  </a:lnTo>
                  <a:lnTo>
                    <a:pt x="1721" y="11"/>
                  </a:lnTo>
                  <a:lnTo>
                    <a:pt x="1721" y="0"/>
                  </a:lnTo>
                  <a:close/>
                  <a:moveTo>
                    <a:pt x="1743" y="0"/>
                  </a:moveTo>
                  <a:lnTo>
                    <a:pt x="1754" y="0"/>
                  </a:lnTo>
                  <a:lnTo>
                    <a:pt x="1754" y="11"/>
                  </a:lnTo>
                  <a:lnTo>
                    <a:pt x="1743" y="11"/>
                  </a:lnTo>
                  <a:lnTo>
                    <a:pt x="1743" y="0"/>
                  </a:lnTo>
                  <a:close/>
                  <a:moveTo>
                    <a:pt x="1765" y="0"/>
                  </a:moveTo>
                  <a:lnTo>
                    <a:pt x="1776" y="0"/>
                  </a:lnTo>
                  <a:lnTo>
                    <a:pt x="1776" y="11"/>
                  </a:lnTo>
                  <a:lnTo>
                    <a:pt x="1765" y="11"/>
                  </a:lnTo>
                  <a:lnTo>
                    <a:pt x="1765" y="0"/>
                  </a:lnTo>
                  <a:close/>
                  <a:moveTo>
                    <a:pt x="1787" y="0"/>
                  </a:moveTo>
                  <a:lnTo>
                    <a:pt x="1794" y="0"/>
                  </a:lnTo>
                  <a:lnTo>
                    <a:pt x="1794" y="11"/>
                  </a:lnTo>
                  <a:lnTo>
                    <a:pt x="1787" y="11"/>
                  </a:lnTo>
                  <a:lnTo>
                    <a:pt x="1787" y="0"/>
                  </a:lnTo>
                  <a:close/>
                </a:path>
              </a:pathLst>
            </a:custGeom>
            <a:solidFill>
              <a:srgbClr val="000000"/>
            </a:solidFill>
            <a:ln w="1">
              <a:solidFill>
                <a:srgbClr val="000000"/>
              </a:solidFill>
              <a:bevel/>
              <a:headEnd/>
              <a:tailEnd/>
            </a:ln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2000" b="0" i="0" u="none" strike="noStrike" kern="1200" cap="none" spc="0" normalizeH="0" baseline="0" noProof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Times New Roman"/>
                <a:ea typeface="+mn-ea"/>
                <a:cs typeface="Arial"/>
              </a:endParaRPr>
            </a:p>
          </p:txBody>
        </p:sp>
        <p:sp>
          <p:nvSpPr>
            <p:cNvPr id="105525" name="Freeform 56"/>
            <p:cNvSpPr>
              <a:spLocks noEditPoints="1"/>
            </p:cNvSpPr>
            <p:nvPr/>
          </p:nvSpPr>
          <p:spPr bwMode="auto">
            <a:xfrm>
              <a:off x="4102" y="603"/>
              <a:ext cx="44" cy="460"/>
            </a:xfrm>
            <a:custGeom>
              <a:avLst/>
              <a:gdLst>
                <a:gd name="T0" fmla="*/ 30 w 44"/>
                <a:gd name="T1" fmla="*/ 52 h 460"/>
                <a:gd name="T2" fmla="*/ 15 w 44"/>
                <a:gd name="T3" fmla="*/ 37 h 460"/>
                <a:gd name="T4" fmla="*/ 30 w 44"/>
                <a:gd name="T5" fmla="*/ 67 h 460"/>
                <a:gd name="T6" fmla="*/ 15 w 44"/>
                <a:gd name="T7" fmla="*/ 81 h 460"/>
                <a:gd name="T8" fmla="*/ 30 w 44"/>
                <a:gd name="T9" fmla="*/ 67 h 460"/>
                <a:gd name="T10" fmla="*/ 30 w 44"/>
                <a:gd name="T11" fmla="*/ 111 h 460"/>
                <a:gd name="T12" fmla="*/ 15 w 44"/>
                <a:gd name="T13" fmla="*/ 96 h 460"/>
                <a:gd name="T14" fmla="*/ 30 w 44"/>
                <a:gd name="T15" fmla="*/ 125 h 460"/>
                <a:gd name="T16" fmla="*/ 15 w 44"/>
                <a:gd name="T17" fmla="*/ 140 h 460"/>
                <a:gd name="T18" fmla="*/ 30 w 44"/>
                <a:gd name="T19" fmla="*/ 125 h 460"/>
                <a:gd name="T20" fmla="*/ 30 w 44"/>
                <a:gd name="T21" fmla="*/ 169 h 460"/>
                <a:gd name="T22" fmla="*/ 15 w 44"/>
                <a:gd name="T23" fmla="*/ 155 h 460"/>
                <a:gd name="T24" fmla="*/ 30 w 44"/>
                <a:gd name="T25" fmla="*/ 184 h 460"/>
                <a:gd name="T26" fmla="*/ 15 w 44"/>
                <a:gd name="T27" fmla="*/ 199 h 460"/>
                <a:gd name="T28" fmla="*/ 30 w 44"/>
                <a:gd name="T29" fmla="*/ 184 h 460"/>
                <a:gd name="T30" fmla="*/ 30 w 44"/>
                <a:gd name="T31" fmla="*/ 228 h 460"/>
                <a:gd name="T32" fmla="*/ 15 w 44"/>
                <a:gd name="T33" fmla="*/ 214 h 460"/>
                <a:gd name="T34" fmla="*/ 30 w 44"/>
                <a:gd name="T35" fmla="*/ 243 h 460"/>
                <a:gd name="T36" fmla="*/ 15 w 44"/>
                <a:gd name="T37" fmla="*/ 258 h 460"/>
                <a:gd name="T38" fmla="*/ 30 w 44"/>
                <a:gd name="T39" fmla="*/ 243 h 460"/>
                <a:gd name="T40" fmla="*/ 30 w 44"/>
                <a:gd name="T41" fmla="*/ 287 h 460"/>
                <a:gd name="T42" fmla="*/ 15 w 44"/>
                <a:gd name="T43" fmla="*/ 272 h 460"/>
                <a:gd name="T44" fmla="*/ 30 w 44"/>
                <a:gd name="T45" fmla="*/ 302 h 460"/>
                <a:gd name="T46" fmla="*/ 15 w 44"/>
                <a:gd name="T47" fmla="*/ 316 h 460"/>
                <a:gd name="T48" fmla="*/ 30 w 44"/>
                <a:gd name="T49" fmla="*/ 302 h 460"/>
                <a:gd name="T50" fmla="*/ 30 w 44"/>
                <a:gd name="T51" fmla="*/ 346 h 460"/>
                <a:gd name="T52" fmla="*/ 15 w 44"/>
                <a:gd name="T53" fmla="*/ 331 h 460"/>
                <a:gd name="T54" fmla="*/ 30 w 44"/>
                <a:gd name="T55" fmla="*/ 361 h 460"/>
                <a:gd name="T56" fmla="*/ 15 w 44"/>
                <a:gd name="T57" fmla="*/ 375 h 460"/>
                <a:gd name="T58" fmla="*/ 30 w 44"/>
                <a:gd name="T59" fmla="*/ 361 h 460"/>
                <a:gd name="T60" fmla="*/ 30 w 44"/>
                <a:gd name="T61" fmla="*/ 405 h 460"/>
                <a:gd name="T62" fmla="*/ 15 w 44"/>
                <a:gd name="T63" fmla="*/ 390 h 460"/>
                <a:gd name="T64" fmla="*/ 30 w 44"/>
                <a:gd name="T65" fmla="*/ 419 h 460"/>
                <a:gd name="T66" fmla="*/ 15 w 44"/>
                <a:gd name="T67" fmla="*/ 434 h 460"/>
                <a:gd name="T68" fmla="*/ 30 w 44"/>
                <a:gd name="T69" fmla="*/ 419 h 460"/>
                <a:gd name="T70" fmla="*/ 30 w 44"/>
                <a:gd name="T71" fmla="*/ 460 h 460"/>
                <a:gd name="T72" fmla="*/ 15 w 44"/>
                <a:gd name="T73" fmla="*/ 449 h 460"/>
                <a:gd name="T74" fmla="*/ 0 w 44"/>
                <a:gd name="T75" fmla="*/ 45 h 460"/>
                <a:gd name="T76" fmla="*/ 44 w 44"/>
                <a:gd name="T77" fmla="*/ 45 h 460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44"/>
                <a:gd name="T118" fmla="*/ 0 h 460"/>
                <a:gd name="T119" fmla="*/ 44 w 44"/>
                <a:gd name="T120" fmla="*/ 460 h 460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44" h="460">
                  <a:moveTo>
                    <a:pt x="30" y="37"/>
                  </a:moveTo>
                  <a:lnTo>
                    <a:pt x="30" y="52"/>
                  </a:lnTo>
                  <a:lnTo>
                    <a:pt x="15" y="52"/>
                  </a:lnTo>
                  <a:lnTo>
                    <a:pt x="15" y="37"/>
                  </a:lnTo>
                  <a:lnTo>
                    <a:pt x="30" y="37"/>
                  </a:lnTo>
                  <a:close/>
                  <a:moveTo>
                    <a:pt x="30" y="67"/>
                  </a:moveTo>
                  <a:lnTo>
                    <a:pt x="30" y="81"/>
                  </a:lnTo>
                  <a:lnTo>
                    <a:pt x="15" y="81"/>
                  </a:lnTo>
                  <a:lnTo>
                    <a:pt x="15" y="67"/>
                  </a:lnTo>
                  <a:lnTo>
                    <a:pt x="30" y="67"/>
                  </a:lnTo>
                  <a:close/>
                  <a:moveTo>
                    <a:pt x="30" y="96"/>
                  </a:moveTo>
                  <a:lnTo>
                    <a:pt x="30" y="111"/>
                  </a:lnTo>
                  <a:lnTo>
                    <a:pt x="15" y="111"/>
                  </a:lnTo>
                  <a:lnTo>
                    <a:pt x="15" y="96"/>
                  </a:lnTo>
                  <a:lnTo>
                    <a:pt x="30" y="96"/>
                  </a:lnTo>
                  <a:close/>
                  <a:moveTo>
                    <a:pt x="30" y="125"/>
                  </a:moveTo>
                  <a:lnTo>
                    <a:pt x="30" y="140"/>
                  </a:lnTo>
                  <a:lnTo>
                    <a:pt x="15" y="140"/>
                  </a:lnTo>
                  <a:lnTo>
                    <a:pt x="15" y="125"/>
                  </a:lnTo>
                  <a:lnTo>
                    <a:pt x="30" y="125"/>
                  </a:lnTo>
                  <a:close/>
                  <a:moveTo>
                    <a:pt x="30" y="155"/>
                  </a:moveTo>
                  <a:lnTo>
                    <a:pt x="30" y="169"/>
                  </a:lnTo>
                  <a:lnTo>
                    <a:pt x="15" y="169"/>
                  </a:lnTo>
                  <a:lnTo>
                    <a:pt x="15" y="155"/>
                  </a:lnTo>
                  <a:lnTo>
                    <a:pt x="30" y="155"/>
                  </a:lnTo>
                  <a:close/>
                  <a:moveTo>
                    <a:pt x="30" y="184"/>
                  </a:moveTo>
                  <a:lnTo>
                    <a:pt x="30" y="199"/>
                  </a:lnTo>
                  <a:lnTo>
                    <a:pt x="15" y="199"/>
                  </a:lnTo>
                  <a:lnTo>
                    <a:pt x="15" y="184"/>
                  </a:lnTo>
                  <a:lnTo>
                    <a:pt x="30" y="184"/>
                  </a:lnTo>
                  <a:close/>
                  <a:moveTo>
                    <a:pt x="30" y="214"/>
                  </a:moveTo>
                  <a:lnTo>
                    <a:pt x="30" y="228"/>
                  </a:lnTo>
                  <a:lnTo>
                    <a:pt x="15" y="228"/>
                  </a:lnTo>
                  <a:lnTo>
                    <a:pt x="15" y="214"/>
                  </a:lnTo>
                  <a:lnTo>
                    <a:pt x="30" y="214"/>
                  </a:lnTo>
                  <a:close/>
                  <a:moveTo>
                    <a:pt x="30" y="243"/>
                  </a:moveTo>
                  <a:lnTo>
                    <a:pt x="30" y="258"/>
                  </a:lnTo>
                  <a:lnTo>
                    <a:pt x="15" y="258"/>
                  </a:lnTo>
                  <a:lnTo>
                    <a:pt x="15" y="243"/>
                  </a:lnTo>
                  <a:lnTo>
                    <a:pt x="30" y="243"/>
                  </a:lnTo>
                  <a:close/>
                  <a:moveTo>
                    <a:pt x="30" y="272"/>
                  </a:moveTo>
                  <a:lnTo>
                    <a:pt x="30" y="287"/>
                  </a:lnTo>
                  <a:lnTo>
                    <a:pt x="15" y="287"/>
                  </a:lnTo>
                  <a:lnTo>
                    <a:pt x="15" y="272"/>
                  </a:lnTo>
                  <a:lnTo>
                    <a:pt x="30" y="272"/>
                  </a:lnTo>
                  <a:close/>
                  <a:moveTo>
                    <a:pt x="30" y="302"/>
                  </a:moveTo>
                  <a:lnTo>
                    <a:pt x="30" y="316"/>
                  </a:lnTo>
                  <a:lnTo>
                    <a:pt x="15" y="316"/>
                  </a:lnTo>
                  <a:lnTo>
                    <a:pt x="15" y="302"/>
                  </a:lnTo>
                  <a:lnTo>
                    <a:pt x="30" y="302"/>
                  </a:lnTo>
                  <a:close/>
                  <a:moveTo>
                    <a:pt x="30" y="331"/>
                  </a:moveTo>
                  <a:lnTo>
                    <a:pt x="30" y="346"/>
                  </a:lnTo>
                  <a:lnTo>
                    <a:pt x="15" y="346"/>
                  </a:lnTo>
                  <a:lnTo>
                    <a:pt x="15" y="331"/>
                  </a:lnTo>
                  <a:lnTo>
                    <a:pt x="30" y="331"/>
                  </a:lnTo>
                  <a:close/>
                  <a:moveTo>
                    <a:pt x="30" y="361"/>
                  </a:moveTo>
                  <a:lnTo>
                    <a:pt x="30" y="375"/>
                  </a:lnTo>
                  <a:lnTo>
                    <a:pt x="15" y="375"/>
                  </a:lnTo>
                  <a:lnTo>
                    <a:pt x="15" y="361"/>
                  </a:lnTo>
                  <a:lnTo>
                    <a:pt x="30" y="361"/>
                  </a:lnTo>
                  <a:close/>
                  <a:moveTo>
                    <a:pt x="30" y="390"/>
                  </a:moveTo>
                  <a:lnTo>
                    <a:pt x="30" y="405"/>
                  </a:lnTo>
                  <a:lnTo>
                    <a:pt x="15" y="405"/>
                  </a:lnTo>
                  <a:lnTo>
                    <a:pt x="15" y="390"/>
                  </a:lnTo>
                  <a:lnTo>
                    <a:pt x="30" y="390"/>
                  </a:lnTo>
                  <a:close/>
                  <a:moveTo>
                    <a:pt x="30" y="419"/>
                  </a:moveTo>
                  <a:lnTo>
                    <a:pt x="30" y="434"/>
                  </a:lnTo>
                  <a:lnTo>
                    <a:pt x="15" y="434"/>
                  </a:lnTo>
                  <a:lnTo>
                    <a:pt x="15" y="419"/>
                  </a:lnTo>
                  <a:lnTo>
                    <a:pt x="30" y="419"/>
                  </a:lnTo>
                  <a:close/>
                  <a:moveTo>
                    <a:pt x="30" y="449"/>
                  </a:moveTo>
                  <a:lnTo>
                    <a:pt x="30" y="460"/>
                  </a:lnTo>
                  <a:lnTo>
                    <a:pt x="15" y="460"/>
                  </a:lnTo>
                  <a:lnTo>
                    <a:pt x="15" y="449"/>
                  </a:lnTo>
                  <a:lnTo>
                    <a:pt x="30" y="449"/>
                  </a:lnTo>
                  <a:close/>
                  <a:moveTo>
                    <a:pt x="0" y="45"/>
                  </a:moveTo>
                  <a:lnTo>
                    <a:pt x="22" y="0"/>
                  </a:lnTo>
                  <a:lnTo>
                    <a:pt x="44" y="45"/>
                  </a:lnTo>
                  <a:lnTo>
                    <a:pt x="0" y="45"/>
                  </a:lnTo>
                  <a:close/>
                </a:path>
              </a:pathLst>
            </a:custGeom>
            <a:solidFill>
              <a:srgbClr val="0000FF"/>
            </a:solidFill>
            <a:ln w="1">
              <a:solidFill>
                <a:srgbClr val="0000FF"/>
              </a:solidFill>
              <a:bevel/>
              <a:headEnd/>
              <a:tailEnd/>
            </a:ln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2000" b="0" i="0" u="none" strike="noStrike" kern="1200" cap="none" spc="0" normalizeH="0" baseline="0" noProof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Times New Roman"/>
                <a:ea typeface="+mn-ea"/>
                <a:cs typeface="Arial"/>
              </a:endParaRPr>
            </a:p>
          </p:txBody>
        </p:sp>
        <p:sp>
          <p:nvSpPr>
            <p:cNvPr id="105526" name="Freeform 57"/>
            <p:cNvSpPr>
              <a:spLocks noEditPoints="1"/>
            </p:cNvSpPr>
            <p:nvPr/>
          </p:nvSpPr>
          <p:spPr bwMode="auto">
            <a:xfrm>
              <a:off x="4102" y="1573"/>
              <a:ext cx="44" cy="284"/>
            </a:xfrm>
            <a:custGeom>
              <a:avLst/>
              <a:gdLst>
                <a:gd name="T0" fmla="*/ 30 w 44"/>
                <a:gd name="T1" fmla="*/ 37 h 284"/>
                <a:gd name="T2" fmla="*/ 30 w 44"/>
                <a:gd name="T3" fmla="*/ 52 h 284"/>
                <a:gd name="T4" fmla="*/ 15 w 44"/>
                <a:gd name="T5" fmla="*/ 52 h 284"/>
                <a:gd name="T6" fmla="*/ 15 w 44"/>
                <a:gd name="T7" fmla="*/ 37 h 284"/>
                <a:gd name="T8" fmla="*/ 30 w 44"/>
                <a:gd name="T9" fmla="*/ 37 h 284"/>
                <a:gd name="T10" fmla="*/ 30 w 44"/>
                <a:gd name="T11" fmla="*/ 67 h 284"/>
                <a:gd name="T12" fmla="*/ 30 w 44"/>
                <a:gd name="T13" fmla="*/ 81 h 284"/>
                <a:gd name="T14" fmla="*/ 15 w 44"/>
                <a:gd name="T15" fmla="*/ 81 h 284"/>
                <a:gd name="T16" fmla="*/ 15 w 44"/>
                <a:gd name="T17" fmla="*/ 67 h 284"/>
                <a:gd name="T18" fmla="*/ 30 w 44"/>
                <a:gd name="T19" fmla="*/ 67 h 284"/>
                <a:gd name="T20" fmla="*/ 30 w 44"/>
                <a:gd name="T21" fmla="*/ 96 h 284"/>
                <a:gd name="T22" fmla="*/ 30 w 44"/>
                <a:gd name="T23" fmla="*/ 111 h 284"/>
                <a:gd name="T24" fmla="*/ 15 w 44"/>
                <a:gd name="T25" fmla="*/ 111 h 284"/>
                <a:gd name="T26" fmla="*/ 15 w 44"/>
                <a:gd name="T27" fmla="*/ 96 h 284"/>
                <a:gd name="T28" fmla="*/ 30 w 44"/>
                <a:gd name="T29" fmla="*/ 96 h 284"/>
                <a:gd name="T30" fmla="*/ 30 w 44"/>
                <a:gd name="T31" fmla="*/ 125 h 284"/>
                <a:gd name="T32" fmla="*/ 30 w 44"/>
                <a:gd name="T33" fmla="*/ 140 h 284"/>
                <a:gd name="T34" fmla="*/ 15 w 44"/>
                <a:gd name="T35" fmla="*/ 140 h 284"/>
                <a:gd name="T36" fmla="*/ 15 w 44"/>
                <a:gd name="T37" fmla="*/ 125 h 284"/>
                <a:gd name="T38" fmla="*/ 30 w 44"/>
                <a:gd name="T39" fmla="*/ 125 h 284"/>
                <a:gd name="T40" fmla="*/ 30 w 44"/>
                <a:gd name="T41" fmla="*/ 155 h 284"/>
                <a:gd name="T42" fmla="*/ 30 w 44"/>
                <a:gd name="T43" fmla="*/ 169 h 284"/>
                <a:gd name="T44" fmla="*/ 15 w 44"/>
                <a:gd name="T45" fmla="*/ 169 h 284"/>
                <a:gd name="T46" fmla="*/ 15 w 44"/>
                <a:gd name="T47" fmla="*/ 155 h 284"/>
                <a:gd name="T48" fmla="*/ 30 w 44"/>
                <a:gd name="T49" fmla="*/ 155 h 284"/>
                <a:gd name="T50" fmla="*/ 30 w 44"/>
                <a:gd name="T51" fmla="*/ 184 h 284"/>
                <a:gd name="T52" fmla="*/ 30 w 44"/>
                <a:gd name="T53" fmla="*/ 199 h 284"/>
                <a:gd name="T54" fmla="*/ 15 w 44"/>
                <a:gd name="T55" fmla="*/ 199 h 284"/>
                <a:gd name="T56" fmla="*/ 15 w 44"/>
                <a:gd name="T57" fmla="*/ 184 h 284"/>
                <a:gd name="T58" fmla="*/ 30 w 44"/>
                <a:gd name="T59" fmla="*/ 184 h 284"/>
                <a:gd name="T60" fmla="*/ 30 w 44"/>
                <a:gd name="T61" fmla="*/ 214 h 284"/>
                <a:gd name="T62" fmla="*/ 30 w 44"/>
                <a:gd name="T63" fmla="*/ 228 h 284"/>
                <a:gd name="T64" fmla="*/ 15 w 44"/>
                <a:gd name="T65" fmla="*/ 228 h 284"/>
                <a:gd name="T66" fmla="*/ 15 w 44"/>
                <a:gd name="T67" fmla="*/ 214 h 284"/>
                <a:gd name="T68" fmla="*/ 30 w 44"/>
                <a:gd name="T69" fmla="*/ 214 h 284"/>
                <a:gd name="T70" fmla="*/ 30 w 44"/>
                <a:gd name="T71" fmla="*/ 243 h 284"/>
                <a:gd name="T72" fmla="*/ 30 w 44"/>
                <a:gd name="T73" fmla="*/ 258 h 284"/>
                <a:gd name="T74" fmla="*/ 15 w 44"/>
                <a:gd name="T75" fmla="*/ 258 h 284"/>
                <a:gd name="T76" fmla="*/ 15 w 44"/>
                <a:gd name="T77" fmla="*/ 243 h 284"/>
                <a:gd name="T78" fmla="*/ 30 w 44"/>
                <a:gd name="T79" fmla="*/ 243 h 284"/>
                <a:gd name="T80" fmla="*/ 30 w 44"/>
                <a:gd name="T81" fmla="*/ 272 h 284"/>
                <a:gd name="T82" fmla="*/ 30 w 44"/>
                <a:gd name="T83" fmla="*/ 284 h 284"/>
                <a:gd name="T84" fmla="*/ 15 w 44"/>
                <a:gd name="T85" fmla="*/ 284 h 284"/>
                <a:gd name="T86" fmla="*/ 15 w 44"/>
                <a:gd name="T87" fmla="*/ 272 h 284"/>
                <a:gd name="T88" fmla="*/ 30 w 44"/>
                <a:gd name="T89" fmla="*/ 272 h 284"/>
                <a:gd name="T90" fmla="*/ 0 w 44"/>
                <a:gd name="T91" fmla="*/ 45 h 284"/>
                <a:gd name="T92" fmla="*/ 22 w 44"/>
                <a:gd name="T93" fmla="*/ 0 h 284"/>
                <a:gd name="T94" fmla="*/ 44 w 44"/>
                <a:gd name="T95" fmla="*/ 45 h 284"/>
                <a:gd name="T96" fmla="*/ 0 w 44"/>
                <a:gd name="T97" fmla="*/ 45 h 284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44"/>
                <a:gd name="T148" fmla="*/ 0 h 284"/>
                <a:gd name="T149" fmla="*/ 44 w 44"/>
                <a:gd name="T150" fmla="*/ 284 h 284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44" h="284">
                  <a:moveTo>
                    <a:pt x="30" y="37"/>
                  </a:moveTo>
                  <a:lnTo>
                    <a:pt x="30" y="52"/>
                  </a:lnTo>
                  <a:lnTo>
                    <a:pt x="15" y="52"/>
                  </a:lnTo>
                  <a:lnTo>
                    <a:pt x="15" y="37"/>
                  </a:lnTo>
                  <a:lnTo>
                    <a:pt x="30" y="37"/>
                  </a:lnTo>
                  <a:close/>
                  <a:moveTo>
                    <a:pt x="30" y="67"/>
                  </a:moveTo>
                  <a:lnTo>
                    <a:pt x="30" y="81"/>
                  </a:lnTo>
                  <a:lnTo>
                    <a:pt x="15" y="81"/>
                  </a:lnTo>
                  <a:lnTo>
                    <a:pt x="15" y="67"/>
                  </a:lnTo>
                  <a:lnTo>
                    <a:pt x="30" y="67"/>
                  </a:lnTo>
                  <a:close/>
                  <a:moveTo>
                    <a:pt x="30" y="96"/>
                  </a:moveTo>
                  <a:lnTo>
                    <a:pt x="30" y="111"/>
                  </a:lnTo>
                  <a:lnTo>
                    <a:pt x="15" y="111"/>
                  </a:lnTo>
                  <a:lnTo>
                    <a:pt x="15" y="96"/>
                  </a:lnTo>
                  <a:lnTo>
                    <a:pt x="30" y="96"/>
                  </a:lnTo>
                  <a:close/>
                  <a:moveTo>
                    <a:pt x="30" y="125"/>
                  </a:moveTo>
                  <a:lnTo>
                    <a:pt x="30" y="140"/>
                  </a:lnTo>
                  <a:lnTo>
                    <a:pt x="15" y="140"/>
                  </a:lnTo>
                  <a:lnTo>
                    <a:pt x="15" y="125"/>
                  </a:lnTo>
                  <a:lnTo>
                    <a:pt x="30" y="125"/>
                  </a:lnTo>
                  <a:close/>
                  <a:moveTo>
                    <a:pt x="30" y="155"/>
                  </a:moveTo>
                  <a:lnTo>
                    <a:pt x="30" y="169"/>
                  </a:lnTo>
                  <a:lnTo>
                    <a:pt x="15" y="169"/>
                  </a:lnTo>
                  <a:lnTo>
                    <a:pt x="15" y="155"/>
                  </a:lnTo>
                  <a:lnTo>
                    <a:pt x="30" y="155"/>
                  </a:lnTo>
                  <a:close/>
                  <a:moveTo>
                    <a:pt x="30" y="184"/>
                  </a:moveTo>
                  <a:lnTo>
                    <a:pt x="30" y="199"/>
                  </a:lnTo>
                  <a:lnTo>
                    <a:pt x="15" y="199"/>
                  </a:lnTo>
                  <a:lnTo>
                    <a:pt x="15" y="184"/>
                  </a:lnTo>
                  <a:lnTo>
                    <a:pt x="30" y="184"/>
                  </a:lnTo>
                  <a:close/>
                  <a:moveTo>
                    <a:pt x="30" y="214"/>
                  </a:moveTo>
                  <a:lnTo>
                    <a:pt x="30" y="228"/>
                  </a:lnTo>
                  <a:lnTo>
                    <a:pt x="15" y="228"/>
                  </a:lnTo>
                  <a:lnTo>
                    <a:pt x="15" y="214"/>
                  </a:lnTo>
                  <a:lnTo>
                    <a:pt x="30" y="214"/>
                  </a:lnTo>
                  <a:close/>
                  <a:moveTo>
                    <a:pt x="30" y="243"/>
                  </a:moveTo>
                  <a:lnTo>
                    <a:pt x="30" y="258"/>
                  </a:lnTo>
                  <a:lnTo>
                    <a:pt x="15" y="258"/>
                  </a:lnTo>
                  <a:lnTo>
                    <a:pt x="15" y="243"/>
                  </a:lnTo>
                  <a:lnTo>
                    <a:pt x="30" y="243"/>
                  </a:lnTo>
                  <a:close/>
                  <a:moveTo>
                    <a:pt x="30" y="272"/>
                  </a:moveTo>
                  <a:lnTo>
                    <a:pt x="30" y="284"/>
                  </a:lnTo>
                  <a:lnTo>
                    <a:pt x="15" y="284"/>
                  </a:lnTo>
                  <a:lnTo>
                    <a:pt x="15" y="272"/>
                  </a:lnTo>
                  <a:lnTo>
                    <a:pt x="30" y="272"/>
                  </a:lnTo>
                  <a:close/>
                  <a:moveTo>
                    <a:pt x="0" y="45"/>
                  </a:moveTo>
                  <a:lnTo>
                    <a:pt x="22" y="0"/>
                  </a:lnTo>
                  <a:lnTo>
                    <a:pt x="44" y="45"/>
                  </a:lnTo>
                  <a:lnTo>
                    <a:pt x="0" y="45"/>
                  </a:lnTo>
                  <a:close/>
                </a:path>
              </a:pathLst>
            </a:custGeom>
            <a:solidFill>
              <a:srgbClr val="0000FF"/>
            </a:solidFill>
            <a:ln w="1">
              <a:solidFill>
                <a:srgbClr val="0000FF"/>
              </a:solidFill>
              <a:bevel/>
              <a:headEnd/>
              <a:tailEnd/>
            </a:ln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2000" b="0" i="0" u="none" strike="noStrike" kern="1200" cap="none" spc="0" normalizeH="0" baseline="0" noProof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Times New Roman"/>
                <a:ea typeface="+mn-ea"/>
                <a:cs typeface="Arial"/>
              </a:endParaRPr>
            </a:p>
          </p:txBody>
        </p:sp>
        <p:sp>
          <p:nvSpPr>
            <p:cNvPr id="105527" name="Line 58"/>
            <p:cNvSpPr>
              <a:spLocks noChangeShapeType="1"/>
            </p:cNvSpPr>
            <p:nvPr/>
          </p:nvSpPr>
          <p:spPr bwMode="auto">
            <a:xfrm>
              <a:off x="859" y="2191"/>
              <a:ext cx="1" cy="166"/>
            </a:xfrm>
            <a:prstGeom prst="line">
              <a:avLst/>
            </a:prstGeom>
            <a:noFill/>
            <a:ln w="4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2000" b="0" i="0" u="none" strike="noStrike" kern="1200" cap="none" spc="0" normalizeH="0" baseline="0" noProof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Times New Roman"/>
                <a:ea typeface="+mn-ea"/>
                <a:cs typeface="Arial"/>
              </a:endParaRPr>
            </a:p>
          </p:txBody>
        </p:sp>
        <p:sp>
          <p:nvSpPr>
            <p:cNvPr id="105528" name="Freeform 59"/>
            <p:cNvSpPr>
              <a:spLocks noEditPoints="1"/>
            </p:cNvSpPr>
            <p:nvPr/>
          </p:nvSpPr>
          <p:spPr bwMode="auto">
            <a:xfrm>
              <a:off x="859" y="2305"/>
              <a:ext cx="695" cy="44"/>
            </a:xfrm>
            <a:custGeom>
              <a:avLst/>
              <a:gdLst>
                <a:gd name="T0" fmla="*/ 52 w 695"/>
                <a:gd name="T1" fmla="*/ 15 h 44"/>
                <a:gd name="T2" fmla="*/ 37 w 695"/>
                <a:gd name="T3" fmla="*/ 30 h 44"/>
                <a:gd name="T4" fmla="*/ 67 w 695"/>
                <a:gd name="T5" fmla="*/ 15 h 44"/>
                <a:gd name="T6" fmla="*/ 81 w 695"/>
                <a:gd name="T7" fmla="*/ 30 h 44"/>
                <a:gd name="T8" fmla="*/ 67 w 695"/>
                <a:gd name="T9" fmla="*/ 15 h 44"/>
                <a:gd name="T10" fmla="*/ 111 w 695"/>
                <a:gd name="T11" fmla="*/ 15 h 44"/>
                <a:gd name="T12" fmla="*/ 96 w 695"/>
                <a:gd name="T13" fmla="*/ 30 h 44"/>
                <a:gd name="T14" fmla="*/ 125 w 695"/>
                <a:gd name="T15" fmla="*/ 15 h 44"/>
                <a:gd name="T16" fmla="*/ 140 w 695"/>
                <a:gd name="T17" fmla="*/ 30 h 44"/>
                <a:gd name="T18" fmla="*/ 125 w 695"/>
                <a:gd name="T19" fmla="*/ 15 h 44"/>
                <a:gd name="T20" fmla="*/ 170 w 695"/>
                <a:gd name="T21" fmla="*/ 15 h 44"/>
                <a:gd name="T22" fmla="*/ 155 w 695"/>
                <a:gd name="T23" fmla="*/ 30 h 44"/>
                <a:gd name="T24" fmla="*/ 184 w 695"/>
                <a:gd name="T25" fmla="*/ 15 h 44"/>
                <a:gd name="T26" fmla="*/ 199 w 695"/>
                <a:gd name="T27" fmla="*/ 30 h 44"/>
                <a:gd name="T28" fmla="*/ 184 w 695"/>
                <a:gd name="T29" fmla="*/ 15 h 44"/>
                <a:gd name="T30" fmla="*/ 228 w 695"/>
                <a:gd name="T31" fmla="*/ 15 h 44"/>
                <a:gd name="T32" fmla="*/ 214 w 695"/>
                <a:gd name="T33" fmla="*/ 30 h 44"/>
                <a:gd name="T34" fmla="*/ 243 w 695"/>
                <a:gd name="T35" fmla="*/ 15 h 44"/>
                <a:gd name="T36" fmla="*/ 258 w 695"/>
                <a:gd name="T37" fmla="*/ 30 h 44"/>
                <a:gd name="T38" fmla="*/ 243 w 695"/>
                <a:gd name="T39" fmla="*/ 15 h 44"/>
                <a:gd name="T40" fmla="*/ 287 w 695"/>
                <a:gd name="T41" fmla="*/ 15 h 44"/>
                <a:gd name="T42" fmla="*/ 272 w 695"/>
                <a:gd name="T43" fmla="*/ 30 h 44"/>
                <a:gd name="T44" fmla="*/ 302 w 695"/>
                <a:gd name="T45" fmla="*/ 15 h 44"/>
                <a:gd name="T46" fmla="*/ 317 w 695"/>
                <a:gd name="T47" fmla="*/ 30 h 44"/>
                <a:gd name="T48" fmla="*/ 302 w 695"/>
                <a:gd name="T49" fmla="*/ 15 h 44"/>
                <a:gd name="T50" fmla="*/ 346 w 695"/>
                <a:gd name="T51" fmla="*/ 15 h 44"/>
                <a:gd name="T52" fmla="*/ 331 w 695"/>
                <a:gd name="T53" fmla="*/ 30 h 44"/>
                <a:gd name="T54" fmla="*/ 361 w 695"/>
                <a:gd name="T55" fmla="*/ 15 h 44"/>
                <a:gd name="T56" fmla="*/ 375 w 695"/>
                <a:gd name="T57" fmla="*/ 30 h 44"/>
                <a:gd name="T58" fmla="*/ 361 w 695"/>
                <a:gd name="T59" fmla="*/ 15 h 44"/>
                <a:gd name="T60" fmla="*/ 405 w 695"/>
                <a:gd name="T61" fmla="*/ 15 h 44"/>
                <a:gd name="T62" fmla="*/ 390 w 695"/>
                <a:gd name="T63" fmla="*/ 30 h 44"/>
                <a:gd name="T64" fmla="*/ 420 w 695"/>
                <a:gd name="T65" fmla="*/ 15 h 44"/>
                <a:gd name="T66" fmla="*/ 434 w 695"/>
                <a:gd name="T67" fmla="*/ 30 h 44"/>
                <a:gd name="T68" fmla="*/ 420 w 695"/>
                <a:gd name="T69" fmla="*/ 15 h 44"/>
                <a:gd name="T70" fmla="*/ 464 w 695"/>
                <a:gd name="T71" fmla="*/ 15 h 44"/>
                <a:gd name="T72" fmla="*/ 449 w 695"/>
                <a:gd name="T73" fmla="*/ 30 h 44"/>
                <a:gd name="T74" fmla="*/ 478 w 695"/>
                <a:gd name="T75" fmla="*/ 15 h 44"/>
                <a:gd name="T76" fmla="*/ 493 w 695"/>
                <a:gd name="T77" fmla="*/ 30 h 44"/>
                <a:gd name="T78" fmla="*/ 478 w 695"/>
                <a:gd name="T79" fmla="*/ 15 h 44"/>
                <a:gd name="T80" fmla="*/ 522 w 695"/>
                <a:gd name="T81" fmla="*/ 15 h 44"/>
                <a:gd name="T82" fmla="*/ 508 w 695"/>
                <a:gd name="T83" fmla="*/ 30 h 44"/>
                <a:gd name="T84" fmla="*/ 537 w 695"/>
                <a:gd name="T85" fmla="*/ 15 h 44"/>
                <a:gd name="T86" fmla="*/ 552 w 695"/>
                <a:gd name="T87" fmla="*/ 30 h 44"/>
                <a:gd name="T88" fmla="*/ 537 w 695"/>
                <a:gd name="T89" fmla="*/ 15 h 44"/>
                <a:gd name="T90" fmla="*/ 581 w 695"/>
                <a:gd name="T91" fmla="*/ 15 h 44"/>
                <a:gd name="T92" fmla="*/ 567 w 695"/>
                <a:gd name="T93" fmla="*/ 30 h 44"/>
                <a:gd name="T94" fmla="*/ 596 w 695"/>
                <a:gd name="T95" fmla="*/ 15 h 44"/>
                <a:gd name="T96" fmla="*/ 611 w 695"/>
                <a:gd name="T97" fmla="*/ 30 h 44"/>
                <a:gd name="T98" fmla="*/ 596 w 695"/>
                <a:gd name="T99" fmla="*/ 15 h 44"/>
                <a:gd name="T100" fmla="*/ 640 w 695"/>
                <a:gd name="T101" fmla="*/ 15 h 44"/>
                <a:gd name="T102" fmla="*/ 625 w 695"/>
                <a:gd name="T103" fmla="*/ 30 h 44"/>
                <a:gd name="T104" fmla="*/ 655 w 695"/>
                <a:gd name="T105" fmla="*/ 15 h 44"/>
                <a:gd name="T106" fmla="*/ 670 w 695"/>
                <a:gd name="T107" fmla="*/ 30 h 44"/>
                <a:gd name="T108" fmla="*/ 655 w 695"/>
                <a:gd name="T109" fmla="*/ 15 h 44"/>
                <a:gd name="T110" fmla="*/ 695 w 695"/>
                <a:gd name="T111" fmla="*/ 15 h 44"/>
                <a:gd name="T112" fmla="*/ 684 w 695"/>
                <a:gd name="T113" fmla="*/ 30 h 44"/>
                <a:gd name="T114" fmla="*/ 45 w 695"/>
                <a:gd name="T115" fmla="*/ 44 h 44"/>
                <a:gd name="T116" fmla="*/ 45 w 695"/>
                <a:gd name="T117" fmla="*/ 0 h 44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695"/>
                <a:gd name="T178" fmla="*/ 0 h 44"/>
                <a:gd name="T179" fmla="*/ 695 w 695"/>
                <a:gd name="T180" fmla="*/ 44 h 44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695" h="44">
                  <a:moveTo>
                    <a:pt x="37" y="15"/>
                  </a:moveTo>
                  <a:lnTo>
                    <a:pt x="52" y="15"/>
                  </a:lnTo>
                  <a:lnTo>
                    <a:pt x="52" y="30"/>
                  </a:lnTo>
                  <a:lnTo>
                    <a:pt x="37" y="30"/>
                  </a:lnTo>
                  <a:lnTo>
                    <a:pt x="37" y="15"/>
                  </a:lnTo>
                  <a:close/>
                  <a:moveTo>
                    <a:pt x="67" y="15"/>
                  </a:moveTo>
                  <a:lnTo>
                    <a:pt x="81" y="15"/>
                  </a:lnTo>
                  <a:lnTo>
                    <a:pt x="81" y="30"/>
                  </a:lnTo>
                  <a:lnTo>
                    <a:pt x="67" y="30"/>
                  </a:lnTo>
                  <a:lnTo>
                    <a:pt x="67" y="15"/>
                  </a:lnTo>
                  <a:close/>
                  <a:moveTo>
                    <a:pt x="96" y="15"/>
                  </a:moveTo>
                  <a:lnTo>
                    <a:pt x="111" y="15"/>
                  </a:lnTo>
                  <a:lnTo>
                    <a:pt x="111" y="30"/>
                  </a:lnTo>
                  <a:lnTo>
                    <a:pt x="96" y="30"/>
                  </a:lnTo>
                  <a:lnTo>
                    <a:pt x="96" y="15"/>
                  </a:lnTo>
                  <a:close/>
                  <a:moveTo>
                    <a:pt x="125" y="15"/>
                  </a:moveTo>
                  <a:lnTo>
                    <a:pt x="140" y="15"/>
                  </a:lnTo>
                  <a:lnTo>
                    <a:pt x="140" y="30"/>
                  </a:lnTo>
                  <a:lnTo>
                    <a:pt x="125" y="30"/>
                  </a:lnTo>
                  <a:lnTo>
                    <a:pt x="125" y="15"/>
                  </a:lnTo>
                  <a:close/>
                  <a:moveTo>
                    <a:pt x="155" y="15"/>
                  </a:moveTo>
                  <a:lnTo>
                    <a:pt x="170" y="15"/>
                  </a:lnTo>
                  <a:lnTo>
                    <a:pt x="170" y="30"/>
                  </a:lnTo>
                  <a:lnTo>
                    <a:pt x="155" y="30"/>
                  </a:lnTo>
                  <a:lnTo>
                    <a:pt x="155" y="15"/>
                  </a:lnTo>
                  <a:close/>
                  <a:moveTo>
                    <a:pt x="184" y="15"/>
                  </a:moveTo>
                  <a:lnTo>
                    <a:pt x="199" y="15"/>
                  </a:lnTo>
                  <a:lnTo>
                    <a:pt x="199" y="30"/>
                  </a:lnTo>
                  <a:lnTo>
                    <a:pt x="184" y="30"/>
                  </a:lnTo>
                  <a:lnTo>
                    <a:pt x="184" y="15"/>
                  </a:lnTo>
                  <a:close/>
                  <a:moveTo>
                    <a:pt x="214" y="15"/>
                  </a:moveTo>
                  <a:lnTo>
                    <a:pt x="228" y="15"/>
                  </a:lnTo>
                  <a:lnTo>
                    <a:pt x="228" y="30"/>
                  </a:lnTo>
                  <a:lnTo>
                    <a:pt x="214" y="30"/>
                  </a:lnTo>
                  <a:lnTo>
                    <a:pt x="214" y="15"/>
                  </a:lnTo>
                  <a:close/>
                  <a:moveTo>
                    <a:pt x="243" y="15"/>
                  </a:moveTo>
                  <a:lnTo>
                    <a:pt x="258" y="15"/>
                  </a:lnTo>
                  <a:lnTo>
                    <a:pt x="258" y="30"/>
                  </a:lnTo>
                  <a:lnTo>
                    <a:pt x="243" y="30"/>
                  </a:lnTo>
                  <a:lnTo>
                    <a:pt x="243" y="15"/>
                  </a:lnTo>
                  <a:close/>
                  <a:moveTo>
                    <a:pt x="272" y="15"/>
                  </a:moveTo>
                  <a:lnTo>
                    <a:pt x="287" y="15"/>
                  </a:lnTo>
                  <a:lnTo>
                    <a:pt x="287" y="30"/>
                  </a:lnTo>
                  <a:lnTo>
                    <a:pt x="272" y="30"/>
                  </a:lnTo>
                  <a:lnTo>
                    <a:pt x="272" y="15"/>
                  </a:lnTo>
                  <a:close/>
                  <a:moveTo>
                    <a:pt x="302" y="15"/>
                  </a:moveTo>
                  <a:lnTo>
                    <a:pt x="317" y="15"/>
                  </a:lnTo>
                  <a:lnTo>
                    <a:pt x="317" y="30"/>
                  </a:lnTo>
                  <a:lnTo>
                    <a:pt x="302" y="30"/>
                  </a:lnTo>
                  <a:lnTo>
                    <a:pt x="302" y="15"/>
                  </a:lnTo>
                  <a:close/>
                  <a:moveTo>
                    <a:pt x="331" y="15"/>
                  </a:moveTo>
                  <a:lnTo>
                    <a:pt x="346" y="15"/>
                  </a:lnTo>
                  <a:lnTo>
                    <a:pt x="346" y="30"/>
                  </a:lnTo>
                  <a:lnTo>
                    <a:pt x="331" y="30"/>
                  </a:lnTo>
                  <a:lnTo>
                    <a:pt x="331" y="15"/>
                  </a:lnTo>
                  <a:close/>
                  <a:moveTo>
                    <a:pt x="361" y="15"/>
                  </a:moveTo>
                  <a:lnTo>
                    <a:pt x="375" y="15"/>
                  </a:lnTo>
                  <a:lnTo>
                    <a:pt x="375" y="30"/>
                  </a:lnTo>
                  <a:lnTo>
                    <a:pt x="361" y="30"/>
                  </a:lnTo>
                  <a:lnTo>
                    <a:pt x="361" y="15"/>
                  </a:lnTo>
                  <a:close/>
                  <a:moveTo>
                    <a:pt x="390" y="15"/>
                  </a:moveTo>
                  <a:lnTo>
                    <a:pt x="405" y="15"/>
                  </a:lnTo>
                  <a:lnTo>
                    <a:pt x="405" y="30"/>
                  </a:lnTo>
                  <a:lnTo>
                    <a:pt x="390" y="30"/>
                  </a:lnTo>
                  <a:lnTo>
                    <a:pt x="390" y="15"/>
                  </a:lnTo>
                  <a:close/>
                  <a:moveTo>
                    <a:pt x="420" y="15"/>
                  </a:moveTo>
                  <a:lnTo>
                    <a:pt x="434" y="15"/>
                  </a:lnTo>
                  <a:lnTo>
                    <a:pt x="434" y="30"/>
                  </a:lnTo>
                  <a:lnTo>
                    <a:pt x="420" y="30"/>
                  </a:lnTo>
                  <a:lnTo>
                    <a:pt x="420" y="15"/>
                  </a:lnTo>
                  <a:close/>
                  <a:moveTo>
                    <a:pt x="449" y="15"/>
                  </a:moveTo>
                  <a:lnTo>
                    <a:pt x="464" y="15"/>
                  </a:lnTo>
                  <a:lnTo>
                    <a:pt x="464" y="30"/>
                  </a:lnTo>
                  <a:lnTo>
                    <a:pt x="449" y="30"/>
                  </a:lnTo>
                  <a:lnTo>
                    <a:pt x="449" y="15"/>
                  </a:lnTo>
                  <a:close/>
                  <a:moveTo>
                    <a:pt x="478" y="15"/>
                  </a:moveTo>
                  <a:lnTo>
                    <a:pt x="493" y="15"/>
                  </a:lnTo>
                  <a:lnTo>
                    <a:pt x="493" y="30"/>
                  </a:lnTo>
                  <a:lnTo>
                    <a:pt x="478" y="30"/>
                  </a:lnTo>
                  <a:lnTo>
                    <a:pt x="478" y="15"/>
                  </a:lnTo>
                  <a:close/>
                  <a:moveTo>
                    <a:pt x="508" y="15"/>
                  </a:moveTo>
                  <a:lnTo>
                    <a:pt x="522" y="15"/>
                  </a:lnTo>
                  <a:lnTo>
                    <a:pt x="522" y="30"/>
                  </a:lnTo>
                  <a:lnTo>
                    <a:pt x="508" y="30"/>
                  </a:lnTo>
                  <a:lnTo>
                    <a:pt x="508" y="15"/>
                  </a:lnTo>
                  <a:close/>
                  <a:moveTo>
                    <a:pt x="537" y="15"/>
                  </a:moveTo>
                  <a:lnTo>
                    <a:pt x="552" y="15"/>
                  </a:lnTo>
                  <a:lnTo>
                    <a:pt x="552" y="30"/>
                  </a:lnTo>
                  <a:lnTo>
                    <a:pt x="537" y="30"/>
                  </a:lnTo>
                  <a:lnTo>
                    <a:pt x="537" y="15"/>
                  </a:lnTo>
                  <a:close/>
                  <a:moveTo>
                    <a:pt x="567" y="15"/>
                  </a:moveTo>
                  <a:lnTo>
                    <a:pt x="581" y="15"/>
                  </a:lnTo>
                  <a:lnTo>
                    <a:pt x="581" y="30"/>
                  </a:lnTo>
                  <a:lnTo>
                    <a:pt x="567" y="30"/>
                  </a:lnTo>
                  <a:lnTo>
                    <a:pt x="567" y="15"/>
                  </a:lnTo>
                  <a:close/>
                  <a:moveTo>
                    <a:pt x="596" y="15"/>
                  </a:moveTo>
                  <a:lnTo>
                    <a:pt x="611" y="15"/>
                  </a:lnTo>
                  <a:lnTo>
                    <a:pt x="611" y="30"/>
                  </a:lnTo>
                  <a:lnTo>
                    <a:pt x="596" y="30"/>
                  </a:lnTo>
                  <a:lnTo>
                    <a:pt x="596" y="15"/>
                  </a:lnTo>
                  <a:close/>
                  <a:moveTo>
                    <a:pt x="625" y="15"/>
                  </a:moveTo>
                  <a:lnTo>
                    <a:pt x="640" y="15"/>
                  </a:lnTo>
                  <a:lnTo>
                    <a:pt x="640" y="30"/>
                  </a:lnTo>
                  <a:lnTo>
                    <a:pt x="625" y="30"/>
                  </a:lnTo>
                  <a:lnTo>
                    <a:pt x="625" y="15"/>
                  </a:lnTo>
                  <a:close/>
                  <a:moveTo>
                    <a:pt x="655" y="15"/>
                  </a:moveTo>
                  <a:lnTo>
                    <a:pt x="670" y="15"/>
                  </a:lnTo>
                  <a:lnTo>
                    <a:pt x="670" y="30"/>
                  </a:lnTo>
                  <a:lnTo>
                    <a:pt x="655" y="30"/>
                  </a:lnTo>
                  <a:lnTo>
                    <a:pt x="655" y="15"/>
                  </a:lnTo>
                  <a:close/>
                  <a:moveTo>
                    <a:pt x="684" y="15"/>
                  </a:moveTo>
                  <a:lnTo>
                    <a:pt x="695" y="15"/>
                  </a:lnTo>
                  <a:lnTo>
                    <a:pt x="695" y="30"/>
                  </a:lnTo>
                  <a:lnTo>
                    <a:pt x="684" y="30"/>
                  </a:lnTo>
                  <a:lnTo>
                    <a:pt x="684" y="15"/>
                  </a:lnTo>
                  <a:close/>
                  <a:moveTo>
                    <a:pt x="45" y="44"/>
                  </a:moveTo>
                  <a:lnTo>
                    <a:pt x="0" y="22"/>
                  </a:lnTo>
                  <a:lnTo>
                    <a:pt x="45" y="0"/>
                  </a:lnTo>
                  <a:lnTo>
                    <a:pt x="45" y="44"/>
                  </a:lnTo>
                  <a:close/>
                </a:path>
              </a:pathLst>
            </a:custGeom>
            <a:solidFill>
              <a:srgbClr val="0000FF"/>
            </a:solidFill>
            <a:ln w="1">
              <a:solidFill>
                <a:srgbClr val="0000FF"/>
              </a:solidFill>
              <a:bevel/>
              <a:headEnd/>
              <a:tailEnd/>
            </a:ln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2000" b="0" i="0" u="none" strike="noStrike" kern="1200" cap="none" spc="0" normalizeH="0" baseline="0" noProof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Times New Roman"/>
                <a:ea typeface="+mn-ea"/>
                <a:cs typeface="Arial"/>
              </a:endParaRPr>
            </a:p>
          </p:txBody>
        </p:sp>
        <p:sp>
          <p:nvSpPr>
            <p:cNvPr id="105529" name="Line 60"/>
            <p:cNvSpPr>
              <a:spLocks noChangeShapeType="1"/>
            </p:cNvSpPr>
            <p:nvPr/>
          </p:nvSpPr>
          <p:spPr bwMode="auto">
            <a:xfrm>
              <a:off x="4124" y="2220"/>
              <a:ext cx="1" cy="137"/>
            </a:xfrm>
            <a:prstGeom prst="line">
              <a:avLst/>
            </a:prstGeom>
            <a:noFill/>
            <a:ln w="4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2000" b="0" i="0" u="none" strike="noStrike" kern="1200" cap="none" spc="0" normalizeH="0" baseline="0" noProof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Times New Roman"/>
                <a:ea typeface="+mn-ea"/>
                <a:cs typeface="Arial"/>
              </a:endParaRPr>
            </a:p>
          </p:txBody>
        </p:sp>
        <p:sp>
          <p:nvSpPr>
            <p:cNvPr id="105530" name="Freeform 61"/>
            <p:cNvSpPr>
              <a:spLocks noEditPoints="1"/>
            </p:cNvSpPr>
            <p:nvPr/>
          </p:nvSpPr>
          <p:spPr bwMode="auto">
            <a:xfrm>
              <a:off x="2336" y="2305"/>
              <a:ext cx="812" cy="44"/>
            </a:xfrm>
            <a:custGeom>
              <a:avLst/>
              <a:gdLst>
                <a:gd name="T0" fmla="*/ 51 w 812"/>
                <a:gd name="T1" fmla="*/ 30 h 44"/>
                <a:gd name="T2" fmla="*/ 66 w 812"/>
                <a:gd name="T3" fmla="*/ 15 h 44"/>
                <a:gd name="T4" fmla="*/ 66 w 812"/>
                <a:gd name="T5" fmla="*/ 30 h 44"/>
                <a:gd name="T6" fmla="*/ 110 w 812"/>
                <a:gd name="T7" fmla="*/ 15 h 44"/>
                <a:gd name="T8" fmla="*/ 95 w 812"/>
                <a:gd name="T9" fmla="*/ 15 h 44"/>
                <a:gd name="T10" fmla="*/ 139 w 812"/>
                <a:gd name="T11" fmla="*/ 30 h 44"/>
                <a:gd name="T12" fmla="*/ 154 w 812"/>
                <a:gd name="T13" fmla="*/ 15 h 44"/>
                <a:gd name="T14" fmla="*/ 154 w 812"/>
                <a:gd name="T15" fmla="*/ 30 h 44"/>
                <a:gd name="T16" fmla="*/ 198 w 812"/>
                <a:gd name="T17" fmla="*/ 15 h 44"/>
                <a:gd name="T18" fmla="*/ 184 w 812"/>
                <a:gd name="T19" fmla="*/ 15 h 44"/>
                <a:gd name="T20" fmla="*/ 228 w 812"/>
                <a:gd name="T21" fmla="*/ 30 h 44"/>
                <a:gd name="T22" fmla="*/ 242 w 812"/>
                <a:gd name="T23" fmla="*/ 15 h 44"/>
                <a:gd name="T24" fmla="*/ 242 w 812"/>
                <a:gd name="T25" fmla="*/ 30 h 44"/>
                <a:gd name="T26" fmla="*/ 286 w 812"/>
                <a:gd name="T27" fmla="*/ 15 h 44"/>
                <a:gd name="T28" fmla="*/ 272 w 812"/>
                <a:gd name="T29" fmla="*/ 15 h 44"/>
                <a:gd name="T30" fmla="*/ 316 w 812"/>
                <a:gd name="T31" fmla="*/ 30 h 44"/>
                <a:gd name="T32" fmla="*/ 331 w 812"/>
                <a:gd name="T33" fmla="*/ 15 h 44"/>
                <a:gd name="T34" fmla="*/ 331 w 812"/>
                <a:gd name="T35" fmla="*/ 30 h 44"/>
                <a:gd name="T36" fmla="*/ 375 w 812"/>
                <a:gd name="T37" fmla="*/ 15 h 44"/>
                <a:gd name="T38" fmla="*/ 360 w 812"/>
                <a:gd name="T39" fmla="*/ 15 h 44"/>
                <a:gd name="T40" fmla="*/ 404 w 812"/>
                <a:gd name="T41" fmla="*/ 30 h 44"/>
                <a:gd name="T42" fmla="*/ 419 w 812"/>
                <a:gd name="T43" fmla="*/ 15 h 44"/>
                <a:gd name="T44" fmla="*/ 419 w 812"/>
                <a:gd name="T45" fmla="*/ 30 h 44"/>
                <a:gd name="T46" fmla="*/ 463 w 812"/>
                <a:gd name="T47" fmla="*/ 15 h 44"/>
                <a:gd name="T48" fmla="*/ 448 w 812"/>
                <a:gd name="T49" fmla="*/ 15 h 44"/>
                <a:gd name="T50" fmla="*/ 492 w 812"/>
                <a:gd name="T51" fmla="*/ 30 h 44"/>
                <a:gd name="T52" fmla="*/ 507 w 812"/>
                <a:gd name="T53" fmla="*/ 15 h 44"/>
                <a:gd name="T54" fmla="*/ 507 w 812"/>
                <a:gd name="T55" fmla="*/ 30 h 44"/>
                <a:gd name="T56" fmla="*/ 551 w 812"/>
                <a:gd name="T57" fmla="*/ 15 h 44"/>
                <a:gd name="T58" fmla="*/ 537 w 812"/>
                <a:gd name="T59" fmla="*/ 15 h 44"/>
                <a:gd name="T60" fmla="*/ 581 w 812"/>
                <a:gd name="T61" fmla="*/ 30 h 44"/>
                <a:gd name="T62" fmla="*/ 595 w 812"/>
                <a:gd name="T63" fmla="*/ 15 h 44"/>
                <a:gd name="T64" fmla="*/ 595 w 812"/>
                <a:gd name="T65" fmla="*/ 30 h 44"/>
                <a:gd name="T66" fmla="*/ 639 w 812"/>
                <a:gd name="T67" fmla="*/ 15 h 44"/>
                <a:gd name="T68" fmla="*/ 625 w 812"/>
                <a:gd name="T69" fmla="*/ 15 h 44"/>
                <a:gd name="T70" fmla="*/ 669 w 812"/>
                <a:gd name="T71" fmla="*/ 30 h 44"/>
                <a:gd name="T72" fmla="*/ 684 w 812"/>
                <a:gd name="T73" fmla="*/ 15 h 44"/>
                <a:gd name="T74" fmla="*/ 684 w 812"/>
                <a:gd name="T75" fmla="*/ 30 h 44"/>
                <a:gd name="T76" fmla="*/ 728 w 812"/>
                <a:gd name="T77" fmla="*/ 15 h 44"/>
                <a:gd name="T78" fmla="*/ 713 w 812"/>
                <a:gd name="T79" fmla="*/ 15 h 44"/>
                <a:gd name="T80" fmla="*/ 757 w 812"/>
                <a:gd name="T81" fmla="*/ 30 h 44"/>
                <a:gd name="T82" fmla="*/ 772 w 812"/>
                <a:gd name="T83" fmla="*/ 15 h 44"/>
                <a:gd name="T84" fmla="*/ 772 w 812"/>
                <a:gd name="T85" fmla="*/ 30 h 44"/>
                <a:gd name="T86" fmla="*/ 812 w 812"/>
                <a:gd name="T87" fmla="*/ 15 h 44"/>
                <a:gd name="T88" fmla="*/ 801 w 812"/>
                <a:gd name="T89" fmla="*/ 15 h 44"/>
                <a:gd name="T90" fmla="*/ 44 w 812"/>
                <a:gd name="T91" fmla="*/ 0 h 44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812"/>
                <a:gd name="T139" fmla="*/ 0 h 44"/>
                <a:gd name="T140" fmla="*/ 812 w 812"/>
                <a:gd name="T141" fmla="*/ 44 h 44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812" h="44">
                  <a:moveTo>
                    <a:pt x="36" y="15"/>
                  </a:moveTo>
                  <a:lnTo>
                    <a:pt x="51" y="15"/>
                  </a:lnTo>
                  <a:lnTo>
                    <a:pt x="51" y="30"/>
                  </a:lnTo>
                  <a:lnTo>
                    <a:pt x="36" y="30"/>
                  </a:lnTo>
                  <a:lnTo>
                    <a:pt x="36" y="15"/>
                  </a:lnTo>
                  <a:close/>
                  <a:moveTo>
                    <a:pt x="66" y="15"/>
                  </a:moveTo>
                  <a:lnTo>
                    <a:pt x="81" y="15"/>
                  </a:lnTo>
                  <a:lnTo>
                    <a:pt x="81" y="30"/>
                  </a:lnTo>
                  <a:lnTo>
                    <a:pt x="66" y="30"/>
                  </a:lnTo>
                  <a:lnTo>
                    <a:pt x="66" y="15"/>
                  </a:lnTo>
                  <a:close/>
                  <a:moveTo>
                    <a:pt x="95" y="15"/>
                  </a:moveTo>
                  <a:lnTo>
                    <a:pt x="110" y="15"/>
                  </a:lnTo>
                  <a:lnTo>
                    <a:pt x="110" y="30"/>
                  </a:lnTo>
                  <a:lnTo>
                    <a:pt x="95" y="30"/>
                  </a:lnTo>
                  <a:lnTo>
                    <a:pt x="95" y="15"/>
                  </a:lnTo>
                  <a:close/>
                  <a:moveTo>
                    <a:pt x="125" y="15"/>
                  </a:moveTo>
                  <a:lnTo>
                    <a:pt x="139" y="15"/>
                  </a:lnTo>
                  <a:lnTo>
                    <a:pt x="139" y="30"/>
                  </a:lnTo>
                  <a:lnTo>
                    <a:pt x="125" y="30"/>
                  </a:lnTo>
                  <a:lnTo>
                    <a:pt x="125" y="15"/>
                  </a:lnTo>
                  <a:close/>
                  <a:moveTo>
                    <a:pt x="154" y="15"/>
                  </a:moveTo>
                  <a:lnTo>
                    <a:pt x="169" y="15"/>
                  </a:lnTo>
                  <a:lnTo>
                    <a:pt x="169" y="30"/>
                  </a:lnTo>
                  <a:lnTo>
                    <a:pt x="154" y="30"/>
                  </a:lnTo>
                  <a:lnTo>
                    <a:pt x="154" y="15"/>
                  </a:lnTo>
                  <a:close/>
                  <a:moveTo>
                    <a:pt x="184" y="15"/>
                  </a:moveTo>
                  <a:lnTo>
                    <a:pt x="198" y="15"/>
                  </a:lnTo>
                  <a:lnTo>
                    <a:pt x="198" y="30"/>
                  </a:lnTo>
                  <a:lnTo>
                    <a:pt x="184" y="30"/>
                  </a:lnTo>
                  <a:lnTo>
                    <a:pt x="184" y="15"/>
                  </a:lnTo>
                  <a:close/>
                  <a:moveTo>
                    <a:pt x="213" y="15"/>
                  </a:moveTo>
                  <a:lnTo>
                    <a:pt x="228" y="15"/>
                  </a:lnTo>
                  <a:lnTo>
                    <a:pt x="228" y="30"/>
                  </a:lnTo>
                  <a:lnTo>
                    <a:pt x="213" y="30"/>
                  </a:lnTo>
                  <a:lnTo>
                    <a:pt x="213" y="15"/>
                  </a:lnTo>
                  <a:close/>
                  <a:moveTo>
                    <a:pt x="242" y="15"/>
                  </a:moveTo>
                  <a:lnTo>
                    <a:pt x="257" y="15"/>
                  </a:lnTo>
                  <a:lnTo>
                    <a:pt x="257" y="30"/>
                  </a:lnTo>
                  <a:lnTo>
                    <a:pt x="242" y="30"/>
                  </a:lnTo>
                  <a:lnTo>
                    <a:pt x="242" y="15"/>
                  </a:lnTo>
                  <a:close/>
                  <a:moveTo>
                    <a:pt x="272" y="15"/>
                  </a:moveTo>
                  <a:lnTo>
                    <a:pt x="286" y="15"/>
                  </a:lnTo>
                  <a:lnTo>
                    <a:pt x="286" y="30"/>
                  </a:lnTo>
                  <a:lnTo>
                    <a:pt x="272" y="30"/>
                  </a:lnTo>
                  <a:lnTo>
                    <a:pt x="272" y="15"/>
                  </a:lnTo>
                  <a:close/>
                  <a:moveTo>
                    <a:pt x="301" y="15"/>
                  </a:moveTo>
                  <a:lnTo>
                    <a:pt x="316" y="15"/>
                  </a:lnTo>
                  <a:lnTo>
                    <a:pt x="316" y="30"/>
                  </a:lnTo>
                  <a:lnTo>
                    <a:pt x="301" y="30"/>
                  </a:lnTo>
                  <a:lnTo>
                    <a:pt x="301" y="15"/>
                  </a:lnTo>
                  <a:close/>
                  <a:moveTo>
                    <a:pt x="331" y="15"/>
                  </a:moveTo>
                  <a:lnTo>
                    <a:pt x="345" y="15"/>
                  </a:lnTo>
                  <a:lnTo>
                    <a:pt x="345" y="30"/>
                  </a:lnTo>
                  <a:lnTo>
                    <a:pt x="331" y="30"/>
                  </a:lnTo>
                  <a:lnTo>
                    <a:pt x="331" y="15"/>
                  </a:lnTo>
                  <a:close/>
                  <a:moveTo>
                    <a:pt x="360" y="15"/>
                  </a:moveTo>
                  <a:lnTo>
                    <a:pt x="375" y="15"/>
                  </a:lnTo>
                  <a:lnTo>
                    <a:pt x="375" y="30"/>
                  </a:lnTo>
                  <a:lnTo>
                    <a:pt x="360" y="30"/>
                  </a:lnTo>
                  <a:lnTo>
                    <a:pt x="360" y="15"/>
                  </a:lnTo>
                  <a:close/>
                  <a:moveTo>
                    <a:pt x="389" y="15"/>
                  </a:moveTo>
                  <a:lnTo>
                    <a:pt x="404" y="15"/>
                  </a:lnTo>
                  <a:lnTo>
                    <a:pt x="404" y="30"/>
                  </a:lnTo>
                  <a:lnTo>
                    <a:pt x="389" y="30"/>
                  </a:lnTo>
                  <a:lnTo>
                    <a:pt x="389" y="15"/>
                  </a:lnTo>
                  <a:close/>
                  <a:moveTo>
                    <a:pt x="419" y="15"/>
                  </a:moveTo>
                  <a:lnTo>
                    <a:pt x="434" y="15"/>
                  </a:lnTo>
                  <a:lnTo>
                    <a:pt x="434" y="30"/>
                  </a:lnTo>
                  <a:lnTo>
                    <a:pt x="419" y="30"/>
                  </a:lnTo>
                  <a:lnTo>
                    <a:pt x="419" y="15"/>
                  </a:lnTo>
                  <a:close/>
                  <a:moveTo>
                    <a:pt x="448" y="15"/>
                  </a:moveTo>
                  <a:lnTo>
                    <a:pt x="463" y="15"/>
                  </a:lnTo>
                  <a:lnTo>
                    <a:pt x="463" y="30"/>
                  </a:lnTo>
                  <a:lnTo>
                    <a:pt x="448" y="30"/>
                  </a:lnTo>
                  <a:lnTo>
                    <a:pt x="448" y="15"/>
                  </a:lnTo>
                  <a:close/>
                  <a:moveTo>
                    <a:pt x="478" y="15"/>
                  </a:moveTo>
                  <a:lnTo>
                    <a:pt x="492" y="15"/>
                  </a:lnTo>
                  <a:lnTo>
                    <a:pt x="492" y="30"/>
                  </a:lnTo>
                  <a:lnTo>
                    <a:pt x="478" y="30"/>
                  </a:lnTo>
                  <a:lnTo>
                    <a:pt x="478" y="15"/>
                  </a:lnTo>
                  <a:close/>
                  <a:moveTo>
                    <a:pt x="507" y="15"/>
                  </a:moveTo>
                  <a:lnTo>
                    <a:pt x="522" y="15"/>
                  </a:lnTo>
                  <a:lnTo>
                    <a:pt x="522" y="30"/>
                  </a:lnTo>
                  <a:lnTo>
                    <a:pt x="507" y="30"/>
                  </a:lnTo>
                  <a:lnTo>
                    <a:pt x="507" y="15"/>
                  </a:lnTo>
                  <a:close/>
                  <a:moveTo>
                    <a:pt x="537" y="15"/>
                  </a:moveTo>
                  <a:lnTo>
                    <a:pt x="551" y="15"/>
                  </a:lnTo>
                  <a:lnTo>
                    <a:pt x="551" y="30"/>
                  </a:lnTo>
                  <a:lnTo>
                    <a:pt x="537" y="30"/>
                  </a:lnTo>
                  <a:lnTo>
                    <a:pt x="537" y="15"/>
                  </a:lnTo>
                  <a:close/>
                  <a:moveTo>
                    <a:pt x="566" y="15"/>
                  </a:moveTo>
                  <a:lnTo>
                    <a:pt x="581" y="15"/>
                  </a:lnTo>
                  <a:lnTo>
                    <a:pt x="581" y="30"/>
                  </a:lnTo>
                  <a:lnTo>
                    <a:pt x="566" y="30"/>
                  </a:lnTo>
                  <a:lnTo>
                    <a:pt x="566" y="15"/>
                  </a:lnTo>
                  <a:close/>
                  <a:moveTo>
                    <a:pt x="595" y="15"/>
                  </a:moveTo>
                  <a:lnTo>
                    <a:pt x="610" y="15"/>
                  </a:lnTo>
                  <a:lnTo>
                    <a:pt x="610" y="30"/>
                  </a:lnTo>
                  <a:lnTo>
                    <a:pt x="595" y="30"/>
                  </a:lnTo>
                  <a:lnTo>
                    <a:pt x="595" y="15"/>
                  </a:lnTo>
                  <a:close/>
                  <a:moveTo>
                    <a:pt x="625" y="15"/>
                  </a:moveTo>
                  <a:lnTo>
                    <a:pt x="639" y="15"/>
                  </a:lnTo>
                  <a:lnTo>
                    <a:pt x="639" y="30"/>
                  </a:lnTo>
                  <a:lnTo>
                    <a:pt x="625" y="30"/>
                  </a:lnTo>
                  <a:lnTo>
                    <a:pt x="625" y="15"/>
                  </a:lnTo>
                  <a:close/>
                  <a:moveTo>
                    <a:pt x="654" y="15"/>
                  </a:moveTo>
                  <a:lnTo>
                    <a:pt x="669" y="15"/>
                  </a:lnTo>
                  <a:lnTo>
                    <a:pt x="669" y="30"/>
                  </a:lnTo>
                  <a:lnTo>
                    <a:pt x="654" y="30"/>
                  </a:lnTo>
                  <a:lnTo>
                    <a:pt x="654" y="15"/>
                  </a:lnTo>
                  <a:close/>
                  <a:moveTo>
                    <a:pt x="684" y="15"/>
                  </a:moveTo>
                  <a:lnTo>
                    <a:pt x="698" y="15"/>
                  </a:lnTo>
                  <a:lnTo>
                    <a:pt x="698" y="30"/>
                  </a:lnTo>
                  <a:lnTo>
                    <a:pt x="684" y="30"/>
                  </a:lnTo>
                  <a:lnTo>
                    <a:pt x="684" y="15"/>
                  </a:lnTo>
                  <a:close/>
                  <a:moveTo>
                    <a:pt x="713" y="15"/>
                  </a:moveTo>
                  <a:lnTo>
                    <a:pt x="728" y="15"/>
                  </a:lnTo>
                  <a:lnTo>
                    <a:pt x="728" y="30"/>
                  </a:lnTo>
                  <a:lnTo>
                    <a:pt x="713" y="30"/>
                  </a:lnTo>
                  <a:lnTo>
                    <a:pt x="713" y="15"/>
                  </a:lnTo>
                  <a:close/>
                  <a:moveTo>
                    <a:pt x="742" y="15"/>
                  </a:moveTo>
                  <a:lnTo>
                    <a:pt x="757" y="15"/>
                  </a:lnTo>
                  <a:lnTo>
                    <a:pt x="757" y="30"/>
                  </a:lnTo>
                  <a:lnTo>
                    <a:pt x="742" y="30"/>
                  </a:lnTo>
                  <a:lnTo>
                    <a:pt x="742" y="15"/>
                  </a:lnTo>
                  <a:close/>
                  <a:moveTo>
                    <a:pt x="772" y="15"/>
                  </a:moveTo>
                  <a:lnTo>
                    <a:pt x="787" y="15"/>
                  </a:lnTo>
                  <a:lnTo>
                    <a:pt x="787" y="30"/>
                  </a:lnTo>
                  <a:lnTo>
                    <a:pt x="772" y="30"/>
                  </a:lnTo>
                  <a:lnTo>
                    <a:pt x="772" y="15"/>
                  </a:lnTo>
                  <a:close/>
                  <a:moveTo>
                    <a:pt x="801" y="15"/>
                  </a:moveTo>
                  <a:lnTo>
                    <a:pt x="812" y="15"/>
                  </a:lnTo>
                  <a:lnTo>
                    <a:pt x="812" y="30"/>
                  </a:lnTo>
                  <a:lnTo>
                    <a:pt x="801" y="30"/>
                  </a:lnTo>
                  <a:lnTo>
                    <a:pt x="801" y="15"/>
                  </a:lnTo>
                  <a:close/>
                  <a:moveTo>
                    <a:pt x="44" y="44"/>
                  </a:moveTo>
                  <a:lnTo>
                    <a:pt x="0" y="22"/>
                  </a:lnTo>
                  <a:lnTo>
                    <a:pt x="44" y="0"/>
                  </a:lnTo>
                  <a:lnTo>
                    <a:pt x="44" y="44"/>
                  </a:lnTo>
                  <a:close/>
                </a:path>
              </a:pathLst>
            </a:custGeom>
            <a:solidFill>
              <a:srgbClr val="0000FF"/>
            </a:solidFill>
            <a:ln w="1">
              <a:solidFill>
                <a:srgbClr val="0000FF"/>
              </a:solidFill>
              <a:bevel/>
              <a:headEnd/>
              <a:tailEnd/>
            </a:ln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2000" b="0" i="0" u="none" strike="noStrike" kern="1200" cap="none" spc="0" normalizeH="0" baseline="0" noProof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Times New Roman"/>
                <a:ea typeface="+mn-ea"/>
                <a:cs typeface="Arial"/>
              </a:endParaRPr>
            </a:p>
          </p:txBody>
        </p:sp>
        <p:sp>
          <p:nvSpPr>
            <p:cNvPr id="105531" name="Rectangle 62"/>
            <p:cNvSpPr>
              <a:spLocks noChangeArrowheads="1"/>
            </p:cNvSpPr>
            <p:nvPr/>
          </p:nvSpPr>
          <p:spPr bwMode="auto">
            <a:xfrm>
              <a:off x="1585" y="2281"/>
              <a:ext cx="156" cy="1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1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/>
                </a:rPr>
                <a:t>hs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/>
              </a:endParaRPr>
            </a:p>
          </p:txBody>
        </p:sp>
        <p:sp>
          <p:nvSpPr>
            <p:cNvPr id="105532" name="Rectangle 63"/>
            <p:cNvSpPr>
              <a:spLocks noChangeArrowheads="1"/>
            </p:cNvSpPr>
            <p:nvPr/>
          </p:nvSpPr>
          <p:spPr bwMode="auto">
            <a:xfrm>
              <a:off x="3189" y="2264"/>
              <a:ext cx="139" cy="1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1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/>
                </a:rPr>
                <a:t>hr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/>
              </a:endParaRPr>
            </a:p>
          </p:txBody>
        </p:sp>
        <p:sp>
          <p:nvSpPr>
            <p:cNvPr id="105533" name="Rectangle 64"/>
            <p:cNvSpPr>
              <a:spLocks noChangeArrowheads="1"/>
            </p:cNvSpPr>
            <p:nvPr/>
          </p:nvSpPr>
          <p:spPr bwMode="auto">
            <a:xfrm>
              <a:off x="4088" y="1060"/>
              <a:ext cx="133" cy="1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1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/>
                </a:rPr>
                <a:t>vr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/>
              </a:endParaRPr>
            </a:p>
          </p:txBody>
        </p:sp>
        <p:sp>
          <p:nvSpPr>
            <p:cNvPr id="105534" name="Rectangle 65"/>
            <p:cNvSpPr>
              <a:spLocks noChangeArrowheads="1"/>
            </p:cNvSpPr>
            <p:nvPr/>
          </p:nvSpPr>
          <p:spPr bwMode="auto">
            <a:xfrm>
              <a:off x="4090" y="1847"/>
              <a:ext cx="150" cy="1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1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/>
                </a:rPr>
                <a:t>vs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/>
              </a:endParaRPr>
            </a:p>
          </p:txBody>
        </p:sp>
        <p:sp>
          <p:nvSpPr>
            <p:cNvPr id="105535" name="Rectangle 66"/>
            <p:cNvSpPr>
              <a:spLocks noChangeArrowheads="1"/>
            </p:cNvSpPr>
            <p:nvPr/>
          </p:nvSpPr>
          <p:spPr bwMode="auto">
            <a:xfrm>
              <a:off x="1587" y="1093"/>
              <a:ext cx="673" cy="133"/>
            </a:xfrm>
            <a:prstGeom prst="rect">
              <a:avLst/>
            </a:prstGeom>
            <a:noFill/>
            <a:ln w="4" cap="rnd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2000" b="0" i="0" u="none" strike="noStrike" kern="1200" cap="none" spc="0" normalizeH="0" baseline="0" noProof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Times New Roman"/>
                <a:ea typeface="+mn-ea"/>
                <a:cs typeface="Arial"/>
              </a:endParaRPr>
            </a:p>
          </p:txBody>
        </p:sp>
        <p:sp>
          <p:nvSpPr>
            <p:cNvPr id="105536" name="Rectangle 67"/>
            <p:cNvSpPr>
              <a:spLocks noChangeArrowheads="1"/>
            </p:cNvSpPr>
            <p:nvPr/>
          </p:nvSpPr>
          <p:spPr bwMode="auto">
            <a:xfrm>
              <a:off x="1625" y="1116"/>
              <a:ext cx="647" cy="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/>
                </a:rPr>
                <a:t>Point of interest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/>
              </a:endParaRPr>
            </a:p>
          </p:txBody>
        </p:sp>
        <p:sp>
          <p:nvSpPr>
            <p:cNvPr id="105537" name="Freeform 68"/>
            <p:cNvSpPr>
              <a:spLocks noEditPoints="1"/>
            </p:cNvSpPr>
            <p:nvPr/>
          </p:nvSpPr>
          <p:spPr bwMode="auto">
            <a:xfrm>
              <a:off x="2165" y="1237"/>
              <a:ext cx="98" cy="208"/>
            </a:xfrm>
            <a:custGeom>
              <a:avLst/>
              <a:gdLst>
                <a:gd name="T0" fmla="*/ 14 w 98"/>
                <a:gd name="T1" fmla="*/ 0 h 208"/>
                <a:gd name="T2" fmla="*/ 88 w 98"/>
                <a:gd name="T3" fmla="*/ 172 h 208"/>
                <a:gd name="T4" fmla="*/ 74 w 98"/>
                <a:gd name="T5" fmla="*/ 178 h 208"/>
                <a:gd name="T6" fmla="*/ 0 w 98"/>
                <a:gd name="T7" fmla="*/ 6 h 208"/>
                <a:gd name="T8" fmla="*/ 14 w 98"/>
                <a:gd name="T9" fmla="*/ 0 h 208"/>
                <a:gd name="T10" fmla="*/ 98 w 98"/>
                <a:gd name="T11" fmla="*/ 159 h 208"/>
                <a:gd name="T12" fmla="*/ 95 w 98"/>
                <a:gd name="T13" fmla="*/ 208 h 208"/>
                <a:gd name="T14" fmla="*/ 58 w 98"/>
                <a:gd name="T15" fmla="*/ 177 h 208"/>
                <a:gd name="T16" fmla="*/ 98 w 98"/>
                <a:gd name="T17" fmla="*/ 159 h 20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98"/>
                <a:gd name="T28" fmla="*/ 0 h 208"/>
                <a:gd name="T29" fmla="*/ 98 w 98"/>
                <a:gd name="T30" fmla="*/ 208 h 20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98" h="208">
                  <a:moveTo>
                    <a:pt x="14" y="0"/>
                  </a:moveTo>
                  <a:lnTo>
                    <a:pt x="88" y="172"/>
                  </a:lnTo>
                  <a:lnTo>
                    <a:pt x="74" y="178"/>
                  </a:lnTo>
                  <a:lnTo>
                    <a:pt x="0" y="6"/>
                  </a:lnTo>
                  <a:lnTo>
                    <a:pt x="14" y="0"/>
                  </a:lnTo>
                  <a:close/>
                  <a:moveTo>
                    <a:pt x="98" y="159"/>
                  </a:moveTo>
                  <a:lnTo>
                    <a:pt x="95" y="208"/>
                  </a:lnTo>
                  <a:lnTo>
                    <a:pt x="58" y="177"/>
                  </a:lnTo>
                  <a:lnTo>
                    <a:pt x="98" y="159"/>
                  </a:lnTo>
                  <a:close/>
                </a:path>
              </a:pathLst>
            </a:custGeom>
            <a:solidFill>
              <a:srgbClr val="0000FF"/>
            </a:solidFill>
            <a:ln w="1">
              <a:solidFill>
                <a:srgbClr val="0000FF"/>
              </a:solidFill>
              <a:bevel/>
              <a:headEnd/>
              <a:tailEnd/>
            </a:ln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2000" b="0" i="0" u="none" strike="noStrike" kern="1200" cap="none" spc="0" normalizeH="0" baseline="0" noProof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Times New Roman"/>
                <a:ea typeface="+mn-ea"/>
                <a:cs typeface="Arial"/>
              </a:endParaRPr>
            </a:p>
          </p:txBody>
        </p:sp>
        <p:grpSp>
          <p:nvGrpSpPr>
            <p:cNvPr id="105538" name="Group 71"/>
            <p:cNvGrpSpPr>
              <a:grpSpLocks/>
            </p:cNvGrpSpPr>
            <p:nvPr/>
          </p:nvGrpSpPr>
          <p:grpSpPr bwMode="auto">
            <a:xfrm>
              <a:off x="2286" y="1529"/>
              <a:ext cx="88" cy="88"/>
              <a:chOff x="2286" y="1529"/>
              <a:chExt cx="88" cy="88"/>
            </a:xfrm>
          </p:grpSpPr>
          <p:sp>
            <p:nvSpPr>
              <p:cNvPr id="105564" name="Oval 69"/>
              <p:cNvSpPr>
                <a:spLocks noChangeArrowheads="1"/>
              </p:cNvSpPr>
              <p:nvPr/>
            </p:nvSpPr>
            <p:spPr bwMode="auto">
              <a:xfrm>
                <a:off x="2286" y="1529"/>
                <a:ext cx="88" cy="88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808080"/>
                  </a:solidFill>
                  <a:effectLst/>
                  <a:uLnTx/>
                  <a:uFillTx/>
                  <a:latin typeface="Times New Roman"/>
                  <a:ea typeface="+mn-ea"/>
                  <a:cs typeface="Arial"/>
                </a:endParaRPr>
              </a:p>
            </p:txBody>
          </p:sp>
          <p:sp>
            <p:nvSpPr>
              <p:cNvPr id="105565" name="Oval 70"/>
              <p:cNvSpPr>
                <a:spLocks noChangeArrowheads="1"/>
              </p:cNvSpPr>
              <p:nvPr/>
            </p:nvSpPr>
            <p:spPr bwMode="auto">
              <a:xfrm>
                <a:off x="2286" y="1529"/>
                <a:ext cx="88" cy="88"/>
              </a:xfrm>
              <a:prstGeom prst="ellipse">
                <a:avLst/>
              </a:prstGeom>
              <a:noFill/>
              <a:ln w="4" cap="rnd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808080"/>
                  </a:solidFill>
                  <a:effectLst/>
                  <a:uLnTx/>
                  <a:uFillTx/>
                  <a:latin typeface="Times New Roman"/>
                  <a:ea typeface="+mn-ea"/>
                  <a:cs typeface="Arial"/>
                </a:endParaRPr>
              </a:p>
            </p:txBody>
          </p:sp>
        </p:grpSp>
        <p:sp>
          <p:nvSpPr>
            <p:cNvPr id="105539" name="Rectangle 72"/>
            <p:cNvSpPr>
              <a:spLocks noChangeArrowheads="1"/>
            </p:cNvSpPr>
            <p:nvPr/>
          </p:nvSpPr>
          <p:spPr bwMode="auto">
            <a:xfrm>
              <a:off x="769" y="1651"/>
              <a:ext cx="374" cy="145"/>
            </a:xfrm>
            <a:prstGeom prst="rect">
              <a:avLst/>
            </a:prstGeom>
            <a:noFill/>
            <a:ln w="4" cap="rnd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2000" b="0" i="0" u="none" strike="noStrike" kern="1200" cap="none" spc="0" normalizeH="0" baseline="0" noProof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Times New Roman"/>
                <a:ea typeface="+mn-ea"/>
                <a:cs typeface="Arial"/>
              </a:endParaRPr>
            </a:p>
          </p:txBody>
        </p:sp>
        <p:sp>
          <p:nvSpPr>
            <p:cNvPr id="105540" name="Rectangle 73"/>
            <p:cNvSpPr>
              <a:spLocks noChangeArrowheads="1"/>
            </p:cNvSpPr>
            <p:nvPr/>
          </p:nvSpPr>
          <p:spPr bwMode="auto">
            <a:xfrm>
              <a:off x="807" y="1676"/>
              <a:ext cx="341" cy="1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/>
                </a:rPr>
                <a:t>Stream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/>
              </a:endParaRPr>
            </a:p>
          </p:txBody>
        </p:sp>
        <p:sp>
          <p:nvSpPr>
            <p:cNvPr id="105541" name="Freeform 74"/>
            <p:cNvSpPr>
              <a:spLocks noEditPoints="1"/>
            </p:cNvSpPr>
            <p:nvPr/>
          </p:nvSpPr>
          <p:spPr bwMode="auto">
            <a:xfrm>
              <a:off x="837" y="1809"/>
              <a:ext cx="44" cy="382"/>
            </a:xfrm>
            <a:custGeom>
              <a:avLst/>
              <a:gdLst>
                <a:gd name="T0" fmla="*/ 30 w 44"/>
                <a:gd name="T1" fmla="*/ 0 h 382"/>
                <a:gd name="T2" fmla="*/ 30 w 44"/>
                <a:gd name="T3" fmla="*/ 345 h 382"/>
                <a:gd name="T4" fmla="*/ 15 w 44"/>
                <a:gd name="T5" fmla="*/ 345 h 382"/>
                <a:gd name="T6" fmla="*/ 15 w 44"/>
                <a:gd name="T7" fmla="*/ 0 h 382"/>
                <a:gd name="T8" fmla="*/ 30 w 44"/>
                <a:gd name="T9" fmla="*/ 0 h 382"/>
                <a:gd name="T10" fmla="*/ 44 w 44"/>
                <a:gd name="T11" fmla="*/ 338 h 382"/>
                <a:gd name="T12" fmla="*/ 22 w 44"/>
                <a:gd name="T13" fmla="*/ 382 h 382"/>
                <a:gd name="T14" fmla="*/ 0 w 44"/>
                <a:gd name="T15" fmla="*/ 338 h 382"/>
                <a:gd name="T16" fmla="*/ 44 w 44"/>
                <a:gd name="T17" fmla="*/ 338 h 38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4"/>
                <a:gd name="T28" fmla="*/ 0 h 382"/>
                <a:gd name="T29" fmla="*/ 44 w 44"/>
                <a:gd name="T30" fmla="*/ 382 h 38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4" h="382">
                  <a:moveTo>
                    <a:pt x="30" y="0"/>
                  </a:moveTo>
                  <a:lnTo>
                    <a:pt x="30" y="345"/>
                  </a:lnTo>
                  <a:lnTo>
                    <a:pt x="15" y="345"/>
                  </a:lnTo>
                  <a:lnTo>
                    <a:pt x="15" y="0"/>
                  </a:lnTo>
                  <a:lnTo>
                    <a:pt x="30" y="0"/>
                  </a:lnTo>
                  <a:close/>
                  <a:moveTo>
                    <a:pt x="44" y="338"/>
                  </a:moveTo>
                  <a:lnTo>
                    <a:pt x="22" y="382"/>
                  </a:lnTo>
                  <a:lnTo>
                    <a:pt x="0" y="338"/>
                  </a:lnTo>
                  <a:lnTo>
                    <a:pt x="44" y="338"/>
                  </a:lnTo>
                  <a:close/>
                </a:path>
              </a:pathLst>
            </a:custGeom>
            <a:solidFill>
              <a:srgbClr val="0000FF"/>
            </a:solidFill>
            <a:ln w="1">
              <a:solidFill>
                <a:srgbClr val="0000FF"/>
              </a:solidFill>
              <a:bevel/>
              <a:headEnd/>
              <a:tailEnd/>
            </a:ln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2000" b="0" i="0" u="none" strike="noStrike" kern="1200" cap="none" spc="0" normalizeH="0" baseline="0" noProof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Times New Roman"/>
                <a:ea typeface="+mn-ea"/>
                <a:cs typeface="Arial"/>
              </a:endParaRPr>
            </a:p>
          </p:txBody>
        </p:sp>
        <p:sp>
          <p:nvSpPr>
            <p:cNvPr id="105542" name="Freeform 75"/>
            <p:cNvSpPr>
              <a:spLocks noEditPoints="1"/>
            </p:cNvSpPr>
            <p:nvPr/>
          </p:nvSpPr>
          <p:spPr bwMode="auto">
            <a:xfrm>
              <a:off x="2325" y="957"/>
              <a:ext cx="11" cy="1400"/>
            </a:xfrm>
            <a:custGeom>
              <a:avLst/>
              <a:gdLst>
                <a:gd name="T0" fmla="*/ 0 w 11"/>
                <a:gd name="T1" fmla="*/ 1378 h 1400"/>
                <a:gd name="T2" fmla="*/ 0 w 11"/>
                <a:gd name="T3" fmla="*/ 1345 h 1400"/>
                <a:gd name="T4" fmla="*/ 11 w 11"/>
                <a:gd name="T5" fmla="*/ 1322 h 1400"/>
                <a:gd name="T6" fmla="*/ 11 w 11"/>
                <a:gd name="T7" fmla="*/ 1311 h 1400"/>
                <a:gd name="T8" fmla="*/ 0 w 11"/>
                <a:gd name="T9" fmla="*/ 1289 h 1400"/>
                <a:gd name="T10" fmla="*/ 0 w 11"/>
                <a:gd name="T11" fmla="*/ 1245 h 1400"/>
                <a:gd name="T12" fmla="*/ 0 w 11"/>
                <a:gd name="T13" fmla="*/ 1212 h 1400"/>
                <a:gd name="T14" fmla="*/ 11 w 11"/>
                <a:gd name="T15" fmla="*/ 1190 h 1400"/>
                <a:gd name="T16" fmla="*/ 11 w 11"/>
                <a:gd name="T17" fmla="*/ 1179 h 1400"/>
                <a:gd name="T18" fmla="*/ 0 w 11"/>
                <a:gd name="T19" fmla="*/ 1157 h 1400"/>
                <a:gd name="T20" fmla="*/ 0 w 11"/>
                <a:gd name="T21" fmla="*/ 1113 h 1400"/>
                <a:gd name="T22" fmla="*/ 0 w 11"/>
                <a:gd name="T23" fmla="*/ 1080 h 1400"/>
                <a:gd name="T24" fmla="*/ 11 w 11"/>
                <a:gd name="T25" fmla="*/ 1058 h 1400"/>
                <a:gd name="T26" fmla="*/ 11 w 11"/>
                <a:gd name="T27" fmla="*/ 1047 h 1400"/>
                <a:gd name="T28" fmla="*/ 0 w 11"/>
                <a:gd name="T29" fmla="*/ 1025 h 1400"/>
                <a:gd name="T30" fmla="*/ 0 w 11"/>
                <a:gd name="T31" fmla="*/ 981 h 1400"/>
                <a:gd name="T32" fmla="*/ 0 w 11"/>
                <a:gd name="T33" fmla="*/ 948 h 1400"/>
                <a:gd name="T34" fmla="*/ 11 w 11"/>
                <a:gd name="T35" fmla="*/ 926 h 1400"/>
                <a:gd name="T36" fmla="*/ 11 w 11"/>
                <a:gd name="T37" fmla="*/ 915 h 1400"/>
                <a:gd name="T38" fmla="*/ 0 w 11"/>
                <a:gd name="T39" fmla="*/ 893 h 1400"/>
                <a:gd name="T40" fmla="*/ 0 w 11"/>
                <a:gd name="T41" fmla="*/ 848 h 1400"/>
                <a:gd name="T42" fmla="*/ 0 w 11"/>
                <a:gd name="T43" fmla="*/ 815 h 1400"/>
                <a:gd name="T44" fmla="*/ 11 w 11"/>
                <a:gd name="T45" fmla="*/ 793 h 1400"/>
                <a:gd name="T46" fmla="*/ 11 w 11"/>
                <a:gd name="T47" fmla="*/ 782 h 1400"/>
                <a:gd name="T48" fmla="*/ 0 w 11"/>
                <a:gd name="T49" fmla="*/ 760 h 1400"/>
                <a:gd name="T50" fmla="*/ 0 w 11"/>
                <a:gd name="T51" fmla="*/ 716 h 1400"/>
                <a:gd name="T52" fmla="*/ 0 w 11"/>
                <a:gd name="T53" fmla="*/ 683 h 1400"/>
                <a:gd name="T54" fmla="*/ 11 w 11"/>
                <a:gd name="T55" fmla="*/ 661 h 1400"/>
                <a:gd name="T56" fmla="*/ 11 w 11"/>
                <a:gd name="T57" fmla="*/ 650 h 1400"/>
                <a:gd name="T58" fmla="*/ 0 w 11"/>
                <a:gd name="T59" fmla="*/ 628 h 1400"/>
                <a:gd name="T60" fmla="*/ 0 w 11"/>
                <a:gd name="T61" fmla="*/ 584 h 1400"/>
                <a:gd name="T62" fmla="*/ 0 w 11"/>
                <a:gd name="T63" fmla="*/ 551 h 1400"/>
                <a:gd name="T64" fmla="*/ 11 w 11"/>
                <a:gd name="T65" fmla="*/ 529 h 1400"/>
                <a:gd name="T66" fmla="*/ 11 w 11"/>
                <a:gd name="T67" fmla="*/ 518 h 1400"/>
                <a:gd name="T68" fmla="*/ 0 w 11"/>
                <a:gd name="T69" fmla="*/ 496 h 1400"/>
                <a:gd name="T70" fmla="*/ 0 w 11"/>
                <a:gd name="T71" fmla="*/ 452 h 1400"/>
                <a:gd name="T72" fmla="*/ 0 w 11"/>
                <a:gd name="T73" fmla="*/ 419 h 1400"/>
                <a:gd name="T74" fmla="*/ 11 w 11"/>
                <a:gd name="T75" fmla="*/ 397 h 1400"/>
                <a:gd name="T76" fmla="*/ 11 w 11"/>
                <a:gd name="T77" fmla="*/ 386 h 1400"/>
                <a:gd name="T78" fmla="*/ 0 w 11"/>
                <a:gd name="T79" fmla="*/ 363 h 1400"/>
                <a:gd name="T80" fmla="*/ 0 w 11"/>
                <a:gd name="T81" fmla="*/ 319 h 1400"/>
                <a:gd name="T82" fmla="*/ 0 w 11"/>
                <a:gd name="T83" fmla="*/ 286 h 1400"/>
                <a:gd name="T84" fmla="*/ 11 w 11"/>
                <a:gd name="T85" fmla="*/ 264 h 1400"/>
                <a:gd name="T86" fmla="*/ 11 w 11"/>
                <a:gd name="T87" fmla="*/ 253 h 1400"/>
                <a:gd name="T88" fmla="*/ 0 w 11"/>
                <a:gd name="T89" fmla="*/ 231 h 1400"/>
                <a:gd name="T90" fmla="*/ 0 w 11"/>
                <a:gd name="T91" fmla="*/ 187 h 1400"/>
                <a:gd name="T92" fmla="*/ 0 w 11"/>
                <a:gd name="T93" fmla="*/ 154 h 1400"/>
                <a:gd name="T94" fmla="*/ 11 w 11"/>
                <a:gd name="T95" fmla="*/ 132 h 1400"/>
                <a:gd name="T96" fmla="*/ 11 w 11"/>
                <a:gd name="T97" fmla="*/ 121 h 1400"/>
                <a:gd name="T98" fmla="*/ 0 w 11"/>
                <a:gd name="T99" fmla="*/ 99 h 1400"/>
                <a:gd name="T100" fmla="*/ 0 w 11"/>
                <a:gd name="T101" fmla="*/ 55 h 1400"/>
                <a:gd name="T102" fmla="*/ 0 w 11"/>
                <a:gd name="T103" fmla="*/ 22 h 1400"/>
                <a:gd name="T104" fmla="*/ 11 w 11"/>
                <a:gd name="T105" fmla="*/ 0 h 1400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1"/>
                <a:gd name="T160" fmla="*/ 0 h 1400"/>
                <a:gd name="T161" fmla="*/ 11 w 11"/>
                <a:gd name="T162" fmla="*/ 1400 h 1400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1" h="1400">
                  <a:moveTo>
                    <a:pt x="0" y="1400"/>
                  </a:moveTo>
                  <a:lnTo>
                    <a:pt x="0" y="1389"/>
                  </a:lnTo>
                  <a:lnTo>
                    <a:pt x="11" y="1389"/>
                  </a:lnTo>
                  <a:lnTo>
                    <a:pt x="11" y="1400"/>
                  </a:lnTo>
                  <a:lnTo>
                    <a:pt x="0" y="1400"/>
                  </a:lnTo>
                  <a:close/>
                  <a:moveTo>
                    <a:pt x="0" y="1378"/>
                  </a:moveTo>
                  <a:lnTo>
                    <a:pt x="0" y="1367"/>
                  </a:lnTo>
                  <a:lnTo>
                    <a:pt x="11" y="1367"/>
                  </a:lnTo>
                  <a:lnTo>
                    <a:pt x="11" y="1378"/>
                  </a:lnTo>
                  <a:lnTo>
                    <a:pt x="0" y="1378"/>
                  </a:lnTo>
                  <a:close/>
                  <a:moveTo>
                    <a:pt x="0" y="1356"/>
                  </a:moveTo>
                  <a:lnTo>
                    <a:pt x="0" y="1345"/>
                  </a:lnTo>
                  <a:lnTo>
                    <a:pt x="11" y="1345"/>
                  </a:lnTo>
                  <a:lnTo>
                    <a:pt x="11" y="1356"/>
                  </a:lnTo>
                  <a:lnTo>
                    <a:pt x="0" y="1356"/>
                  </a:lnTo>
                  <a:close/>
                  <a:moveTo>
                    <a:pt x="0" y="1333"/>
                  </a:moveTo>
                  <a:lnTo>
                    <a:pt x="0" y="1322"/>
                  </a:lnTo>
                  <a:lnTo>
                    <a:pt x="11" y="1322"/>
                  </a:lnTo>
                  <a:lnTo>
                    <a:pt x="11" y="1333"/>
                  </a:lnTo>
                  <a:lnTo>
                    <a:pt x="0" y="1333"/>
                  </a:lnTo>
                  <a:close/>
                  <a:moveTo>
                    <a:pt x="0" y="1311"/>
                  </a:moveTo>
                  <a:lnTo>
                    <a:pt x="0" y="1300"/>
                  </a:lnTo>
                  <a:lnTo>
                    <a:pt x="11" y="1300"/>
                  </a:lnTo>
                  <a:lnTo>
                    <a:pt x="11" y="1311"/>
                  </a:lnTo>
                  <a:lnTo>
                    <a:pt x="0" y="1311"/>
                  </a:lnTo>
                  <a:close/>
                  <a:moveTo>
                    <a:pt x="0" y="1289"/>
                  </a:moveTo>
                  <a:lnTo>
                    <a:pt x="0" y="1278"/>
                  </a:lnTo>
                  <a:lnTo>
                    <a:pt x="11" y="1278"/>
                  </a:lnTo>
                  <a:lnTo>
                    <a:pt x="11" y="1289"/>
                  </a:lnTo>
                  <a:lnTo>
                    <a:pt x="0" y="1289"/>
                  </a:lnTo>
                  <a:close/>
                  <a:moveTo>
                    <a:pt x="0" y="1267"/>
                  </a:moveTo>
                  <a:lnTo>
                    <a:pt x="0" y="1256"/>
                  </a:lnTo>
                  <a:lnTo>
                    <a:pt x="11" y="1256"/>
                  </a:lnTo>
                  <a:lnTo>
                    <a:pt x="11" y="1267"/>
                  </a:lnTo>
                  <a:lnTo>
                    <a:pt x="0" y="1267"/>
                  </a:lnTo>
                  <a:close/>
                  <a:moveTo>
                    <a:pt x="0" y="1245"/>
                  </a:moveTo>
                  <a:lnTo>
                    <a:pt x="0" y="1234"/>
                  </a:lnTo>
                  <a:lnTo>
                    <a:pt x="11" y="1234"/>
                  </a:lnTo>
                  <a:lnTo>
                    <a:pt x="11" y="1245"/>
                  </a:lnTo>
                  <a:lnTo>
                    <a:pt x="0" y="1245"/>
                  </a:lnTo>
                  <a:close/>
                  <a:moveTo>
                    <a:pt x="0" y="1223"/>
                  </a:moveTo>
                  <a:lnTo>
                    <a:pt x="0" y="1212"/>
                  </a:lnTo>
                  <a:lnTo>
                    <a:pt x="11" y="1212"/>
                  </a:lnTo>
                  <a:lnTo>
                    <a:pt x="11" y="1223"/>
                  </a:lnTo>
                  <a:lnTo>
                    <a:pt x="0" y="1223"/>
                  </a:lnTo>
                  <a:close/>
                  <a:moveTo>
                    <a:pt x="0" y="1201"/>
                  </a:moveTo>
                  <a:lnTo>
                    <a:pt x="0" y="1190"/>
                  </a:lnTo>
                  <a:lnTo>
                    <a:pt x="11" y="1190"/>
                  </a:lnTo>
                  <a:lnTo>
                    <a:pt x="11" y="1201"/>
                  </a:lnTo>
                  <a:lnTo>
                    <a:pt x="0" y="1201"/>
                  </a:lnTo>
                  <a:close/>
                  <a:moveTo>
                    <a:pt x="0" y="1179"/>
                  </a:moveTo>
                  <a:lnTo>
                    <a:pt x="0" y="1168"/>
                  </a:lnTo>
                  <a:lnTo>
                    <a:pt x="11" y="1168"/>
                  </a:lnTo>
                  <a:lnTo>
                    <a:pt x="11" y="1179"/>
                  </a:lnTo>
                  <a:lnTo>
                    <a:pt x="0" y="1179"/>
                  </a:lnTo>
                  <a:close/>
                  <a:moveTo>
                    <a:pt x="0" y="1157"/>
                  </a:moveTo>
                  <a:lnTo>
                    <a:pt x="0" y="1146"/>
                  </a:lnTo>
                  <a:lnTo>
                    <a:pt x="11" y="1146"/>
                  </a:lnTo>
                  <a:lnTo>
                    <a:pt x="11" y="1157"/>
                  </a:lnTo>
                  <a:lnTo>
                    <a:pt x="0" y="1157"/>
                  </a:lnTo>
                  <a:close/>
                  <a:moveTo>
                    <a:pt x="0" y="1135"/>
                  </a:moveTo>
                  <a:lnTo>
                    <a:pt x="0" y="1124"/>
                  </a:lnTo>
                  <a:lnTo>
                    <a:pt x="11" y="1124"/>
                  </a:lnTo>
                  <a:lnTo>
                    <a:pt x="11" y="1135"/>
                  </a:lnTo>
                  <a:lnTo>
                    <a:pt x="0" y="1135"/>
                  </a:lnTo>
                  <a:close/>
                  <a:moveTo>
                    <a:pt x="0" y="1113"/>
                  </a:moveTo>
                  <a:lnTo>
                    <a:pt x="0" y="1102"/>
                  </a:lnTo>
                  <a:lnTo>
                    <a:pt x="11" y="1102"/>
                  </a:lnTo>
                  <a:lnTo>
                    <a:pt x="11" y="1113"/>
                  </a:lnTo>
                  <a:lnTo>
                    <a:pt x="0" y="1113"/>
                  </a:lnTo>
                  <a:close/>
                  <a:moveTo>
                    <a:pt x="0" y="1091"/>
                  </a:moveTo>
                  <a:lnTo>
                    <a:pt x="0" y="1080"/>
                  </a:lnTo>
                  <a:lnTo>
                    <a:pt x="11" y="1080"/>
                  </a:lnTo>
                  <a:lnTo>
                    <a:pt x="11" y="1091"/>
                  </a:lnTo>
                  <a:lnTo>
                    <a:pt x="0" y="1091"/>
                  </a:lnTo>
                  <a:close/>
                  <a:moveTo>
                    <a:pt x="0" y="1069"/>
                  </a:moveTo>
                  <a:lnTo>
                    <a:pt x="0" y="1058"/>
                  </a:lnTo>
                  <a:lnTo>
                    <a:pt x="11" y="1058"/>
                  </a:lnTo>
                  <a:lnTo>
                    <a:pt x="11" y="1069"/>
                  </a:lnTo>
                  <a:lnTo>
                    <a:pt x="0" y="1069"/>
                  </a:lnTo>
                  <a:close/>
                  <a:moveTo>
                    <a:pt x="0" y="1047"/>
                  </a:moveTo>
                  <a:lnTo>
                    <a:pt x="0" y="1036"/>
                  </a:lnTo>
                  <a:lnTo>
                    <a:pt x="11" y="1036"/>
                  </a:lnTo>
                  <a:lnTo>
                    <a:pt x="11" y="1047"/>
                  </a:lnTo>
                  <a:lnTo>
                    <a:pt x="0" y="1047"/>
                  </a:lnTo>
                  <a:close/>
                  <a:moveTo>
                    <a:pt x="0" y="1025"/>
                  </a:moveTo>
                  <a:lnTo>
                    <a:pt x="0" y="1014"/>
                  </a:lnTo>
                  <a:lnTo>
                    <a:pt x="11" y="1014"/>
                  </a:lnTo>
                  <a:lnTo>
                    <a:pt x="11" y="1025"/>
                  </a:lnTo>
                  <a:lnTo>
                    <a:pt x="0" y="1025"/>
                  </a:lnTo>
                  <a:close/>
                  <a:moveTo>
                    <a:pt x="0" y="1003"/>
                  </a:moveTo>
                  <a:lnTo>
                    <a:pt x="0" y="992"/>
                  </a:lnTo>
                  <a:lnTo>
                    <a:pt x="11" y="992"/>
                  </a:lnTo>
                  <a:lnTo>
                    <a:pt x="11" y="1003"/>
                  </a:lnTo>
                  <a:lnTo>
                    <a:pt x="0" y="1003"/>
                  </a:lnTo>
                  <a:close/>
                  <a:moveTo>
                    <a:pt x="0" y="981"/>
                  </a:moveTo>
                  <a:lnTo>
                    <a:pt x="0" y="970"/>
                  </a:lnTo>
                  <a:lnTo>
                    <a:pt x="11" y="970"/>
                  </a:lnTo>
                  <a:lnTo>
                    <a:pt x="11" y="981"/>
                  </a:lnTo>
                  <a:lnTo>
                    <a:pt x="0" y="981"/>
                  </a:lnTo>
                  <a:close/>
                  <a:moveTo>
                    <a:pt x="0" y="959"/>
                  </a:moveTo>
                  <a:lnTo>
                    <a:pt x="0" y="948"/>
                  </a:lnTo>
                  <a:lnTo>
                    <a:pt x="11" y="948"/>
                  </a:lnTo>
                  <a:lnTo>
                    <a:pt x="11" y="959"/>
                  </a:lnTo>
                  <a:lnTo>
                    <a:pt x="0" y="959"/>
                  </a:lnTo>
                  <a:close/>
                  <a:moveTo>
                    <a:pt x="0" y="937"/>
                  </a:moveTo>
                  <a:lnTo>
                    <a:pt x="0" y="926"/>
                  </a:lnTo>
                  <a:lnTo>
                    <a:pt x="11" y="926"/>
                  </a:lnTo>
                  <a:lnTo>
                    <a:pt x="11" y="937"/>
                  </a:lnTo>
                  <a:lnTo>
                    <a:pt x="0" y="937"/>
                  </a:lnTo>
                  <a:close/>
                  <a:moveTo>
                    <a:pt x="0" y="915"/>
                  </a:moveTo>
                  <a:lnTo>
                    <a:pt x="0" y="904"/>
                  </a:lnTo>
                  <a:lnTo>
                    <a:pt x="11" y="904"/>
                  </a:lnTo>
                  <a:lnTo>
                    <a:pt x="11" y="915"/>
                  </a:lnTo>
                  <a:lnTo>
                    <a:pt x="0" y="915"/>
                  </a:lnTo>
                  <a:close/>
                  <a:moveTo>
                    <a:pt x="0" y="893"/>
                  </a:moveTo>
                  <a:lnTo>
                    <a:pt x="0" y="882"/>
                  </a:lnTo>
                  <a:lnTo>
                    <a:pt x="11" y="882"/>
                  </a:lnTo>
                  <a:lnTo>
                    <a:pt x="11" y="893"/>
                  </a:lnTo>
                  <a:lnTo>
                    <a:pt x="0" y="893"/>
                  </a:lnTo>
                  <a:close/>
                  <a:moveTo>
                    <a:pt x="0" y="871"/>
                  </a:moveTo>
                  <a:lnTo>
                    <a:pt x="0" y="860"/>
                  </a:lnTo>
                  <a:lnTo>
                    <a:pt x="11" y="860"/>
                  </a:lnTo>
                  <a:lnTo>
                    <a:pt x="11" y="871"/>
                  </a:lnTo>
                  <a:lnTo>
                    <a:pt x="0" y="871"/>
                  </a:lnTo>
                  <a:close/>
                  <a:moveTo>
                    <a:pt x="0" y="848"/>
                  </a:moveTo>
                  <a:lnTo>
                    <a:pt x="0" y="837"/>
                  </a:lnTo>
                  <a:lnTo>
                    <a:pt x="11" y="837"/>
                  </a:lnTo>
                  <a:lnTo>
                    <a:pt x="11" y="848"/>
                  </a:lnTo>
                  <a:lnTo>
                    <a:pt x="0" y="848"/>
                  </a:lnTo>
                  <a:close/>
                  <a:moveTo>
                    <a:pt x="0" y="826"/>
                  </a:moveTo>
                  <a:lnTo>
                    <a:pt x="0" y="815"/>
                  </a:lnTo>
                  <a:lnTo>
                    <a:pt x="11" y="815"/>
                  </a:lnTo>
                  <a:lnTo>
                    <a:pt x="11" y="826"/>
                  </a:lnTo>
                  <a:lnTo>
                    <a:pt x="0" y="826"/>
                  </a:lnTo>
                  <a:close/>
                  <a:moveTo>
                    <a:pt x="0" y="804"/>
                  </a:moveTo>
                  <a:lnTo>
                    <a:pt x="0" y="793"/>
                  </a:lnTo>
                  <a:lnTo>
                    <a:pt x="11" y="793"/>
                  </a:lnTo>
                  <a:lnTo>
                    <a:pt x="11" y="804"/>
                  </a:lnTo>
                  <a:lnTo>
                    <a:pt x="0" y="804"/>
                  </a:lnTo>
                  <a:close/>
                  <a:moveTo>
                    <a:pt x="0" y="782"/>
                  </a:moveTo>
                  <a:lnTo>
                    <a:pt x="0" y="771"/>
                  </a:lnTo>
                  <a:lnTo>
                    <a:pt x="11" y="771"/>
                  </a:lnTo>
                  <a:lnTo>
                    <a:pt x="11" y="782"/>
                  </a:lnTo>
                  <a:lnTo>
                    <a:pt x="0" y="782"/>
                  </a:lnTo>
                  <a:close/>
                  <a:moveTo>
                    <a:pt x="0" y="760"/>
                  </a:moveTo>
                  <a:lnTo>
                    <a:pt x="0" y="749"/>
                  </a:lnTo>
                  <a:lnTo>
                    <a:pt x="11" y="749"/>
                  </a:lnTo>
                  <a:lnTo>
                    <a:pt x="11" y="760"/>
                  </a:lnTo>
                  <a:lnTo>
                    <a:pt x="0" y="760"/>
                  </a:lnTo>
                  <a:close/>
                  <a:moveTo>
                    <a:pt x="0" y="738"/>
                  </a:moveTo>
                  <a:lnTo>
                    <a:pt x="0" y="727"/>
                  </a:lnTo>
                  <a:lnTo>
                    <a:pt x="11" y="727"/>
                  </a:lnTo>
                  <a:lnTo>
                    <a:pt x="11" y="738"/>
                  </a:lnTo>
                  <a:lnTo>
                    <a:pt x="0" y="738"/>
                  </a:lnTo>
                  <a:close/>
                  <a:moveTo>
                    <a:pt x="0" y="716"/>
                  </a:moveTo>
                  <a:lnTo>
                    <a:pt x="0" y="705"/>
                  </a:lnTo>
                  <a:lnTo>
                    <a:pt x="11" y="705"/>
                  </a:lnTo>
                  <a:lnTo>
                    <a:pt x="11" y="716"/>
                  </a:lnTo>
                  <a:lnTo>
                    <a:pt x="0" y="716"/>
                  </a:lnTo>
                  <a:close/>
                  <a:moveTo>
                    <a:pt x="0" y="694"/>
                  </a:moveTo>
                  <a:lnTo>
                    <a:pt x="0" y="683"/>
                  </a:lnTo>
                  <a:lnTo>
                    <a:pt x="11" y="683"/>
                  </a:lnTo>
                  <a:lnTo>
                    <a:pt x="11" y="694"/>
                  </a:lnTo>
                  <a:lnTo>
                    <a:pt x="0" y="694"/>
                  </a:lnTo>
                  <a:close/>
                  <a:moveTo>
                    <a:pt x="0" y="672"/>
                  </a:moveTo>
                  <a:lnTo>
                    <a:pt x="0" y="661"/>
                  </a:lnTo>
                  <a:lnTo>
                    <a:pt x="11" y="661"/>
                  </a:lnTo>
                  <a:lnTo>
                    <a:pt x="11" y="672"/>
                  </a:lnTo>
                  <a:lnTo>
                    <a:pt x="0" y="672"/>
                  </a:lnTo>
                  <a:close/>
                  <a:moveTo>
                    <a:pt x="0" y="650"/>
                  </a:moveTo>
                  <a:lnTo>
                    <a:pt x="0" y="639"/>
                  </a:lnTo>
                  <a:lnTo>
                    <a:pt x="11" y="639"/>
                  </a:lnTo>
                  <a:lnTo>
                    <a:pt x="11" y="650"/>
                  </a:lnTo>
                  <a:lnTo>
                    <a:pt x="0" y="650"/>
                  </a:lnTo>
                  <a:close/>
                  <a:moveTo>
                    <a:pt x="0" y="628"/>
                  </a:moveTo>
                  <a:lnTo>
                    <a:pt x="0" y="617"/>
                  </a:lnTo>
                  <a:lnTo>
                    <a:pt x="11" y="617"/>
                  </a:lnTo>
                  <a:lnTo>
                    <a:pt x="11" y="628"/>
                  </a:lnTo>
                  <a:lnTo>
                    <a:pt x="0" y="628"/>
                  </a:lnTo>
                  <a:close/>
                  <a:moveTo>
                    <a:pt x="0" y="606"/>
                  </a:moveTo>
                  <a:lnTo>
                    <a:pt x="0" y="595"/>
                  </a:lnTo>
                  <a:lnTo>
                    <a:pt x="11" y="595"/>
                  </a:lnTo>
                  <a:lnTo>
                    <a:pt x="11" y="606"/>
                  </a:lnTo>
                  <a:lnTo>
                    <a:pt x="0" y="606"/>
                  </a:lnTo>
                  <a:close/>
                  <a:moveTo>
                    <a:pt x="0" y="584"/>
                  </a:moveTo>
                  <a:lnTo>
                    <a:pt x="0" y="573"/>
                  </a:lnTo>
                  <a:lnTo>
                    <a:pt x="11" y="573"/>
                  </a:lnTo>
                  <a:lnTo>
                    <a:pt x="11" y="584"/>
                  </a:lnTo>
                  <a:lnTo>
                    <a:pt x="0" y="584"/>
                  </a:lnTo>
                  <a:close/>
                  <a:moveTo>
                    <a:pt x="0" y="562"/>
                  </a:moveTo>
                  <a:lnTo>
                    <a:pt x="0" y="551"/>
                  </a:lnTo>
                  <a:lnTo>
                    <a:pt x="11" y="551"/>
                  </a:lnTo>
                  <a:lnTo>
                    <a:pt x="11" y="562"/>
                  </a:lnTo>
                  <a:lnTo>
                    <a:pt x="0" y="562"/>
                  </a:lnTo>
                  <a:close/>
                  <a:moveTo>
                    <a:pt x="0" y="540"/>
                  </a:moveTo>
                  <a:lnTo>
                    <a:pt x="0" y="529"/>
                  </a:lnTo>
                  <a:lnTo>
                    <a:pt x="11" y="529"/>
                  </a:lnTo>
                  <a:lnTo>
                    <a:pt x="11" y="540"/>
                  </a:lnTo>
                  <a:lnTo>
                    <a:pt x="0" y="540"/>
                  </a:lnTo>
                  <a:close/>
                  <a:moveTo>
                    <a:pt x="0" y="518"/>
                  </a:moveTo>
                  <a:lnTo>
                    <a:pt x="0" y="507"/>
                  </a:lnTo>
                  <a:lnTo>
                    <a:pt x="11" y="507"/>
                  </a:lnTo>
                  <a:lnTo>
                    <a:pt x="11" y="518"/>
                  </a:lnTo>
                  <a:lnTo>
                    <a:pt x="0" y="518"/>
                  </a:lnTo>
                  <a:close/>
                  <a:moveTo>
                    <a:pt x="0" y="496"/>
                  </a:moveTo>
                  <a:lnTo>
                    <a:pt x="0" y="485"/>
                  </a:lnTo>
                  <a:lnTo>
                    <a:pt x="11" y="485"/>
                  </a:lnTo>
                  <a:lnTo>
                    <a:pt x="11" y="496"/>
                  </a:lnTo>
                  <a:lnTo>
                    <a:pt x="0" y="496"/>
                  </a:lnTo>
                  <a:close/>
                  <a:moveTo>
                    <a:pt x="0" y="474"/>
                  </a:moveTo>
                  <a:lnTo>
                    <a:pt x="0" y="463"/>
                  </a:lnTo>
                  <a:lnTo>
                    <a:pt x="11" y="463"/>
                  </a:lnTo>
                  <a:lnTo>
                    <a:pt x="11" y="474"/>
                  </a:lnTo>
                  <a:lnTo>
                    <a:pt x="0" y="474"/>
                  </a:lnTo>
                  <a:close/>
                  <a:moveTo>
                    <a:pt x="0" y="452"/>
                  </a:moveTo>
                  <a:lnTo>
                    <a:pt x="0" y="441"/>
                  </a:lnTo>
                  <a:lnTo>
                    <a:pt x="11" y="441"/>
                  </a:lnTo>
                  <a:lnTo>
                    <a:pt x="11" y="452"/>
                  </a:lnTo>
                  <a:lnTo>
                    <a:pt x="0" y="452"/>
                  </a:lnTo>
                  <a:close/>
                  <a:moveTo>
                    <a:pt x="0" y="430"/>
                  </a:moveTo>
                  <a:lnTo>
                    <a:pt x="0" y="419"/>
                  </a:lnTo>
                  <a:lnTo>
                    <a:pt x="11" y="419"/>
                  </a:lnTo>
                  <a:lnTo>
                    <a:pt x="11" y="430"/>
                  </a:lnTo>
                  <a:lnTo>
                    <a:pt x="0" y="430"/>
                  </a:lnTo>
                  <a:close/>
                  <a:moveTo>
                    <a:pt x="0" y="408"/>
                  </a:moveTo>
                  <a:lnTo>
                    <a:pt x="0" y="397"/>
                  </a:lnTo>
                  <a:lnTo>
                    <a:pt x="11" y="397"/>
                  </a:lnTo>
                  <a:lnTo>
                    <a:pt x="11" y="408"/>
                  </a:lnTo>
                  <a:lnTo>
                    <a:pt x="0" y="408"/>
                  </a:lnTo>
                  <a:close/>
                  <a:moveTo>
                    <a:pt x="0" y="386"/>
                  </a:moveTo>
                  <a:lnTo>
                    <a:pt x="0" y="375"/>
                  </a:lnTo>
                  <a:lnTo>
                    <a:pt x="11" y="375"/>
                  </a:lnTo>
                  <a:lnTo>
                    <a:pt x="11" y="386"/>
                  </a:lnTo>
                  <a:lnTo>
                    <a:pt x="0" y="386"/>
                  </a:lnTo>
                  <a:close/>
                  <a:moveTo>
                    <a:pt x="0" y="363"/>
                  </a:moveTo>
                  <a:lnTo>
                    <a:pt x="0" y="352"/>
                  </a:lnTo>
                  <a:lnTo>
                    <a:pt x="11" y="352"/>
                  </a:lnTo>
                  <a:lnTo>
                    <a:pt x="11" y="363"/>
                  </a:lnTo>
                  <a:lnTo>
                    <a:pt x="0" y="363"/>
                  </a:lnTo>
                  <a:close/>
                  <a:moveTo>
                    <a:pt x="0" y="341"/>
                  </a:moveTo>
                  <a:lnTo>
                    <a:pt x="0" y="330"/>
                  </a:lnTo>
                  <a:lnTo>
                    <a:pt x="11" y="330"/>
                  </a:lnTo>
                  <a:lnTo>
                    <a:pt x="11" y="341"/>
                  </a:lnTo>
                  <a:lnTo>
                    <a:pt x="0" y="341"/>
                  </a:lnTo>
                  <a:close/>
                  <a:moveTo>
                    <a:pt x="0" y="319"/>
                  </a:moveTo>
                  <a:lnTo>
                    <a:pt x="0" y="308"/>
                  </a:lnTo>
                  <a:lnTo>
                    <a:pt x="11" y="308"/>
                  </a:lnTo>
                  <a:lnTo>
                    <a:pt x="11" y="319"/>
                  </a:lnTo>
                  <a:lnTo>
                    <a:pt x="0" y="319"/>
                  </a:lnTo>
                  <a:close/>
                  <a:moveTo>
                    <a:pt x="0" y="297"/>
                  </a:moveTo>
                  <a:lnTo>
                    <a:pt x="0" y="286"/>
                  </a:lnTo>
                  <a:lnTo>
                    <a:pt x="11" y="286"/>
                  </a:lnTo>
                  <a:lnTo>
                    <a:pt x="11" y="297"/>
                  </a:lnTo>
                  <a:lnTo>
                    <a:pt x="0" y="297"/>
                  </a:lnTo>
                  <a:close/>
                  <a:moveTo>
                    <a:pt x="0" y="275"/>
                  </a:moveTo>
                  <a:lnTo>
                    <a:pt x="0" y="264"/>
                  </a:lnTo>
                  <a:lnTo>
                    <a:pt x="11" y="264"/>
                  </a:lnTo>
                  <a:lnTo>
                    <a:pt x="11" y="275"/>
                  </a:lnTo>
                  <a:lnTo>
                    <a:pt x="0" y="275"/>
                  </a:lnTo>
                  <a:close/>
                  <a:moveTo>
                    <a:pt x="0" y="253"/>
                  </a:moveTo>
                  <a:lnTo>
                    <a:pt x="0" y="242"/>
                  </a:lnTo>
                  <a:lnTo>
                    <a:pt x="11" y="242"/>
                  </a:lnTo>
                  <a:lnTo>
                    <a:pt x="11" y="253"/>
                  </a:lnTo>
                  <a:lnTo>
                    <a:pt x="0" y="253"/>
                  </a:lnTo>
                  <a:close/>
                  <a:moveTo>
                    <a:pt x="0" y="231"/>
                  </a:moveTo>
                  <a:lnTo>
                    <a:pt x="0" y="220"/>
                  </a:lnTo>
                  <a:lnTo>
                    <a:pt x="11" y="220"/>
                  </a:lnTo>
                  <a:lnTo>
                    <a:pt x="11" y="231"/>
                  </a:lnTo>
                  <a:lnTo>
                    <a:pt x="0" y="231"/>
                  </a:lnTo>
                  <a:close/>
                  <a:moveTo>
                    <a:pt x="0" y="209"/>
                  </a:moveTo>
                  <a:lnTo>
                    <a:pt x="0" y="198"/>
                  </a:lnTo>
                  <a:lnTo>
                    <a:pt x="11" y="198"/>
                  </a:lnTo>
                  <a:lnTo>
                    <a:pt x="11" y="209"/>
                  </a:lnTo>
                  <a:lnTo>
                    <a:pt x="0" y="209"/>
                  </a:lnTo>
                  <a:close/>
                  <a:moveTo>
                    <a:pt x="0" y="187"/>
                  </a:moveTo>
                  <a:lnTo>
                    <a:pt x="0" y="176"/>
                  </a:lnTo>
                  <a:lnTo>
                    <a:pt x="11" y="176"/>
                  </a:lnTo>
                  <a:lnTo>
                    <a:pt x="11" y="187"/>
                  </a:lnTo>
                  <a:lnTo>
                    <a:pt x="0" y="187"/>
                  </a:lnTo>
                  <a:close/>
                  <a:moveTo>
                    <a:pt x="0" y="165"/>
                  </a:moveTo>
                  <a:lnTo>
                    <a:pt x="0" y="154"/>
                  </a:lnTo>
                  <a:lnTo>
                    <a:pt x="11" y="154"/>
                  </a:lnTo>
                  <a:lnTo>
                    <a:pt x="11" y="165"/>
                  </a:lnTo>
                  <a:lnTo>
                    <a:pt x="0" y="165"/>
                  </a:lnTo>
                  <a:close/>
                  <a:moveTo>
                    <a:pt x="0" y="143"/>
                  </a:moveTo>
                  <a:lnTo>
                    <a:pt x="0" y="132"/>
                  </a:lnTo>
                  <a:lnTo>
                    <a:pt x="11" y="132"/>
                  </a:lnTo>
                  <a:lnTo>
                    <a:pt x="11" y="143"/>
                  </a:lnTo>
                  <a:lnTo>
                    <a:pt x="0" y="143"/>
                  </a:lnTo>
                  <a:close/>
                  <a:moveTo>
                    <a:pt x="0" y="121"/>
                  </a:moveTo>
                  <a:lnTo>
                    <a:pt x="0" y="110"/>
                  </a:lnTo>
                  <a:lnTo>
                    <a:pt x="11" y="110"/>
                  </a:lnTo>
                  <a:lnTo>
                    <a:pt x="11" y="121"/>
                  </a:lnTo>
                  <a:lnTo>
                    <a:pt x="0" y="121"/>
                  </a:lnTo>
                  <a:close/>
                  <a:moveTo>
                    <a:pt x="0" y="99"/>
                  </a:moveTo>
                  <a:lnTo>
                    <a:pt x="0" y="88"/>
                  </a:lnTo>
                  <a:lnTo>
                    <a:pt x="11" y="88"/>
                  </a:lnTo>
                  <a:lnTo>
                    <a:pt x="11" y="99"/>
                  </a:lnTo>
                  <a:lnTo>
                    <a:pt x="0" y="99"/>
                  </a:lnTo>
                  <a:close/>
                  <a:moveTo>
                    <a:pt x="0" y="77"/>
                  </a:moveTo>
                  <a:lnTo>
                    <a:pt x="0" y="66"/>
                  </a:lnTo>
                  <a:lnTo>
                    <a:pt x="11" y="66"/>
                  </a:lnTo>
                  <a:lnTo>
                    <a:pt x="11" y="77"/>
                  </a:lnTo>
                  <a:lnTo>
                    <a:pt x="0" y="77"/>
                  </a:lnTo>
                  <a:close/>
                  <a:moveTo>
                    <a:pt x="0" y="55"/>
                  </a:moveTo>
                  <a:lnTo>
                    <a:pt x="0" y="44"/>
                  </a:lnTo>
                  <a:lnTo>
                    <a:pt x="11" y="44"/>
                  </a:lnTo>
                  <a:lnTo>
                    <a:pt x="11" y="55"/>
                  </a:lnTo>
                  <a:lnTo>
                    <a:pt x="0" y="55"/>
                  </a:lnTo>
                  <a:close/>
                  <a:moveTo>
                    <a:pt x="0" y="33"/>
                  </a:moveTo>
                  <a:lnTo>
                    <a:pt x="0" y="22"/>
                  </a:lnTo>
                  <a:lnTo>
                    <a:pt x="11" y="22"/>
                  </a:lnTo>
                  <a:lnTo>
                    <a:pt x="11" y="33"/>
                  </a:lnTo>
                  <a:lnTo>
                    <a:pt x="0" y="33"/>
                  </a:lnTo>
                  <a:close/>
                  <a:moveTo>
                    <a:pt x="0" y="11"/>
                  </a:moveTo>
                  <a:lnTo>
                    <a:pt x="0" y="0"/>
                  </a:lnTo>
                  <a:lnTo>
                    <a:pt x="11" y="0"/>
                  </a:lnTo>
                  <a:lnTo>
                    <a:pt x="11" y="11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000000"/>
            </a:solidFill>
            <a:ln w="1">
              <a:solidFill>
                <a:srgbClr val="000000"/>
              </a:solidFill>
              <a:bevel/>
              <a:headEnd/>
              <a:tailEnd/>
            </a:ln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2000" b="0" i="0" u="none" strike="noStrike" kern="1200" cap="none" spc="0" normalizeH="0" baseline="0" noProof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Times New Roman"/>
                <a:ea typeface="+mn-ea"/>
                <a:cs typeface="Arial"/>
              </a:endParaRPr>
            </a:p>
          </p:txBody>
        </p:sp>
        <p:sp>
          <p:nvSpPr>
            <p:cNvPr id="105543" name="Line 76"/>
            <p:cNvSpPr>
              <a:spLocks noChangeShapeType="1"/>
            </p:cNvSpPr>
            <p:nvPr/>
          </p:nvSpPr>
          <p:spPr bwMode="auto">
            <a:xfrm>
              <a:off x="4124" y="545"/>
              <a:ext cx="1" cy="88"/>
            </a:xfrm>
            <a:prstGeom prst="line">
              <a:avLst/>
            </a:prstGeom>
            <a:noFill/>
            <a:ln w="4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2000" b="0" i="0" u="none" strike="noStrike" kern="1200" cap="none" spc="0" normalizeH="0" baseline="0" noProof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Times New Roman"/>
                <a:ea typeface="+mn-ea"/>
                <a:cs typeface="Arial"/>
              </a:endParaRPr>
            </a:p>
          </p:txBody>
        </p:sp>
        <p:sp>
          <p:nvSpPr>
            <p:cNvPr id="105544" name="Rectangle 77"/>
            <p:cNvSpPr>
              <a:spLocks noChangeArrowheads="1"/>
            </p:cNvSpPr>
            <p:nvPr/>
          </p:nvSpPr>
          <p:spPr bwMode="auto">
            <a:xfrm>
              <a:off x="3889" y="242"/>
              <a:ext cx="320" cy="145"/>
            </a:xfrm>
            <a:prstGeom prst="rect">
              <a:avLst/>
            </a:prstGeom>
            <a:noFill/>
            <a:ln w="4" cap="rnd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2000" b="0" i="0" u="none" strike="noStrike" kern="1200" cap="none" spc="0" normalizeH="0" baseline="0" noProof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Times New Roman"/>
                <a:ea typeface="+mn-ea"/>
                <a:cs typeface="Arial"/>
              </a:endParaRPr>
            </a:p>
          </p:txBody>
        </p:sp>
        <p:sp>
          <p:nvSpPr>
            <p:cNvPr id="105545" name="Rectangle 78"/>
            <p:cNvSpPr>
              <a:spLocks noChangeArrowheads="1"/>
            </p:cNvSpPr>
            <p:nvPr/>
          </p:nvSpPr>
          <p:spPr bwMode="auto">
            <a:xfrm>
              <a:off x="3927" y="267"/>
              <a:ext cx="287" cy="1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/>
                </a:rPr>
                <a:t>Ridge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/>
              </a:endParaRPr>
            </a:p>
          </p:txBody>
        </p:sp>
        <p:sp>
          <p:nvSpPr>
            <p:cNvPr id="105546" name="Freeform 79"/>
            <p:cNvSpPr>
              <a:spLocks noEditPoints="1"/>
            </p:cNvSpPr>
            <p:nvPr/>
          </p:nvSpPr>
          <p:spPr bwMode="auto">
            <a:xfrm>
              <a:off x="4102" y="398"/>
              <a:ext cx="44" cy="147"/>
            </a:xfrm>
            <a:custGeom>
              <a:avLst/>
              <a:gdLst>
                <a:gd name="T0" fmla="*/ 30 w 44"/>
                <a:gd name="T1" fmla="*/ 0 h 147"/>
                <a:gd name="T2" fmla="*/ 30 w 44"/>
                <a:gd name="T3" fmla="*/ 110 h 147"/>
                <a:gd name="T4" fmla="*/ 15 w 44"/>
                <a:gd name="T5" fmla="*/ 110 h 147"/>
                <a:gd name="T6" fmla="*/ 15 w 44"/>
                <a:gd name="T7" fmla="*/ 0 h 147"/>
                <a:gd name="T8" fmla="*/ 30 w 44"/>
                <a:gd name="T9" fmla="*/ 0 h 147"/>
                <a:gd name="T10" fmla="*/ 44 w 44"/>
                <a:gd name="T11" fmla="*/ 103 h 147"/>
                <a:gd name="T12" fmla="*/ 22 w 44"/>
                <a:gd name="T13" fmla="*/ 147 h 147"/>
                <a:gd name="T14" fmla="*/ 0 w 44"/>
                <a:gd name="T15" fmla="*/ 103 h 147"/>
                <a:gd name="T16" fmla="*/ 44 w 44"/>
                <a:gd name="T17" fmla="*/ 103 h 14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4"/>
                <a:gd name="T28" fmla="*/ 0 h 147"/>
                <a:gd name="T29" fmla="*/ 44 w 44"/>
                <a:gd name="T30" fmla="*/ 147 h 14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4" h="147">
                  <a:moveTo>
                    <a:pt x="30" y="0"/>
                  </a:moveTo>
                  <a:lnTo>
                    <a:pt x="30" y="110"/>
                  </a:lnTo>
                  <a:lnTo>
                    <a:pt x="15" y="110"/>
                  </a:lnTo>
                  <a:lnTo>
                    <a:pt x="15" y="0"/>
                  </a:lnTo>
                  <a:lnTo>
                    <a:pt x="30" y="0"/>
                  </a:lnTo>
                  <a:close/>
                  <a:moveTo>
                    <a:pt x="44" y="103"/>
                  </a:moveTo>
                  <a:lnTo>
                    <a:pt x="22" y="147"/>
                  </a:lnTo>
                  <a:lnTo>
                    <a:pt x="0" y="103"/>
                  </a:lnTo>
                  <a:lnTo>
                    <a:pt x="44" y="103"/>
                  </a:lnTo>
                  <a:close/>
                </a:path>
              </a:pathLst>
            </a:custGeom>
            <a:solidFill>
              <a:srgbClr val="0000FF"/>
            </a:solidFill>
            <a:ln w="1">
              <a:solidFill>
                <a:srgbClr val="0000FF"/>
              </a:solidFill>
              <a:bevel/>
              <a:headEnd/>
              <a:tailEnd/>
            </a:ln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2000" b="0" i="0" u="none" strike="noStrike" kern="1200" cap="none" spc="0" normalizeH="0" baseline="0" noProof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Times New Roman"/>
                <a:ea typeface="+mn-ea"/>
                <a:cs typeface="Arial"/>
              </a:endParaRPr>
            </a:p>
          </p:txBody>
        </p:sp>
        <p:sp>
          <p:nvSpPr>
            <p:cNvPr id="105547" name="Freeform 80"/>
            <p:cNvSpPr>
              <a:spLocks noEditPoints="1"/>
            </p:cNvSpPr>
            <p:nvPr/>
          </p:nvSpPr>
          <p:spPr bwMode="auto">
            <a:xfrm>
              <a:off x="2152" y="1408"/>
              <a:ext cx="357" cy="328"/>
            </a:xfrm>
            <a:custGeom>
              <a:avLst/>
              <a:gdLst>
                <a:gd name="T0" fmla="*/ 352 w 357"/>
                <a:gd name="T1" fmla="*/ 318 h 328"/>
                <a:gd name="T2" fmla="*/ 341 w 357"/>
                <a:gd name="T3" fmla="*/ 318 h 328"/>
                <a:gd name="T4" fmla="*/ 346 w 357"/>
                <a:gd name="T5" fmla="*/ 313 h 328"/>
                <a:gd name="T6" fmla="*/ 325 w 357"/>
                <a:gd name="T7" fmla="*/ 303 h 328"/>
                <a:gd name="T8" fmla="*/ 330 w 357"/>
                <a:gd name="T9" fmla="*/ 308 h 328"/>
                <a:gd name="T10" fmla="*/ 319 w 357"/>
                <a:gd name="T11" fmla="*/ 288 h 328"/>
                <a:gd name="T12" fmla="*/ 309 w 357"/>
                <a:gd name="T13" fmla="*/ 288 h 328"/>
                <a:gd name="T14" fmla="*/ 314 w 357"/>
                <a:gd name="T15" fmla="*/ 283 h 328"/>
                <a:gd name="T16" fmla="*/ 293 w 357"/>
                <a:gd name="T17" fmla="*/ 273 h 328"/>
                <a:gd name="T18" fmla="*/ 298 w 357"/>
                <a:gd name="T19" fmla="*/ 278 h 328"/>
                <a:gd name="T20" fmla="*/ 287 w 357"/>
                <a:gd name="T21" fmla="*/ 258 h 328"/>
                <a:gd name="T22" fmla="*/ 276 w 357"/>
                <a:gd name="T23" fmla="*/ 258 h 328"/>
                <a:gd name="T24" fmla="*/ 281 w 357"/>
                <a:gd name="T25" fmla="*/ 253 h 328"/>
                <a:gd name="T26" fmla="*/ 260 w 357"/>
                <a:gd name="T27" fmla="*/ 244 h 328"/>
                <a:gd name="T28" fmla="*/ 265 w 357"/>
                <a:gd name="T29" fmla="*/ 249 h 328"/>
                <a:gd name="T30" fmla="*/ 254 w 357"/>
                <a:gd name="T31" fmla="*/ 228 h 328"/>
                <a:gd name="T32" fmla="*/ 244 w 357"/>
                <a:gd name="T33" fmla="*/ 229 h 328"/>
                <a:gd name="T34" fmla="*/ 249 w 357"/>
                <a:gd name="T35" fmla="*/ 223 h 328"/>
                <a:gd name="T36" fmla="*/ 227 w 357"/>
                <a:gd name="T37" fmla="*/ 214 h 328"/>
                <a:gd name="T38" fmla="*/ 233 w 357"/>
                <a:gd name="T39" fmla="*/ 219 h 328"/>
                <a:gd name="T40" fmla="*/ 222 w 357"/>
                <a:gd name="T41" fmla="*/ 198 h 328"/>
                <a:gd name="T42" fmla="*/ 211 w 357"/>
                <a:gd name="T43" fmla="*/ 199 h 328"/>
                <a:gd name="T44" fmla="*/ 216 w 357"/>
                <a:gd name="T45" fmla="*/ 193 h 328"/>
                <a:gd name="T46" fmla="*/ 195 w 357"/>
                <a:gd name="T47" fmla="*/ 184 h 328"/>
                <a:gd name="T48" fmla="*/ 200 w 357"/>
                <a:gd name="T49" fmla="*/ 189 h 328"/>
                <a:gd name="T50" fmla="*/ 189 w 357"/>
                <a:gd name="T51" fmla="*/ 169 h 328"/>
                <a:gd name="T52" fmla="*/ 179 w 357"/>
                <a:gd name="T53" fmla="*/ 169 h 328"/>
                <a:gd name="T54" fmla="*/ 184 w 357"/>
                <a:gd name="T55" fmla="*/ 164 h 328"/>
                <a:gd name="T56" fmla="*/ 162 w 357"/>
                <a:gd name="T57" fmla="*/ 154 h 328"/>
                <a:gd name="T58" fmla="*/ 168 w 357"/>
                <a:gd name="T59" fmla="*/ 159 h 328"/>
                <a:gd name="T60" fmla="*/ 157 w 357"/>
                <a:gd name="T61" fmla="*/ 139 h 328"/>
                <a:gd name="T62" fmla="*/ 146 w 357"/>
                <a:gd name="T63" fmla="*/ 139 h 328"/>
                <a:gd name="T64" fmla="*/ 151 w 357"/>
                <a:gd name="T65" fmla="*/ 134 h 328"/>
                <a:gd name="T66" fmla="*/ 130 w 357"/>
                <a:gd name="T67" fmla="*/ 124 h 328"/>
                <a:gd name="T68" fmla="*/ 135 w 357"/>
                <a:gd name="T69" fmla="*/ 129 h 328"/>
                <a:gd name="T70" fmla="*/ 124 w 357"/>
                <a:gd name="T71" fmla="*/ 109 h 328"/>
                <a:gd name="T72" fmla="*/ 114 w 357"/>
                <a:gd name="T73" fmla="*/ 109 h 328"/>
                <a:gd name="T74" fmla="*/ 119 w 357"/>
                <a:gd name="T75" fmla="*/ 104 h 328"/>
                <a:gd name="T76" fmla="*/ 97 w 357"/>
                <a:gd name="T77" fmla="*/ 95 h 328"/>
                <a:gd name="T78" fmla="*/ 103 w 357"/>
                <a:gd name="T79" fmla="*/ 100 h 328"/>
                <a:gd name="T80" fmla="*/ 91 w 357"/>
                <a:gd name="T81" fmla="*/ 79 h 328"/>
                <a:gd name="T82" fmla="*/ 81 w 357"/>
                <a:gd name="T83" fmla="*/ 80 h 328"/>
                <a:gd name="T84" fmla="*/ 86 w 357"/>
                <a:gd name="T85" fmla="*/ 74 h 328"/>
                <a:gd name="T86" fmla="*/ 65 w 357"/>
                <a:gd name="T87" fmla="*/ 65 h 328"/>
                <a:gd name="T88" fmla="*/ 70 w 357"/>
                <a:gd name="T89" fmla="*/ 70 h 328"/>
                <a:gd name="T90" fmla="*/ 59 w 357"/>
                <a:gd name="T91" fmla="*/ 49 h 328"/>
                <a:gd name="T92" fmla="*/ 49 w 357"/>
                <a:gd name="T93" fmla="*/ 50 h 328"/>
                <a:gd name="T94" fmla="*/ 54 w 357"/>
                <a:gd name="T95" fmla="*/ 44 h 328"/>
                <a:gd name="T96" fmla="*/ 32 w 357"/>
                <a:gd name="T97" fmla="*/ 35 h 328"/>
                <a:gd name="T98" fmla="*/ 38 w 357"/>
                <a:gd name="T99" fmla="*/ 40 h 328"/>
                <a:gd name="T100" fmla="*/ 26 w 357"/>
                <a:gd name="T101" fmla="*/ 20 h 328"/>
                <a:gd name="T102" fmla="*/ 16 w 357"/>
                <a:gd name="T103" fmla="*/ 20 h 328"/>
                <a:gd name="T104" fmla="*/ 21 w 357"/>
                <a:gd name="T105" fmla="*/ 15 h 328"/>
                <a:gd name="T106" fmla="*/ 0 w 357"/>
                <a:gd name="T107" fmla="*/ 5 h 328"/>
                <a:gd name="T108" fmla="*/ 5 w 357"/>
                <a:gd name="T109" fmla="*/ 10 h 328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357"/>
                <a:gd name="T166" fmla="*/ 0 h 328"/>
                <a:gd name="T167" fmla="*/ 357 w 357"/>
                <a:gd name="T168" fmla="*/ 328 h 328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357" h="328">
                  <a:moveTo>
                    <a:pt x="352" y="328"/>
                  </a:moveTo>
                  <a:lnTo>
                    <a:pt x="347" y="323"/>
                  </a:lnTo>
                  <a:lnTo>
                    <a:pt x="352" y="318"/>
                  </a:lnTo>
                  <a:lnTo>
                    <a:pt x="357" y="323"/>
                  </a:lnTo>
                  <a:lnTo>
                    <a:pt x="352" y="328"/>
                  </a:lnTo>
                  <a:close/>
                  <a:moveTo>
                    <a:pt x="341" y="318"/>
                  </a:moveTo>
                  <a:lnTo>
                    <a:pt x="336" y="313"/>
                  </a:lnTo>
                  <a:lnTo>
                    <a:pt x="341" y="308"/>
                  </a:lnTo>
                  <a:lnTo>
                    <a:pt x="346" y="313"/>
                  </a:lnTo>
                  <a:lnTo>
                    <a:pt x="341" y="318"/>
                  </a:lnTo>
                  <a:close/>
                  <a:moveTo>
                    <a:pt x="330" y="308"/>
                  </a:moveTo>
                  <a:lnTo>
                    <a:pt x="325" y="303"/>
                  </a:lnTo>
                  <a:lnTo>
                    <a:pt x="330" y="298"/>
                  </a:lnTo>
                  <a:lnTo>
                    <a:pt x="335" y="303"/>
                  </a:lnTo>
                  <a:lnTo>
                    <a:pt x="330" y="308"/>
                  </a:lnTo>
                  <a:close/>
                  <a:moveTo>
                    <a:pt x="320" y="298"/>
                  </a:moveTo>
                  <a:lnTo>
                    <a:pt x="314" y="293"/>
                  </a:lnTo>
                  <a:lnTo>
                    <a:pt x="319" y="288"/>
                  </a:lnTo>
                  <a:lnTo>
                    <a:pt x="325" y="293"/>
                  </a:lnTo>
                  <a:lnTo>
                    <a:pt x="320" y="298"/>
                  </a:lnTo>
                  <a:close/>
                  <a:moveTo>
                    <a:pt x="309" y="288"/>
                  </a:moveTo>
                  <a:lnTo>
                    <a:pt x="303" y="283"/>
                  </a:lnTo>
                  <a:lnTo>
                    <a:pt x="308" y="278"/>
                  </a:lnTo>
                  <a:lnTo>
                    <a:pt x="314" y="283"/>
                  </a:lnTo>
                  <a:lnTo>
                    <a:pt x="309" y="288"/>
                  </a:lnTo>
                  <a:close/>
                  <a:moveTo>
                    <a:pt x="298" y="278"/>
                  </a:moveTo>
                  <a:lnTo>
                    <a:pt x="293" y="273"/>
                  </a:lnTo>
                  <a:lnTo>
                    <a:pt x="297" y="268"/>
                  </a:lnTo>
                  <a:lnTo>
                    <a:pt x="303" y="273"/>
                  </a:lnTo>
                  <a:lnTo>
                    <a:pt x="298" y="278"/>
                  </a:lnTo>
                  <a:close/>
                  <a:moveTo>
                    <a:pt x="287" y="268"/>
                  </a:moveTo>
                  <a:lnTo>
                    <a:pt x="282" y="263"/>
                  </a:lnTo>
                  <a:lnTo>
                    <a:pt x="287" y="258"/>
                  </a:lnTo>
                  <a:lnTo>
                    <a:pt x="292" y="263"/>
                  </a:lnTo>
                  <a:lnTo>
                    <a:pt x="287" y="268"/>
                  </a:lnTo>
                  <a:close/>
                  <a:moveTo>
                    <a:pt x="276" y="258"/>
                  </a:moveTo>
                  <a:lnTo>
                    <a:pt x="271" y="253"/>
                  </a:lnTo>
                  <a:lnTo>
                    <a:pt x="276" y="248"/>
                  </a:lnTo>
                  <a:lnTo>
                    <a:pt x="281" y="253"/>
                  </a:lnTo>
                  <a:lnTo>
                    <a:pt x="276" y="258"/>
                  </a:lnTo>
                  <a:close/>
                  <a:moveTo>
                    <a:pt x="265" y="249"/>
                  </a:moveTo>
                  <a:lnTo>
                    <a:pt x="260" y="244"/>
                  </a:lnTo>
                  <a:lnTo>
                    <a:pt x="265" y="238"/>
                  </a:lnTo>
                  <a:lnTo>
                    <a:pt x="270" y="243"/>
                  </a:lnTo>
                  <a:lnTo>
                    <a:pt x="265" y="249"/>
                  </a:lnTo>
                  <a:close/>
                  <a:moveTo>
                    <a:pt x="255" y="239"/>
                  </a:moveTo>
                  <a:lnTo>
                    <a:pt x="249" y="234"/>
                  </a:lnTo>
                  <a:lnTo>
                    <a:pt x="254" y="228"/>
                  </a:lnTo>
                  <a:lnTo>
                    <a:pt x="260" y="233"/>
                  </a:lnTo>
                  <a:lnTo>
                    <a:pt x="255" y="239"/>
                  </a:lnTo>
                  <a:close/>
                  <a:moveTo>
                    <a:pt x="244" y="229"/>
                  </a:moveTo>
                  <a:lnTo>
                    <a:pt x="238" y="224"/>
                  </a:lnTo>
                  <a:lnTo>
                    <a:pt x="243" y="218"/>
                  </a:lnTo>
                  <a:lnTo>
                    <a:pt x="249" y="223"/>
                  </a:lnTo>
                  <a:lnTo>
                    <a:pt x="244" y="229"/>
                  </a:lnTo>
                  <a:close/>
                  <a:moveTo>
                    <a:pt x="233" y="219"/>
                  </a:moveTo>
                  <a:lnTo>
                    <a:pt x="227" y="214"/>
                  </a:lnTo>
                  <a:lnTo>
                    <a:pt x="232" y="208"/>
                  </a:lnTo>
                  <a:lnTo>
                    <a:pt x="238" y="213"/>
                  </a:lnTo>
                  <a:lnTo>
                    <a:pt x="233" y="219"/>
                  </a:lnTo>
                  <a:close/>
                  <a:moveTo>
                    <a:pt x="222" y="209"/>
                  </a:moveTo>
                  <a:lnTo>
                    <a:pt x="217" y="204"/>
                  </a:lnTo>
                  <a:lnTo>
                    <a:pt x="222" y="198"/>
                  </a:lnTo>
                  <a:lnTo>
                    <a:pt x="227" y="203"/>
                  </a:lnTo>
                  <a:lnTo>
                    <a:pt x="222" y="209"/>
                  </a:lnTo>
                  <a:close/>
                  <a:moveTo>
                    <a:pt x="211" y="199"/>
                  </a:moveTo>
                  <a:lnTo>
                    <a:pt x="206" y="194"/>
                  </a:lnTo>
                  <a:lnTo>
                    <a:pt x="211" y="188"/>
                  </a:lnTo>
                  <a:lnTo>
                    <a:pt x="216" y="193"/>
                  </a:lnTo>
                  <a:lnTo>
                    <a:pt x="211" y="199"/>
                  </a:lnTo>
                  <a:close/>
                  <a:moveTo>
                    <a:pt x="200" y="189"/>
                  </a:moveTo>
                  <a:lnTo>
                    <a:pt x="195" y="184"/>
                  </a:lnTo>
                  <a:lnTo>
                    <a:pt x="200" y="179"/>
                  </a:lnTo>
                  <a:lnTo>
                    <a:pt x="205" y="183"/>
                  </a:lnTo>
                  <a:lnTo>
                    <a:pt x="200" y="189"/>
                  </a:lnTo>
                  <a:close/>
                  <a:moveTo>
                    <a:pt x="190" y="179"/>
                  </a:moveTo>
                  <a:lnTo>
                    <a:pt x="184" y="174"/>
                  </a:lnTo>
                  <a:lnTo>
                    <a:pt x="189" y="169"/>
                  </a:lnTo>
                  <a:lnTo>
                    <a:pt x="195" y="174"/>
                  </a:lnTo>
                  <a:lnTo>
                    <a:pt x="190" y="179"/>
                  </a:lnTo>
                  <a:close/>
                  <a:moveTo>
                    <a:pt x="179" y="169"/>
                  </a:moveTo>
                  <a:lnTo>
                    <a:pt x="173" y="164"/>
                  </a:lnTo>
                  <a:lnTo>
                    <a:pt x="178" y="159"/>
                  </a:lnTo>
                  <a:lnTo>
                    <a:pt x="184" y="164"/>
                  </a:lnTo>
                  <a:lnTo>
                    <a:pt x="179" y="169"/>
                  </a:lnTo>
                  <a:close/>
                  <a:moveTo>
                    <a:pt x="168" y="159"/>
                  </a:moveTo>
                  <a:lnTo>
                    <a:pt x="162" y="154"/>
                  </a:lnTo>
                  <a:lnTo>
                    <a:pt x="167" y="149"/>
                  </a:lnTo>
                  <a:lnTo>
                    <a:pt x="173" y="154"/>
                  </a:lnTo>
                  <a:lnTo>
                    <a:pt x="168" y="159"/>
                  </a:lnTo>
                  <a:close/>
                  <a:moveTo>
                    <a:pt x="157" y="149"/>
                  </a:moveTo>
                  <a:lnTo>
                    <a:pt x="152" y="144"/>
                  </a:lnTo>
                  <a:lnTo>
                    <a:pt x="157" y="139"/>
                  </a:lnTo>
                  <a:lnTo>
                    <a:pt x="162" y="144"/>
                  </a:lnTo>
                  <a:lnTo>
                    <a:pt x="157" y="149"/>
                  </a:lnTo>
                  <a:close/>
                  <a:moveTo>
                    <a:pt x="146" y="139"/>
                  </a:moveTo>
                  <a:lnTo>
                    <a:pt x="141" y="134"/>
                  </a:lnTo>
                  <a:lnTo>
                    <a:pt x="146" y="129"/>
                  </a:lnTo>
                  <a:lnTo>
                    <a:pt x="151" y="134"/>
                  </a:lnTo>
                  <a:lnTo>
                    <a:pt x="146" y="139"/>
                  </a:lnTo>
                  <a:close/>
                  <a:moveTo>
                    <a:pt x="135" y="129"/>
                  </a:moveTo>
                  <a:lnTo>
                    <a:pt x="130" y="124"/>
                  </a:lnTo>
                  <a:lnTo>
                    <a:pt x="135" y="119"/>
                  </a:lnTo>
                  <a:lnTo>
                    <a:pt x="140" y="124"/>
                  </a:lnTo>
                  <a:lnTo>
                    <a:pt x="135" y="129"/>
                  </a:lnTo>
                  <a:close/>
                  <a:moveTo>
                    <a:pt x="125" y="119"/>
                  </a:moveTo>
                  <a:lnTo>
                    <a:pt x="119" y="114"/>
                  </a:lnTo>
                  <a:lnTo>
                    <a:pt x="124" y="109"/>
                  </a:lnTo>
                  <a:lnTo>
                    <a:pt x="129" y="114"/>
                  </a:lnTo>
                  <a:lnTo>
                    <a:pt x="125" y="119"/>
                  </a:lnTo>
                  <a:close/>
                  <a:moveTo>
                    <a:pt x="114" y="109"/>
                  </a:moveTo>
                  <a:lnTo>
                    <a:pt x="108" y="105"/>
                  </a:lnTo>
                  <a:lnTo>
                    <a:pt x="113" y="99"/>
                  </a:lnTo>
                  <a:lnTo>
                    <a:pt x="119" y="104"/>
                  </a:lnTo>
                  <a:lnTo>
                    <a:pt x="114" y="109"/>
                  </a:lnTo>
                  <a:close/>
                  <a:moveTo>
                    <a:pt x="103" y="100"/>
                  </a:moveTo>
                  <a:lnTo>
                    <a:pt x="97" y="95"/>
                  </a:lnTo>
                  <a:lnTo>
                    <a:pt x="102" y="89"/>
                  </a:lnTo>
                  <a:lnTo>
                    <a:pt x="108" y="94"/>
                  </a:lnTo>
                  <a:lnTo>
                    <a:pt x="103" y="100"/>
                  </a:lnTo>
                  <a:close/>
                  <a:moveTo>
                    <a:pt x="92" y="90"/>
                  </a:moveTo>
                  <a:lnTo>
                    <a:pt x="87" y="85"/>
                  </a:lnTo>
                  <a:lnTo>
                    <a:pt x="91" y="79"/>
                  </a:lnTo>
                  <a:lnTo>
                    <a:pt x="97" y="84"/>
                  </a:lnTo>
                  <a:lnTo>
                    <a:pt x="92" y="90"/>
                  </a:lnTo>
                  <a:close/>
                  <a:moveTo>
                    <a:pt x="81" y="80"/>
                  </a:moveTo>
                  <a:lnTo>
                    <a:pt x="76" y="75"/>
                  </a:lnTo>
                  <a:lnTo>
                    <a:pt x="81" y="69"/>
                  </a:lnTo>
                  <a:lnTo>
                    <a:pt x="86" y="74"/>
                  </a:lnTo>
                  <a:lnTo>
                    <a:pt x="81" y="80"/>
                  </a:lnTo>
                  <a:close/>
                  <a:moveTo>
                    <a:pt x="70" y="70"/>
                  </a:moveTo>
                  <a:lnTo>
                    <a:pt x="65" y="65"/>
                  </a:lnTo>
                  <a:lnTo>
                    <a:pt x="70" y="59"/>
                  </a:lnTo>
                  <a:lnTo>
                    <a:pt x="75" y="64"/>
                  </a:lnTo>
                  <a:lnTo>
                    <a:pt x="70" y="70"/>
                  </a:lnTo>
                  <a:close/>
                  <a:moveTo>
                    <a:pt x="59" y="60"/>
                  </a:moveTo>
                  <a:lnTo>
                    <a:pt x="54" y="55"/>
                  </a:lnTo>
                  <a:lnTo>
                    <a:pt x="59" y="49"/>
                  </a:lnTo>
                  <a:lnTo>
                    <a:pt x="64" y="54"/>
                  </a:lnTo>
                  <a:lnTo>
                    <a:pt x="59" y="60"/>
                  </a:lnTo>
                  <a:close/>
                  <a:moveTo>
                    <a:pt x="49" y="50"/>
                  </a:moveTo>
                  <a:lnTo>
                    <a:pt x="43" y="45"/>
                  </a:lnTo>
                  <a:lnTo>
                    <a:pt x="48" y="40"/>
                  </a:lnTo>
                  <a:lnTo>
                    <a:pt x="54" y="44"/>
                  </a:lnTo>
                  <a:lnTo>
                    <a:pt x="49" y="50"/>
                  </a:lnTo>
                  <a:close/>
                  <a:moveTo>
                    <a:pt x="38" y="40"/>
                  </a:moveTo>
                  <a:lnTo>
                    <a:pt x="32" y="35"/>
                  </a:lnTo>
                  <a:lnTo>
                    <a:pt x="37" y="30"/>
                  </a:lnTo>
                  <a:lnTo>
                    <a:pt x="43" y="35"/>
                  </a:lnTo>
                  <a:lnTo>
                    <a:pt x="38" y="40"/>
                  </a:lnTo>
                  <a:close/>
                  <a:moveTo>
                    <a:pt x="27" y="30"/>
                  </a:moveTo>
                  <a:lnTo>
                    <a:pt x="21" y="25"/>
                  </a:lnTo>
                  <a:lnTo>
                    <a:pt x="26" y="20"/>
                  </a:lnTo>
                  <a:lnTo>
                    <a:pt x="32" y="25"/>
                  </a:lnTo>
                  <a:lnTo>
                    <a:pt x="27" y="30"/>
                  </a:lnTo>
                  <a:close/>
                  <a:moveTo>
                    <a:pt x="16" y="20"/>
                  </a:moveTo>
                  <a:lnTo>
                    <a:pt x="11" y="15"/>
                  </a:lnTo>
                  <a:lnTo>
                    <a:pt x="16" y="10"/>
                  </a:lnTo>
                  <a:lnTo>
                    <a:pt x="21" y="15"/>
                  </a:lnTo>
                  <a:lnTo>
                    <a:pt x="16" y="20"/>
                  </a:lnTo>
                  <a:close/>
                  <a:moveTo>
                    <a:pt x="5" y="10"/>
                  </a:moveTo>
                  <a:lnTo>
                    <a:pt x="0" y="5"/>
                  </a:lnTo>
                  <a:lnTo>
                    <a:pt x="5" y="0"/>
                  </a:lnTo>
                  <a:lnTo>
                    <a:pt x="10" y="5"/>
                  </a:lnTo>
                  <a:lnTo>
                    <a:pt x="5" y="10"/>
                  </a:lnTo>
                  <a:close/>
                </a:path>
              </a:pathLst>
            </a:custGeom>
            <a:solidFill>
              <a:srgbClr val="000000"/>
            </a:solidFill>
            <a:ln w="1">
              <a:solidFill>
                <a:srgbClr val="000000"/>
              </a:solidFill>
              <a:bevel/>
              <a:headEnd/>
              <a:tailEnd/>
            </a:ln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2000" b="0" i="0" u="none" strike="noStrike" kern="1200" cap="none" spc="0" normalizeH="0" baseline="0" noProof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Times New Roman"/>
                <a:ea typeface="+mn-ea"/>
                <a:cs typeface="Arial"/>
              </a:endParaRPr>
            </a:p>
          </p:txBody>
        </p:sp>
        <p:sp>
          <p:nvSpPr>
            <p:cNvPr id="105548" name="Freeform 81"/>
            <p:cNvSpPr>
              <a:spLocks noEditPoints="1"/>
            </p:cNvSpPr>
            <p:nvPr/>
          </p:nvSpPr>
          <p:spPr bwMode="auto">
            <a:xfrm>
              <a:off x="2360" y="1145"/>
              <a:ext cx="757" cy="425"/>
            </a:xfrm>
            <a:custGeom>
              <a:avLst/>
              <a:gdLst>
                <a:gd name="T0" fmla="*/ 48 w 757"/>
                <a:gd name="T1" fmla="*/ 407 h 425"/>
                <a:gd name="T2" fmla="*/ 54 w 757"/>
                <a:gd name="T3" fmla="*/ 387 h 425"/>
                <a:gd name="T4" fmla="*/ 61 w 757"/>
                <a:gd name="T5" fmla="*/ 400 h 425"/>
                <a:gd name="T6" fmla="*/ 92 w 757"/>
                <a:gd name="T7" fmla="*/ 365 h 425"/>
                <a:gd name="T8" fmla="*/ 80 w 757"/>
                <a:gd name="T9" fmla="*/ 373 h 425"/>
                <a:gd name="T10" fmla="*/ 125 w 757"/>
                <a:gd name="T11" fmla="*/ 364 h 425"/>
                <a:gd name="T12" fmla="*/ 131 w 757"/>
                <a:gd name="T13" fmla="*/ 344 h 425"/>
                <a:gd name="T14" fmla="*/ 138 w 757"/>
                <a:gd name="T15" fmla="*/ 357 h 425"/>
                <a:gd name="T16" fmla="*/ 170 w 757"/>
                <a:gd name="T17" fmla="*/ 323 h 425"/>
                <a:gd name="T18" fmla="*/ 157 w 757"/>
                <a:gd name="T19" fmla="*/ 330 h 425"/>
                <a:gd name="T20" fmla="*/ 202 w 757"/>
                <a:gd name="T21" fmla="*/ 321 h 425"/>
                <a:gd name="T22" fmla="*/ 208 w 757"/>
                <a:gd name="T23" fmla="*/ 301 h 425"/>
                <a:gd name="T24" fmla="*/ 215 w 757"/>
                <a:gd name="T25" fmla="*/ 314 h 425"/>
                <a:gd name="T26" fmla="*/ 247 w 757"/>
                <a:gd name="T27" fmla="*/ 280 h 425"/>
                <a:gd name="T28" fmla="*/ 234 w 757"/>
                <a:gd name="T29" fmla="*/ 287 h 425"/>
                <a:gd name="T30" fmla="*/ 280 w 757"/>
                <a:gd name="T31" fmla="*/ 278 h 425"/>
                <a:gd name="T32" fmla="*/ 285 w 757"/>
                <a:gd name="T33" fmla="*/ 258 h 425"/>
                <a:gd name="T34" fmla="*/ 292 w 757"/>
                <a:gd name="T35" fmla="*/ 271 h 425"/>
                <a:gd name="T36" fmla="*/ 324 w 757"/>
                <a:gd name="T37" fmla="*/ 237 h 425"/>
                <a:gd name="T38" fmla="*/ 311 w 757"/>
                <a:gd name="T39" fmla="*/ 244 h 425"/>
                <a:gd name="T40" fmla="*/ 357 w 757"/>
                <a:gd name="T41" fmla="*/ 235 h 425"/>
                <a:gd name="T42" fmla="*/ 362 w 757"/>
                <a:gd name="T43" fmla="*/ 215 h 425"/>
                <a:gd name="T44" fmla="*/ 370 w 757"/>
                <a:gd name="T45" fmla="*/ 228 h 425"/>
                <a:gd name="T46" fmla="*/ 401 w 757"/>
                <a:gd name="T47" fmla="*/ 194 h 425"/>
                <a:gd name="T48" fmla="*/ 388 w 757"/>
                <a:gd name="T49" fmla="*/ 201 h 425"/>
                <a:gd name="T50" fmla="*/ 434 w 757"/>
                <a:gd name="T51" fmla="*/ 193 h 425"/>
                <a:gd name="T52" fmla="*/ 439 w 757"/>
                <a:gd name="T53" fmla="*/ 173 h 425"/>
                <a:gd name="T54" fmla="*/ 447 w 757"/>
                <a:gd name="T55" fmla="*/ 185 h 425"/>
                <a:gd name="T56" fmla="*/ 478 w 757"/>
                <a:gd name="T57" fmla="*/ 151 h 425"/>
                <a:gd name="T58" fmla="*/ 465 w 757"/>
                <a:gd name="T59" fmla="*/ 158 h 425"/>
                <a:gd name="T60" fmla="*/ 511 w 757"/>
                <a:gd name="T61" fmla="*/ 150 h 425"/>
                <a:gd name="T62" fmla="*/ 517 w 757"/>
                <a:gd name="T63" fmla="*/ 130 h 425"/>
                <a:gd name="T64" fmla="*/ 524 w 757"/>
                <a:gd name="T65" fmla="*/ 143 h 425"/>
                <a:gd name="T66" fmla="*/ 555 w 757"/>
                <a:gd name="T67" fmla="*/ 108 h 425"/>
                <a:gd name="T68" fmla="*/ 542 w 757"/>
                <a:gd name="T69" fmla="*/ 115 h 425"/>
                <a:gd name="T70" fmla="*/ 588 w 757"/>
                <a:gd name="T71" fmla="*/ 107 h 425"/>
                <a:gd name="T72" fmla="*/ 594 w 757"/>
                <a:gd name="T73" fmla="*/ 87 h 425"/>
                <a:gd name="T74" fmla="*/ 601 w 757"/>
                <a:gd name="T75" fmla="*/ 100 h 425"/>
                <a:gd name="T76" fmla="*/ 632 w 757"/>
                <a:gd name="T77" fmla="*/ 65 h 425"/>
                <a:gd name="T78" fmla="*/ 619 w 757"/>
                <a:gd name="T79" fmla="*/ 73 h 425"/>
                <a:gd name="T80" fmla="*/ 665 w 757"/>
                <a:gd name="T81" fmla="*/ 64 h 425"/>
                <a:gd name="T82" fmla="*/ 671 w 757"/>
                <a:gd name="T83" fmla="*/ 44 h 425"/>
                <a:gd name="T84" fmla="*/ 678 w 757"/>
                <a:gd name="T85" fmla="*/ 57 h 425"/>
                <a:gd name="T86" fmla="*/ 709 w 757"/>
                <a:gd name="T87" fmla="*/ 22 h 425"/>
                <a:gd name="T88" fmla="*/ 696 w 757"/>
                <a:gd name="T89" fmla="*/ 30 h 425"/>
                <a:gd name="T90" fmla="*/ 742 w 757"/>
                <a:gd name="T91" fmla="*/ 21 h 425"/>
                <a:gd name="T92" fmla="*/ 748 w 757"/>
                <a:gd name="T93" fmla="*/ 1 h 425"/>
                <a:gd name="T94" fmla="*/ 755 w 757"/>
                <a:gd name="T95" fmla="*/ 14 h 425"/>
                <a:gd name="T96" fmla="*/ 0 w 757"/>
                <a:gd name="T97" fmla="*/ 425 h 425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757"/>
                <a:gd name="T148" fmla="*/ 0 h 425"/>
                <a:gd name="T149" fmla="*/ 757 w 757"/>
                <a:gd name="T150" fmla="*/ 425 h 425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757" h="425">
                  <a:moveTo>
                    <a:pt x="28" y="401"/>
                  </a:moveTo>
                  <a:lnTo>
                    <a:pt x="41" y="394"/>
                  </a:lnTo>
                  <a:lnTo>
                    <a:pt x="48" y="407"/>
                  </a:lnTo>
                  <a:lnTo>
                    <a:pt x="35" y="414"/>
                  </a:lnTo>
                  <a:lnTo>
                    <a:pt x="28" y="401"/>
                  </a:lnTo>
                  <a:close/>
                  <a:moveTo>
                    <a:pt x="54" y="387"/>
                  </a:moveTo>
                  <a:lnTo>
                    <a:pt x="67" y="380"/>
                  </a:lnTo>
                  <a:lnTo>
                    <a:pt x="74" y="393"/>
                  </a:lnTo>
                  <a:lnTo>
                    <a:pt x="61" y="400"/>
                  </a:lnTo>
                  <a:lnTo>
                    <a:pt x="54" y="387"/>
                  </a:lnTo>
                  <a:close/>
                  <a:moveTo>
                    <a:pt x="80" y="373"/>
                  </a:moveTo>
                  <a:lnTo>
                    <a:pt x="92" y="365"/>
                  </a:lnTo>
                  <a:lnTo>
                    <a:pt x="100" y="378"/>
                  </a:lnTo>
                  <a:lnTo>
                    <a:pt x="87" y="385"/>
                  </a:lnTo>
                  <a:lnTo>
                    <a:pt x="80" y="373"/>
                  </a:lnTo>
                  <a:close/>
                  <a:moveTo>
                    <a:pt x="105" y="358"/>
                  </a:moveTo>
                  <a:lnTo>
                    <a:pt x="118" y="351"/>
                  </a:lnTo>
                  <a:lnTo>
                    <a:pt x="125" y="364"/>
                  </a:lnTo>
                  <a:lnTo>
                    <a:pt x="112" y="371"/>
                  </a:lnTo>
                  <a:lnTo>
                    <a:pt x="105" y="358"/>
                  </a:lnTo>
                  <a:close/>
                  <a:moveTo>
                    <a:pt x="131" y="344"/>
                  </a:moveTo>
                  <a:lnTo>
                    <a:pt x="144" y="337"/>
                  </a:lnTo>
                  <a:lnTo>
                    <a:pt x="151" y="350"/>
                  </a:lnTo>
                  <a:lnTo>
                    <a:pt x="138" y="357"/>
                  </a:lnTo>
                  <a:lnTo>
                    <a:pt x="131" y="344"/>
                  </a:lnTo>
                  <a:close/>
                  <a:moveTo>
                    <a:pt x="157" y="330"/>
                  </a:moveTo>
                  <a:lnTo>
                    <a:pt x="170" y="323"/>
                  </a:lnTo>
                  <a:lnTo>
                    <a:pt x="177" y="335"/>
                  </a:lnTo>
                  <a:lnTo>
                    <a:pt x="164" y="343"/>
                  </a:lnTo>
                  <a:lnTo>
                    <a:pt x="157" y="330"/>
                  </a:lnTo>
                  <a:close/>
                  <a:moveTo>
                    <a:pt x="182" y="315"/>
                  </a:moveTo>
                  <a:lnTo>
                    <a:pt x="195" y="308"/>
                  </a:lnTo>
                  <a:lnTo>
                    <a:pt x="202" y="321"/>
                  </a:lnTo>
                  <a:lnTo>
                    <a:pt x="190" y="328"/>
                  </a:lnTo>
                  <a:lnTo>
                    <a:pt x="182" y="315"/>
                  </a:lnTo>
                  <a:close/>
                  <a:moveTo>
                    <a:pt x="208" y="301"/>
                  </a:moveTo>
                  <a:lnTo>
                    <a:pt x="221" y="294"/>
                  </a:lnTo>
                  <a:lnTo>
                    <a:pt x="228" y="307"/>
                  </a:lnTo>
                  <a:lnTo>
                    <a:pt x="215" y="314"/>
                  </a:lnTo>
                  <a:lnTo>
                    <a:pt x="208" y="301"/>
                  </a:lnTo>
                  <a:close/>
                  <a:moveTo>
                    <a:pt x="234" y="287"/>
                  </a:moveTo>
                  <a:lnTo>
                    <a:pt x="247" y="280"/>
                  </a:lnTo>
                  <a:lnTo>
                    <a:pt x="254" y="292"/>
                  </a:lnTo>
                  <a:lnTo>
                    <a:pt x="241" y="300"/>
                  </a:lnTo>
                  <a:lnTo>
                    <a:pt x="234" y="287"/>
                  </a:lnTo>
                  <a:close/>
                  <a:moveTo>
                    <a:pt x="260" y="272"/>
                  </a:moveTo>
                  <a:lnTo>
                    <a:pt x="272" y="265"/>
                  </a:lnTo>
                  <a:lnTo>
                    <a:pt x="280" y="278"/>
                  </a:lnTo>
                  <a:lnTo>
                    <a:pt x="267" y="285"/>
                  </a:lnTo>
                  <a:lnTo>
                    <a:pt x="260" y="272"/>
                  </a:lnTo>
                  <a:close/>
                  <a:moveTo>
                    <a:pt x="285" y="258"/>
                  </a:moveTo>
                  <a:lnTo>
                    <a:pt x="298" y="251"/>
                  </a:lnTo>
                  <a:lnTo>
                    <a:pt x="305" y="264"/>
                  </a:lnTo>
                  <a:lnTo>
                    <a:pt x="292" y="271"/>
                  </a:lnTo>
                  <a:lnTo>
                    <a:pt x="285" y="258"/>
                  </a:lnTo>
                  <a:close/>
                  <a:moveTo>
                    <a:pt x="311" y="244"/>
                  </a:moveTo>
                  <a:lnTo>
                    <a:pt x="324" y="237"/>
                  </a:lnTo>
                  <a:lnTo>
                    <a:pt x="331" y="250"/>
                  </a:lnTo>
                  <a:lnTo>
                    <a:pt x="318" y="257"/>
                  </a:lnTo>
                  <a:lnTo>
                    <a:pt x="311" y="244"/>
                  </a:lnTo>
                  <a:close/>
                  <a:moveTo>
                    <a:pt x="337" y="230"/>
                  </a:moveTo>
                  <a:lnTo>
                    <a:pt x="350" y="223"/>
                  </a:lnTo>
                  <a:lnTo>
                    <a:pt x="357" y="235"/>
                  </a:lnTo>
                  <a:lnTo>
                    <a:pt x="344" y="243"/>
                  </a:lnTo>
                  <a:lnTo>
                    <a:pt x="337" y="230"/>
                  </a:lnTo>
                  <a:close/>
                  <a:moveTo>
                    <a:pt x="362" y="215"/>
                  </a:moveTo>
                  <a:lnTo>
                    <a:pt x="375" y="208"/>
                  </a:lnTo>
                  <a:lnTo>
                    <a:pt x="382" y="221"/>
                  </a:lnTo>
                  <a:lnTo>
                    <a:pt x="370" y="228"/>
                  </a:lnTo>
                  <a:lnTo>
                    <a:pt x="362" y="215"/>
                  </a:lnTo>
                  <a:close/>
                  <a:moveTo>
                    <a:pt x="388" y="201"/>
                  </a:moveTo>
                  <a:lnTo>
                    <a:pt x="401" y="194"/>
                  </a:lnTo>
                  <a:lnTo>
                    <a:pt x="408" y="207"/>
                  </a:lnTo>
                  <a:lnTo>
                    <a:pt x="395" y="214"/>
                  </a:lnTo>
                  <a:lnTo>
                    <a:pt x="388" y="201"/>
                  </a:lnTo>
                  <a:close/>
                  <a:moveTo>
                    <a:pt x="414" y="187"/>
                  </a:moveTo>
                  <a:lnTo>
                    <a:pt x="427" y="180"/>
                  </a:lnTo>
                  <a:lnTo>
                    <a:pt x="434" y="193"/>
                  </a:lnTo>
                  <a:lnTo>
                    <a:pt x="421" y="200"/>
                  </a:lnTo>
                  <a:lnTo>
                    <a:pt x="414" y="187"/>
                  </a:lnTo>
                  <a:close/>
                  <a:moveTo>
                    <a:pt x="439" y="173"/>
                  </a:moveTo>
                  <a:lnTo>
                    <a:pt x="452" y="165"/>
                  </a:lnTo>
                  <a:lnTo>
                    <a:pt x="459" y="178"/>
                  </a:lnTo>
                  <a:lnTo>
                    <a:pt x="447" y="185"/>
                  </a:lnTo>
                  <a:lnTo>
                    <a:pt x="439" y="173"/>
                  </a:lnTo>
                  <a:close/>
                  <a:moveTo>
                    <a:pt x="465" y="158"/>
                  </a:moveTo>
                  <a:lnTo>
                    <a:pt x="478" y="151"/>
                  </a:lnTo>
                  <a:lnTo>
                    <a:pt x="485" y="164"/>
                  </a:lnTo>
                  <a:lnTo>
                    <a:pt x="472" y="171"/>
                  </a:lnTo>
                  <a:lnTo>
                    <a:pt x="465" y="158"/>
                  </a:lnTo>
                  <a:close/>
                  <a:moveTo>
                    <a:pt x="491" y="144"/>
                  </a:moveTo>
                  <a:lnTo>
                    <a:pt x="504" y="137"/>
                  </a:lnTo>
                  <a:lnTo>
                    <a:pt x="511" y="150"/>
                  </a:lnTo>
                  <a:lnTo>
                    <a:pt x="498" y="157"/>
                  </a:lnTo>
                  <a:lnTo>
                    <a:pt x="491" y="144"/>
                  </a:lnTo>
                  <a:close/>
                  <a:moveTo>
                    <a:pt x="517" y="130"/>
                  </a:moveTo>
                  <a:lnTo>
                    <a:pt x="529" y="123"/>
                  </a:lnTo>
                  <a:lnTo>
                    <a:pt x="537" y="135"/>
                  </a:lnTo>
                  <a:lnTo>
                    <a:pt x="524" y="143"/>
                  </a:lnTo>
                  <a:lnTo>
                    <a:pt x="517" y="130"/>
                  </a:lnTo>
                  <a:close/>
                  <a:moveTo>
                    <a:pt x="542" y="115"/>
                  </a:moveTo>
                  <a:lnTo>
                    <a:pt x="555" y="108"/>
                  </a:lnTo>
                  <a:lnTo>
                    <a:pt x="562" y="121"/>
                  </a:lnTo>
                  <a:lnTo>
                    <a:pt x="549" y="128"/>
                  </a:lnTo>
                  <a:lnTo>
                    <a:pt x="542" y="115"/>
                  </a:lnTo>
                  <a:close/>
                  <a:moveTo>
                    <a:pt x="568" y="101"/>
                  </a:moveTo>
                  <a:lnTo>
                    <a:pt x="581" y="94"/>
                  </a:lnTo>
                  <a:lnTo>
                    <a:pt x="588" y="107"/>
                  </a:lnTo>
                  <a:lnTo>
                    <a:pt x="575" y="114"/>
                  </a:lnTo>
                  <a:lnTo>
                    <a:pt x="568" y="101"/>
                  </a:lnTo>
                  <a:close/>
                  <a:moveTo>
                    <a:pt x="594" y="87"/>
                  </a:moveTo>
                  <a:lnTo>
                    <a:pt x="606" y="80"/>
                  </a:lnTo>
                  <a:lnTo>
                    <a:pt x="614" y="93"/>
                  </a:lnTo>
                  <a:lnTo>
                    <a:pt x="601" y="100"/>
                  </a:lnTo>
                  <a:lnTo>
                    <a:pt x="594" y="87"/>
                  </a:lnTo>
                  <a:close/>
                  <a:moveTo>
                    <a:pt x="619" y="73"/>
                  </a:moveTo>
                  <a:lnTo>
                    <a:pt x="632" y="65"/>
                  </a:lnTo>
                  <a:lnTo>
                    <a:pt x="639" y="78"/>
                  </a:lnTo>
                  <a:lnTo>
                    <a:pt x="626" y="85"/>
                  </a:lnTo>
                  <a:lnTo>
                    <a:pt x="619" y="73"/>
                  </a:lnTo>
                  <a:close/>
                  <a:moveTo>
                    <a:pt x="645" y="58"/>
                  </a:moveTo>
                  <a:lnTo>
                    <a:pt x="658" y="51"/>
                  </a:lnTo>
                  <a:lnTo>
                    <a:pt x="665" y="64"/>
                  </a:lnTo>
                  <a:lnTo>
                    <a:pt x="652" y="71"/>
                  </a:lnTo>
                  <a:lnTo>
                    <a:pt x="645" y="58"/>
                  </a:lnTo>
                  <a:close/>
                  <a:moveTo>
                    <a:pt x="671" y="44"/>
                  </a:moveTo>
                  <a:lnTo>
                    <a:pt x="684" y="37"/>
                  </a:lnTo>
                  <a:lnTo>
                    <a:pt x="691" y="50"/>
                  </a:lnTo>
                  <a:lnTo>
                    <a:pt x="678" y="57"/>
                  </a:lnTo>
                  <a:lnTo>
                    <a:pt x="671" y="44"/>
                  </a:lnTo>
                  <a:close/>
                  <a:moveTo>
                    <a:pt x="696" y="30"/>
                  </a:moveTo>
                  <a:lnTo>
                    <a:pt x="709" y="22"/>
                  </a:lnTo>
                  <a:lnTo>
                    <a:pt x="716" y="35"/>
                  </a:lnTo>
                  <a:lnTo>
                    <a:pt x="704" y="42"/>
                  </a:lnTo>
                  <a:lnTo>
                    <a:pt x="696" y="30"/>
                  </a:lnTo>
                  <a:close/>
                  <a:moveTo>
                    <a:pt x="722" y="15"/>
                  </a:moveTo>
                  <a:lnTo>
                    <a:pt x="735" y="8"/>
                  </a:lnTo>
                  <a:lnTo>
                    <a:pt x="742" y="21"/>
                  </a:lnTo>
                  <a:lnTo>
                    <a:pt x="729" y="28"/>
                  </a:lnTo>
                  <a:lnTo>
                    <a:pt x="722" y="15"/>
                  </a:lnTo>
                  <a:close/>
                  <a:moveTo>
                    <a:pt x="748" y="1"/>
                  </a:moveTo>
                  <a:lnTo>
                    <a:pt x="750" y="0"/>
                  </a:lnTo>
                  <a:lnTo>
                    <a:pt x="757" y="13"/>
                  </a:lnTo>
                  <a:lnTo>
                    <a:pt x="755" y="14"/>
                  </a:lnTo>
                  <a:lnTo>
                    <a:pt x="748" y="1"/>
                  </a:lnTo>
                  <a:close/>
                  <a:moveTo>
                    <a:pt x="49" y="423"/>
                  </a:moveTo>
                  <a:lnTo>
                    <a:pt x="0" y="425"/>
                  </a:lnTo>
                  <a:lnTo>
                    <a:pt x="27" y="385"/>
                  </a:lnTo>
                  <a:lnTo>
                    <a:pt x="49" y="423"/>
                  </a:lnTo>
                  <a:close/>
                </a:path>
              </a:pathLst>
            </a:custGeom>
            <a:solidFill>
              <a:srgbClr val="0000CC"/>
            </a:solidFill>
            <a:ln w="1">
              <a:solidFill>
                <a:srgbClr val="0000CC"/>
              </a:solidFill>
              <a:bevel/>
              <a:headEnd/>
              <a:tailEnd/>
            </a:ln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2000" b="0" i="0" u="none" strike="noStrike" kern="1200" cap="none" spc="0" normalizeH="0" baseline="0" noProof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Times New Roman"/>
                <a:ea typeface="+mn-ea"/>
                <a:cs typeface="Arial"/>
              </a:endParaRPr>
            </a:p>
          </p:txBody>
        </p:sp>
        <p:sp>
          <p:nvSpPr>
            <p:cNvPr id="105549" name="Freeform 82"/>
            <p:cNvSpPr>
              <a:spLocks noEditPoints="1"/>
            </p:cNvSpPr>
            <p:nvPr/>
          </p:nvSpPr>
          <p:spPr bwMode="auto">
            <a:xfrm>
              <a:off x="889" y="1918"/>
              <a:ext cx="610" cy="282"/>
            </a:xfrm>
            <a:custGeom>
              <a:avLst/>
              <a:gdLst>
                <a:gd name="T0" fmla="*/ 44 w 610"/>
                <a:gd name="T1" fmla="*/ 252 h 282"/>
                <a:gd name="T2" fmla="*/ 36 w 610"/>
                <a:gd name="T3" fmla="*/ 272 h 282"/>
                <a:gd name="T4" fmla="*/ 57 w 610"/>
                <a:gd name="T5" fmla="*/ 246 h 282"/>
                <a:gd name="T6" fmla="*/ 77 w 610"/>
                <a:gd name="T7" fmla="*/ 254 h 282"/>
                <a:gd name="T8" fmla="*/ 57 w 610"/>
                <a:gd name="T9" fmla="*/ 246 h 282"/>
                <a:gd name="T10" fmla="*/ 97 w 610"/>
                <a:gd name="T11" fmla="*/ 228 h 282"/>
                <a:gd name="T12" fmla="*/ 90 w 610"/>
                <a:gd name="T13" fmla="*/ 247 h 282"/>
                <a:gd name="T14" fmla="*/ 111 w 610"/>
                <a:gd name="T15" fmla="*/ 222 h 282"/>
                <a:gd name="T16" fmla="*/ 130 w 610"/>
                <a:gd name="T17" fmla="*/ 229 h 282"/>
                <a:gd name="T18" fmla="*/ 111 w 610"/>
                <a:gd name="T19" fmla="*/ 222 h 282"/>
                <a:gd name="T20" fmla="*/ 151 w 610"/>
                <a:gd name="T21" fmla="*/ 204 h 282"/>
                <a:gd name="T22" fmla="*/ 144 w 610"/>
                <a:gd name="T23" fmla="*/ 223 h 282"/>
                <a:gd name="T24" fmla="*/ 164 w 610"/>
                <a:gd name="T25" fmla="*/ 198 h 282"/>
                <a:gd name="T26" fmla="*/ 184 w 610"/>
                <a:gd name="T27" fmla="*/ 205 h 282"/>
                <a:gd name="T28" fmla="*/ 164 w 610"/>
                <a:gd name="T29" fmla="*/ 198 h 282"/>
                <a:gd name="T30" fmla="*/ 205 w 610"/>
                <a:gd name="T31" fmla="*/ 180 h 282"/>
                <a:gd name="T32" fmla="*/ 197 w 610"/>
                <a:gd name="T33" fmla="*/ 199 h 282"/>
                <a:gd name="T34" fmla="*/ 218 w 610"/>
                <a:gd name="T35" fmla="*/ 174 h 282"/>
                <a:gd name="T36" fmla="*/ 237 w 610"/>
                <a:gd name="T37" fmla="*/ 181 h 282"/>
                <a:gd name="T38" fmla="*/ 218 w 610"/>
                <a:gd name="T39" fmla="*/ 174 h 282"/>
                <a:gd name="T40" fmla="*/ 258 w 610"/>
                <a:gd name="T41" fmla="*/ 155 h 282"/>
                <a:gd name="T42" fmla="*/ 251 w 610"/>
                <a:gd name="T43" fmla="*/ 175 h 282"/>
                <a:gd name="T44" fmla="*/ 272 w 610"/>
                <a:gd name="T45" fmla="*/ 149 h 282"/>
                <a:gd name="T46" fmla="*/ 291 w 610"/>
                <a:gd name="T47" fmla="*/ 157 h 282"/>
                <a:gd name="T48" fmla="*/ 272 w 610"/>
                <a:gd name="T49" fmla="*/ 149 h 282"/>
                <a:gd name="T50" fmla="*/ 312 w 610"/>
                <a:gd name="T51" fmla="*/ 131 h 282"/>
                <a:gd name="T52" fmla="*/ 304 w 610"/>
                <a:gd name="T53" fmla="*/ 151 h 282"/>
                <a:gd name="T54" fmla="*/ 325 w 610"/>
                <a:gd name="T55" fmla="*/ 125 h 282"/>
                <a:gd name="T56" fmla="*/ 345 w 610"/>
                <a:gd name="T57" fmla="*/ 133 h 282"/>
                <a:gd name="T58" fmla="*/ 325 w 610"/>
                <a:gd name="T59" fmla="*/ 125 h 282"/>
                <a:gd name="T60" fmla="*/ 365 w 610"/>
                <a:gd name="T61" fmla="*/ 107 h 282"/>
                <a:gd name="T62" fmla="*/ 358 w 610"/>
                <a:gd name="T63" fmla="*/ 126 h 282"/>
                <a:gd name="T64" fmla="*/ 379 w 610"/>
                <a:gd name="T65" fmla="*/ 101 h 282"/>
                <a:gd name="T66" fmla="*/ 398 w 610"/>
                <a:gd name="T67" fmla="*/ 108 h 282"/>
                <a:gd name="T68" fmla="*/ 379 w 610"/>
                <a:gd name="T69" fmla="*/ 101 h 282"/>
                <a:gd name="T70" fmla="*/ 419 w 610"/>
                <a:gd name="T71" fmla="*/ 83 h 282"/>
                <a:gd name="T72" fmla="*/ 412 w 610"/>
                <a:gd name="T73" fmla="*/ 102 h 282"/>
                <a:gd name="T74" fmla="*/ 432 w 610"/>
                <a:gd name="T75" fmla="*/ 77 h 282"/>
                <a:gd name="T76" fmla="*/ 452 w 610"/>
                <a:gd name="T77" fmla="*/ 84 h 282"/>
                <a:gd name="T78" fmla="*/ 432 w 610"/>
                <a:gd name="T79" fmla="*/ 77 h 282"/>
                <a:gd name="T80" fmla="*/ 473 w 610"/>
                <a:gd name="T81" fmla="*/ 59 h 282"/>
                <a:gd name="T82" fmla="*/ 465 w 610"/>
                <a:gd name="T83" fmla="*/ 78 h 282"/>
                <a:gd name="T84" fmla="*/ 486 w 610"/>
                <a:gd name="T85" fmla="*/ 53 h 282"/>
                <a:gd name="T86" fmla="*/ 506 w 610"/>
                <a:gd name="T87" fmla="*/ 60 h 282"/>
                <a:gd name="T88" fmla="*/ 486 w 610"/>
                <a:gd name="T89" fmla="*/ 53 h 282"/>
                <a:gd name="T90" fmla="*/ 526 w 610"/>
                <a:gd name="T91" fmla="*/ 34 h 282"/>
                <a:gd name="T92" fmla="*/ 519 w 610"/>
                <a:gd name="T93" fmla="*/ 54 h 282"/>
                <a:gd name="T94" fmla="*/ 540 w 610"/>
                <a:gd name="T95" fmla="*/ 28 h 282"/>
                <a:gd name="T96" fmla="*/ 559 w 610"/>
                <a:gd name="T97" fmla="*/ 36 h 282"/>
                <a:gd name="T98" fmla="*/ 540 w 610"/>
                <a:gd name="T99" fmla="*/ 28 h 282"/>
                <a:gd name="T100" fmla="*/ 580 w 610"/>
                <a:gd name="T101" fmla="*/ 10 h 282"/>
                <a:gd name="T102" fmla="*/ 573 w 610"/>
                <a:gd name="T103" fmla="*/ 30 h 282"/>
                <a:gd name="T104" fmla="*/ 593 w 610"/>
                <a:gd name="T105" fmla="*/ 4 h 282"/>
                <a:gd name="T106" fmla="*/ 610 w 610"/>
                <a:gd name="T107" fmla="*/ 13 h 282"/>
                <a:gd name="T108" fmla="*/ 593 w 610"/>
                <a:gd name="T109" fmla="*/ 4 h 282"/>
                <a:gd name="T110" fmla="*/ 0 w 610"/>
                <a:gd name="T111" fmla="*/ 280 h 282"/>
                <a:gd name="T112" fmla="*/ 49 w 610"/>
                <a:gd name="T113" fmla="*/ 282 h 282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610"/>
                <a:gd name="T172" fmla="*/ 0 h 282"/>
                <a:gd name="T173" fmla="*/ 610 w 610"/>
                <a:gd name="T174" fmla="*/ 282 h 282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610" h="282">
                  <a:moveTo>
                    <a:pt x="30" y="258"/>
                  </a:moveTo>
                  <a:lnTo>
                    <a:pt x="44" y="252"/>
                  </a:lnTo>
                  <a:lnTo>
                    <a:pt x="50" y="266"/>
                  </a:lnTo>
                  <a:lnTo>
                    <a:pt x="36" y="272"/>
                  </a:lnTo>
                  <a:lnTo>
                    <a:pt x="30" y="258"/>
                  </a:lnTo>
                  <a:close/>
                  <a:moveTo>
                    <a:pt x="57" y="246"/>
                  </a:moveTo>
                  <a:lnTo>
                    <a:pt x="71" y="240"/>
                  </a:lnTo>
                  <a:lnTo>
                    <a:pt x="77" y="254"/>
                  </a:lnTo>
                  <a:lnTo>
                    <a:pt x="63" y="260"/>
                  </a:lnTo>
                  <a:lnTo>
                    <a:pt x="57" y="246"/>
                  </a:lnTo>
                  <a:close/>
                  <a:moveTo>
                    <a:pt x="84" y="234"/>
                  </a:moveTo>
                  <a:lnTo>
                    <a:pt x="97" y="228"/>
                  </a:lnTo>
                  <a:lnTo>
                    <a:pt x="103" y="241"/>
                  </a:lnTo>
                  <a:lnTo>
                    <a:pt x="90" y="247"/>
                  </a:lnTo>
                  <a:lnTo>
                    <a:pt x="84" y="234"/>
                  </a:lnTo>
                  <a:close/>
                  <a:moveTo>
                    <a:pt x="111" y="222"/>
                  </a:moveTo>
                  <a:lnTo>
                    <a:pt x="124" y="216"/>
                  </a:lnTo>
                  <a:lnTo>
                    <a:pt x="130" y="229"/>
                  </a:lnTo>
                  <a:lnTo>
                    <a:pt x="117" y="235"/>
                  </a:lnTo>
                  <a:lnTo>
                    <a:pt x="111" y="222"/>
                  </a:lnTo>
                  <a:close/>
                  <a:moveTo>
                    <a:pt x="138" y="210"/>
                  </a:moveTo>
                  <a:lnTo>
                    <a:pt x="151" y="204"/>
                  </a:lnTo>
                  <a:lnTo>
                    <a:pt x="157" y="217"/>
                  </a:lnTo>
                  <a:lnTo>
                    <a:pt x="144" y="223"/>
                  </a:lnTo>
                  <a:lnTo>
                    <a:pt x="138" y="210"/>
                  </a:lnTo>
                  <a:close/>
                  <a:moveTo>
                    <a:pt x="164" y="198"/>
                  </a:moveTo>
                  <a:lnTo>
                    <a:pt x="178" y="192"/>
                  </a:lnTo>
                  <a:lnTo>
                    <a:pt x="184" y="205"/>
                  </a:lnTo>
                  <a:lnTo>
                    <a:pt x="170" y="211"/>
                  </a:lnTo>
                  <a:lnTo>
                    <a:pt x="164" y="198"/>
                  </a:lnTo>
                  <a:close/>
                  <a:moveTo>
                    <a:pt x="191" y="186"/>
                  </a:moveTo>
                  <a:lnTo>
                    <a:pt x="205" y="180"/>
                  </a:lnTo>
                  <a:lnTo>
                    <a:pt x="211" y="193"/>
                  </a:lnTo>
                  <a:lnTo>
                    <a:pt x="197" y="199"/>
                  </a:lnTo>
                  <a:lnTo>
                    <a:pt x="191" y="186"/>
                  </a:lnTo>
                  <a:close/>
                  <a:moveTo>
                    <a:pt x="218" y="174"/>
                  </a:moveTo>
                  <a:lnTo>
                    <a:pt x="231" y="168"/>
                  </a:lnTo>
                  <a:lnTo>
                    <a:pt x="237" y="181"/>
                  </a:lnTo>
                  <a:lnTo>
                    <a:pt x="224" y="187"/>
                  </a:lnTo>
                  <a:lnTo>
                    <a:pt x="218" y="174"/>
                  </a:lnTo>
                  <a:close/>
                  <a:moveTo>
                    <a:pt x="245" y="161"/>
                  </a:moveTo>
                  <a:lnTo>
                    <a:pt x="258" y="155"/>
                  </a:lnTo>
                  <a:lnTo>
                    <a:pt x="264" y="169"/>
                  </a:lnTo>
                  <a:lnTo>
                    <a:pt x="251" y="175"/>
                  </a:lnTo>
                  <a:lnTo>
                    <a:pt x="245" y="161"/>
                  </a:lnTo>
                  <a:close/>
                  <a:moveTo>
                    <a:pt x="272" y="149"/>
                  </a:moveTo>
                  <a:lnTo>
                    <a:pt x="285" y="143"/>
                  </a:lnTo>
                  <a:lnTo>
                    <a:pt x="291" y="157"/>
                  </a:lnTo>
                  <a:lnTo>
                    <a:pt x="278" y="163"/>
                  </a:lnTo>
                  <a:lnTo>
                    <a:pt x="272" y="149"/>
                  </a:lnTo>
                  <a:close/>
                  <a:moveTo>
                    <a:pt x="298" y="137"/>
                  </a:moveTo>
                  <a:lnTo>
                    <a:pt x="312" y="131"/>
                  </a:lnTo>
                  <a:lnTo>
                    <a:pt x="318" y="145"/>
                  </a:lnTo>
                  <a:lnTo>
                    <a:pt x="304" y="151"/>
                  </a:lnTo>
                  <a:lnTo>
                    <a:pt x="298" y="137"/>
                  </a:lnTo>
                  <a:close/>
                  <a:moveTo>
                    <a:pt x="325" y="125"/>
                  </a:moveTo>
                  <a:lnTo>
                    <a:pt x="339" y="119"/>
                  </a:lnTo>
                  <a:lnTo>
                    <a:pt x="345" y="133"/>
                  </a:lnTo>
                  <a:lnTo>
                    <a:pt x="331" y="139"/>
                  </a:lnTo>
                  <a:lnTo>
                    <a:pt x="325" y="125"/>
                  </a:lnTo>
                  <a:close/>
                  <a:moveTo>
                    <a:pt x="352" y="113"/>
                  </a:moveTo>
                  <a:lnTo>
                    <a:pt x="365" y="107"/>
                  </a:lnTo>
                  <a:lnTo>
                    <a:pt x="371" y="120"/>
                  </a:lnTo>
                  <a:lnTo>
                    <a:pt x="358" y="126"/>
                  </a:lnTo>
                  <a:lnTo>
                    <a:pt x="352" y="113"/>
                  </a:lnTo>
                  <a:close/>
                  <a:moveTo>
                    <a:pt x="379" y="101"/>
                  </a:moveTo>
                  <a:lnTo>
                    <a:pt x="392" y="95"/>
                  </a:lnTo>
                  <a:lnTo>
                    <a:pt x="398" y="108"/>
                  </a:lnTo>
                  <a:lnTo>
                    <a:pt x="385" y="114"/>
                  </a:lnTo>
                  <a:lnTo>
                    <a:pt x="379" y="101"/>
                  </a:lnTo>
                  <a:close/>
                  <a:moveTo>
                    <a:pt x="406" y="89"/>
                  </a:moveTo>
                  <a:lnTo>
                    <a:pt x="419" y="83"/>
                  </a:lnTo>
                  <a:lnTo>
                    <a:pt x="425" y="96"/>
                  </a:lnTo>
                  <a:lnTo>
                    <a:pt x="412" y="102"/>
                  </a:lnTo>
                  <a:lnTo>
                    <a:pt x="406" y="89"/>
                  </a:lnTo>
                  <a:close/>
                  <a:moveTo>
                    <a:pt x="432" y="77"/>
                  </a:moveTo>
                  <a:lnTo>
                    <a:pt x="446" y="71"/>
                  </a:lnTo>
                  <a:lnTo>
                    <a:pt x="452" y="84"/>
                  </a:lnTo>
                  <a:lnTo>
                    <a:pt x="439" y="90"/>
                  </a:lnTo>
                  <a:lnTo>
                    <a:pt x="432" y="77"/>
                  </a:lnTo>
                  <a:close/>
                  <a:moveTo>
                    <a:pt x="459" y="65"/>
                  </a:moveTo>
                  <a:lnTo>
                    <a:pt x="473" y="59"/>
                  </a:lnTo>
                  <a:lnTo>
                    <a:pt x="479" y="72"/>
                  </a:lnTo>
                  <a:lnTo>
                    <a:pt x="465" y="78"/>
                  </a:lnTo>
                  <a:lnTo>
                    <a:pt x="459" y="65"/>
                  </a:lnTo>
                  <a:close/>
                  <a:moveTo>
                    <a:pt x="486" y="53"/>
                  </a:moveTo>
                  <a:lnTo>
                    <a:pt x="499" y="47"/>
                  </a:lnTo>
                  <a:lnTo>
                    <a:pt x="506" y="60"/>
                  </a:lnTo>
                  <a:lnTo>
                    <a:pt x="492" y="66"/>
                  </a:lnTo>
                  <a:lnTo>
                    <a:pt x="486" y="53"/>
                  </a:lnTo>
                  <a:close/>
                  <a:moveTo>
                    <a:pt x="513" y="40"/>
                  </a:moveTo>
                  <a:lnTo>
                    <a:pt x="526" y="34"/>
                  </a:lnTo>
                  <a:lnTo>
                    <a:pt x="532" y="48"/>
                  </a:lnTo>
                  <a:lnTo>
                    <a:pt x="519" y="54"/>
                  </a:lnTo>
                  <a:lnTo>
                    <a:pt x="513" y="40"/>
                  </a:lnTo>
                  <a:close/>
                  <a:moveTo>
                    <a:pt x="540" y="28"/>
                  </a:moveTo>
                  <a:lnTo>
                    <a:pt x="553" y="22"/>
                  </a:lnTo>
                  <a:lnTo>
                    <a:pt x="559" y="36"/>
                  </a:lnTo>
                  <a:lnTo>
                    <a:pt x="546" y="42"/>
                  </a:lnTo>
                  <a:lnTo>
                    <a:pt x="540" y="28"/>
                  </a:lnTo>
                  <a:close/>
                  <a:moveTo>
                    <a:pt x="566" y="16"/>
                  </a:moveTo>
                  <a:lnTo>
                    <a:pt x="580" y="10"/>
                  </a:lnTo>
                  <a:lnTo>
                    <a:pt x="586" y="24"/>
                  </a:lnTo>
                  <a:lnTo>
                    <a:pt x="573" y="30"/>
                  </a:lnTo>
                  <a:lnTo>
                    <a:pt x="566" y="16"/>
                  </a:lnTo>
                  <a:close/>
                  <a:moveTo>
                    <a:pt x="593" y="4"/>
                  </a:moveTo>
                  <a:lnTo>
                    <a:pt x="603" y="0"/>
                  </a:lnTo>
                  <a:lnTo>
                    <a:pt x="610" y="13"/>
                  </a:lnTo>
                  <a:lnTo>
                    <a:pt x="599" y="18"/>
                  </a:lnTo>
                  <a:lnTo>
                    <a:pt x="593" y="4"/>
                  </a:lnTo>
                  <a:close/>
                  <a:moveTo>
                    <a:pt x="49" y="282"/>
                  </a:moveTo>
                  <a:lnTo>
                    <a:pt x="0" y="280"/>
                  </a:lnTo>
                  <a:lnTo>
                    <a:pt x="31" y="242"/>
                  </a:lnTo>
                  <a:lnTo>
                    <a:pt x="49" y="282"/>
                  </a:lnTo>
                  <a:close/>
                </a:path>
              </a:pathLst>
            </a:custGeom>
            <a:solidFill>
              <a:srgbClr val="0000CC"/>
            </a:solidFill>
            <a:ln w="1">
              <a:solidFill>
                <a:srgbClr val="0000CC"/>
              </a:solidFill>
              <a:bevel/>
              <a:headEnd/>
              <a:tailEnd/>
            </a:ln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2000" b="0" i="0" u="none" strike="noStrike" kern="1200" cap="none" spc="0" normalizeH="0" baseline="0" noProof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Times New Roman"/>
                <a:ea typeface="+mn-ea"/>
                <a:cs typeface="Arial"/>
              </a:endParaRPr>
            </a:p>
          </p:txBody>
        </p:sp>
        <p:sp>
          <p:nvSpPr>
            <p:cNvPr id="105550" name="Rectangle 83"/>
            <p:cNvSpPr>
              <a:spLocks noChangeArrowheads="1"/>
            </p:cNvSpPr>
            <p:nvPr/>
          </p:nvSpPr>
          <p:spPr bwMode="auto">
            <a:xfrm rot="-1740000">
              <a:off x="3150" y="1021"/>
              <a:ext cx="139" cy="1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1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/>
                </a:rPr>
                <a:t>pr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/>
              </a:endParaRPr>
            </a:p>
          </p:txBody>
        </p:sp>
        <p:sp>
          <p:nvSpPr>
            <p:cNvPr id="105551" name="Rectangle 84"/>
            <p:cNvSpPr>
              <a:spLocks noChangeArrowheads="1"/>
            </p:cNvSpPr>
            <p:nvPr/>
          </p:nvSpPr>
          <p:spPr bwMode="auto">
            <a:xfrm rot="-1440000">
              <a:off x="1533" y="1797"/>
              <a:ext cx="156" cy="1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1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/>
                </a:rPr>
                <a:t>ps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/>
              </a:endParaRPr>
            </a:p>
          </p:txBody>
        </p:sp>
        <p:sp>
          <p:nvSpPr>
            <p:cNvPr id="105552" name="Freeform 85"/>
            <p:cNvSpPr>
              <a:spLocks noEditPoints="1"/>
            </p:cNvSpPr>
            <p:nvPr/>
          </p:nvSpPr>
          <p:spPr bwMode="auto">
            <a:xfrm>
              <a:off x="1669" y="1576"/>
              <a:ext cx="610" cy="282"/>
            </a:xfrm>
            <a:custGeom>
              <a:avLst/>
              <a:gdLst>
                <a:gd name="T0" fmla="*/ 13 w 610"/>
                <a:gd name="T1" fmla="*/ 263 h 282"/>
                <a:gd name="T2" fmla="*/ 6 w 610"/>
                <a:gd name="T3" fmla="*/ 282 h 282"/>
                <a:gd name="T4" fmla="*/ 27 w 610"/>
                <a:gd name="T5" fmla="*/ 257 h 282"/>
                <a:gd name="T6" fmla="*/ 46 w 610"/>
                <a:gd name="T7" fmla="*/ 264 h 282"/>
                <a:gd name="T8" fmla="*/ 27 w 610"/>
                <a:gd name="T9" fmla="*/ 257 h 282"/>
                <a:gd name="T10" fmla="*/ 67 w 610"/>
                <a:gd name="T11" fmla="*/ 239 h 282"/>
                <a:gd name="T12" fmla="*/ 60 w 610"/>
                <a:gd name="T13" fmla="*/ 258 h 282"/>
                <a:gd name="T14" fmla="*/ 80 w 610"/>
                <a:gd name="T15" fmla="*/ 232 h 282"/>
                <a:gd name="T16" fmla="*/ 100 w 610"/>
                <a:gd name="T17" fmla="*/ 240 h 282"/>
                <a:gd name="T18" fmla="*/ 80 w 610"/>
                <a:gd name="T19" fmla="*/ 232 h 282"/>
                <a:gd name="T20" fmla="*/ 121 w 610"/>
                <a:gd name="T21" fmla="*/ 214 h 282"/>
                <a:gd name="T22" fmla="*/ 113 w 610"/>
                <a:gd name="T23" fmla="*/ 234 h 282"/>
                <a:gd name="T24" fmla="*/ 134 w 610"/>
                <a:gd name="T25" fmla="*/ 208 h 282"/>
                <a:gd name="T26" fmla="*/ 153 w 610"/>
                <a:gd name="T27" fmla="*/ 216 h 282"/>
                <a:gd name="T28" fmla="*/ 134 w 610"/>
                <a:gd name="T29" fmla="*/ 208 h 282"/>
                <a:gd name="T30" fmla="*/ 174 w 610"/>
                <a:gd name="T31" fmla="*/ 190 h 282"/>
                <a:gd name="T32" fmla="*/ 167 w 610"/>
                <a:gd name="T33" fmla="*/ 210 h 282"/>
                <a:gd name="T34" fmla="*/ 188 w 610"/>
                <a:gd name="T35" fmla="*/ 184 h 282"/>
                <a:gd name="T36" fmla="*/ 207 w 610"/>
                <a:gd name="T37" fmla="*/ 191 h 282"/>
                <a:gd name="T38" fmla="*/ 188 w 610"/>
                <a:gd name="T39" fmla="*/ 184 h 282"/>
                <a:gd name="T40" fmla="*/ 228 w 610"/>
                <a:gd name="T41" fmla="*/ 166 h 282"/>
                <a:gd name="T42" fmla="*/ 220 w 610"/>
                <a:gd name="T43" fmla="*/ 185 h 282"/>
                <a:gd name="T44" fmla="*/ 241 w 610"/>
                <a:gd name="T45" fmla="*/ 160 h 282"/>
                <a:gd name="T46" fmla="*/ 261 w 610"/>
                <a:gd name="T47" fmla="*/ 167 h 282"/>
                <a:gd name="T48" fmla="*/ 241 w 610"/>
                <a:gd name="T49" fmla="*/ 160 h 282"/>
                <a:gd name="T50" fmla="*/ 281 w 610"/>
                <a:gd name="T51" fmla="*/ 142 h 282"/>
                <a:gd name="T52" fmla="*/ 274 w 610"/>
                <a:gd name="T53" fmla="*/ 161 h 282"/>
                <a:gd name="T54" fmla="*/ 295 w 610"/>
                <a:gd name="T55" fmla="*/ 136 h 282"/>
                <a:gd name="T56" fmla="*/ 314 w 610"/>
                <a:gd name="T57" fmla="*/ 143 h 282"/>
                <a:gd name="T58" fmla="*/ 295 w 610"/>
                <a:gd name="T59" fmla="*/ 136 h 282"/>
                <a:gd name="T60" fmla="*/ 335 w 610"/>
                <a:gd name="T61" fmla="*/ 118 h 282"/>
                <a:gd name="T62" fmla="*/ 328 w 610"/>
                <a:gd name="T63" fmla="*/ 137 h 282"/>
                <a:gd name="T64" fmla="*/ 349 w 610"/>
                <a:gd name="T65" fmla="*/ 111 h 282"/>
                <a:gd name="T66" fmla="*/ 368 w 610"/>
                <a:gd name="T67" fmla="*/ 119 h 282"/>
                <a:gd name="T68" fmla="*/ 349 w 610"/>
                <a:gd name="T69" fmla="*/ 111 h 282"/>
                <a:gd name="T70" fmla="*/ 389 w 610"/>
                <a:gd name="T71" fmla="*/ 93 h 282"/>
                <a:gd name="T72" fmla="*/ 381 w 610"/>
                <a:gd name="T73" fmla="*/ 113 h 282"/>
                <a:gd name="T74" fmla="*/ 402 w 610"/>
                <a:gd name="T75" fmla="*/ 87 h 282"/>
                <a:gd name="T76" fmla="*/ 422 w 610"/>
                <a:gd name="T77" fmla="*/ 95 h 282"/>
                <a:gd name="T78" fmla="*/ 402 w 610"/>
                <a:gd name="T79" fmla="*/ 87 h 282"/>
                <a:gd name="T80" fmla="*/ 442 w 610"/>
                <a:gd name="T81" fmla="*/ 69 h 282"/>
                <a:gd name="T82" fmla="*/ 435 w 610"/>
                <a:gd name="T83" fmla="*/ 89 h 282"/>
                <a:gd name="T84" fmla="*/ 456 w 610"/>
                <a:gd name="T85" fmla="*/ 63 h 282"/>
                <a:gd name="T86" fmla="*/ 475 w 610"/>
                <a:gd name="T87" fmla="*/ 70 h 282"/>
                <a:gd name="T88" fmla="*/ 456 w 610"/>
                <a:gd name="T89" fmla="*/ 63 h 282"/>
                <a:gd name="T90" fmla="*/ 496 w 610"/>
                <a:gd name="T91" fmla="*/ 45 h 282"/>
                <a:gd name="T92" fmla="*/ 489 w 610"/>
                <a:gd name="T93" fmla="*/ 64 h 282"/>
                <a:gd name="T94" fmla="*/ 509 w 610"/>
                <a:gd name="T95" fmla="*/ 39 h 282"/>
                <a:gd name="T96" fmla="*/ 529 w 610"/>
                <a:gd name="T97" fmla="*/ 46 h 282"/>
                <a:gd name="T98" fmla="*/ 509 w 610"/>
                <a:gd name="T99" fmla="*/ 39 h 282"/>
                <a:gd name="T100" fmla="*/ 550 w 610"/>
                <a:gd name="T101" fmla="*/ 21 h 282"/>
                <a:gd name="T102" fmla="*/ 542 w 610"/>
                <a:gd name="T103" fmla="*/ 40 h 282"/>
                <a:gd name="T104" fmla="*/ 563 w 610"/>
                <a:gd name="T105" fmla="*/ 15 h 282"/>
                <a:gd name="T106" fmla="*/ 579 w 610"/>
                <a:gd name="T107" fmla="*/ 24 h 282"/>
                <a:gd name="T108" fmla="*/ 563 w 610"/>
                <a:gd name="T109" fmla="*/ 15 h 282"/>
                <a:gd name="T110" fmla="*/ 610 w 610"/>
                <a:gd name="T111" fmla="*/ 2 h 282"/>
                <a:gd name="T112" fmla="*/ 560 w 610"/>
                <a:gd name="T113" fmla="*/ 0 h 282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610"/>
                <a:gd name="T172" fmla="*/ 0 h 282"/>
                <a:gd name="T173" fmla="*/ 610 w 610"/>
                <a:gd name="T174" fmla="*/ 282 h 282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610" h="282">
                  <a:moveTo>
                    <a:pt x="0" y="269"/>
                  </a:moveTo>
                  <a:lnTo>
                    <a:pt x="13" y="263"/>
                  </a:lnTo>
                  <a:lnTo>
                    <a:pt x="19" y="276"/>
                  </a:lnTo>
                  <a:lnTo>
                    <a:pt x="6" y="282"/>
                  </a:lnTo>
                  <a:lnTo>
                    <a:pt x="0" y="269"/>
                  </a:lnTo>
                  <a:close/>
                  <a:moveTo>
                    <a:pt x="27" y="257"/>
                  </a:moveTo>
                  <a:lnTo>
                    <a:pt x="40" y="251"/>
                  </a:lnTo>
                  <a:lnTo>
                    <a:pt x="46" y="264"/>
                  </a:lnTo>
                  <a:lnTo>
                    <a:pt x="33" y="270"/>
                  </a:lnTo>
                  <a:lnTo>
                    <a:pt x="27" y="257"/>
                  </a:lnTo>
                  <a:close/>
                  <a:moveTo>
                    <a:pt x="54" y="245"/>
                  </a:moveTo>
                  <a:lnTo>
                    <a:pt x="67" y="239"/>
                  </a:lnTo>
                  <a:lnTo>
                    <a:pt x="73" y="252"/>
                  </a:lnTo>
                  <a:lnTo>
                    <a:pt x="60" y="258"/>
                  </a:lnTo>
                  <a:lnTo>
                    <a:pt x="54" y="245"/>
                  </a:lnTo>
                  <a:close/>
                  <a:moveTo>
                    <a:pt x="80" y="232"/>
                  </a:moveTo>
                  <a:lnTo>
                    <a:pt x="94" y="226"/>
                  </a:lnTo>
                  <a:lnTo>
                    <a:pt x="100" y="240"/>
                  </a:lnTo>
                  <a:lnTo>
                    <a:pt x="86" y="246"/>
                  </a:lnTo>
                  <a:lnTo>
                    <a:pt x="80" y="232"/>
                  </a:lnTo>
                  <a:close/>
                  <a:moveTo>
                    <a:pt x="107" y="220"/>
                  </a:moveTo>
                  <a:lnTo>
                    <a:pt x="121" y="214"/>
                  </a:lnTo>
                  <a:lnTo>
                    <a:pt x="127" y="228"/>
                  </a:lnTo>
                  <a:lnTo>
                    <a:pt x="113" y="234"/>
                  </a:lnTo>
                  <a:lnTo>
                    <a:pt x="107" y="220"/>
                  </a:lnTo>
                  <a:close/>
                  <a:moveTo>
                    <a:pt x="134" y="208"/>
                  </a:moveTo>
                  <a:lnTo>
                    <a:pt x="147" y="202"/>
                  </a:lnTo>
                  <a:lnTo>
                    <a:pt x="153" y="216"/>
                  </a:lnTo>
                  <a:lnTo>
                    <a:pt x="140" y="222"/>
                  </a:lnTo>
                  <a:lnTo>
                    <a:pt x="134" y="208"/>
                  </a:lnTo>
                  <a:close/>
                  <a:moveTo>
                    <a:pt x="161" y="196"/>
                  </a:moveTo>
                  <a:lnTo>
                    <a:pt x="174" y="190"/>
                  </a:lnTo>
                  <a:lnTo>
                    <a:pt x="180" y="204"/>
                  </a:lnTo>
                  <a:lnTo>
                    <a:pt x="167" y="210"/>
                  </a:lnTo>
                  <a:lnTo>
                    <a:pt x="161" y="196"/>
                  </a:lnTo>
                  <a:close/>
                  <a:moveTo>
                    <a:pt x="188" y="184"/>
                  </a:moveTo>
                  <a:lnTo>
                    <a:pt x="201" y="178"/>
                  </a:lnTo>
                  <a:lnTo>
                    <a:pt x="207" y="191"/>
                  </a:lnTo>
                  <a:lnTo>
                    <a:pt x="194" y="197"/>
                  </a:lnTo>
                  <a:lnTo>
                    <a:pt x="188" y="184"/>
                  </a:lnTo>
                  <a:close/>
                  <a:moveTo>
                    <a:pt x="214" y="172"/>
                  </a:moveTo>
                  <a:lnTo>
                    <a:pt x="228" y="166"/>
                  </a:lnTo>
                  <a:lnTo>
                    <a:pt x="234" y="179"/>
                  </a:lnTo>
                  <a:lnTo>
                    <a:pt x="220" y="185"/>
                  </a:lnTo>
                  <a:lnTo>
                    <a:pt x="214" y="172"/>
                  </a:lnTo>
                  <a:close/>
                  <a:moveTo>
                    <a:pt x="241" y="160"/>
                  </a:moveTo>
                  <a:lnTo>
                    <a:pt x="255" y="154"/>
                  </a:lnTo>
                  <a:lnTo>
                    <a:pt x="261" y="167"/>
                  </a:lnTo>
                  <a:lnTo>
                    <a:pt x="247" y="173"/>
                  </a:lnTo>
                  <a:lnTo>
                    <a:pt x="241" y="160"/>
                  </a:lnTo>
                  <a:close/>
                  <a:moveTo>
                    <a:pt x="268" y="148"/>
                  </a:moveTo>
                  <a:lnTo>
                    <a:pt x="281" y="142"/>
                  </a:lnTo>
                  <a:lnTo>
                    <a:pt x="288" y="155"/>
                  </a:lnTo>
                  <a:lnTo>
                    <a:pt x="274" y="161"/>
                  </a:lnTo>
                  <a:lnTo>
                    <a:pt x="268" y="148"/>
                  </a:lnTo>
                  <a:close/>
                  <a:moveTo>
                    <a:pt x="295" y="136"/>
                  </a:moveTo>
                  <a:lnTo>
                    <a:pt x="308" y="130"/>
                  </a:lnTo>
                  <a:lnTo>
                    <a:pt x="314" y="143"/>
                  </a:lnTo>
                  <a:lnTo>
                    <a:pt x="301" y="149"/>
                  </a:lnTo>
                  <a:lnTo>
                    <a:pt x="295" y="136"/>
                  </a:lnTo>
                  <a:close/>
                  <a:moveTo>
                    <a:pt x="322" y="124"/>
                  </a:moveTo>
                  <a:lnTo>
                    <a:pt x="335" y="118"/>
                  </a:lnTo>
                  <a:lnTo>
                    <a:pt x="341" y="131"/>
                  </a:lnTo>
                  <a:lnTo>
                    <a:pt x="328" y="137"/>
                  </a:lnTo>
                  <a:lnTo>
                    <a:pt x="322" y="124"/>
                  </a:lnTo>
                  <a:close/>
                  <a:moveTo>
                    <a:pt x="349" y="111"/>
                  </a:moveTo>
                  <a:lnTo>
                    <a:pt x="362" y="105"/>
                  </a:lnTo>
                  <a:lnTo>
                    <a:pt x="368" y="119"/>
                  </a:lnTo>
                  <a:lnTo>
                    <a:pt x="355" y="125"/>
                  </a:lnTo>
                  <a:lnTo>
                    <a:pt x="349" y="111"/>
                  </a:lnTo>
                  <a:close/>
                  <a:moveTo>
                    <a:pt x="375" y="99"/>
                  </a:moveTo>
                  <a:lnTo>
                    <a:pt x="389" y="93"/>
                  </a:lnTo>
                  <a:lnTo>
                    <a:pt x="395" y="107"/>
                  </a:lnTo>
                  <a:lnTo>
                    <a:pt x="381" y="113"/>
                  </a:lnTo>
                  <a:lnTo>
                    <a:pt x="375" y="99"/>
                  </a:lnTo>
                  <a:close/>
                  <a:moveTo>
                    <a:pt x="402" y="87"/>
                  </a:moveTo>
                  <a:lnTo>
                    <a:pt x="415" y="81"/>
                  </a:lnTo>
                  <a:lnTo>
                    <a:pt x="422" y="95"/>
                  </a:lnTo>
                  <a:lnTo>
                    <a:pt x="408" y="101"/>
                  </a:lnTo>
                  <a:lnTo>
                    <a:pt x="402" y="87"/>
                  </a:lnTo>
                  <a:close/>
                  <a:moveTo>
                    <a:pt x="429" y="75"/>
                  </a:moveTo>
                  <a:lnTo>
                    <a:pt x="442" y="69"/>
                  </a:lnTo>
                  <a:lnTo>
                    <a:pt x="448" y="83"/>
                  </a:lnTo>
                  <a:lnTo>
                    <a:pt x="435" y="89"/>
                  </a:lnTo>
                  <a:lnTo>
                    <a:pt x="429" y="75"/>
                  </a:lnTo>
                  <a:close/>
                  <a:moveTo>
                    <a:pt x="456" y="63"/>
                  </a:moveTo>
                  <a:lnTo>
                    <a:pt x="469" y="57"/>
                  </a:lnTo>
                  <a:lnTo>
                    <a:pt x="475" y="70"/>
                  </a:lnTo>
                  <a:lnTo>
                    <a:pt x="462" y="76"/>
                  </a:lnTo>
                  <a:lnTo>
                    <a:pt x="456" y="63"/>
                  </a:lnTo>
                  <a:close/>
                  <a:moveTo>
                    <a:pt x="482" y="51"/>
                  </a:moveTo>
                  <a:lnTo>
                    <a:pt x="496" y="45"/>
                  </a:lnTo>
                  <a:lnTo>
                    <a:pt x="502" y="58"/>
                  </a:lnTo>
                  <a:lnTo>
                    <a:pt x="489" y="64"/>
                  </a:lnTo>
                  <a:lnTo>
                    <a:pt x="482" y="51"/>
                  </a:lnTo>
                  <a:close/>
                  <a:moveTo>
                    <a:pt x="509" y="39"/>
                  </a:moveTo>
                  <a:lnTo>
                    <a:pt x="523" y="33"/>
                  </a:lnTo>
                  <a:lnTo>
                    <a:pt x="529" y="46"/>
                  </a:lnTo>
                  <a:lnTo>
                    <a:pt x="515" y="52"/>
                  </a:lnTo>
                  <a:lnTo>
                    <a:pt x="509" y="39"/>
                  </a:lnTo>
                  <a:close/>
                  <a:moveTo>
                    <a:pt x="536" y="27"/>
                  </a:moveTo>
                  <a:lnTo>
                    <a:pt x="550" y="21"/>
                  </a:lnTo>
                  <a:lnTo>
                    <a:pt x="556" y="34"/>
                  </a:lnTo>
                  <a:lnTo>
                    <a:pt x="542" y="40"/>
                  </a:lnTo>
                  <a:lnTo>
                    <a:pt x="536" y="27"/>
                  </a:lnTo>
                  <a:close/>
                  <a:moveTo>
                    <a:pt x="563" y="15"/>
                  </a:moveTo>
                  <a:lnTo>
                    <a:pt x="573" y="10"/>
                  </a:lnTo>
                  <a:lnTo>
                    <a:pt x="579" y="24"/>
                  </a:lnTo>
                  <a:lnTo>
                    <a:pt x="569" y="28"/>
                  </a:lnTo>
                  <a:lnTo>
                    <a:pt x="563" y="15"/>
                  </a:lnTo>
                  <a:close/>
                  <a:moveTo>
                    <a:pt x="560" y="0"/>
                  </a:moveTo>
                  <a:lnTo>
                    <a:pt x="610" y="2"/>
                  </a:lnTo>
                  <a:lnTo>
                    <a:pt x="579" y="40"/>
                  </a:lnTo>
                  <a:lnTo>
                    <a:pt x="560" y="0"/>
                  </a:lnTo>
                  <a:close/>
                </a:path>
              </a:pathLst>
            </a:custGeom>
            <a:solidFill>
              <a:srgbClr val="0000CC"/>
            </a:solidFill>
            <a:ln w="1">
              <a:solidFill>
                <a:srgbClr val="0000CC"/>
              </a:solidFill>
              <a:bevel/>
              <a:headEnd/>
              <a:tailEnd/>
            </a:ln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2000" b="0" i="0" u="none" strike="noStrike" kern="1200" cap="none" spc="0" normalizeH="0" baseline="0" noProof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Times New Roman"/>
                <a:ea typeface="+mn-ea"/>
                <a:cs typeface="Arial"/>
              </a:endParaRPr>
            </a:p>
          </p:txBody>
        </p:sp>
        <p:sp>
          <p:nvSpPr>
            <p:cNvPr id="105553" name="Freeform 86"/>
            <p:cNvSpPr>
              <a:spLocks noEditPoints="1"/>
            </p:cNvSpPr>
            <p:nvPr/>
          </p:nvSpPr>
          <p:spPr bwMode="auto">
            <a:xfrm>
              <a:off x="3286" y="617"/>
              <a:ext cx="827" cy="453"/>
            </a:xfrm>
            <a:custGeom>
              <a:avLst/>
              <a:gdLst>
                <a:gd name="T0" fmla="*/ 20 w 827"/>
                <a:gd name="T1" fmla="*/ 446 h 453"/>
                <a:gd name="T2" fmla="*/ 26 w 827"/>
                <a:gd name="T3" fmla="*/ 426 h 453"/>
                <a:gd name="T4" fmla="*/ 33 w 827"/>
                <a:gd name="T5" fmla="*/ 439 h 453"/>
                <a:gd name="T6" fmla="*/ 65 w 827"/>
                <a:gd name="T7" fmla="*/ 405 h 453"/>
                <a:gd name="T8" fmla="*/ 52 w 827"/>
                <a:gd name="T9" fmla="*/ 412 h 453"/>
                <a:gd name="T10" fmla="*/ 98 w 827"/>
                <a:gd name="T11" fmla="*/ 404 h 453"/>
                <a:gd name="T12" fmla="*/ 104 w 827"/>
                <a:gd name="T13" fmla="*/ 384 h 453"/>
                <a:gd name="T14" fmla="*/ 111 w 827"/>
                <a:gd name="T15" fmla="*/ 397 h 453"/>
                <a:gd name="T16" fmla="*/ 143 w 827"/>
                <a:gd name="T17" fmla="*/ 363 h 453"/>
                <a:gd name="T18" fmla="*/ 130 w 827"/>
                <a:gd name="T19" fmla="*/ 370 h 453"/>
                <a:gd name="T20" fmla="*/ 175 w 827"/>
                <a:gd name="T21" fmla="*/ 362 h 453"/>
                <a:gd name="T22" fmla="*/ 181 w 827"/>
                <a:gd name="T23" fmla="*/ 342 h 453"/>
                <a:gd name="T24" fmla="*/ 188 w 827"/>
                <a:gd name="T25" fmla="*/ 355 h 453"/>
                <a:gd name="T26" fmla="*/ 220 w 827"/>
                <a:gd name="T27" fmla="*/ 321 h 453"/>
                <a:gd name="T28" fmla="*/ 207 w 827"/>
                <a:gd name="T29" fmla="*/ 328 h 453"/>
                <a:gd name="T30" fmla="*/ 253 w 827"/>
                <a:gd name="T31" fmla="*/ 320 h 453"/>
                <a:gd name="T32" fmla="*/ 259 w 827"/>
                <a:gd name="T33" fmla="*/ 300 h 453"/>
                <a:gd name="T34" fmla="*/ 266 w 827"/>
                <a:gd name="T35" fmla="*/ 313 h 453"/>
                <a:gd name="T36" fmla="*/ 298 w 827"/>
                <a:gd name="T37" fmla="*/ 279 h 453"/>
                <a:gd name="T38" fmla="*/ 285 w 827"/>
                <a:gd name="T39" fmla="*/ 286 h 453"/>
                <a:gd name="T40" fmla="*/ 331 w 827"/>
                <a:gd name="T41" fmla="*/ 278 h 453"/>
                <a:gd name="T42" fmla="*/ 336 w 827"/>
                <a:gd name="T43" fmla="*/ 258 h 453"/>
                <a:gd name="T44" fmla="*/ 343 w 827"/>
                <a:gd name="T45" fmla="*/ 271 h 453"/>
                <a:gd name="T46" fmla="*/ 375 w 827"/>
                <a:gd name="T47" fmla="*/ 237 h 453"/>
                <a:gd name="T48" fmla="*/ 362 w 827"/>
                <a:gd name="T49" fmla="*/ 244 h 453"/>
                <a:gd name="T50" fmla="*/ 408 w 827"/>
                <a:gd name="T51" fmla="*/ 236 h 453"/>
                <a:gd name="T52" fmla="*/ 414 w 827"/>
                <a:gd name="T53" fmla="*/ 216 h 453"/>
                <a:gd name="T54" fmla="*/ 421 w 827"/>
                <a:gd name="T55" fmla="*/ 229 h 453"/>
                <a:gd name="T56" fmla="*/ 453 w 827"/>
                <a:gd name="T57" fmla="*/ 195 h 453"/>
                <a:gd name="T58" fmla="*/ 440 w 827"/>
                <a:gd name="T59" fmla="*/ 202 h 453"/>
                <a:gd name="T60" fmla="*/ 486 w 827"/>
                <a:gd name="T61" fmla="*/ 194 h 453"/>
                <a:gd name="T62" fmla="*/ 492 w 827"/>
                <a:gd name="T63" fmla="*/ 174 h 453"/>
                <a:gd name="T64" fmla="*/ 499 w 827"/>
                <a:gd name="T65" fmla="*/ 187 h 453"/>
                <a:gd name="T66" fmla="*/ 530 w 827"/>
                <a:gd name="T67" fmla="*/ 153 h 453"/>
                <a:gd name="T68" fmla="*/ 517 w 827"/>
                <a:gd name="T69" fmla="*/ 160 h 453"/>
                <a:gd name="T70" fmla="*/ 563 w 827"/>
                <a:gd name="T71" fmla="*/ 151 h 453"/>
                <a:gd name="T72" fmla="*/ 569 w 827"/>
                <a:gd name="T73" fmla="*/ 132 h 453"/>
                <a:gd name="T74" fmla="*/ 576 w 827"/>
                <a:gd name="T75" fmla="*/ 145 h 453"/>
                <a:gd name="T76" fmla="*/ 608 w 827"/>
                <a:gd name="T77" fmla="*/ 111 h 453"/>
                <a:gd name="T78" fmla="*/ 595 w 827"/>
                <a:gd name="T79" fmla="*/ 118 h 453"/>
                <a:gd name="T80" fmla="*/ 641 w 827"/>
                <a:gd name="T81" fmla="*/ 109 h 453"/>
                <a:gd name="T82" fmla="*/ 647 w 827"/>
                <a:gd name="T83" fmla="*/ 90 h 453"/>
                <a:gd name="T84" fmla="*/ 654 w 827"/>
                <a:gd name="T85" fmla="*/ 102 h 453"/>
                <a:gd name="T86" fmla="*/ 685 w 827"/>
                <a:gd name="T87" fmla="*/ 69 h 453"/>
                <a:gd name="T88" fmla="*/ 673 w 827"/>
                <a:gd name="T89" fmla="*/ 75 h 453"/>
                <a:gd name="T90" fmla="*/ 718 w 827"/>
                <a:gd name="T91" fmla="*/ 67 h 453"/>
                <a:gd name="T92" fmla="*/ 724 w 827"/>
                <a:gd name="T93" fmla="*/ 47 h 453"/>
                <a:gd name="T94" fmla="*/ 731 w 827"/>
                <a:gd name="T95" fmla="*/ 60 h 453"/>
                <a:gd name="T96" fmla="*/ 763 w 827"/>
                <a:gd name="T97" fmla="*/ 26 h 453"/>
                <a:gd name="T98" fmla="*/ 750 w 827"/>
                <a:gd name="T99" fmla="*/ 33 h 453"/>
                <a:gd name="T100" fmla="*/ 796 w 827"/>
                <a:gd name="T101" fmla="*/ 25 h 453"/>
                <a:gd name="T102" fmla="*/ 778 w 827"/>
                <a:gd name="T103" fmla="*/ 2 h 453"/>
                <a:gd name="T104" fmla="*/ 778 w 827"/>
                <a:gd name="T105" fmla="*/ 2 h 453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827"/>
                <a:gd name="T160" fmla="*/ 0 h 453"/>
                <a:gd name="T161" fmla="*/ 827 w 827"/>
                <a:gd name="T162" fmla="*/ 453 h 453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827" h="453">
                  <a:moveTo>
                    <a:pt x="0" y="440"/>
                  </a:moveTo>
                  <a:lnTo>
                    <a:pt x="13" y="433"/>
                  </a:lnTo>
                  <a:lnTo>
                    <a:pt x="20" y="446"/>
                  </a:lnTo>
                  <a:lnTo>
                    <a:pt x="7" y="453"/>
                  </a:lnTo>
                  <a:lnTo>
                    <a:pt x="0" y="440"/>
                  </a:lnTo>
                  <a:close/>
                  <a:moveTo>
                    <a:pt x="26" y="426"/>
                  </a:moveTo>
                  <a:lnTo>
                    <a:pt x="39" y="419"/>
                  </a:lnTo>
                  <a:lnTo>
                    <a:pt x="46" y="432"/>
                  </a:lnTo>
                  <a:lnTo>
                    <a:pt x="33" y="439"/>
                  </a:lnTo>
                  <a:lnTo>
                    <a:pt x="26" y="426"/>
                  </a:lnTo>
                  <a:close/>
                  <a:moveTo>
                    <a:pt x="52" y="412"/>
                  </a:moveTo>
                  <a:lnTo>
                    <a:pt x="65" y="405"/>
                  </a:lnTo>
                  <a:lnTo>
                    <a:pt x="72" y="418"/>
                  </a:lnTo>
                  <a:lnTo>
                    <a:pt x="59" y="425"/>
                  </a:lnTo>
                  <a:lnTo>
                    <a:pt x="52" y="412"/>
                  </a:lnTo>
                  <a:close/>
                  <a:moveTo>
                    <a:pt x="78" y="398"/>
                  </a:moveTo>
                  <a:lnTo>
                    <a:pt x="91" y="391"/>
                  </a:lnTo>
                  <a:lnTo>
                    <a:pt x="98" y="404"/>
                  </a:lnTo>
                  <a:lnTo>
                    <a:pt x="85" y="411"/>
                  </a:lnTo>
                  <a:lnTo>
                    <a:pt x="78" y="398"/>
                  </a:lnTo>
                  <a:close/>
                  <a:moveTo>
                    <a:pt x="104" y="384"/>
                  </a:moveTo>
                  <a:lnTo>
                    <a:pt x="117" y="377"/>
                  </a:lnTo>
                  <a:lnTo>
                    <a:pt x="124" y="390"/>
                  </a:lnTo>
                  <a:lnTo>
                    <a:pt x="111" y="397"/>
                  </a:lnTo>
                  <a:lnTo>
                    <a:pt x="104" y="384"/>
                  </a:lnTo>
                  <a:close/>
                  <a:moveTo>
                    <a:pt x="130" y="370"/>
                  </a:moveTo>
                  <a:lnTo>
                    <a:pt x="143" y="363"/>
                  </a:lnTo>
                  <a:lnTo>
                    <a:pt x="149" y="376"/>
                  </a:lnTo>
                  <a:lnTo>
                    <a:pt x="137" y="383"/>
                  </a:lnTo>
                  <a:lnTo>
                    <a:pt x="130" y="370"/>
                  </a:lnTo>
                  <a:close/>
                  <a:moveTo>
                    <a:pt x="155" y="356"/>
                  </a:moveTo>
                  <a:lnTo>
                    <a:pt x="168" y="349"/>
                  </a:lnTo>
                  <a:lnTo>
                    <a:pt x="175" y="362"/>
                  </a:lnTo>
                  <a:lnTo>
                    <a:pt x="162" y="369"/>
                  </a:lnTo>
                  <a:lnTo>
                    <a:pt x="155" y="356"/>
                  </a:lnTo>
                  <a:close/>
                  <a:moveTo>
                    <a:pt x="181" y="342"/>
                  </a:moveTo>
                  <a:lnTo>
                    <a:pt x="194" y="335"/>
                  </a:lnTo>
                  <a:lnTo>
                    <a:pt x="201" y="348"/>
                  </a:lnTo>
                  <a:lnTo>
                    <a:pt x="188" y="355"/>
                  </a:lnTo>
                  <a:lnTo>
                    <a:pt x="181" y="342"/>
                  </a:lnTo>
                  <a:close/>
                  <a:moveTo>
                    <a:pt x="207" y="328"/>
                  </a:moveTo>
                  <a:lnTo>
                    <a:pt x="220" y="321"/>
                  </a:lnTo>
                  <a:lnTo>
                    <a:pt x="227" y="334"/>
                  </a:lnTo>
                  <a:lnTo>
                    <a:pt x="214" y="341"/>
                  </a:lnTo>
                  <a:lnTo>
                    <a:pt x="207" y="328"/>
                  </a:lnTo>
                  <a:close/>
                  <a:moveTo>
                    <a:pt x="233" y="314"/>
                  </a:moveTo>
                  <a:lnTo>
                    <a:pt x="246" y="307"/>
                  </a:lnTo>
                  <a:lnTo>
                    <a:pt x="253" y="320"/>
                  </a:lnTo>
                  <a:lnTo>
                    <a:pt x="240" y="327"/>
                  </a:lnTo>
                  <a:lnTo>
                    <a:pt x="233" y="314"/>
                  </a:lnTo>
                  <a:close/>
                  <a:moveTo>
                    <a:pt x="259" y="300"/>
                  </a:moveTo>
                  <a:lnTo>
                    <a:pt x="272" y="293"/>
                  </a:lnTo>
                  <a:lnTo>
                    <a:pt x="279" y="306"/>
                  </a:lnTo>
                  <a:lnTo>
                    <a:pt x="266" y="313"/>
                  </a:lnTo>
                  <a:lnTo>
                    <a:pt x="259" y="300"/>
                  </a:lnTo>
                  <a:close/>
                  <a:moveTo>
                    <a:pt x="285" y="286"/>
                  </a:moveTo>
                  <a:lnTo>
                    <a:pt x="298" y="279"/>
                  </a:lnTo>
                  <a:lnTo>
                    <a:pt x="305" y="292"/>
                  </a:lnTo>
                  <a:lnTo>
                    <a:pt x="292" y="299"/>
                  </a:lnTo>
                  <a:lnTo>
                    <a:pt x="285" y="286"/>
                  </a:lnTo>
                  <a:close/>
                  <a:moveTo>
                    <a:pt x="311" y="272"/>
                  </a:moveTo>
                  <a:lnTo>
                    <a:pt x="323" y="265"/>
                  </a:lnTo>
                  <a:lnTo>
                    <a:pt x="331" y="278"/>
                  </a:lnTo>
                  <a:lnTo>
                    <a:pt x="318" y="285"/>
                  </a:lnTo>
                  <a:lnTo>
                    <a:pt x="311" y="272"/>
                  </a:lnTo>
                  <a:close/>
                  <a:moveTo>
                    <a:pt x="336" y="258"/>
                  </a:moveTo>
                  <a:lnTo>
                    <a:pt x="349" y="251"/>
                  </a:lnTo>
                  <a:lnTo>
                    <a:pt x="356" y="264"/>
                  </a:lnTo>
                  <a:lnTo>
                    <a:pt x="343" y="271"/>
                  </a:lnTo>
                  <a:lnTo>
                    <a:pt x="336" y="258"/>
                  </a:lnTo>
                  <a:close/>
                  <a:moveTo>
                    <a:pt x="362" y="244"/>
                  </a:moveTo>
                  <a:lnTo>
                    <a:pt x="375" y="237"/>
                  </a:lnTo>
                  <a:lnTo>
                    <a:pt x="382" y="250"/>
                  </a:lnTo>
                  <a:lnTo>
                    <a:pt x="369" y="257"/>
                  </a:lnTo>
                  <a:lnTo>
                    <a:pt x="362" y="244"/>
                  </a:lnTo>
                  <a:close/>
                  <a:moveTo>
                    <a:pt x="388" y="230"/>
                  </a:moveTo>
                  <a:lnTo>
                    <a:pt x="401" y="223"/>
                  </a:lnTo>
                  <a:lnTo>
                    <a:pt x="408" y="236"/>
                  </a:lnTo>
                  <a:lnTo>
                    <a:pt x="395" y="243"/>
                  </a:lnTo>
                  <a:lnTo>
                    <a:pt x="388" y="230"/>
                  </a:lnTo>
                  <a:close/>
                  <a:moveTo>
                    <a:pt x="414" y="216"/>
                  </a:moveTo>
                  <a:lnTo>
                    <a:pt x="427" y="209"/>
                  </a:lnTo>
                  <a:lnTo>
                    <a:pt x="434" y="222"/>
                  </a:lnTo>
                  <a:lnTo>
                    <a:pt x="421" y="229"/>
                  </a:lnTo>
                  <a:lnTo>
                    <a:pt x="414" y="216"/>
                  </a:lnTo>
                  <a:close/>
                  <a:moveTo>
                    <a:pt x="440" y="202"/>
                  </a:moveTo>
                  <a:lnTo>
                    <a:pt x="453" y="195"/>
                  </a:lnTo>
                  <a:lnTo>
                    <a:pt x="460" y="208"/>
                  </a:lnTo>
                  <a:lnTo>
                    <a:pt x="447" y="215"/>
                  </a:lnTo>
                  <a:lnTo>
                    <a:pt x="440" y="202"/>
                  </a:lnTo>
                  <a:close/>
                  <a:moveTo>
                    <a:pt x="466" y="188"/>
                  </a:moveTo>
                  <a:lnTo>
                    <a:pt x="479" y="181"/>
                  </a:lnTo>
                  <a:lnTo>
                    <a:pt x="486" y="194"/>
                  </a:lnTo>
                  <a:lnTo>
                    <a:pt x="473" y="201"/>
                  </a:lnTo>
                  <a:lnTo>
                    <a:pt x="466" y="188"/>
                  </a:lnTo>
                  <a:close/>
                  <a:moveTo>
                    <a:pt x="492" y="174"/>
                  </a:moveTo>
                  <a:lnTo>
                    <a:pt x="505" y="167"/>
                  </a:lnTo>
                  <a:lnTo>
                    <a:pt x="511" y="180"/>
                  </a:lnTo>
                  <a:lnTo>
                    <a:pt x="499" y="187"/>
                  </a:lnTo>
                  <a:lnTo>
                    <a:pt x="492" y="174"/>
                  </a:lnTo>
                  <a:close/>
                  <a:moveTo>
                    <a:pt x="517" y="160"/>
                  </a:moveTo>
                  <a:lnTo>
                    <a:pt x="530" y="153"/>
                  </a:lnTo>
                  <a:lnTo>
                    <a:pt x="537" y="166"/>
                  </a:lnTo>
                  <a:lnTo>
                    <a:pt x="524" y="172"/>
                  </a:lnTo>
                  <a:lnTo>
                    <a:pt x="517" y="160"/>
                  </a:lnTo>
                  <a:close/>
                  <a:moveTo>
                    <a:pt x="543" y="146"/>
                  </a:moveTo>
                  <a:lnTo>
                    <a:pt x="556" y="139"/>
                  </a:lnTo>
                  <a:lnTo>
                    <a:pt x="563" y="151"/>
                  </a:lnTo>
                  <a:lnTo>
                    <a:pt x="550" y="159"/>
                  </a:lnTo>
                  <a:lnTo>
                    <a:pt x="543" y="146"/>
                  </a:lnTo>
                  <a:close/>
                  <a:moveTo>
                    <a:pt x="569" y="132"/>
                  </a:moveTo>
                  <a:lnTo>
                    <a:pt x="582" y="125"/>
                  </a:lnTo>
                  <a:lnTo>
                    <a:pt x="589" y="138"/>
                  </a:lnTo>
                  <a:lnTo>
                    <a:pt x="576" y="145"/>
                  </a:lnTo>
                  <a:lnTo>
                    <a:pt x="569" y="132"/>
                  </a:lnTo>
                  <a:close/>
                  <a:moveTo>
                    <a:pt x="595" y="118"/>
                  </a:moveTo>
                  <a:lnTo>
                    <a:pt x="608" y="111"/>
                  </a:lnTo>
                  <a:lnTo>
                    <a:pt x="615" y="124"/>
                  </a:lnTo>
                  <a:lnTo>
                    <a:pt x="602" y="130"/>
                  </a:lnTo>
                  <a:lnTo>
                    <a:pt x="595" y="118"/>
                  </a:lnTo>
                  <a:close/>
                  <a:moveTo>
                    <a:pt x="621" y="104"/>
                  </a:moveTo>
                  <a:lnTo>
                    <a:pt x="634" y="97"/>
                  </a:lnTo>
                  <a:lnTo>
                    <a:pt x="641" y="109"/>
                  </a:lnTo>
                  <a:lnTo>
                    <a:pt x="628" y="116"/>
                  </a:lnTo>
                  <a:lnTo>
                    <a:pt x="621" y="104"/>
                  </a:lnTo>
                  <a:close/>
                  <a:moveTo>
                    <a:pt x="647" y="90"/>
                  </a:moveTo>
                  <a:lnTo>
                    <a:pt x="660" y="83"/>
                  </a:lnTo>
                  <a:lnTo>
                    <a:pt x="667" y="95"/>
                  </a:lnTo>
                  <a:lnTo>
                    <a:pt x="654" y="102"/>
                  </a:lnTo>
                  <a:lnTo>
                    <a:pt x="647" y="90"/>
                  </a:lnTo>
                  <a:close/>
                  <a:moveTo>
                    <a:pt x="673" y="75"/>
                  </a:moveTo>
                  <a:lnTo>
                    <a:pt x="685" y="69"/>
                  </a:lnTo>
                  <a:lnTo>
                    <a:pt x="692" y="81"/>
                  </a:lnTo>
                  <a:lnTo>
                    <a:pt x="680" y="88"/>
                  </a:lnTo>
                  <a:lnTo>
                    <a:pt x="673" y="75"/>
                  </a:lnTo>
                  <a:close/>
                  <a:moveTo>
                    <a:pt x="698" y="62"/>
                  </a:moveTo>
                  <a:lnTo>
                    <a:pt x="711" y="54"/>
                  </a:lnTo>
                  <a:lnTo>
                    <a:pt x="718" y="67"/>
                  </a:lnTo>
                  <a:lnTo>
                    <a:pt x="705" y="74"/>
                  </a:lnTo>
                  <a:lnTo>
                    <a:pt x="698" y="62"/>
                  </a:lnTo>
                  <a:close/>
                  <a:moveTo>
                    <a:pt x="724" y="47"/>
                  </a:moveTo>
                  <a:lnTo>
                    <a:pt x="737" y="41"/>
                  </a:lnTo>
                  <a:lnTo>
                    <a:pt x="744" y="53"/>
                  </a:lnTo>
                  <a:lnTo>
                    <a:pt x="731" y="60"/>
                  </a:lnTo>
                  <a:lnTo>
                    <a:pt x="724" y="47"/>
                  </a:lnTo>
                  <a:close/>
                  <a:moveTo>
                    <a:pt x="750" y="33"/>
                  </a:moveTo>
                  <a:lnTo>
                    <a:pt x="763" y="26"/>
                  </a:lnTo>
                  <a:lnTo>
                    <a:pt x="770" y="39"/>
                  </a:lnTo>
                  <a:lnTo>
                    <a:pt x="757" y="46"/>
                  </a:lnTo>
                  <a:lnTo>
                    <a:pt x="750" y="33"/>
                  </a:lnTo>
                  <a:close/>
                  <a:moveTo>
                    <a:pt x="776" y="19"/>
                  </a:moveTo>
                  <a:lnTo>
                    <a:pt x="789" y="12"/>
                  </a:lnTo>
                  <a:lnTo>
                    <a:pt x="796" y="25"/>
                  </a:lnTo>
                  <a:lnTo>
                    <a:pt x="783" y="32"/>
                  </a:lnTo>
                  <a:lnTo>
                    <a:pt x="776" y="19"/>
                  </a:lnTo>
                  <a:close/>
                  <a:moveTo>
                    <a:pt x="778" y="2"/>
                  </a:moveTo>
                  <a:lnTo>
                    <a:pt x="827" y="0"/>
                  </a:lnTo>
                  <a:lnTo>
                    <a:pt x="799" y="40"/>
                  </a:lnTo>
                  <a:lnTo>
                    <a:pt x="778" y="2"/>
                  </a:lnTo>
                  <a:close/>
                </a:path>
              </a:pathLst>
            </a:custGeom>
            <a:solidFill>
              <a:srgbClr val="0000CC"/>
            </a:solidFill>
            <a:ln w="1">
              <a:solidFill>
                <a:srgbClr val="0000CC"/>
              </a:solidFill>
              <a:bevel/>
              <a:headEnd/>
              <a:tailEnd/>
            </a:ln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2000" b="0" i="0" u="none" strike="noStrike" kern="1200" cap="none" spc="0" normalizeH="0" baseline="0" noProof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Times New Roman"/>
                <a:ea typeface="+mn-ea"/>
                <a:cs typeface="Arial"/>
              </a:endParaRPr>
            </a:p>
          </p:txBody>
        </p:sp>
        <p:sp>
          <p:nvSpPr>
            <p:cNvPr id="105554" name="Freeform 87"/>
            <p:cNvSpPr>
              <a:spLocks noEditPoints="1"/>
            </p:cNvSpPr>
            <p:nvPr/>
          </p:nvSpPr>
          <p:spPr bwMode="auto">
            <a:xfrm>
              <a:off x="3319" y="2305"/>
              <a:ext cx="813" cy="44"/>
            </a:xfrm>
            <a:custGeom>
              <a:avLst/>
              <a:gdLst>
                <a:gd name="T0" fmla="*/ 15 w 813"/>
                <a:gd name="T1" fmla="*/ 30 h 44"/>
                <a:gd name="T2" fmla="*/ 30 w 813"/>
                <a:gd name="T3" fmla="*/ 15 h 44"/>
                <a:gd name="T4" fmla="*/ 30 w 813"/>
                <a:gd name="T5" fmla="*/ 30 h 44"/>
                <a:gd name="T6" fmla="*/ 74 w 813"/>
                <a:gd name="T7" fmla="*/ 15 h 44"/>
                <a:gd name="T8" fmla="*/ 59 w 813"/>
                <a:gd name="T9" fmla="*/ 15 h 44"/>
                <a:gd name="T10" fmla="*/ 103 w 813"/>
                <a:gd name="T11" fmla="*/ 30 h 44"/>
                <a:gd name="T12" fmla="*/ 118 w 813"/>
                <a:gd name="T13" fmla="*/ 15 h 44"/>
                <a:gd name="T14" fmla="*/ 118 w 813"/>
                <a:gd name="T15" fmla="*/ 30 h 44"/>
                <a:gd name="T16" fmla="*/ 162 w 813"/>
                <a:gd name="T17" fmla="*/ 15 h 44"/>
                <a:gd name="T18" fmla="*/ 147 w 813"/>
                <a:gd name="T19" fmla="*/ 15 h 44"/>
                <a:gd name="T20" fmla="*/ 191 w 813"/>
                <a:gd name="T21" fmla="*/ 30 h 44"/>
                <a:gd name="T22" fmla="*/ 206 w 813"/>
                <a:gd name="T23" fmla="*/ 15 h 44"/>
                <a:gd name="T24" fmla="*/ 206 w 813"/>
                <a:gd name="T25" fmla="*/ 30 h 44"/>
                <a:gd name="T26" fmla="*/ 250 w 813"/>
                <a:gd name="T27" fmla="*/ 15 h 44"/>
                <a:gd name="T28" fmla="*/ 235 w 813"/>
                <a:gd name="T29" fmla="*/ 15 h 44"/>
                <a:gd name="T30" fmla="*/ 280 w 813"/>
                <a:gd name="T31" fmla="*/ 30 h 44"/>
                <a:gd name="T32" fmla="*/ 294 w 813"/>
                <a:gd name="T33" fmla="*/ 15 h 44"/>
                <a:gd name="T34" fmla="*/ 294 w 813"/>
                <a:gd name="T35" fmla="*/ 30 h 44"/>
                <a:gd name="T36" fmla="*/ 338 w 813"/>
                <a:gd name="T37" fmla="*/ 15 h 44"/>
                <a:gd name="T38" fmla="*/ 324 w 813"/>
                <a:gd name="T39" fmla="*/ 15 h 44"/>
                <a:gd name="T40" fmla="*/ 368 w 813"/>
                <a:gd name="T41" fmla="*/ 30 h 44"/>
                <a:gd name="T42" fmla="*/ 383 w 813"/>
                <a:gd name="T43" fmla="*/ 15 h 44"/>
                <a:gd name="T44" fmla="*/ 383 w 813"/>
                <a:gd name="T45" fmla="*/ 30 h 44"/>
                <a:gd name="T46" fmla="*/ 427 w 813"/>
                <a:gd name="T47" fmla="*/ 15 h 44"/>
                <a:gd name="T48" fmla="*/ 412 w 813"/>
                <a:gd name="T49" fmla="*/ 15 h 44"/>
                <a:gd name="T50" fmla="*/ 456 w 813"/>
                <a:gd name="T51" fmla="*/ 30 h 44"/>
                <a:gd name="T52" fmla="*/ 471 w 813"/>
                <a:gd name="T53" fmla="*/ 15 h 44"/>
                <a:gd name="T54" fmla="*/ 471 w 813"/>
                <a:gd name="T55" fmla="*/ 30 h 44"/>
                <a:gd name="T56" fmla="*/ 515 w 813"/>
                <a:gd name="T57" fmla="*/ 15 h 44"/>
                <a:gd name="T58" fmla="*/ 500 w 813"/>
                <a:gd name="T59" fmla="*/ 15 h 44"/>
                <a:gd name="T60" fmla="*/ 544 w 813"/>
                <a:gd name="T61" fmla="*/ 30 h 44"/>
                <a:gd name="T62" fmla="*/ 559 w 813"/>
                <a:gd name="T63" fmla="*/ 15 h 44"/>
                <a:gd name="T64" fmla="*/ 559 w 813"/>
                <a:gd name="T65" fmla="*/ 30 h 44"/>
                <a:gd name="T66" fmla="*/ 603 w 813"/>
                <a:gd name="T67" fmla="*/ 15 h 44"/>
                <a:gd name="T68" fmla="*/ 588 w 813"/>
                <a:gd name="T69" fmla="*/ 15 h 44"/>
                <a:gd name="T70" fmla="*/ 633 w 813"/>
                <a:gd name="T71" fmla="*/ 30 h 44"/>
                <a:gd name="T72" fmla="*/ 647 w 813"/>
                <a:gd name="T73" fmla="*/ 15 h 44"/>
                <a:gd name="T74" fmla="*/ 647 w 813"/>
                <a:gd name="T75" fmla="*/ 30 h 44"/>
                <a:gd name="T76" fmla="*/ 691 w 813"/>
                <a:gd name="T77" fmla="*/ 15 h 44"/>
                <a:gd name="T78" fmla="*/ 677 w 813"/>
                <a:gd name="T79" fmla="*/ 15 h 44"/>
                <a:gd name="T80" fmla="*/ 721 w 813"/>
                <a:gd name="T81" fmla="*/ 30 h 44"/>
                <a:gd name="T82" fmla="*/ 736 w 813"/>
                <a:gd name="T83" fmla="*/ 15 h 44"/>
                <a:gd name="T84" fmla="*/ 736 w 813"/>
                <a:gd name="T85" fmla="*/ 30 h 44"/>
                <a:gd name="T86" fmla="*/ 776 w 813"/>
                <a:gd name="T87" fmla="*/ 15 h 44"/>
                <a:gd name="T88" fmla="*/ 765 w 813"/>
                <a:gd name="T89" fmla="*/ 15 h 44"/>
                <a:gd name="T90" fmla="*/ 769 w 813"/>
                <a:gd name="T91" fmla="*/ 44 h 44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813"/>
                <a:gd name="T139" fmla="*/ 0 h 44"/>
                <a:gd name="T140" fmla="*/ 813 w 813"/>
                <a:gd name="T141" fmla="*/ 44 h 44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813" h="44">
                  <a:moveTo>
                    <a:pt x="0" y="15"/>
                  </a:moveTo>
                  <a:lnTo>
                    <a:pt x="15" y="15"/>
                  </a:lnTo>
                  <a:lnTo>
                    <a:pt x="15" y="30"/>
                  </a:lnTo>
                  <a:lnTo>
                    <a:pt x="0" y="30"/>
                  </a:lnTo>
                  <a:lnTo>
                    <a:pt x="0" y="15"/>
                  </a:lnTo>
                  <a:close/>
                  <a:moveTo>
                    <a:pt x="30" y="15"/>
                  </a:moveTo>
                  <a:lnTo>
                    <a:pt x="44" y="15"/>
                  </a:lnTo>
                  <a:lnTo>
                    <a:pt x="44" y="30"/>
                  </a:lnTo>
                  <a:lnTo>
                    <a:pt x="30" y="30"/>
                  </a:lnTo>
                  <a:lnTo>
                    <a:pt x="30" y="15"/>
                  </a:lnTo>
                  <a:close/>
                  <a:moveTo>
                    <a:pt x="59" y="15"/>
                  </a:moveTo>
                  <a:lnTo>
                    <a:pt x="74" y="15"/>
                  </a:lnTo>
                  <a:lnTo>
                    <a:pt x="74" y="30"/>
                  </a:lnTo>
                  <a:lnTo>
                    <a:pt x="59" y="30"/>
                  </a:lnTo>
                  <a:lnTo>
                    <a:pt x="59" y="15"/>
                  </a:lnTo>
                  <a:close/>
                  <a:moveTo>
                    <a:pt x="88" y="15"/>
                  </a:moveTo>
                  <a:lnTo>
                    <a:pt x="103" y="15"/>
                  </a:lnTo>
                  <a:lnTo>
                    <a:pt x="103" y="30"/>
                  </a:lnTo>
                  <a:lnTo>
                    <a:pt x="88" y="30"/>
                  </a:lnTo>
                  <a:lnTo>
                    <a:pt x="88" y="15"/>
                  </a:lnTo>
                  <a:close/>
                  <a:moveTo>
                    <a:pt x="118" y="15"/>
                  </a:moveTo>
                  <a:lnTo>
                    <a:pt x="133" y="15"/>
                  </a:lnTo>
                  <a:lnTo>
                    <a:pt x="133" y="30"/>
                  </a:lnTo>
                  <a:lnTo>
                    <a:pt x="118" y="30"/>
                  </a:lnTo>
                  <a:lnTo>
                    <a:pt x="118" y="15"/>
                  </a:lnTo>
                  <a:close/>
                  <a:moveTo>
                    <a:pt x="147" y="15"/>
                  </a:moveTo>
                  <a:lnTo>
                    <a:pt x="162" y="15"/>
                  </a:lnTo>
                  <a:lnTo>
                    <a:pt x="162" y="30"/>
                  </a:lnTo>
                  <a:lnTo>
                    <a:pt x="147" y="30"/>
                  </a:lnTo>
                  <a:lnTo>
                    <a:pt x="147" y="15"/>
                  </a:lnTo>
                  <a:close/>
                  <a:moveTo>
                    <a:pt x="177" y="15"/>
                  </a:moveTo>
                  <a:lnTo>
                    <a:pt x="191" y="15"/>
                  </a:lnTo>
                  <a:lnTo>
                    <a:pt x="191" y="30"/>
                  </a:lnTo>
                  <a:lnTo>
                    <a:pt x="177" y="30"/>
                  </a:lnTo>
                  <a:lnTo>
                    <a:pt x="177" y="15"/>
                  </a:lnTo>
                  <a:close/>
                  <a:moveTo>
                    <a:pt x="206" y="15"/>
                  </a:moveTo>
                  <a:lnTo>
                    <a:pt x="221" y="15"/>
                  </a:lnTo>
                  <a:lnTo>
                    <a:pt x="221" y="30"/>
                  </a:lnTo>
                  <a:lnTo>
                    <a:pt x="206" y="30"/>
                  </a:lnTo>
                  <a:lnTo>
                    <a:pt x="206" y="15"/>
                  </a:lnTo>
                  <a:close/>
                  <a:moveTo>
                    <a:pt x="235" y="15"/>
                  </a:moveTo>
                  <a:lnTo>
                    <a:pt x="250" y="15"/>
                  </a:lnTo>
                  <a:lnTo>
                    <a:pt x="250" y="30"/>
                  </a:lnTo>
                  <a:lnTo>
                    <a:pt x="235" y="30"/>
                  </a:lnTo>
                  <a:lnTo>
                    <a:pt x="235" y="15"/>
                  </a:lnTo>
                  <a:close/>
                  <a:moveTo>
                    <a:pt x="265" y="15"/>
                  </a:moveTo>
                  <a:lnTo>
                    <a:pt x="280" y="15"/>
                  </a:lnTo>
                  <a:lnTo>
                    <a:pt x="280" y="30"/>
                  </a:lnTo>
                  <a:lnTo>
                    <a:pt x="265" y="30"/>
                  </a:lnTo>
                  <a:lnTo>
                    <a:pt x="265" y="15"/>
                  </a:lnTo>
                  <a:close/>
                  <a:moveTo>
                    <a:pt x="294" y="15"/>
                  </a:moveTo>
                  <a:lnTo>
                    <a:pt x="309" y="15"/>
                  </a:lnTo>
                  <a:lnTo>
                    <a:pt x="309" y="30"/>
                  </a:lnTo>
                  <a:lnTo>
                    <a:pt x="294" y="30"/>
                  </a:lnTo>
                  <a:lnTo>
                    <a:pt x="294" y="15"/>
                  </a:lnTo>
                  <a:close/>
                  <a:moveTo>
                    <a:pt x="324" y="15"/>
                  </a:moveTo>
                  <a:lnTo>
                    <a:pt x="338" y="15"/>
                  </a:lnTo>
                  <a:lnTo>
                    <a:pt x="338" y="30"/>
                  </a:lnTo>
                  <a:lnTo>
                    <a:pt x="324" y="30"/>
                  </a:lnTo>
                  <a:lnTo>
                    <a:pt x="324" y="15"/>
                  </a:lnTo>
                  <a:close/>
                  <a:moveTo>
                    <a:pt x="353" y="15"/>
                  </a:moveTo>
                  <a:lnTo>
                    <a:pt x="368" y="15"/>
                  </a:lnTo>
                  <a:lnTo>
                    <a:pt x="368" y="30"/>
                  </a:lnTo>
                  <a:lnTo>
                    <a:pt x="353" y="30"/>
                  </a:lnTo>
                  <a:lnTo>
                    <a:pt x="353" y="15"/>
                  </a:lnTo>
                  <a:close/>
                  <a:moveTo>
                    <a:pt x="383" y="15"/>
                  </a:moveTo>
                  <a:lnTo>
                    <a:pt x="397" y="15"/>
                  </a:lnTo>
                  <a:lnTo>
                    <a:pt x="397" y="30"/>
                  </a:lnTo>
                  <a:lnTo>
                    <a:pt x="383" y="30"/>
                  </a:lnTo>
                  <a:lnTo>
                    <a:pt x="383" y="15"/>
                  </a:lnTo>
                  <a:close/>
                  <a:moveTo>
                    <a:pt x="412" y="15"/>
                  </a:moveTo>
                  <a:lnTo>
                    <a:pt x="427" y="15"/>
                  </a:lnTo>
                  <a:lnTo>
                    <a:pt x="427" y="30"/>
                  </a:lnTo>
                  <a:lnTo>
                    <a:pt x="412" y="30"/>
                  </a:lnTo>
                  <a:lnTo>
                    <a:pt x="412" y="15"/>
                  </a:lnTo>
                  <a:close/>
                  <a:moveTo>
                    <a:pt x="441" y="15"/>
                  </a:moveTo>
                  <a:lnTo>
                    <a:pt x="456" y="15"/>
                  </a:lnTo>
                  <a:lnTo>
                    <a:pt x="456" y="30"/>
                  </a:lnTo>
                  <a:lnTo>
                    <a:pt x="441" y="30"/>
                  </a:lnTo>
                  <a:lnTo>
                    <a:pt x="441" y="15"/>
                  </a:lnTo>
                  <a:close/>
                  <a:moveTo>
                    <a:pt x="471" y="15"/>
                  </a:moveTo>
                  <a:lnTo>
                    <a:pt x="486" y="15"/>
                  </a:lnTo>
                  <a:lnTo>
                    <a:pt x="486" y="30"/>
                  </a:lnTo>
                  <a:lnTo>
                    <a:pt x="471" y="30"/>
                  </a:lnTo>
                  <a:lnTo>
                    <a:pt x="471" y="15"/>
                  </a:lnTo>
                  <a:close/>
                  <a:moveTo>
                    <a:pt x="500" y="15"/>
                  </a:moveTo>
                  <a:lnTo>
                    <a:pt x="515" y="15"/>
                  </a:lnTo>
                  <a:lnTo>
                    <a:pt x="515" y="30"/>
                  </a:lnTo>
                  <a:lnTo>
                    <a:pt x="500" y="30"/>
                  </a:lnTo>
                  <a:lnTo>
                    <a:pt x="500" y="15"/>
                  </a:lnTo>
                  <a:close/>
                  <a:moveTo>
                    <a:pt x="530" y="15"/>
                  </a:moveTo>
                  <a:lnTo>
                    <a:pt x="544" y="15"/>
                  </a:lnTo>
                  <a:lnTo>
                    <a:pt x="544" y="30"/>
                  </a:lnTo>
                  <a:lnTo>
                    <a:pt x="530" y="30"/>
                  </a:lnTo>
                  <a:lnTo>
                    <a:pt x="530" y="15"/>
                  </a:lnTo>
                  <a:close/>
                  <a:moveTo>
                    <a:pt x="559" y="15"/>
                  </a:moveTo>
                  <a:lnTo>
                    <a:pt x="574" y="15"/>
                  </a:lnTo>
                  <a:lnTo>
                    <a:pt x="574" y="30"/>
                  </a:lnTo>
                  <a:lnTo>
                    <a:pt x="559" y="30"/>
                  </a:lnTo>
                  <a:lnTo>
                    <a:pt x="559" y="15"/>
                  </a:lnTo>
                  <a:close/>
                  <a:moveTo>
                    <a:pt x="588" y="15"/>
                  </a:moveTo>
                  <a:lnTo>
                    <a:pt x="603" y="15"/>
                  </a:lnTo>
                  <a:lnTo>
                    <a:pt x="603" y="30"/>
                  </a:lnTo>
                  <a:lnTo>
                    <a:pt x="588" y="30"/>
                  </a:lnTo>
                  <a:lnTo>
                    <a:pt x="588" y="15"/>
                  </a:lnTo>
                  <a:close/>
                  <a:moveTo>
                    <a:pt x="618" y="15"/>
                  </a:moveTo>
                  <a:lnTo>
                    <a:pt x="633" y="15"/>
                  </a:lnTo>
                  <a:lnTo>
                    <a:pt x="633" y="30"/>
                  </a:lnTo>
                  <a:lnTo>
                    <a:pt x="618" y="30"/>
                  </a:lnTo>
                  <a:lnTo>
                    <a:pt x="618" y="15"/>
                  </a:lnTo>
                  <a:close/>
                  <a:moveTo>
                    <a:pt x="647" y="15"/>
                  </a:moveTo>
                  <a:lnTo>
                    <a:pt x="662" y="15"/>
                  </a:lnTo>
                  <a:lnTo>
                    <a:pt x="662" y="30"/>
                  </a:lnTo>
                  <a:lnTo>
                    <a:pt x="647" y="30"/>
                  </a:lnTo>
                  <a:lnTo>
                    <a:pt x="647" y="15"/>
                  </a:lnTo>
                  <a:close/>
                  <a:moveTo>
                    <a:pt x="677" y="15"/>
                  </a:moveTo>
                  <a:lnTo>
                    <a:pt x="691" y="15"/>
                  </a:lnTo>
                  <a:lnTo>
                    <a:pt x="691" y="30"/>
                  </a:lnTo>
                  <a:lnTo>
                    <a:pt x="677" y="30"/>
                  </a:lnTo>
                  <a:lnTo>
                    <a:pt x="677" y="15"/>
                  </a:lnTo>
                  <a:close/>
                  <a:moveTo>
                    <a:pt x="706" y="15"/>
                  </a:moveTo>
                  <a:lnTo>
                    <a:pt x="721" y="15"/>
                  </a:lnTo>
                  <a:lnTo>
                    <a:pt x="721" y="30"/>
                  </a:lnTo>
                  <a:lnTo>
                    <a:pt x="706" y="30"/>
                  </a:lnTo>
                  <a:lnTo>
                    <a:pt x="706" y="15"/>
                  </a:lnTo>
                  <a:close/>
                  <a:moveTo>
                    <a:pt x="736" y="15"/>
                  </a:moveTo>
                  <a:lnTo>
                    <a:pt x="750" y="15"/>
                  </a:lnTo>
                  <a:lnTo>
                    <a:pt x="750" y="30"/>
                  </a:lnTo>
                  <a:lnTo>
                    <a:pt x="736" y="30"/>
                  </a:lnTo>
                  <a:lnTo>
                    <a:pt x="736" y="15"/>
                  </a:lnTo>
                  <a:close/>
                  <a:moveTo>
                    <a:pt x="765" y="15"/>
                  </a:moveTo>
                  <a:lnTo>
                    <a:pt x="776" y="15"/>
                  </a:lnTo>
                  <a:lnTo>
                    <a:pt x="776" y="30"/>
                  </a:lnTo>
                  <a:lnTo>
                    <a:pt x="765" y="30"/>
                  </a:lnTo>
                  <a:lnTo>
                    <a:pt x="765" y="15"/>
                  </a:lnTo>
                  <a:close/>
                  <a:moveTo>
                    <a:pt x="769" y="0"/>
                  </a:moveTo>
                  <a:lnTo>
                    <a:pt x="813" y="22"/>
                  </a:lnTo>
                  <a:lnTo>
                    <a:pt x="769" y="44"/>
                  </a:lnTo>
                  <a:lnTo>
                    <a:pt x="769" y="0"/>
                  </a:lnTo>
                  <a:close/>
                </a:path>
              </a:pathLst>
            </a:custGeom>
            <a:solidFill>
              <a:srgbClr val="0000FF"/>
            </a:solidFill>
            <a:ln w="1">
              <a:solidFill>
                <a:srgbClr val="0000FF"/>
              </a:solidFill>
              <a:bevel/>
              <a:headEnd/>
              <a:tailEnd/>
            </a:ln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2000" b="0" i="0" u="none" strike="noStrike" kern="1200" cap="none" spc="0" normalizeH="0" baseline="0" noProof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Times New Roman"/>
                <a:ea typeface="+mn-ea"/>
                <a:cs typeface="Arial"/>
              </a:endParaRPr>
            </a:p>
          </p:txBody>
        </p:sp>
        <p:sp>
          <p:nvSpPr>
            <p:cNvPr id="105555" name="Freeform 88"/>
            <p:cNvSpPr>
              <a:spLocks noEditPoints="1"/>
            </p:cNvSpPr>
            <p:nvPr/>
          </p:nvSpPr>
          <p:spPr bwMode="auto">
            <a:xfrm>
              <a:off x="1701" y="2305"/>
              <a:ext cx="624" cy="44"/>
            </a:xfrm>
            <a:custGeom>
              <a:avLst/>
              <a:gdLst>
                <a:gd name="T0" fmla="*/ 15 w 624"/>
                <a:gd name="T1" fmla="*/ 15 h 44"/>
                <a:gd name="T2" fmla="*/ 0 w 624"/>
                <a:gd name="T3" fmla="*/ 30 h 44"/>
                <a:gd name="T4" fmla="*/ 30 w 624"/>
                <a:gd name="T5" fmla="*/ 15 h 44"/>
                <a:gd name="T6" fmla="*/ 44 w 624"/>
                <a:gd name="T7" fmla="*/ 30 h 44"/>
                <a:gd name="T8" fmla="*/ 30 w 624"/>
                <a:gd name="T9" fmla="*/ 15 h 44"/>
                <a:gd name="T10" fmla="*/ 74 w 624"/>
                <a:gd name="T11" fmla="*/ 15 h 44"/>
                <a:gd name="T12" fmla="*/ 59 w 624"/>
                <a:gd name="T13" fmla="*/ 30 h 44"/>
                <a:gd name="T14" fmla="*/ 89 w 624"/>
                <a:gd name="T15" fmla="*/ 15 h 44"/>
                <a:gd name="T16" fmla="*/ 103 w 624"/>
                <a:gd name="T17" fmla="*/ 30 h 44"/>
                <a:gd name="T18" fmla="*/ 89 w 624"/>
                <a:gd name="T19" fmla="*/ 15 h 44"/>
                <a:gd name="T20" fmla="*/ 133 w 624"/>
                <a:gd name="T21" fmla="*/ 15 h 44"/>
                <a:gd name="T22" fmla="*/ 118 w 624"/>
                <a:gd name="T23" fmla="*/ 30 h 44"/>
                <a:gd name="T24" fmla="*/ 147 w 624"/>
                <a:gd name="T25" fmla="*/ 15 h 44"/>
                <a:gd name="T26" fmla="*/ 162 w 624"/>
                <a:gd name="T27" fmla="*/ 30 h 44"/>
                <a:gd name="T28" fmla="*/ 147 w 624"/>
                <a:gd name="T29" fmla="*/ 15 h 44"/>
                <a:gd name="T30" fmla="*/ 192 w 624"/>
                <a:gd name="T31" fmla="*/ 15 h 44"/>
                <a:gd name="T32" fmla="*/ 177 w 624"/>
                <a:gd name="T33" fmla="*/ 30 h 44"/>
                <a:gd name="T34" fmla="*/ 206 w 624"/>
                <a:gd name="T35" fmla="*/ 15 h 44"/>
                <a:gd name="T36" fmla="*/ 221 w 624"/>
                <a:gd name="T37" fmla="*/ 30 h 44"/>
                <a:gd name="T38" fmla="*/ 206 w 624"/>
                <a:gd name="T39" fmla="*/ 15 h 44"/>
                <a:gd name="T40" fmla="*/ 250 w 624"/>
                <a:gd name="T41" fmla="*/ 15 h 44"/>
                <a:gd name="T42" fmla="*/ 236 w 624"/>
                <a:gd name="T43" fmla="*/ 30 h 44"/>
                <a:gd name="T44" fmla="*/ 265 w 624"/>
                <a:gd name="T45" fmla="*/ 15 h 44"/>
                <a:gd name="T46" fmla="*/ 280 w 624"/>
                <a:gd name="T47" fmla="*/ 30 h 44"/>
                <a:gd name="T48" fmla="*/ 265 w 624"/>
                <a:gd name="T49" fmla="*/ 15 h 44"/>
                <a:gd name="T50" fmla="*/ 309 w 624"/>
                <a:gd name="T51" fmla="*/ 15 h 44"/>
                <a:gd name="T52" fmla="*/ 295 w 624"/>
                <a:gd name="T53" fmla="*/ 30 h 44"/>
                <a:gd name="T54" fmla="*/ 324 w 624"/>
                <a:gd name="T55" fmla="*/ 15 h 44"/>
                <a:gd name="T56" fmla="*/ 339 w 624"/>
                <a:gd name="T57" fmla="*/ 30 h 44"/>
                <a:gd name="T58" fmla="*/ 324 w 624"/>
                <a:gd name="T59" fmla="*/ 15 h 44"/>
                <a:gd name="T60" fmla="*/ 368 w 624"/>
                <a:gd name="T61" fmla="*/ 15 h 44"/>
                <a:gd name="T62" fmla="*/ 353 w 624"/>
                <a:gd name="T63" fmla="*/ 30 h 44"/>
                <a:gd name="T64" fmla="*/ 383 w 624"/>
                <a:gd name="T65" fmla="*/ 15 h 44"/>
                <a:gd name="T66" fmla="*/ 397 w 624"/>
                <a:gd name="T67" fmla="*/ 30 h 44"/>
                <a:gd name="T68" fmla="*/ 383 w 624"/>
                <a:gd name="T69" fmla="*/ 15 h 44"/>
                <a:gd name="T70" fmla="*/ 427 w 624"/>
                <a:gd name="T71" fmla="*/ 15 h 44"/>
                <a:gd name="T72" fmla="*/ 412 w 624"/>
                <a:gd name="T73" fmla="*/ 30 h 44"/>
                <a:gd name="T74" fmla="*/ 442 w 624"/>
                <a:gd name="T75" fmla="*/ 15 h 44"/>
                <a:gd name="T76" fmla="*/ 456 w 624"/>
                <a:gd name="T77" fmla="*/ 30 h 44"/>
                <a:gd name="T78" fmla="*/ 442 w 624"/>
                <a:gd name="T79" fmla="*/ 15 h 44"/>
                <a:gd name="T80" fmla="*/ 486 w 624"/>
                <a:gd name="T81" fmla="*/ 15 h 44"/>
                <a:gd name="T82" fmla="*/ 471 w 624"/>
                <a:gd name="T83" fmla="*/ 30 h 44"/>
                <a:gd name="T84" fmla="*/ 500 w 624"/>
                <a:gd name="T85" fmla="*/ 15 h 44"/>
                <a:gd name="T86" fmla="*/ 515 w 624"/>
                <a:gd name="T87" fmla="*/ 30 h 44"/>
                <a:gd name="T88" fmla="*/ 500 w 624"/>
                <a:gd name="T89" fmla="*/ 15 h 44"/>
                <a:gd name="T90" fmla="*/ 545 w 624"/>
                <a:gd name="T91" fmla="*/ 15 h 44"/>
                <a:gd name="T92" fmla="*/ 530 w 624"/>
                <a:gd name="T93" fmla="*/ 30 h 44"/>
                <a:gd name="T94" fmla="*/ 559 w 624"/>
                <a:gd name="T95" fmla="*/ 15 h 44"/>
                <a:gd name="T96" fmla="*/ 574 w 624"/>
                <a:gd name="T97" fmla="*/ 30 h 44"/>
                <a:gd name="T98" fmla="*/ 559 w 624"/>
                <a:gd name="T99" fmla="*/ 15 h 44"/>
                <a:gd name="T100" fmla="*/ 624 w 624"/>
                <a:gd name="T101" fmla="*/ 22 h 44"/>
                <a:gd name="T102" fmla="*/ 580 w 624"/>
                <a:gd name="T103" fmla="*/ 0 h 44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624"/>
                <a:gd name="T157" fmla="*/ 0 h 44"/>
                <a:gd name="T158" fmla="*/ 624 w 624"/>
                <a:gd name="T159" fmla="*/ 44 h 44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624" h="44">
                  <a:moveTo>
                    <a:pt x="0" y="15"/>
                  </a:moveTo>
                  <a:lnTo>
                    <a:pt x="15" y="15"/>
                  </a:lnTo>
                  <a:lnTo>
                    <a:pt x="15" y="30"/>
                  </a:lnTo>
                  <a:lnTo>
                    <a:pt x="0" y="30"/>
                  </a:lnTo>
                  <a:lnTo>
                    <a:pt x="0" y="15"/>
                  </a:lnTo>
                  <a:close/>
                  <a:moveTo>
                    <a:pt x="30" y="15"/>
                  </a:moveTo>
                  <a:lnTo>
                    <a:pt x="44" y="15"/>
                  </a:lnTo>
                  <a:lnTo>
                    <a:pt x="44" y="30"/>
                  </a:lnTo>
                  <a:lnTo>
                    <a:pt x="30" y="30"/>
                  </a:lnTo>
                  <a:lnTo>
                    <a:pt x="30" y="15"/>
                  </a:lnTo>
                  <a:close/>
                  <a:moveTo>
                    <a:pt x="59" y="15"/>
                  </a:moveTo>
                  <a:lnTo>
                    <a:pt x="74" y="15"/>
                  </a:lnTo>
                  <a:lnTo>
                    <a:pt x="74" y="30"/>
                  </a:lnTo>
                  <a:lnTo>
                    <a:pt x="59" y="30"/>
                  </a:lnTo>
                  <a:lnTo>
                    <a:pt x="59" y="15"/>
                  </a:lnTo>
                  <a:close/>
                  <a:moveTo>
                    <a:pt x="89" y="15"/>
                  </a:moveTo>
                  <a:lnTo>
                    <a:pt x="103" y="15"/>
                  </a:lnTo>
                  <a:lnTo>
                    <a:pt x="103" y="30"/>
                  </a:lnTo>
                  <a:lnTo>
                    <a:pt x="89" y="30"/>
                  </a:lnTo>
                  <a:lnTo>
                    <a:pt x="89" y="15"/>
                  </a:lnTo>
                  <a:close/>
                  <a:moveTo>
                    <a:pt x="118" y="15"/>
                  </a:moveTo>
                  <a:lnTo>
                    <a:pt x="133" y="15"/>
                  </a:lnTo>
                  <a:lnTo>
                    <a:pt x="133" y="30"/>
                  </a:lnTo>
                  <a:lnTo>
                    <a:pt x="118" y="30"/>
                  </a:lnTo>
                  <a:lnTo>
                    <a:pt x="118" y="15"/>
                  </a:lnTo>
                  <a:close/>
                  <a:moveTo>
                    <a:pt x="147" y="15"/>
                  </a:moveTo>
                  <a:lnTo>
                    <a:pt x="162" y="15"/>
                  </a:lnTo>
                  <a:lnTo>
                    <a:pt x="162" y="30"/>
                  </a:lnTo>
                  <a:lnTo>
                    <a:pt x="147" y="30"/>
                  </a:lnTo>
                  <a:lnTo>
                    <a:pt x="147" y="15"/>
                  </a:lnTo>
                  <a:close/>
                  <a:moveTo>
                    <a:pt x="177" y="15"/>
                  </a:moveTo>
                  <a:lnTo>
                    <a:pt x="192" y="15"/>
                  </a:lnTo>
                  <a:lnTo>
                    <a:pt x="192" y="30"/>
                  </a:lnTo>
                  <a:lnTo>
                    <a:pt x="177" y="30"/>
                  </a:lnTo>
                  <a:lnTo>
                    <a:pt x="177" y="15"/>
                  </a:lnTo>
                  <a:close/>
                  <a:moveTo>
                    <a:pt x="206" y="15"/>
                  </a:moveTo>
                  <a:lnTo>
                    <a:pt x="221" y="15"/>
                  </a:lnTo>
                  <a:lnTo>
                    <a:pt x="221" y="30"/>
                  </a:lnTo>
                  <a:lnTo>
                    <a:pt x="206" y="30"/>
                  </a:lnTo>
                  <a:lnTo>
                    <a:pt x="206" y="15"/>
                  </a:lnTo>
                  <a:close/>
                  <a:moveTo>
                    <a:pt x="236" y="15"/>
                  </a:moveTo>
                  <a:lnTo>
                    <a:pt x="250" y="15"/>
                  </a:lnTo>
                  <a:lnTo>
                    <a:pt x="250" y="30"/>
                  </a:lnTo>
                  <a:lnTo>
                    <a:pt x="236" y="30"/>
                  </a:lnTo>
                  <a:lnTo>
                    <a:pt x="236" y="15"/>
                  </a:lnTo>
                  <a:close/>
                  <a:moveTo>
                    <a:pt x="265" y="15"/>
                  </a:moveTo>
                  <a:lnTo>
                    <a:pt x="280" y="15"/>
                  </a:lnTo>
                  <a:lnTo>
                    <a:pt x="280" y="30"/>
                  </a:lnTo>
                  <a:lnTo>
                    <a:pt x="265" y="30"/>
                  </a:lnTo>
                  <a:lnTo>
                    <a:pt x="265" y="15"/>
                  </a:lnTo>
                  <a:close/>
                  <a:moveTo>
                    <a:pt x="295" y="15"/>
                  </a:moveTo>
                  <a:lnTo>
                    <a:pt x="309" y="15"/>
                  </a:lnTo>
                  <a:lnTo>
                    <a:pt x="309" y="30"/>
                  </a:lnTo>
                  <a:lnTo>
                    <a:pt x="295" y="30"/>
                  </a:lnTo>
                  <a:lnTo>
                    <a:pt x="295" y="15"/>
                  </a:lnTo>
                  <a:close/>
                  <a:moveTo>
                    <a:pt x="324" y="15"/>
                  </a:moveTo>
                  <a:lnTo>
                    <a:pt x="339" y="15"/>
                  </a:lnTo>
                  <a:lnTo>
                    <a:pt x="339" y="30"/>
                  </a:lnTo>
                  <a:lnTo>
                    <a:pt x="324" y="30"/>
                  </a:lnTo>
                  <a:lnTo>
                    <a:pt x="324" y="15"/>
                  </a:lnTo>
                  <a:close/>
                  <a:moveTo>
                    <a:pt x="353" y="15"/>
                  </a:moveTo>
                  <a:lnTo>
                    <a:pt x="368" y="15"/>
                  </a:lnTo>
                  <a:lnTo>
                    <a:pt x="368" y="30"/>
                  </a:lnTo>
                  <a:lnTo>
                    <a:pt x="353" y="30"/>
                  </a:lnTo>
                  <a:lnTo>
                    <a:pt x="353" y="15"/>
                  </a:lnTo>
                  <a:close/>
                  <a:moveTo>
                    <a:pt x="383" y="15"/>
                  </a:moveTo>
                  <a:lnTo>
                    <a:pt x="397" y="15"/>
                  </a:lnTo>
                  <a:lnTo>
                    <a:pt x="397" y="30"/>
                  </a:lnTo>
                  <a:lnTo>
                    <a:pt x="383" y="30"/>
                  </a:lnTo>
                  <a:lnTo>
                    <a:pt x="383" y="15"/>
                  </a:lnTo>
                  <a:close/>
                  <a:moveTo>
                    <a:pt x="412" y="15"/>
                  </a:moveTo>
                  <a:lnTo>
                    <a:pt x="427" y="15"/>
                  </a:lnTo>
                  <a:lnTo>
                    <a:pt x="427" y="30"/>
                  </a:lnTo>
                  <a:lnTo>
                    <a:pt x="412" y="30"/>
                  </a:lnTo>
                  <a:lnTo>
                    <a:pt x="412" y="15"/>
                  </a:lnTo>
                  <a:close/>
                  <a:moveTo>
                    <a:pt x="442" y="15"/>
                  </a:moveTo>
                  <a:lnTo>
                    <a:pt x="456" y="15"/>
                  </a:lnTo>
                  <a:lnTo>
                    <a:pt x="456" y="30"/>
                  </a:lnTo>
                  <a:lnTo>
                    <a:pt x="442" y="30"/>
                  </a:lnTo>
                  <a:lnTo>
                    <a:pt x="442" y="15"/>
                  </a:lnTo>
                  <a:close/>
                  <a:moveTo>
                    <a:pt x="471" y="15"/>
                  </a:moveTo>
                  <a:lnTo>
                    <a:pt x="486" y="15"/>
                  </a:lnTo>
                  <a:lnTo>
                    <a:pt x="486" y="30"/>
                  </a:lnTo>
                  <a:lnTo>
                    <a:pt x="471" y="30"/>
                  </a:lnTo>
                  <a:lnTo>
                    <a:pt x="471" y="15"/>
                  </a:lnTo>
                  <a:close/>
                  <a:moveTo>
                    <a:pt x="500" y="15"/>
                  </a:moveTo>
                  <a:lnTo>
                    <a:pt x="515" y="15"/>
                  </a:lnTo>
                  <a:lnTo>
                    <a:pt x="515" y="30"/>
                  </a:lnTo>
                  <a:lnTo>
                    <a:pt x="500" y="30"/>
                  </a:lnTo>
                  <a:lnTo>
                    <a:pt x="500" y="15"/>
                  </a:lnTo>
                  <a:close/>
                  <a:moveTo>
                    <a:pt x="530" y="15"/>
                  </a:moveTo>
                  <a:lnTo>
                    <a:pt x="545" y="15"/>
                  </a:lnTo>
                  <a:lnTo>
                    <a:pt x="545" y="30"/>
                  </a:lnTo>
                  <a:lnTo>
                    <a:pt x="530" y="30"/>
                  </a:lnTo>
                  <a:lnTo>
                    <a:pt x="530" y="15"/>
                  </a:lnTo>
                  <a:close/>
                  <a:moveTo>
                    <a:pt x="559" y="15"/>
                  </a:moveTo>
                  <a:lnTo>
                    <a:pt x="574" y="15"/>
                  </a:lnTo>
                  <a:lnTo>
                    <a:pt x="574" y="30"/>
                  </a:lnTo>
                  <a:lnTo>
                    <a:pt x="559" y="30"/>
                  </a:lnTo>
                  <a:lnTo>
                    <a:pt x="559" y="15"/>
                  </a:lnTo>
                  <a:close/>
                  <a:moveTo>
                    <a:pt x="580" y="0"/>
                  </a:moveTo>
                  <a:lnTo>
                    <a:pt x="624" y="22"/>
                  </a:lnTo>
                  <a:lnTo>
                    <a:pt x="580" y="44"/>
                  </a:lnTo>
                  <a:lnTo>
                    <a:pt x="580" y="0"/>
                  </a:lnTo>
                  <a:close/>
                </a:path>
              </a:pathLst>
            </a:custGeom>
            <a:solidFill>
              <a:srgbClr val="0000FF"/>
            </a:solidFill>
            <a:ln w="1">
              <a:solidFill>
                <a:srgbClr val="0000FF"/>
              </a:solidFill>
              <a:bevel/>
              <a:headEnd/>
              <a:tailEnd/>
            </a:ln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2000" b="0" i="0" u="none" strike="noStrike" kern="1200" cap="none" spc="0" normalizeH="0" baseline="0" noProof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Times New Roman"/>
                <a:ea typeface="+mn-ea"/>
                <a:cs typeface="Arial"/>
              </a:endParaRPr>
            </a:p>
          </p:txBody>
        </p:sp>
        <p:sp>
          <p:nvSpPr>
            <p:cNvPr id="105556" name="Freeform 89"/>
            <p:cNvSpPr>
              <a:spLocks noEditPoints="1"/>
            </p:cNvSpPr>
            <p:nvPr/>
          </p:nvSpPr>
          <p:spPr bwMode="auto">
            <a:xfrm>
              <a:off x="859" y="2031"/>
              <a:ext cx="871" cy="257"/>
            </a:xfrm>
            <a:custGeom>
              <a:avLst/>
              <a:gdLst>
                <a:gd name="T0" fmla="*/ 52 w 871"/>
                <a:gd name="T1" fmla="*/ 242 h 257"/>
                <a:gd name="T2" fmla="*/ 66 w 871"/>
                <a:gd name="T3" fmla="*/ 226 h 257"/>
                <a:gd name="T4" fmla="*/ 77 w 871"/>
                <a:gd name="T5" fmla="*/ 240 h 257"/>
                <a:gd name="T6" fmla="*/ 104 w 871"/>
                <a:gd name="T7" fmla="*/ 222 h 257"/>
                <a:gd name="T8" fmla="*/ 97 w 871"/>
                <a:gd name="T9" fmla="*/ 238 h 257"/>
                <a:gd name="T10" fmla="*/ 138 w 871"/>
                <a:gd name="T11" fmla="*/ 217 h 257"/>
                <a:gd name="T12" fmla="*/ 124 w 871"/>
                <a:gd name="T13" fmla="*/ 220 h 257"/>
                <a:gd name="T14" fmla="*/ 155 w 871"/>
                <a:gd name="T15" fmla="*/ 229 h 257"/>
                <a:gd name="T16" fmla="*/ 196 w 871"/>
                <a:gd name="T17" fmla="*/ 207 h 257"/>
                <a:gd name="T18" fmla="*/ 182 w 871"/>
                <a:gd name="T19" fmla="*/ 210 h 257"/>
                <a:gd name="T20" fmla="*/ 228 w 871"/>
                <a:gd name="T21" fmla="*/ 216 h 257"/>
                <a:gd name="T22" fmla="*/ 240 w 871"/>
                <a:gd name="T23" fmla="*/ 199 h 257"/>
                <a:gd name="T24" fmla="*/ 253 w 871"/>
                <a:gd name="T25" fmla="*/ 212 h 257"/>
                <a:gd name="T26" fmla="*/ 284 w 871"/>
                <a:gd name="T27" fmla="*/ 193 h 257"/>
                <a:gd name="T28" fmla="*/ 298 w 871"/>
                <a:gd name="T29" fmla="*/ 191 h 257"/>
                <a:gd name="T30" fmla="*/ 303 w 871"/>
                <a:gd name="T31" fmla="*/ 205 h 257"/>
                <a:gd name="T32" fmla="*/ 335 w 871"/>
                <a:gd name="T33" fmla="*/ 186 h 257"/>
                <a:gd name="T34" fmla="*/ 329 w 871"/>
                <a:gd name="T35" fmla="*/ 202 h 257"/>
                <a:gd name="T36" fmla="*/ 373 w 871"/>
                <a:gd name="T37" fmla="*/ 193 h 257"/>
                <a:gd name="T38" fmla="*/ 389 w 871"/>
                <a:gd name="T39" fmla="*/ 174 h 257"/>
                <a:gd name="T40" fmla="*/ 388 w 871"/>
                <a:gd name="T41" fmla="*/ 190 h 257"/>
                <a:gd name="T42" fmla="*/ 431 w 871"/>
                <a:gd name="T43" fmla="*/ 179 h 257"/>
                <a:gd name="T44" fmla="*/ 448 w 871"/>
                <a:gd name="T45" fmla="*/ 159 h 257"/>
                <a:gd name="T46" fmla="*/ 445 w 871"/>
                <a:gd name="T47" fmla="*/ 175 h 257"/>
                <a:gd name="T48" fmla="*/ 487 w 871"/>
                <a:gd name="T49" fmla="*/ 163 h 257"/>
                <a:gd name="T50" fmla="*/ 508 w 871"/>
                <a:gd name="T51" fmla="*/ 141 h 257"/>
                <a:gd name="T52" fmla="*/ 501 w 871"/>
                <a:gd name="T53" fmla="*/ 159 h 257"/>
                <a:gd name="T54" fmla="*/ 539 w 871"/>
                <a:gd name="T55" fmla="*/ 132 h 257"/>
                <a:gd name="T56" fmla="*/ 525 w 871"/>
                <a:gd name="T57" fmla="*/ 136 h 257"/>
                <a:gd name="T58" fmla="*/ 572 w 871"/>
                <a:gd name="T59" fmla="*/ 138 h 257"/>
                <a:gd name="T60" fmla="*/ 582 w 871"/>
                <a:gd name="T61" fmla="*/ 120 h 257"/>
                <a:gd name="T62" fmla="*/ 582 w 871"/>
                <a:gd name="T63" fmla="*/ 120 h 257"/>
                <a:gd name="T64" fmla="*/ 628 w 871"/>
                <a:gd name="T65" fmla="*/ 121 h 257"/>
                <a:gd name="T66" fmla="*/ 638 w 871"/>
                <a:gd name="T67" fmla="*/ 103 h 257"/>
                <a:gd name="T68" fmla="*/ 655 w 871"/>
                <a:gd name="T69" fmla="*/ 112 h 257"/>
                <a:gd name="T70" fmla="*/ 668 w 871"/>
                <a:gd name="T71" fmla="*/ 92 h 257"/>
                <a:gd name="T72" fmla="*/ 671 w 871"/>
                <a:gd name="T73" fmla="*/ 107 h 257"/>
                <a:gd name="T74" fmla="*/ 706 w 871"/>
                <a:gd name="T75" fmla="*/ 77 h 257"/>
                <a:gd name="T76" fmla="*/ 693 w 871"/>
                <a:gd name="T77" fmla="*/ 82 h 257"/>
                <a:gd name="T78" fmla="*/ 739 w 871"/>
                <a:gd name="T79" fmla="*/ 79 h 257"/>
                <a:gd name="T80" fmla="*/ 746 w 871"/>
                <a:gd name="T81" fmla="*/ 59 h 257"/>
                <a:gd name="T82" fmla="*/ 766 w 871"/>
                <a:gd name="T83" fmla="*/ 67 h 257"/>
                <a:gd name="T84" fmla="*/ 746 w 871"/>
                <a:gd name="T85" fmla="*/ 59 h 257"/>
                <a:gd name="T86" fmla="*/ 786 w 871"/>
                <a:gd name="T87" fmla="*/ 41 h 257"/>
                <a:gd name="T88" fmla="*/ 779 w 871"/>
                <a:gd name="T89" fmla="*/ 60 h 257"/>
                <a:gd name="T90" fmla="*/ 809 w 871"/>
                <a:gd name="T91" fmla="*/ 30 h 257"/>
                <a:gd name="T92" fmla="*/ 809 w 871"/>
                <a:gd name="T93" fmla="*/ 46 h 257"/>
                <a:gd name="T94" fmla="*/ 826 w 871"/>
                <a:gd name="T95" fmla="*/ 21 h 257"/>
                <a:gd name="T96" fmla="*/ 845 w 871"/>
                <a:gd name="T97" fmla="*/ 27 h 257"/>
                <a:gd name="T98" fmla="*/ 832 w 871"/>
                <a:gd name="T99" fmla="*/ 34 h 257"/>
                <a:gd name="T100" fmla="*/ 858 w 871"/>
                <a:gd name="T101" fmla="*/ 4 h 257"/>
                <a:gd name="T102" fmla="*/ 869 w 871"/>
                <a:gd name="T103" fmla="*/ 14 h 257"/>
                <a:gd name="T104" fmla="*/ 851 w 871"/>
                <a:gd name="T105" fmla="*/ 7 h 257"/>
                <a:gd name="T106" fmla="*/ 46 w 871"/>
                <a:gd name="T107" fmla="*/ 257 h 257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871"/>
                <a:gd name="T163" fmla="*/ 0 h 257"/>
                <a:gd name="T164" fmla="*/ 871 w 871"/>
                <a:gd name="T165" fmla="*/ 257 h 257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871" h="257">
                  <a:moveTo>
                    <a:pt x="37" y="228"/>
                  </a:moveTo>
                  <a:lnTo>
                    <a:pt x="50" y="227"/>
                  </a:lnTo>
                  <a:lnTo>
                    <a:pt x="51" y="227"/>
                  </a:lnTo>
                  <a:lnTo>
                    <a:pt x="52" y="242"/>
                  </a:lnTo>
                  <a:lnTo>
                    <a:pt x="51" y="242"/>
                  </a:lnTo>
                  <a:lnTo>
                    <a:pt x="38" y="243"/>
                  </a:lnTo>
                  <a:lnTo>
                    <a:pt x="37" y="228"/>
                  </a:lnTo>
                  <a:close/>
                  <a:moveTo>
                    <a:pt x="66" y="226"/>
                  </a:moveTo>
                  <a:lnTo>
                    <a:pt x="76" y="225"/>
                  </a:lnTo>
                  <a:lnTo>
                    <a:pt x="80" y="225"/>
                  </a:lnTo>
                  <a:lnTo>
                    <a:pt x="82" y="239"/>
                  </a:lnTo>
                  <a:lnTo>
                    <a:pt x="77" y="240"/>
                  </a:lnTo>
                  <a:lnTo>
                    <a:pt x="67" y="241"/>
                  </a:lnTo>
                  <a:lnTo>
                    <a:pt x="66" y="226"/>
                  </a:lnTo>
                  <a:close/>
                  <a:moveTo>
                    <a:pt x="95" y="223"/>
                  </a:moveTo>
                  <a:lnTo>
                    <a:pt x="104" y="222"/>
                  </a:lnTo>
                  <a:lnTo>
                    <a:pt x="109" y="222"/>
                  </a:lnTo>
                  <a:lnTo>
                    <a:pt x="111" y="236"/>
                  </a:lnTo>
                  <a:lnTo>
                    <a:pt x="106" y="237"/>
                  </a:lnTo>
                  <a:lnTo>
                    <a:pt x="97" y="238"/>
                  </a:lnTo>
                  <a:lnTo>
                    <a:pt x="95" y="223"/>
                  </a:lnTo>
                  <a:close/>
                  <a:moveTo>
                    <a:pt x="124" y="220"/>
                  </a:moveTo>
                  <a:lnTo>
                    <a:pt x="135" y="218"/>
                  </a:lnTo>
                  <a:lnTo>
                    <a:pt x="138" y="217"/>
                  </a:lnTo>
                  <a:lnTo>
                    <a:pt x="141" y="232"/>
                  </a:lnTo>
                  <a:lnTo>
                    <a:pt x="137" y="232"/>
                  </a:lnTo>
                  <a:lnTo>
                    <a:pt x="126" y="234"/>
                  </a:lnTo>
                  <a:lnTo>
                    <a:pt x="124" y="220"/>
                  </a:lnTo>
                  <a:close/>
                  <a:moveTo>
                    <a:pt x="153" y="215"/>
                  </a:moveTo>
                  <a:lnTo>
                    <a:pt x="167" y="212"/>
                  </a:lnTo>
                  <a:lnTo>
                    <a:pt x="170" y="227"/>
                  </a:lnTo>
                  <a:lnTo>
                    <a:pt x="155" y="229"/>
                  </a:lnTo>
                  <a:lnTo>
                    <a:pt x="153" y="215"/>
                  </a:lnTo>
                  <a:close/>
                  <a:moveTo>
                    <a:pt x="182" y="210"/>
                  </a:moveTo>
                  <a:lnTo>
                    <a:pt x="184" y="209"/>
                  </a:lnTo>
                  <a:lnTo>
                    <a:pt x="196" y="207"/>
                  </a:lnTo>
                  <a:lnTo>
                    <a:pt x="199" y="221"/>
                  </a:lnTo>
                  <a:lnTo>
                    <a:pt x="187" y="224"/>
                  </a:lnTo>
                  <a:lnTo>
                    <a:pt x="184" y="224"/>
                  </a:lnTo>
                  <a:lnTo>
                    <a:pt x="182" y="210"/>
                  </a:lnTo>
                  <a:close/>
                  <a:moveTo>
                    <a:pt x="211" y="204"/>
                  </a:moveTo>
                  <a:lnTo>
                    <a:pt x="218" y="203"/>
                  </a:lnTo>
                  <a:lnTo>
                    <a:pt x="225" y="202"/>
                  </a:lnTo>
                  <a:lnTo>
                    <a:pt x="228" y="216"/>
                  </a:lnTo>
                  <a:lnTo>
                    <a:pt x="220" y="218"/>
                  </a:lnTo>
                  <a:lnTo>
                    <a:pt x="213" y="219"/>
                  </a:lnTo>
                  <a:lnTo>
                    <a:pt x="211" y="204"/>
                  </a:lnTo>
                  <a:close/>
                  <a:moveTo>
                    <a:pt x="240" y="199"/>
                  </a:moveTo>
                  <a:lnTo>
                    <a:pt x="251" y="198"/>
                  </a:lnTo>
                  <a:lnTo>
                    <a:pt x="254" y="197"/>
                  </a:lnTo>
                  <a:lnTo>
                    <a:pt x="256" y="212"/>
                  </a:lnTo>
                  <a:lnTo>
                    <a:pt x="253" y="212"/>
                  </a:lnTo>
                  <a:lnTo>
                    <a:pt x="242" y="214"/>
                  </a:lnTo>
                  <a:lnTo>
                    <a:pt x="240" y="199"/>
                  </a:lnTo>
                  <a:close/>
                  <a:moveTo>
                    <a:pt x="269" y="195"/>
                  </a:moveTo>
                  <a:lnTo>
                    <a:pt x="284" y="193"/>
                  </a:lnTo>
                  <a:lnTo>
                    <a:pt x="285" y="208"/>
                  </a:lnTo>
                  <a:lnTo>
                    <a:pt x="271" y="210"/>
                  </a:lnTo>
                  <a:lnTo>
                    <a:pt x="269" y="195"/>
                  </a:lnTo>
                  <a:close/>
                  <a:moveTo>
                    <a:pt x="298" y="191"/>
                  </a:moveTo>
                  <a:lnTo>
                    <a:pt x="301" y="191"/>
                  </a:lnTo>
                  <a:lnTo>
                    <a:pt x="313" y="189"/>
                  </a:lnTo>
                  <a:lnTo>
                    <a:pt x="315" y="204"/>
                  </a:lnTo>
                  <a:lnTo>
                    <a:pt x="303" y="205"/>
                  </a:lnTo>
                  <a:lnTo>
                    <a:pt x="300" y="206"/>
                  </a:lnTo>
                  <a:lnTo>
                    <a:pt x="298" y="191"/>
                  </a:lnTo>
                  <a:close/>
                  <a:moveTo>
                    <a:pt x="327" y="187"/>
                  </a:moveTo>
                  <a:lnTo>
                    <a:pt x="335" y="186"/>
                  </a:lnTo>
                  <a:lnTo>
                    <a:pt x="341" y="185"/>
                  </a:lnTo>
                  <a:lnTo>
                    <a:pt x="344" y="199"/>
                  </a:lnTo>
                  <a:lnTo>
                    <a:pt x="337" y="200"/>
                  </a:lnTo>
                  <a:lnTo>
                    <a:pt x="329" y="202"/>
                  </a:lnTo>
                  <a:lnTo>
                    <a:pt x="327" y="187"/>
                  </a:lnTo>
                  <a:close/>
                  <a:moveTo>
                    <a:pt x="356" y="182"/>
                  </a:moveTo>
                  <a:lnTo>
                    <a:pt x="370" y="179"/>
                  </a:lnTo>
                  <a:lnTo>
                    <a:pt x="373" y="193"/>
                  </a:lnTo>
                  <a:lnTo>
                    <a:pt x="359" y="196"/>
                  </a:lnTo>
                  <a:lnTo>
                    <a:pt x="356" y="182"/>
                  </a:lnTo>
                  <a:close/>
                  <a:moveTo>
                    <a:pt x="384" y="176"/>
                  </a:moveTo>
                  <a:lnTo>
                    <a:pt x="389" y="174"/>
                  </a:lnTo>
                  <a:lnTo>
                    <a:pt x="398" y="172"/>
                  </a:lnTo>
                  <a:lnTo>
                    <a:pt x="402" y="186"/>
                  </a:lnTo>
                  <a:lnTo>
                    <a:pt x="392" y="189"/>
                  </a:lnTo>
                  <a:lnTo>
                    <a:pt x="388" y="190"/>
                  </a:lnTo>
                  <a:lnTo>
                    <a:pt x="384" y="176"/>
                  </a:lnTo>
                  <a:close/>
                  <a:moveTo>
                    <a:pt x="412" y="168"/>
                  </a:moveTo>
                  <a:lnTo>
                    <a:pt x="427" y="165"/>
                  </a:lnTo>
                  <a:lnTo>
                    <a:pt x="431" y="179"/>
                  </a:lnTo>
                  <a:lnTo>
                    <a:pt x="416" y="183"/>
                  </a:lnTo>
                  <a:lnTo>
                    <a:pt x="412" y="168"/>
                  </a:lnTo>
                  <a:close/>
                  <a:moveTo>
                    <a:pt x="441" y="161"/>
                  </a:moveTo>
                  <a:lnTo>
                    <a:pt x="448" y="159"/>
                  </a:lnTo>
                  <a:lnTo>
                    <a:pt x="455" y="157"/>
                  </a:lnTo>
                  <a:lnTo>
                    <a:pt x="459" y="171"/>
                  </a:lnTo>
                  <a:lnTo>
                    <a:pt x="452" y="173"/>
                  </a:lnTo>
                  <a:lnTo>
                    <a:pt x="445" y="175"/>
                  </a:lnTo>
                  <a:lnTo>
                    <a:pt x="441" y="161"/>
                  </a:lnTo>
                  <a:close/>
                  <a:moveTo>
                    <a:pt x="469" y="153"/>
                  </a:moveTo>
                  <a:lnTo>
                    <a:pt x="483" y="149"/>
                  </a:lnTo>
                  <a:lnTo>
                    <a:pt x="487" y="163"/>
                  </a:lnTo>
                  <a:lnTo>
                    <a:pt x="473" y="167"/>
                  </a:lnTo>
                  <a:lnTo>
                    <a:pt x="469" y="153"/>
                  </a:lnTo>
                  <a:close/>
                  <a:moveTo>
                    <a:pt x="497" y="144"/>
                  </a:moveTo>
                  <a:lnTo>
                    <a:pt x="508" y="141"/>
                  </a:lnTo>
                  <a:lnTo>
                    <a:pt x="511" y="140"/>
                  </a:lnTo>
                  <a:lnTo>
                    <a:pt x="515" y="154"/>
                  </a:lnTo>
                  <a:lnTo>
                    <a:pt x="512" y="155"/>
                  </a:lnTo>
                  <a:lnTo>
                    <a:pt x="501" y="159"/>
                  </a:lnTo>
                  <a:lnTo>
                    <a:pt x="497" y="144"/>
                  </a:lnTo>
                  <a:close/>
                  <a:moveTo>
                    <a:pt x="525" y="136"/>
                  </a:moveTo>
                  <a:lnTo>
                    <a:pt x="527" y="136"/>
                  </a:lnTo>
                  <a:lnTo>
                    <a:pt x="539" y="132"/>
                  </a:lnTo>
                  <a:lnTo>
                    <a:pt x="544" y="146"/>
                  </a:lnTo>
                  <a:lnTo>
                    <a:pt x="531" y="150"/>
                  </a:lnTo>
                  <a:lnTo>
                    <a:pt x="530" y="150"/>
                  </a:lnTo>
                  <a:lnTo>
                    <a:pt x="525" y="136"/>
                  </a:lnTo>
                  <a:close/>
                  <a:moveTo>
                    <a:pt x="554" y="128"/>
                  </a:moveTo>
                  <a:lnTo>
                    <a:pt x="564" y="125"/>
                  </a:lnTo>
                  <a:lnTo>
                    <a:pt x="568" y="124"/>
                  </a:lnTo>
                  <a:lnTo>
                    <a:pt x="572" y="138"/>
                  </a:lnTo>
                  <a:lnTo>
                    <a:pt x="568" y="139"/>
                  </a:lnTo>
                  <a:lnTo>
                    <a:pt x="558" y="142"/>
                  </a:lnTo>
                  <a:lnTo>
                    <a:pt x="554" y="128"/>
                  </a:lnTo>
                  <a:close/>
                  <a:moveTo>
                    <a:pt x="582" y="120"/>
                  </a:moveTo>
                  <a:lnTo>
                    <a:pt x="596" y="116"/>
                  </a:lnTo>
                  <a:lnTo>
                    <a:pt x="600" y="130"/>
                  </a:lnTo>
                  <a:lnTo>
                    <a:pt x="586" y="134"/>
                  </a:lnTo>
                  <a:lnTo>
                    <a:pt x="582" y="120"/>
                  </a:lnTo>
                  <a:close/>
                  <a:moveTo>
                    <a:pt x="610" y="111"/>
                  </a:moveTo>
                  <a:lnTo>
                    <a:pt x="616" y="110"/>
                  </a:lnTo>
                  <a:lnTo>
                    <a:pt x="624" y="107"/>
                  </a:lnTo>
                  <a:lnTo>
                    <a:pt x="628" y="121"/>
                  </a:lnTo>
                  <a:lnTo>
                    <a:pt x="621" y="124"/>
                  </a:lnTo>
                  <a:lnTo>
                    <a:pt x="614" y="125"/>
                  </a:lnTo>
                  <a:lnTo>
                    <a:pt x="610" y="111"/>
                  </a:lnTo>
                  <a:close/>
                  <a:moveTo>
                    <a:pt x="638" y="103"/>
                  </a:moveTo>
                  <a:lnTo>
                    <a:pt x="651" y="98"/>
                  </a:lnTo>
                  <a:lnTo>
                    <a:pt x="652" y="98"/>
                  </a:lnTo>
                  <a:lnTo>
                    <a:pt x="657" y="112"/>
                  </a:lnTo>
                  <a:lnTo>
                    <a:pt x="655" y="112"/>
                  </a:lnTo>
                  <a:lnTo>
                    <a:pt x="643" y="117"/>
                  </a:lnTo>
                  <a:lnTo>
                    <a:pt x="638" y="103"/>
                  </a:lnTo>
                  <a:close/>
                  <a:moveTo>
                    <a:pt x="666" y="93"/>
                  </a:moveTo>
                  <a:lnTo>
                    <a:pt x="668" y="92"/>
                  </a:lnTo>
                  <a:lnTo>
                    <a:pt x="679" y="88"/>
                  </a:lnTo>
                  <a:lnTo>
                    <a:pt x="684" y="101"/>
                  </a:lnTo>
                  <a:lnTo>
                    <a:pt x="673" y="106"/>
                  </a:lnTo>
                  <a:lnTo>
                    <a:pt x="671" y="107"/>
                  </a:lnTo>
                  <a:lnTo>
                    <a:pt x="666" y="93"/>
                  </a:lnTo>
                  <a:close/>
                  <a:moveTo>
                    <a:pt x="693" y="82"/>
                  </a:moveTo>
                  <a:lnTo>
                    <a:pt x="703" y="78"/>
                  </a:lnTo>
                  <a:lnTo>
                    <a:pt x="706" y="77"/>
                  </a:lnTo>
                  <a:lnTo>
                    <a:pt x="712" y="90"/>
                  </a:lnTo>
                  <a:lnTo>
                    <a:pt x="709" y="92"/>
                  </a:lnTo>
                  <a:lnTo>
                    <a:pt x="698" y="96"/>
                  </a:lnTo>
                  <a:lnTo>
                    <a:pt x="693" y="82"/>
                  </a:lnTo>
                  <a:close/>
                  <a:moveTo>
                    <a:pt x="720" y="71"/>
                  </a:moveTo>
                  <a:lnTo>
                    <a:pt x="721" y="70"/>
                  </a:lnTo>
                  <a:lnTo>
                    <a:pt x="733" y="65"/>
                  </a:lnTo>
                  <a:lnTo>
                    <a:pt x="739" y="79"/>
                  </a:lnTo>
                  <a:lnTo>
                    <a:pt x="727" y="84"/>
                  </a:lnTo>
                  <a:lnTo>
                    <a:pt x="725" y="85"/>
                  </a:lnTo>
                  <a:lnTo>
                    <a:pt x="720" y="71"/>
                  </a:lnTo>
                  <a:close/>
                  <a:moveTo>
                    <a:pt x="746" y="59"/>
                  </a:moveTo>
                  <a:lnTo>
                    <a:pt x="748" y="59"/>
                  </a:lnTo>
                  <a:lnTo>
                    <a:pt x="757" y="55"/>
                  </a:lnTo>
                  <a:lnTo>
                    <a:pt x="760" y="53"/>
                  </a:lnTo>
                  <a:lnTo>
                    <a:pt x="766" y="67"/>
                  </a:lnTo>
                  <a:lnTo>
                    <a:pt x="763" y="68"/>
                  </a:lnTo>
                  <a:lnTo>
                    <a:pt x="754" y="72"/>
                  </a:lnTo>
                  <a:lnTo>
                    <a:pt x="752" y="73"/>
                  </a:lnTo>
                  <a:lnTo>
                    <a:pt x="746" y="59"/>
                  </a:lnTo>
                  <a:close/>
                  <a:moveTo>
                    <a:pt x="773" y="47"/>
                  </a:moveTo>
                  <a:lnTo>
                    <a:pt x="773" y="47"/>
                  </a:lnTo>
                  <a:lnTo>
                    <a:pt x="781" y="43"/>
                  </a:lnTo>
                  <a:lnTo>
                    <a:pt x="786" y="41"/>
                  </a:lnTo>
                  <a:lnTo>
                    <a:pt x="793" y="54"/>
                  </a:lnTo>
                  <a:lnTo>
                    <a:pt x="788" y="56"/>
                  </a:lnTo>
                  <a:lnTo>
                    <a:pt x="780" y="60"/>
                  </a:lnTo>
                  <a:lnTo>
                    <a:pt x="779" y="60"/>
                  </a:lnTo>
                  <a:lnTo>
                    <a:pt x="773" y="47"/>
                  </a:lnTo>
                  <a:close/>
                  <a:moveTo>
                    <a:pt x="800" y="34"/>
                  </a:moveTo>
                  <a:lnTo>
                    <a:pt x="802" y="33"/>
                  </a:lnTo>
                  <a:lnTo>
                    <a:pt x="809" y="30"/>
                  </a:lnTo>
                  <a:lnTo>
                    <a:pt x="813" y="28"/>
                  </a:lnTo>
                  <a:lnTo>
                    <a:pt x="819" y="41"/>
                  </a:lnTo>
                  <a:lnTo>
                    <a:pt x="815" y="43"/>
                  </a:lnTo>
                  <a:lnTo>
                    <a:pt x="809" y="46"/>
                  </a:lnTo>
                  <a:lnTo>
                    <a:pt x="806" y="48"/>
                  </a:lnTo>
                  <a:lnTo>
                    <a:pt x="800" y="34"/>
                  </a:lnTo>
                  <a:close/>
                  <a:moveTo>
                    <a:pt x="826" y="21"/>
                  </a:moveTo>
                  <a:lnTo>
                    <a:pt x="826" y="21"/>
                  </a:lnTo>
                  <a:lnTo>
                    <a:pt x="831" y="18"/>
                  </a:lnTo>
                  <a:lnTo>
                    <a:pt x="836" y="16"/>
                  </a:lnTo>
                  <a:lnTo>
                    <a:pt x="838" y="14"/>
                  </a:lnTo>
                  <a:lnTo>
                    <a:pt x="845" y="27"/>
                  </a:lnTo>
                  <a:lnTo>
                    <a:pt x="843" y="28"/>
                  </a:lnTo>
                  <a:lnTo>
                    <a:pt x="838" y="31"/>
                  </a:lnTo>
                  <a:lnTo>
                    <a:pt x="833" y="34"/>
                  </a:lnTo>
                  <a:lnTo>
                    <a:pt x="832" y="34"/>
                  </a:lnTo>
                  <a:lnTo>
                    <a:pt x="826" y="21"/>
                  </a:lnTo>
                  <a:close/>
                  <a:moveTo>
                    <a:pt x="851" y="7"/>
                  </a:moveTo>
                  <a:lnTo>
                    <a:pt x="854" y="6"/>
                  </a:lnTo>
                  <a:lnTo>
                    <a:pt x="858" y="4"/>
                  </a:lnTo>
                  <a:lnTo>
                    <a:pt x="861" y="1"/>
                  </a:lnTo>
                  <a:lnTo>
                    <a:pt x="864" y="0"/>
                  </a:lnTo>
                  <a:lnTo>
                    <a:pt x="871" y="13"/>
                  </a:lnTo>
                  <a:lnTo>
                    <a:pt x="869" y="14"/>
                  </a:lnTo>
                  <a:lnTo>
                    <a:pt x="865" y="16"/>
                  </a:lnTo>
                  <a:lnTo>
                    <a:pt x="861" y="18"/>
                  </a:lnTo>
                  <a:lnTo>
                    <a:pt x="858" y="20"/>
                  </a:lnTo>
                  <a:lnTo>
                    <a:pt x="851" y="7"/>
                  </a:lnTo>
                  <a:close/>
                  <a:moveTo>
                    <a:pt x="46" y="257"/>
                  </a:moveTo>
                  <a:lnTo>
                    <a:pt x="0" y="237"/>
                  </a:lnTo>
                  <a:lnTo>
                    <a:pt x="43" y="213"/>
                  </a:lnTo>
                  <a:lnTo>
                    <a:pt x="46" y="257"/>
                  </a:lnTo>
                  <a:close/>
                </a:path>
              </a:pathLst>
            </a:custGeom>
            <a:solidFill>
              <a:srgbClr val="0000CC"/>
            </a:solidFill>
            <a:ln w="1">
              <a:solidFill>
                <a:srgbClr val="0000CC"/>
              </a:solidFill>
              <a:bevel/>
              <a:headEnd/>
              <a:tailEnd/>
            </a:ln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2000" b="0" i="0" u="none" strike="noStrike" kern="1200" cap="none" spc="0" normalizeH="0" baseline="0" noProof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Times New Roman"/>
                <a:ea typeface="+mn-ea"/>
                <a:cs typeface="Arial"/>
              </a:endParaRPr>
            </a:p>
          </p:txBody>
        </p:sp>
        <p:sp>
          <p:nvSpPr>
            <p:cNvPr id="105557" name="Freeform 90"/>
            <p:cNvSpPr>
              <a:spLocks noEditPoints="1"/>
            </p:cNvSpPr>
            <p:nvPr/>
          </p:nvSpPr>
          <p:spPr bwMode="auto">
            <a:xfrm>
              <a:off x="1874" y="1614"/>
              <a:ext cx="491" cy="343"/>
            </a:xfrm>
            <a:custGeom>
              <a:avLst/>
              <a:gdLst>
                <a:gd name="T0" fmla="*/ 20 w 491"/>
                <a:gd name="T1" fmla="*/ 336 h 343"/>
                <a:gd name="T2" fmla="*/ 26 w 491"/>
                <a:gd name="T3" fmla="*/ 316 h 343"/>
                <a:gd name="T4" fmla="*/ 46 w 491"/>
                <a:gd name="T5" fmla="*/ 322 h 343"/>
                <a:gd name="T6" fmla="*/ 26 w 491"/>
                <a:gd name="T7" fmla="*/ 316 h 343"/>
                <a:gd name="T8" fmla="*/ 64 w 491"/>
                <a:gd name="T9" fmla="*/ 294 h 343"/>
                <a:gd name="T10" fmla="*/ 59 w 491"/>
                <a:gd name="T11" fmla="*/ 314 h 343"/>
                <a:gd name="T12" fmla="*/ 83 w 491"/>
                <a:gd name="T13" fmla="*/ 283 h 343"/>
                <a:gd name="T14" fmla="*/ 91 w 491"/>
                <a:gd name="T15" fmla="*/ 296 h 343"/>
                <a:gd name="T16" fmla="*/ 102 w 491"/>
                <a:gd name="T17" fmla="*/ 272 h 343"/>
                <a:gd name="T18" fmla="*/ 122 w 491"/>
                <a:gd name="T19" fmla="*/ 277 h 343"/>
                <a:gd name="T20" fmla="*/ 102 w 491"/>
                <a:gd name="T21" fmla="*/ 272 h 343"/>
                <a:gd name="T22" fmla="*/ 139 w 491"/>
                <a:gd name="T23" fmla="*/ 249 h 343"/>
                <a:gd name="T24" fmla="*/ 135 w 491"/>
                <a:gd name="T25" fmla="*/ 269 h 343"/>
                <a:gd name="T26" fmla="*/ 161 w 491"/>
                <a:gd name="T27" fmla="*/ 234 h 343"/>
                <a:gd name="T28" fmla="*/ 169 w 491"/>
                <a:gd name="T29" fmla="*/ 247 h 343"/>
                <a:gd name="T30" fmla="*/ 176 w 491"/>
                <a:gd name="T31" fmla="*/ 224 h 343"/>
                <a:gd name="T32" fmla="*/ 197 w 491"/>
                <a:gd name="T33" fmla="*/ 228 h 343"/>
                <a:gd name="T34" fmla="*/ 176 w 491"/>
                <a:gd name="T35" fmla="*/ 224 h 343"/>
                <a:gd name="T36" fmla="*/ 213 w 491"/>
                <a:gd name="T37" fmla="*/ 200 h 343"/>
                <a:gd name="T38" fmla="*/ 209 w 491"/>
                <a:gd name="T39" fmla="*/ 220 h 343"/>
                <a:gd name="T40" fmla="*/ 228 w 491"/>
                <a:gd name="T41" fmla="*/ 190 h 343"/>
                <a:gd name="T42" fmla="*/ 245 w 491"/>
                <a:gd name="T43" fmla="*/ 196 h 343"/>
                <a:gd name="T44" fmla="*/ 233 w 491"/>
                <a:gd name="T45" fmla="*/ 204 h 343"/>
                <a:gd name="T46" fmla="*/ 258 w 491"/>
                <a:gd name="T47" fmla="*/ 169 h 343"/>
                <a:gd name="T48" fmla="*/ 266 w 491"/>
                <a:gd name="T49" fmla="*/ 181 h 343"/>
                <a:gd name="T50" fmla="*/ 273 w 491"/>
                <a:gd name="T51" fmla="*/ 159 h 343"/>
                <a:gd name="T52" fmla="*/ 282 w 491"/>
                <a:gd name="T53" fmla="*/ 171 h 343"/>
                <a:gd name="T54" fmla="*/ 300 w 491"/>
                <a:gd name="T55" fmla="*/ 140 h 343"/>
                <a:gd name="T56" fmla="*/ 309 w 491"/>
                <a:gd name="T57" fmla="*/ 152 h 343"/>
                <a:gd name="T58" fmla="*/ 321 w 491"/>
                <a:gd name="T59" fmla="*/ 125 h 343"/>
                <a:gd name="T60" fmla="*/ 342 w 491"/>
                <a:gd name="T61" fmla="*/ 128 h 343"/>
                <a:gd name="T62" fmla="*/ 321 w 491"/>
                <a:gd name="T63" fmla="*/ 125 h 343"/>
                <a:gd name="T64" fmla="*/ 357 w 491"/>
                <a:gd name="T65" fmla="*/ 99 h 343"/>
                <a:gd name="T66" fmla="*/ 354 w 491"/>
                <a:gd name="T67" fmla="*/ 120 h 343"/>
                <a:gd name="T68" fmla="*/ 374 w 491"/>
                <a:gd name="T69" fmla="*/ 87 h 343"/>
                <a:gd name="T70" fmla="*/ 383 w 491"/>
                <a:gd name="T71" fmla="*/ 99 h 343"/>
                <a:gd name="T72" fmla="*/ 393 w 491"/>
                <a:gd name="T73" fmla="*/ 74 h 343"/>
                <a:gd name="T74" fmla="*/ 414 w 491"/>
                <a:gd name="T75" fmla="*/ 77 h 343"/>
                <a:gd name="T76" fmla="*/ 393 w 491"/>
                <a:gd name="T77" fmla="*/ 74 h 343"/>
                <a:gd name="T78" fmla="*/ 428 w 491"/>
                <a:gd name="T79" fmla="*/ 47 h 343"/>
                <a:gd name="T80" fmla="*/ 426 w 491"/>
                <a:gd name="T81" fmla="*/ 68 h 343"/>
                <a:gd name="T82" fmla="*/ 440 w 491"/>
                <a:gd name="T83" fmla="*/ 37 h 343"/>
                <a:gd name="T84" fmla="*/ 449 w 491"/>
                <a:gd name="T85" fmla="*/ 28 h 343"/>
                <a:gd name="T86" fmla="*/ 453 w 491"/>
                <a:gd name="T87" fmla="*/ 45 h 343"/>
                <a:gd name="T88" fmla="*/ 439 w 491"/>
                <a:gd name="T89" fmla="*/ 38 h 343"/>
                <a:gd name="T90" fmla="*/ 472 w 491"/>
                <a:gd name="T91" fmla="*/ 46 h 343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491"/>
                <a:gd name="T139" fmla="*/ 0 h 343"/>
                <a:gd name="T140" fmla="*/ 491 w 491"/>
                <a:gd name="T141" fmla="*/ 343 h 343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491" h="343">
                  <a:moveTo>
                    <a:pt x="0" y="330"/>
                  </a:moveTo>
                  <a:lnTo>
                    <a:pt x="13" y="323"/>
                  </a:lnTo>
                  <a:lnTo>
                    <a:pt x="20" y="336"/>
                  </a:lnTo>
                  <a:lnTo>
                    <a:pt x="7" y="343"/>
                  </a:lnTo>
                  <a:lnTo>
                    <a:pt x="0" y="330"/>
                  </a:lnTo>
                  <a:close/>
                  <a:moveTo>
                    <a:pt x="26" y="316"/>
                  </a:moveTo>
                  <a:lnTo>
                    <a:pt x="28" y="315"/>
                  </a:lnTo>
                  <a:lnTo>
                    <a:pt x="39" y="309"/>
                  </a:lnTo>
                  <a:lnTo>
                    <a:pt x="46" y="322"/>
                  </a:lnTo>
                  <a:lnTo>
                    <a:pt x="35" y="328"/>
                  </a:lnTo>
                  <a:lnTo>
                    <a:pt x="33" y="329"/>
                  </a:lnTo>
                  <a:lnTo>
                    <a:pt x="26" y="316"/>
                  </a:lnTo>
                  <a:close/>
                  <a:moveTo>
                    <a:pt x="52" y="302"/>
                  </a:moveTo>
                  <a:lnTo>
                    <a:pt x="55" y="300"/>
                  </a:lnTo>
                  <a:lnTo>
                    <a:pt x="64" y="294"/>
                  </a:lnTo>
                  <a:lnTo>
                    <a:pt x="72" y="307"/>
                  </a:lnTo>
                  <a:lnTo>
                    <a:pt x="62" y="312"/>
                  </a:lnTo>
                  <a:lnTo>
                    <a:pt x="59" y="314"/>
                  </a:lnTo>
                  <a:lnTo>
                    <a:pt x="52" y="302"/>
                  </a:lnTo>
                  <a:close/>
                  <a:moveTo>
                    <a:pt x="77" y="287"/>
                  </a:moveTo>
                  <a:lnTo>
                    <a:pt x="83" y="283"/>
                  </a:lnTo>
                  <a:lnTo>
                    <a:pt x="90" y="280"/>
                  </a:lnTo>
                  <a:lnTo>
                    <a:pt x="97" y="292"/>
                  </a:lnTo>
                  <a:lnTo>
                    <a:pt x="91" y="296"/>
                  </a:lnTo>
                  <a:lnTo>
                    <a:pt x="84" y="300"/>
                  </a:lnTo>
                  <a:lnTo>
                    <a:pt x="77" y="287"/>
                  </a:lnTo>
                  <a:close/>
                  <a:moveTo>
                    <a:pt x="102" y="272"/>
                  </a:moveTo>
                  <a:lnTo>
                    <a:pt x="113" y="265"/>
                  </a:lnTo>
                  <a:lnTo>
                    <a:pt x="115" y="264"/>
                  </a:lnTo>
                  <a:lnTo>
                    <a:pt x="122" y="277"/>
                  </a:lnTo>
                  <a:lnTo>
                    <a:pt x="120" y="278"/>
                  </a:lnTo>
                  <a:lnTo>
                    <a:pt x="110" y="285"/>
                  </a:lnTo>
                  <a:lnTo>
                    <a:pt x="102" y="272"/>
                  </a:lnTo>
                  <a:close/>
                  <a:moveTo>
                    <a:pt x="127" y="257"/>
                  </a:moveTo>
                  <a:lnTo>
                    <a:pt x="128" y="256"/>
                  </a:lnTo>
                  <a:lnTo>
                    <a:pt x="139" y="249"/>
                  </a:lnTo>
                  <a:lnTo>
                    <a:pt x="147" y="261"/>
                  </a:lnTo>
                  <a:lnTo>
                    <a:pt x="136" y="268"/>
                  </a:lnTo>
                  <a:lnTo>
                    <a:pt x="135" y="269"/>
                  </a:lnTo>
                  <a:lnTo>
                    <a:pt x="127" y="257"/>
                  </a:lnTo>
                  <a:close/>
                  <a:moveTo>
                    <a:pt x="152" y="241"/>
                  </a:moveTo>
                  <a:lnTo>
                    <a:pt x="161" y="234"/>
                  </a:lnTo>
                  <a:lnTo>
                    <a:pt x="164" y="233"/>
                  </a:lnTo>
                  <a:lnTo>
                    <a:pt x="172" y="245"/>
                  </a:lnTo>
                  <a:lnTo>
                    <a:pt x="169" y="247"/>
                  </a:lnTo>
                  <a:lnTo>
                    <a:pt x="160" y="253"/>
                  </a:lnTo>
                  <a:lnTo>
                    <a:pt x="152" y="241"/>
                  </a:lnTo>
                  <a:close/>
                  <a:moveTo>
                    <a:pt x="176" y="224"/>
                  </a:moveTo>
                  <a:lnTo>
                    <a:pt x="178" y="223"/>
                  </a:lnTo>
                  <a:lnTo>
                    <a:pt x="188" y="216"/>
                  </a:lnTo>
                  <a:lnTo>
                    <a:pt x="197" y="228"/>
                  </a:lnTo>
                  <a:lnTo>
                    <a:pt x="186" y="235"/>
                  </a:lnTo>
                  <a:lnTo>
                    <a:pt x="184" y="237"/>
                  </a:lnTo>
                  <a:lnTo>
                    <a:pt x="176" y="224"/>
                  </a:lnTo>
                  <a:close/>
                  <a:moveTo>
                    <a:pt x="200" y="208"/>
                  </a:moveTo>
                  <a:lnTo>
                    <a:pt x="212" y="201"/>
                  </a:lnTo>
                  <a:lnTo>
                    <a:pt x="213" y="200"/>
                  </a:lnTo>
                  <a:lnTo>
                    <a:pt x="221" y="212"/>
                  </a:lnTo>
                  <a:lnTo>
                    <a:pt x="220" y="213"/>
                  </a:lnTo>
                  <a:lnTo>
                    <a:pt x="209" y="220"/>
                  </a:lnTo>
                  <a:lnTo>
                    <a:pt x="200" y="208"/>
                  </a:lnTo>
                  <a:close/>
                  <a:moveTo>
                    <a:pt x="225" y="192"/>
                  </a:moveTo>
                  <a:lnTo>
                    <a:pt x="228" y="190"/>
                  </a:lnTo>
                  <a:lnTo>
                    <a:pt x="236" y="185"/>
                  </a:lnTo>
                  <a:lnTo>
                    <a:pt x="237" y="183"/>
                  </a:lnTo>
                  <a:lnTo>
                    <a:pt x="245" y="196"/>
                  </a:lnTo>
                  <a:lnTo>
                    <a:pt x="244" y="197"/>
                  </a:lnTo>
                  <a:lnTo>
                    <a:pt x="236" y="202"/>
                  </a:lnTo>
                  <a:lnTo>
                    <a:pt x="233" y="204"/>
                  </a:lnTo>
                  <a:lnTo>
                    <a:pt x="225" y="192"/>
                  </a:lnTo>
                  <a:close/>
                  <a:moveTo>
                    <a:pt x="249" y="175"/>
                  </a:moveTo>
                  <a:lnTo>
                    <a:pt x="258" y="169"/>
                  </a:lnTo>
                  <a:lnTo>
                    <a:pt x="261" y="167"/>
                  </a:lnTo>
                  <a:lnTo>
                    <a:pt x="270" y="179"/>
                  </a:lnTo>
                  <a:lnTo>
                    <a:pt x="266" y="181"/>
                  </a:lnTo>
                  <a:lnTo>
                    <a:pt x="257" y="187"/>
                  </a:lnTo>
                  <a:lnTo>
                    <a:pt x="249" y="175"/>
                  </a:lnTo>
                  <a:close/>
                  <a:moveTo>
                    <a:pt x="273" y="159"/>
                  </a:moveTo>
                  <a:lnTo>
                    <a:pt x="285" y="150"/>
                  </a:lnTo>
                  <a:lnTo>
                    <a:pt x="294" y="162"/>
                  </a:lnTo>
                  <a:lnTo>
                    <a:pt x="282" y="171"/>
                  </a:lnTo>
                  <a:lnTo>
                    <a:pt x="273" y="159"/>
                  </a:lnTo>
                  <a:close/>
                  <a:moveTo>
                    <a:pt x="297" y="142"/>
                  </a:moveTo>
                  <a:lnTo>
                    <a:pt x="300" y="140"/>
                  </a:lnTo>
                  <a:lnTo>
                    <a:pt x="309" y="133"/>
                  </a:lnTo>
                  <a:lnTo>
                    <a:pt x="318" y="145"/>
                  </a:lnTo>
                  <a:lnTo>
                    <a:pt x="309" y="152"/>
                  </a:lnTo>
                  <a:lnTo>
                    <a:pt x="306" y="154"/>
                  </a:lnTo>
                  <a:lnTo>
                    <a:pt x="297" y="142"/>
                  </a:lnTo>
                  <a:close/>
                  <a:moveTo>
                    <a:pt x="321" y="125"/>
                  </a:moveTo>
                  <a:lnTo>
                    <a:pt x="327" y="121"/>
                  </a:lnTo>
                  <a:lnTo>
                    <a:pt x="333" y="116"/>
                  </a:lnTo>
                  <a:lnTo>
                    <a:pt x="342" y="128"/>
                  </a:lnTo>
                  <a:lnTo>
                    <a:pt x="335" y="133"/>
                  </a:lnTo>
                  <a:lnTo>
                    <a:pt x="330" y="137"/>
                  </a:lnTo>
                  <a:lnTo>
                    <a:pt x="321" y="125"/>
                  </a:lnTo>
                  <a:close/>
                  <a:moveTo>
                    <a:pt x="345" y="108"/>
                  </a:moveTo>
                  <a:lnTo>
                    <a:pt x="351" y="104"/>
                  </a:lnTo>
                  <a:lnTo>
                    <a:pt x="357" y="99"/>
                  </a:lnTo>
                  <a:lnTo>
                    <a:pt x="366" y="111"/>
                  </a:lnTo>
                  <a:lnTo>
                    <a:pt x="360" y="115"/>
                  </a:lnTo>
                  <a:lnTo>
                    <a:pt x="354" y="120"/>
                  </a:lnTo>
                  <a:lnTo>
                    <a:pt x="345" y="108"/>
                  </a:lnTo>
                  <a:close/>
                  <a:moveTo>
                    <a:pt x="369" y="91"/>
                  </a:moveTo>
                  <a:lnTo>
                    <a:pt x="374" y="87"/>
                  </a:lnTo>
                  <a:lnTo>
                    <a:pt x="381" y="82"/>
                  </a:lnTo>
                  <a:lnTo>
                    <a:pt x="390" y="94"/>
                  </a:lnTo>
                  <a:lnTo>
                    <a:pt x="383" y="99"/>
                  </a:lnTo>
                  <a:lnTo>
                    <a:pt x="378" y="103"/>
                  </a:lnTo>
                  <a:lnTo>
                    <a:pt x="369" y="91"/>
                  </a:lnTo>
                  <a:close/>
                  <a:moveTo>
                    <a:pt x="393" y="74"/>
                  </a:moveTo>
                  <a:lnTo>
                    <a:pt x="396" y="72"/>
                  </a:lnTo>
                  <a:lnTo>
                    <a:pt x="405" y="65"/>
                  </a:lnTo>
                  <a:lnTo>
                    <a:pt x="414" y="77"/>
                  </a:lnTo>
                  <a:lnTo>
                    <a:pt x="404" y="84"/>
                  </a:lnTo>
                  <a:lnTo>
                    <a:pt x="402" y="86"/>
                  </a:lnTo>
                  <a:lnTo>
                    <a:pt x="393" y="74"/>
                  </a:lnTo>
                  <a:close/>
                  <a:moveTo>
                    <a:pt x="417" y="56"/>
                  </a:moveTo>
                  <a:lnTo>
                    <a:pt x="424" y="51"/>
                  </a:lnTo>
                  <a:lnTo>
                    <a:pt x="428" y="47"/>
                  </a:lnTo>
                  <a:lnTo>
                    <a:pt x="437" y="59"/>
                  </a:lnTo>
                  <a:lnTo>
                    <a:pt x="433" y="62"/>
                  </a:lnTo>
                  <a:lnTo>
                    <a:pt x="426" y="68"/>
                  </a:lnTo>
                  <a:lnTo>
                    <a:pt x="417" y="56"/>
                  </a:lnTo>
                  <a:close/>
                  <a:moveTo>
                    <a:pt x="439" y="38"/>
                  </a:moveTo>
                  <a:lnTo>
                    <a:pt x="440" y="37"/>
                  </a:lnTo>
                  <a:lnTo>
                    <a:pt x="443" y="34"/>
                  </a:lnTo>
                  <a:lnTo>
                    <a:pt x="446" y="31"/>
                  </a:lnTo>
                  <a:lnTo>
                    <a:pt x="449" y="28"/>
                  </a:lnTo>
                  <a:lnTo>
                    <a:pt x="460" y="38"/>
                  </a:lnTo>
                  <a:lnTo>
                    <a:pt x="457" y="42"/>
                  </a:lnTo>
                  <a:lnTo>
                    <a:pt x="453" y="45"/>
                  </a:lnTo>
                  <a:lnTo>
                    <a:pt x="450" y="48"/>
                  </a:lnTo>
                  <a:lnTo>
                    <a:pt x="449" y="49"/>
                  </a:lnTo>
                  <a:lnTo>
                    <a:pt x="439" y="38"/>
                  </a:lnTo>
                  <a:close/>
                  <a:moveTo>
                    <a:pt x="443" y="13"/>
                  </a:moveTo>
                  <a:lnTo>
                    <a:pt x="491" y="0"/>
                  </a:lnTo>
                  <a:lnTo>
                    <a:pt x="472" y="46"/>
                  </a:lnTo>
                  <a:lnTo>
                    <a:pt x="443" y="13"/>
                  </a:lnTo>
                  <a:close/>
                </a:path>
              </a:pathLst>
            </a:custGeom>
            <a:solidFill>
              <a:srgbClr val="0000CC"/>
            </a:solidFill>
            <a:ln w="1">
              <a:solidFill>
                <a:srgbClr val="0000CC"/>
              </a:solidFill>
              <a:bevel/>
              <a:headEnd/>
              <a:tailEnd/>
            </a:ln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2000" b="0" i="0" u="none" strike="noStrike" kern="1200" cap="none" spc="0" normalizeH="0" baseline="0" noProof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Times New Roman"/>
                <a:ea typeface="+mn-ea"/>
                <a:cs typeface="Arial"/>
              </a:endParaRPr>
            </a:p>
          </p:txBody>
        </p:sp>
        <p:sp>
          <p:nvSpPr>
            <p:cNvPr id="105558" name="Freeform 91"/>
            <p:cNvSpPr>
              <a:spLocks noEditPoints="1"/>
            </p:cNvSpPr>
            <p:nvPr/>
          </p:nvSpPr>
          <p:spPr bwMode="auto">
            <a:xfrm>
              <a:off x="3138" y="511"/>
              <a:ext cx="975" cy="273"/>
            </a:xfrm>
            <a:custGeom>
              <a:avLst/>
              <a:gdLst>
                <a:gd name="T0" fmla="*/ 939 w 975"/>
                <a:gd name="T1" fmla="*/ 15 h 273"/>
                <a:gd name="T2" fmla="*/ 895 w 975"/>
                <a:gd name="T3" fmla="*/ 29 h 273"/>
                <a:gd name="T4" fmla="*/ 909 w 975"/>
                <a:gd name="T5" fmla="*/ 29 h 273"/>
                <a:gd name="T6" fmla="*/ 865 w 975"/>
                <a:gd name="T7" fmla="*/ 15 h 273"/>
                <a:gd name="T8" fmla="*/ 851 w 975"/>
                <a:gd name="T9" fmla="*/ 30 h 273"/>
                <a:gd name="T10" fmla="*/ 851 w 975"/>
                <a:gd name="T11" fmla="*/ 30 h 273"/>
                <a:gd name="T12" fmla="*/ 806 w 975"/>
                <a:gd name="T13" fmla="*/ 17 h 273"/>
                <a:gd name="T14" fmla="*/ 792 w 975"/>
                <a:gd name="T15" fmla="*/ 33 h 273"/>
                <a:gd name="T16" fmla="*/ 776 w 975"/>
                <a:gd name="T17" fmla="*/ 19 h 273"/>
                <a:gd name="T18" fmla="*/ 792 w 975"/>
                <a:gd name="T19" fmla="*/ 33 h 273"/>
                <a:gd name="T20" fmla="*/ 762 w 975"/>
                <a:gd name="T21" fmla="*/ 20 h 273"/>
                <a:gd name="T22" fmla="*/ 718 w 975"/>
                <a:gd name="T23" fmla="*/ 25 h 273"/>
                <a:gd name="T24" fmla="*/ 690 w 975"/>
                <a:gd name="T25" fmla="*/ 42 h 273"/>
                <a:gd name="T26" fmla="*/ 675 w 975"/>
                <a:gd name="T27" fmla="*/ 44 h 273"/>
                <a:gd name="T28" fmla="*/ 661 w 975"/>
                <a:gd name="T29" fmla="*/ 31 h 273"/>
                <a:gd name="T30" fmla="*/ 638 w 975"/>
                <a:gd name="T31" fmla="*/ 49 h 273"/>
                <a:gd name="T32" fmla="*/ 644 w 975"/>
                <a:gd name="T33" fmla="*/ 33 h 273"/>
                <a:gd name="T34" fmla="*/ 603 w 975"/>
                <a:gd name="T35" fmla="*/ 54 h 273"/>
                <a:gd name="T36" fmla="*/ 617 w 975"/>
                <a:gd name="T37" fmla="*/ 52 h 273"/>
                <a:gd name="T38" fmla="*/ 586 w 975"/>
                <a:gd name="T39" fmla="*/ 42 h 273"/>
                <a:gd name="T40" fmla="*/ 543 w 975"/>
                <a:gd name="T41" fmla="*/ 50 h 273"/>
                <a:gd name="T42" fmla="*/ 520 w 975"/>
                <a:gd name="T43" fmla="*/ 69 h 273"/>
                <a:gd name="T44" fmla="*/ 528 w 975"/>
                <a:gd name="T45" fmla="*/ 52 h 273"/>
                <a:gd name="T46" fmla="*/ 488 w 975"/>
                <a:gd name="T47" fmla="*/ 76 h 273"/>
                <a:gd name="T48" fmla="*/ 502 w 975"/>
                <a:gd name="T49" fmla="*/ 73 h 273"/>
                <a:gd name="T50" fmla="*/ 470 w 975"/>
                <a:gd name="T51" fmla="*/ 65 h 273"/>
                <a:gd name="T52" fmla="*/ 427 w 975"/>
                <a:gd name="T53" fmla="*/ 76 h 273"/>
                <a:gd name="T54" fmla="*/ 406 w 975"/>
                <a:gd name="T55" fmla="*/ 97 h 273"/>
                <a:gd name="T56" fmla="*/ 413 w 975"/>
                <a:gd name="T57" fmla="*/ 80 h 273"/>
                <a:gd name="T58" fmla="*/ 375 w 975"/>
                <a:gd name="T59" fmla="*/ 107 h 273"/>
                <a:gd name="T60" fmla="*/ 389 w 975"/>
                <a:gd name="T61" fmla="*/ 103 h 273"/>
                <a:gd name="T62" fmla="*/ 343 w 975"/>
                <a:gd name="T63" fmla="*/ 103 h 273"/>
                <a:gd name="T64" fmla="*/ 334 w 975"/>
                <a:gd name="T65" fmla="*/ 122 h 273"/>
                <a:gd name="T66" fmla="*/ 334 w 975"/>
                <a:gd name="T67" fmla="*/ 122 h 273"/>
                <a:gd name="T68" fmla="*/ 301 w 975"/>
                <a:gd name="T69" fmla="*/ 118 h 273"/>
                <a:gd name="T70" fmla="*/ 265 w 975"/>
                <a:gd name="T71" fmla="*/ 148 h 273"/>
                <a:gd name="T72" fmla="*/ 279 w 975"/>
                <a:gd name="T73" fmla="*/ 142 h 273"/>
                <a:gd name="T74" fmla="*/ 232 w 975"/>
                <a:gd name="T75" fmla="*/ 145 h 273"/>
                <a:gd name="T76" fmla="*/ 224 w 975"/>
                <a:gd name="T77" fmla="*/ 164 h 273"/>
                <a:gd name="T78" fmla="*/ 218 w 975"/>
                <a:gd name="T79" fmla="*/ 151 h 273"/>
                <a:gd name="T80" fmla="*/ 184 w 975"/>
                <a:gd name="T81" fmla="*/ 181 h 273"/>
                <a:gd name="T82" fmla="*/ 171 w 975"/>
                <a:gd name="T83" fmla="*/ 188 h 273"/>
                <a:gd name="T84" fmla="*/ 154 w 975"/>
                <a:gd name="T85" fmla="*/ 179 h 273"/>
                <a:gd name="T86" fmla="*/ 140 w 975"/>
                <a:gd name="T87" fmla="*/ 201 h 273"/>
                <a:gd name="T88" fmla="*/ 125 w 975"/>
                <a:gd name="T89" fmla="*/ 192 h 273"/>
                <a:gd name="T90" fmla="*/ 117 w 975"/>
                <a:gd name="T91" fmla="*/ 212 h 273"/>
                <a:gd name="T92" fmla="*/ 106 w 975"/>
                <a:gd name="T93" fmla="*/ 201 h 273"/>
                <a:gd name="T94" fmla="*/ 88 w 975"/>
                <a:gd name="T95" fmla="*/ 226 h 273"/>
                <a:gd name="T96" fmla="*/ 74 w 975"/>
                <a:gd name="T97" fmla="*/ 216 h 273"/>
                <a:gd name="T98" fmla="*/ 67 w 975"/>
                <a:gd name="T99" fmla="*/ 239 h 273"/>
                <a:gd name="T100" fmla="*/ 46 w 975"/>
                <a:gd name="T101" fmla="*/ 236 h 273"/>
                <a:gd name="T102" fmla="*/ 67 w 975"/>
                <a:gd name="T103" fmla="*/ 239 h 273"/>
                <a:gd name="T104" fmla="*/ 32 w 975"/>
                <a:gd name="T105" fmla="*/ 266 h 273"/>
                <a:gd name="T106" fmla="*/ 27 w 975"/>
                <a:gd name="T107" fmla="*/ 251 h 273"/>
                <a:gd name="T108" fmla="*/ 15 w 975"/>
                <a:gd name="T109" fmla="*/ 273 h 273"/>
                <a:gd name="T110" fmla="*/ 6 w 975"/>
                <a:gd name="T111" fmla="*/ 272 h 273"/>
                <a:gd name="T112" fmla="*/ 9 w 975"/>
                <a:gd name="T113" fmla="*/ 257 h 273"/>
                <a:gd name="T114" fmla="*/ 12 w 975"/>
                <a:gd name="T115" fmla="*/ 258 h 273"/>
                <a:gd name="T116" fmla="*/ 975 w 975"/>
                <a:gd name="T117" fmla="*/ 23 h 273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975"/>
                <a:gd name="T178" fmla="*/ 0 h 273"/>
                <a:gd name="T179" fmla="*/ 975 w 975"/>
                <a:gd name="T180" fmla="*/ 273 h 273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975" h="273">
                  <a:moveTo>
                    <a:pt x="938" y="30"/>
                  </a:moveTo>
                  <a:lnTo>
                    <a:pt x="924" y="29"/>
                  </a:lnTo>
                  <a:lnTo>
                    <a:pt x="924" y="15"/>
                  </a:lnTo>
                  <a:lnTo>
                    <a:pt x="939" y="15"/>
                  </a:lnTo>
                  <a:lnTo>
                    <a:pt x="938" y="30"/>
                  </a:lnTo>
                  <a:close/>
                  <a:moveTo>
                    <a:pt x="909" y="29"/>
                  </a:moveTo>
                  <a:lnTo>
                    <a:pt x="898" y="29"/>
                  </a:lnTo>
                  <a:lnTo>
                    <a:pt x="895" y="29"/>
                  </a:lnTo>
                  <a:lnTo>
                    <a:pt x="894" y="14"/>
                  </a:lnTo>
                  <a:lnTo>
                    <a:pt x="898" y="14"/>
                  </a:lnTo>
                  <a:lnTo>
                    <a:pt x="909" y="14"/>
                  </a:lnTo>
                  <a:lnTo>
                    <a:pt x="909" y="29"/>
                  </a:lnTo>
                  <a:close/>
                  <a:moveTo>
                    <a:pt x="880" y="29"/>
                  </a:moveTo>
                  <a:lnTo>
                    <a:pt x="878" y="29"/>
                  </a:lnTo>
                  <a:lnTo>
                    <a:pt x="865" y="29"/>
                  </a:lnTo>
                  <a:lnTo>
                    <a:pt x="865" y="15"/>
                  </a:lnTo>
                  <a:lnTo>
                    <a:pt x="878" y="14"/>
                  </a:lnTo>
                  <a:lnTo>
                    <a:pt x="880" y="14"/>
                  </a:lnTo>
                  <a:lnTo>
                    <a:pt x="880" y="29"/>
                  </a:lnTo>
                  <a:close/>
                  <a:moveTo>
                    <a:pt x="851" y="30"/>
                  </a:moveTo>
                  <a:lnTo>
                    <a:pt x="836" y="30"/>
                  </a:lnTo>
                  <a:lnTo>
                    <a:pt x="835" y="15"/>
                  </a:lnTo>
                  <a:lnTo>
                    <a:pt x="850" y="15"/>
                  </a:lnTo>
                  <a:lnTo>
                    <a:pt x="851" y="30"/>
                  </a:lnTo>
                  <a:close/>
                  <a:moveTo>
                    <a:pt x="822" y="31"/>
                  </a:moveTo>
                  <a:lnTo>
                    <a:pt x="813" y="31"/>
                  </a:lnTo>
                  <a:lnTo>
                    <a:pt x="807" y="32"/>
                  </a:lnTo>
                  <a:lnTo>
                    <a:pt x="806" y="17"/>
                  </a:lnTo>
                  <a:lnTo>
                    <a:pt x="813" y="17"/>
                  </a:lnTo>
                  <a:lnTo>
                    <a:pt x="821" y="16"/>
                  </a:lnTo>
                  <a:lnTo>
                    <a:pt x="822" y="31"/>
                  </a:lnTo>
                  <a:close/>
                  <a:moveTo>
                    <a:pt x="792" y="33"/>
                  </a:moveTo>
                  <a:lnTo>
                    <a:pt x="790" y="33"/>
                  </a:lnTo>
                  <a:lnTo>
                    <a:pt x="778" y="34"/>
                  </a:lnTo>
                  <a:lnTo>
                    <a:pt x="776" y="19"/>
                  </a:lnTo>
                  <a:lnTo>
                    <a:pt x="777" y="19"/>
                  </a:lnTo>
                  <a:lnTo>
                    <a:pt x="789" y="18"/>
                  </a:lnTo>
                  <a:lnTo>
                    <a:pt x="791" y="18"/>
                  </a:lnTo>
                  <a:lnTo>
                    <a:pt x="792" y="33"/>
                  </a:lnTo>
                  <a:close/>
                  <a:moveTo>
                    <a:pt x="763" y="35"/>
                  </a:moveTo>
                  <a:lnTo>
                    <a:pt x="748" y="36"/>
                  </a:lnTo>
                  <a:lnTo>
                    <a:pt x="747" y="22"/>
                  </a:lnTo>
                  <a:lnTo>
                    <a:pt x="762" y="20"/>
                  </a:lnTo>
                  <a:lnTo>
                    <a:pt x="763" y="35"/>
                  </a:lnTo>
                  <a:close/>
                  <a:moveTo>
                    <a:pt x="734" y="38"/>
                  </a:moveTo>
                  <a:lnTo>
                    <a:pt x="719" y="39"/>
                  </a:lnTo>
                  <a:lnTo>
                    <a:pt x="718" y="25"/>
                  </a:lnTo>
                  <a:lnTo>
                    <a:pt x="732" y="23"/>
                  </a:lnTo>
                  <a:lnTo>
                    <a:pt x="734" y="38"/>
                  </a:lnTo>
                  <a:close/>
                  <a:moveTo>
                    <a:pt x="705" y="41"/>
                  </a:moveTo>
                  <a:lnTo>
                    <a:pt x="690" y="42"/>
                  </a:lnTo>
                  <a:lnTo>
                    <a:pt x="688" y="28"/>
                  </a:lnTo>
                  <a:lnTo>
                    <a:pt x="703" y="26"/>
                  </a:lnTo>
                  <a:lnTo>
                    <a:pt x="705" y="41"/>
                  </a:lnTo>
                  <a:close/>
                  <a:moveTo>
                    <a:pt x="675" y="44"/>
                  </a:moveTo>
                  <a:lnTo>
                    <a:pt x="663" y="46"/>
                  </a:lnTo>
                  <a:lnTo>
                    <a:pt x="661" y="46"/>
                  </a:lnTo>
                  <a:lnTo>
                    <a:pt x="659" y="31"/>
                  </a:lnTo>
                  <a:lnTo>
                    <a:pt x="661" y="31"/>
                  </a:lnTo>
                  <a:lnTo>
                    <a:pt x="674" y="30"/>
                  </a:lnTo>
                  <a:lnTo>
                    <a:pt x="675" y="44"/>
                  </a:lnTo>
                  <a:close/>
                  <a:moveTo>
                    <a:pt x="646" y="48"/>
                  </a:moveTo>
                  <a:lnTo>
                    <a:pt x="638" y="49"/>
                  </a:lnTo>
                  <a:lnTo>
                    <a:pt x="632" y="50"/>
                  </a:lnTo>
                  <a:lnTo>
                    <a:pt x="630" y="35"/>
                  </a:lnTo>
                  <a:lnTo>
                    <a:pt x="636" y="35"/>
                  </a:lnTo>
                  <a:lnTo>
                    <a:pt x="644" y="33"/>
                  </a:lnTo>
                  <a:lnTo>
                    <a:pt x="646" y="48"/>
                  </a:lnTo>
                  <a:close/>
                  <a:moveTo>
                    <a:pt x="617" y="52"/>
                  </a:moveTo>
                  <a:lnTo>
                    <a:pt x="613" y="53"/>
                  </a:lnTo>
                  <a:lnTo>
                    <a:pt x="603" y="54"/>
                  </a:lnTo>
                  <a:lnTo>
                    <a:pt x="601" y="40"/>
                  </a:lnTo>
                  <a:lnTo>
                    <a:pt x="611" y="38"/>
                  </a:lnTo>
                  <a:lnTo>
                    <a:pt x="615" y="37"/>
                  </a:lnTo>
                  <a:lnTo>
                    <a:pt x="617" y="52"/>
                  </a:lnTo>
                  <a:close/>
                  <a:moveTo>
                    <a:pt x="588" y="56"/>
                  </a:moveTo>
                  <a:lnTo>
                    <a:pt x="574" y="59"/>
                  </a:lnTo>
                  <a:lnTo>
                    <a:pt x="571" y="44"/>
                  </a:lnTo>
                  <a:lnTo>
                    <a:pt x="586" y="42"/>
                  </a:lnTo>
                  <a:lnTo>
                    <a:pt x="588" y="56"/>
                  </a:lnTo>
                  <a:close/>
                  <a:moveTo>
                    <a:pt x="560" y="61"/>
                  </a:moveTo>
                  <a:lnTo>
                    <a:pt x="545" y="64"/>
                  </a:lnTo>
                  <a:lnTo>
                    <a:pt x="543" y="50"/>
                  </a:lnTo>
                  <a:lnTo>
                    <a:pt x="557" y="47"/>
                  </a:lnTo>
                  <a:lnTo>
                    <a:pt x="560" y="61"/>
                  </a:lnTo>
                  <a:close/>
                  <a:moveTo>
                    <a:pt x="531" y="67"/>
                  </a:moveTo>
                  <a:lnTo>
                    <a:pt x="520" y="69"/>
                  </a:lnTo>
                  <a:lnTo>
                    <a:pt x="516" y="70"/>
                  </a:lnTo>
                  <a:lnTo>
                    <a:pt x="513" y="55"/>
                  </a:lnTo>
                  <a:lnTo>
                    <a:pt x="518" y="54"/>
                  </a:lnTo>
                  <a:lnTo>
                    <a:pt x="528" y="52"/>
                  </a:lnTo>
                  <a:lnTo>
                    <a:pt x="531" y="67"/>
                  </a:lnTo>
                  <a:close/>
                  <a:moveTo>
                    <a:pt x="502" y="73"/>
                  </a:moveTo>
                  <a:lnTo>
                    <a:pt x="498" y="73"/>
                  </a:lnTo>
                  <a:lnTo>
                    <a:pt x="488" y="76"/>
                  </a:lnTo>
                  <a:lnTo>
                    <a:pt x="485" y="61"/>
                  </a:lnTo>
                  <a:lnTo>
                    <a:pt x="495" y="59"/>
                  </a:lnTo>
                  <a:lnTo>
                    <a:pt x="499" y="58"/>
                  </a:lnTo>
                  <a:lnTo>
                    <a:pt x="502" y="73"/>
                  </a:lnTo>
                  <a:close/>
                  <a:moveTo>
                    <a:pt x="474" y="79"/>
                  </a:moveTo>
                  <a:lnTo>
                    <a:pt x="459" y="83"/>
                  </a:lnTo>
                  <a:lnTo>
                    <a:pt x="456" y="68"/>
                  </a:lnTo>
                  <a:lnTo>
                    <a:pt x="470" y="65"/>
                  </a:lnTo>
                  <a:lnTo>
                    <a:pt x="474" y="79"/>
                  </a:lnTo>
                  <a:close/>
                  <a:moveTo>
                    <a:pt x="445" y="86"/>
                  </a:moveTo>
                  <a:lnTo>
                    <a:pt x="431" y="90"/>
                  </a:lnTo>
                  <a:lnTo>
                    <a:pt x="427" y="76"/>
                  </a:lnTo>
                  <a:lnTo>
                    <a:pt x="441" y="72"/>
                  </a:lnTo>
                  <a:lnTo>
                    <a:pt x="445" y="86"/>
                  </a:lnTo>
                  <a:close/>
                  <a:moveTo>
                    <a:pt x="417" y="94"/>
                  </a:moveTo>
                  <a:lnTo>
                    <a:pt x="406" y="97"/>
                  </a:lnTo>
                  <a:lnTo>
                    <a:pt x="403" y="98"/>
                  </a:lnTo>
                  <a:lnTo>
                    <a:pt x="399" y="84"/>
                  </a:lnTo>
                  <a:lnTo>
                    <a:pt x="402" y="83"/>
                  </a:lnTo>
                  <a:lnTo>
                    <a:pt x="413" y="80"/>
                  </a:lnTo>
                  <a:lnTo>
                    <a:pt x="417" y="94"/>
                  </a:lnTo>
                  <a:close/>
                  <a:moveTo>
                    <a:pt x="389" y="103"/>
                  </a:moveTo>
                  <a:lnTo>
                    <a:pt x="383" y="105"/>
                  </a:lnTo>
                  <a:lnTo>
                    <a:pt x="375" y="107"/>
                  </a:lnTo>
                  <a:lnTo>
                    <a:pt x="371" y="93"/>
                  </a:lnTo>
                  <a:lnTo>
                    <a:pt x="378" y="91"/>
                  </a:lnTo>
                  <a:lnTo>
                    <a:pt x="385" y="89"/>
                  </a:lnTo>
                  <a:lnTo>
                    <a:pt x="389" y="103"/>
                  </a:lnTo>
                  <a:close/>
                  <a:moveTo>
                    <a:pt x="361" y="112"/>
                  </a:moveTo>
                  <a:lnTo>
                    <a:pt x="359" y="113"/>
                  </a:lnTo>
                  <a:lnTo>
                    <a:pt x="348" y="117"/>
                  </a:lnTo>
                  <a:lnTo>
                    <a:pt x="343" y="103"/>
                  </a:lnTo>
                  <a:lnTo>
                    <a:pt x="355" y="99"/>
                  </a:lnTo>
                  <a:lnTo>
                    <a:pt x="357" y="98"/>
                  </a:lnTo>
                  <a:lnTo>
                    <a:pt x="361" y="112"/>
                  </a:lnTo>
                  <a:close/>
                  <a:moveTo>
                    <a:pt x="334" y="122"/>
                  </a:moveTo>
                  <a:lnTo>
                    <a:pt x="320" y="127"/>
                  </a:lnTo>
                  <a:lnTo>
                    <a:pt x="315" y="113"/>
                  </a:lnTo>
                  <a:lnTo>
                    <a:pt x="329" y="108"/>
                  </a:lnTo>
                  <a:lnTo>
                    <a:pt x="334" y="122"/>
                  </a:lnTo>
                  <a:close/>
                  <a:moveTo>
                    <a:pt x="306" y="132"/>
                  </a:moveTo>
                  <a:lnTo>
                    <a:pt x="292" y="137"/>
                  </a:lnTo>
                  <a:lnTo>
                    <a:pt x="287" y="123"/>
                  </a:lnTo>
                  <a:lnTo>
                    <a:pt x="301" y="118"/>
                  </a:lnTo>
                  <a:lnTo>
                    <a:pt x="306" y="132"/>
                  </a:lnTo>
                  <a:close/>
                  <a:moveTo>
                    <a:pt x="279" y="142"/>
                  </a:moveTo>
                  <a:lnTo>
                    <a:pt x="267" y="147"/>
                  </a:lnTo>
                  <a:lnTo>
                    <a:pt x="265" y="148"/>
                  </a:lnTo>
                  <a:lnTo>
                    <a:pt x="260" y="134"/>
                  </a:lnTo>
                  <a:lnTo>
                    <a:pt x="262" y="133"/>
                  </a:lnTo>
                  <a:lnTo>
                    <a:pt x="274" y="129"/>
                  </a:lnTo>
                  <a:lnTo>
                    <a:pt x="279" y="142"/>
                  </a:lnTo>
                  <a:close/>
                  <a:moveTo>
                    <a:pt x="252" y="153"/>
                  </a:moveTo>
                  <a:lnTo>
                    <a:pt x="245" y="156"/>
                  </a:lnTo>
                  <a:lnTo>
                    <a:pt x="238" y="159"/>
                  </a:lnTo>
                  <a:lnTo>
                    <a:pt x="232" y="145"/>
                  </a:lnTo>
                  <a:lnTo>
                    <a:pt x="240" y="142"/>
                  </a:lnTo>
                  <a:lnTo>
                    <a:pt x="246" y="139"/>
                  </a:lnTo>
                  <a:lnTo>
                    <a:pt x="252" y="153"/>
                  </a:lnTo>
                  <a:close/>
                  <a:moveTo>
                    <a:pt x="224" y="164"/>
                  </a:moveTo>
                  <a:lnTo>
                    <a:pt x="224" y="164"/>
                  </a:lnTo>
                  <a:lnTo>
                    <a:pt x="211" y="170"/>
                  </a:lnTo>
                  <a:lnTo>
                    <a:pt x="205" y="156"/>
                  </a:lnTo>
                  <a:lnTo>
                    <a:pt x="218" y="151"/>
                  </a:lnTo>
                  <a:lnTo>
                    <a:pt x="219" y="150"/>
                  </a:lnTo>
                  <a:lnTo>
                    <a:pt x="224" y="164"/>
                  </a:lnTo>
                  <a:close/>
                  <a:moveTo>
                    <a:pt x="197" y="176"/>
                  </a:moveTo>
                  <a:lnTo>
                    <a:pt x="184" y="181"/>
                  </a:lnTo>
                  <a:lnTo>
                    <a:pt x="178" y="168"/>
                  </a:lnTo>
                  <a:lnTo>
                    <a:pt x="192" y="162"/>
                  </a:lnTo>
                  <a:lnTo>
                    <a:pt x="197" y="176"/>
                  </a:lnTo>
                  <a:close/>
                  <a:moveTo>
                    <a:pt x="171" y="188"/>
                  </a:moveTo>
                  <a:lnTo>
                    <a:pt x="160" y="192"/>
                  </a:lnTo>
                  <a:lnTo>
                    <a:pt x="157" y="194"/>
                  </a:lnTo>
                  <a:lnTo>
                    <a:pt x="151" y="180"/>
                  </a:lnTo>
                  <a:lnTo>
                    <a:pt x="154" y="179"/>
                  </a:lnTo>
                  <a:lnTo>
                    <a:pt x="165" y="174"/>
                  </a:lnTo>
                  <a:lnTo>
                    <a:pt x="171" y="188"/>
                  </a:lnTo>
                  <a:close/>
                  <a:moveTo>
                    <a:pt x="144" y="200"/>
                  </a:moveTo>
                  <a:lnTo>
                    <a:pt x="140" y="201"/>
                  </a:lnTo>
                  <a:lnTo>
                    <a:pt x="131" y="206"/>
                  </a:lnTo>
                  <a:lnTo>
                    <a:pt x="124" y="193"/>
                  </a:lnTo>
                  <a:lnTo>
                    <a:pt x="125" y="192"/>
                  </a:lnTo>
                  <a:lnTo>
                    <a:pt x="134" y="188"/>
                  </a:lnTo>
                  <a:lnTo>
                    <a:pt x="138" y="186"/>
                  </a:lnTo>
                  <a:lnTo>
                    <a:pt x="144" y="200"/>
                  </a:lnTo>
                  <a:close/>
                  <a:moveTo>
                    <a:pt x="117" y="212"/>
                  </a:moveTo>
                  <a:lnTo>
                    <a:pt x="113" y="214"/>
                  </a:lnTo>
                  <a:lnTo>
                    <a:pt x="104" y="218"/>
                  </a:lnTo>
                  <a:lnTo>
                    <a:pt x="98" y="205"/>
                  </a:lnTo>
                  <a:lnTo>
                    <a:pt x="106" y="201"/>
                  </a:lnTo>
                  <a:lnTo>
                    <a:pt x="111" y="199"/>
                  </a:lnTo>
                  <a:lnTo>
                    <a:pt x="117" y="212"/>
                  </a:lnTo>
                  <a:close/>
                  <a:moveTo>
                    <a:pt x="91" y="225"/>
                  </a:moveTo>
                  <a:lnTo>
                    <a:pt x="88" y="226"/>
                  </a:lnTo>
                  <a:lnTo>
                    <a:pt x="81" y="230"/>
                  </a:lnTo>
                  <a:lnTo>
                    <a:pt x="78" y="231"/>
                  </a:lnTo>
                  <a:lnTo>
                    <a:pt x="71" y="219"/>
                  </a:lnTo>
                  <a:lnTo>
                    <a:pt x="74" y="216"/>
                  </a:lnTo>
                  <a:lnTo>
                    <a:pt x="82" y="213"/>
                  </a:lnTo>
                  <a:lnTo>
                    <a:pt x="85" y="211"/>
                  </a:lnTo>
                  <a:lnTo>
                    <a:pt x="91" y="225"/>
                  </a:lnTo>
                  <a:close/>
                  <a:moveTo>
                    <a:pt x="67" y="239"/>
                  </a:moveTo>
                  <a:lnTo>
                    <a:pt x="62" y="242"/>
                  </a:lnTo>
                  <a:lnTo>
                    <a:pt x="57" y="246"/>
                  </a:lnTo>
                  <a:lnTo>
                    <a:pt x="55" y="247"/>
                  </a:lnTo>
                  <a:lnTo>
                    <a:pt x="46" y="236"/>
                  </a:lnTo>
                  <a:lnTo>
                    <a:pt x="48" y="235"/>
                  </a:lnTo>
                  <a:lnTo>
                    <a:pt x="54" y="230"/>
                  </a:lnTo>
                  <a:lnTo>
                    <a:pt x="58" y="227"/>
                  </a:lnTo>
                  <a:lnTo>
                    <a:pt x="67" y="239"/>
                  </a:lnTo>
                  <a:close/>
                  <a:moveTo>
                    <a:pt x="44" y="257"/>
                  </a:moveTo>
                  <a:lnTo>
                    <a:pt x="41" y="259"/>
                  </a:lnTo>
                  <a:lnTo>
                    <a:pt x="36" y="262"/>
                  </a:lnTo>
                  <a:lnTo>
                    <a:pt x="32" y="266"/>
                  </a:lnTo>
                  <a:lnTo>
                    <a:pt x="31" y="266"/>
                  </a:lnTo>
                  <a:lnTo>
                    <a:pt x="23" y="254"/>
                  </a:lnTo>
                  <a:lnTo>
                    <a:pt x="27" y="251"/>
                  </a:lnTo>
                  <a:lnTo>
                    <a:pt x="32" y="247"/>
                  </a:lnTo>
                  <a:lnTo>
                    <a:pt x="35" y="245"/>
                  </a:lnTo>
                  <a:lnTo>
                    <a:pt x="44" y="257"/>
                  </a:lnTo>
                  <a:close/>
                  <a:moveTo>
                    <a:pt x="15" y="273"/>
                  </a:moveTo>
                  <a:lnTo>
                    <a:pt x="14" y="273"/>
                  </a:lnTo>
                  <a:lnTo>
                    <a:pt x="11" y="273"/>
                  </a:lnTo>
                  <a:lnTo>
                    <a:pt x="9" y="272"/>
                  </a:lnTo>
                  <a:lnTo>
                    <a:pt x="6" y="272"/>
                  </a:lnTo>
                  <a:lnTo>
                    <a:pt x="3" y="271"/>
                  </a:lnTo>
                  <a:lnTo>
                    <a:pt x="0" y="269"/>
                  </a:lnTo>
                  <a:lnTo>
                    <a:pt x="8" y="256"/>
                  </a:lnTo>
                  <a:lnTo>
                    <a:pt x="9" y="257"/>
                  </a:lnTo>
                  <a:lnTo>
                    <a:pt x="10" y="257"/>
                  </a:lnTo>
                  <a:lnTo>
                    <a:pt x="10" y="258"/>
                  </a:lnTo>
                  <a:lnTo>
                    <a:pt x="11" y="258"/>
                  </a:lnTo>
                  <a:lnTo>
                    <a:pt x="12" y="258"/>
                  </a:lnTo>
                  <a:lnTo>
                    <a:pt x="13" y="258"/>
                  </a:lnTo>
                  <a:lnTo>
                    <a:pt x="15" y="273"/>
                  </a:lnTo>
                  <a:close/>
                  <a:moveTo>
                    <a:pt x="932" y="0"/>
                  </a:moveTo>
                  <a:lnTo>
                    <a:pt x="975" y="23"/>
                  </a:lnTo>
                  <a:lnTo>
                    <a:pt x="931" y="44"/>
                  </a:lnTo>
                  <a:lnTo>
                    <a:pt x="932" y="0"/>
                  </a:lnTo>
                  <a:close/>
                </a:path>
              </a:pathLst>
            </a:custGeom>
            <a:solidFill>
              <a:srgbClr val="0000CC"/>
            </a:solidFill>
            <a:ln w="1">
              <a:solidFill>
                <a:srgbClr val="0000CC"/>
              </a:solidFill>
              <a:bevel/>
              <a:headEnd/>
              <a:tailEnd/>
            </a:ln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2000" b="0" i="0" u="none" strike="noStrike" kern="1200" cap="none" spc="0" normalizeH="0" baseline="0" noProof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Times New Roman"/>
                <a:ea typeface="+mn-ea"/>
                <a:cs typeface="Arial"/>
              </a:endParaRPr>
            </a:p>
          </p:txBody>
        </p:sp>
        <p:sp>
          <p:nvSpPr>
            <p:cNvPr id="105559" name="Freeform 92"/>
            <p:cNvSpPr>
              <a:spLocks noEditPoints="1"/>
            </p:cNvSpPr>
            <p:nvPr/>
          </p:nvSpPr>
          <p:spPr bwMode="auto">
            <a:xfrm>
              <a:off x="2290" y="858"/>
              <a:ext cx="681" cy="646"/>
            </a:xfrm>
            <a:custGeom>
              <a:avLst/>
              <a:gdLst>
                <a:gd name="T0" fmla="*/ 31 w 681"/>
                <a:gd name="T1" fmla="*/ 626 h 646"/>
                <a:gd name="T2" fmla="*/ 63 w 681"/>
                <a:gd name="T3" fmla="*/ 596 h 646"/>
                <a:gd name="T4" fmla="*/ 73 w 681"/>
                <a:gd name="T5" fmla="*/ 567 h 646"/>
                <a:gd name="T6" fmla="*/ 74 w 681"/>
                <a:gd name="T7" fmla="*/ 586 h 646"/>
                <a:gd name="T8" fmla="*/ 106 w 681"/>
                <a:gd name="T9" fmla="*/ 555 h 646"/>
                <a:gd name="T10" fmla="*/ 112 w 681"/>
                <a:gd name="T11" fmla="*/ 529 h 646"/>
                <a:gd name="T12" fmla="*/ 117 w 681"/>
                <a:gd name="T13" fmla="*/ 545 h 646"/>
                <a:gd name="T14" fmla="*/ 138 w 681"/>
                <a:gd name="T15" fmla="*/ 504 h 646"/>
                <a:gd name="T16" fmla="*/ 128 w 681"/>
                <a:gd name="T17" fmla="*/ 514 h 646"/>
                <a:gd name="T18" fmla="*/ 169 w 681"/>
                <a:gd name="T19" fmla="*/ 494 h 646"/>
                <a:gd name="T20" fmla="*/ 170 w 681"/>
                <a:gd name="T21" fmla="*/ 473 h 646"/>
                <a:gd name="T22" fmla="*/ 182 w 681"/>
                <a:gd name="T23" fmla="*/ 482 h 646"/>
                <a:gd name="T24" fmla="*/ 192 w 681"/>
                <a:gd name="T25" fmla="*/ 451 h 646"/>
                <a:gd name="T26" fmla="*/ 201 w 681"/>
                <a:gd name="T27" fmla="*/ 463 h 646"/>
                <a:gd name="T28" fmla="*/ 222 w 681"/>
                <a:gd name="T29" fmla="*/ 421 h 646"/>
                <a:gd name="T30" fmla="*/ 211 w 681"/>
                <a:gd name="T31" fmla="*/ 432 h 646"/>
                <a:gd name="T32" fmla="*/ 253 w 681"/>
                <a:gd name="T33" fmla="*/ 411 h 646"/>
                <a:gd name="T34" fmla="*/ 253 w 681"/>
                <a:gd name="T35" fmla="*/ 390 h 646"/>
                <a:gd name="T36" fmla="*/ 266 w 681"/>
                <a:gd name="T37" fmla="*/ 399 h 646"/>
                <a:gd name="T38" fmla="*/ 275 w 681"/>
                <a:gd name="T39" fmla="*/ 369 h 646"/>
                <a:gd name="T40" fmla="*/ 294 w 681"/>
                <a:gd name="T41" fmla="*/ 370 h 646"/>
                <a:gd name="T42" fmla="*/ 294 w 681"/>
                <a:gd name="T43" fmla="*/ 349 h 646"/>
                <a:gd name="T44" fmla="*/ 312 w 681"/>
                <a:gd name="T45" fmla="*/ 352 h 646"/>
                <a:gd name="T46" fmla="*/ 316 w 681"/>
                <a:gd name="T47" fmla="*/ 326 h 646"/>
                <a:gd name="T48" fmla="*/ 333 w 681"/>
                <a:gd name="T49" fmla="*/ 329 h 646"/>
                <a:gd name="T50" fmla="*/ 334 w 681"/>
                <a:gd name="T51" fmla="*/ 306 h 646"/>
                <a:gd name="T52" fmla="*/ 355 w 681"/>
                <a:gd name="T53" fmla="*/ 304 h 646"/>
                <a:gd name="T54" fmla="*/ 334 w 681"/>
                <a:gd name="T55" fmla="*/ 306 h 646"/>
                <a:gd name="T56" fmla="*/ 374 w 681"/>
                <a:gd name="T57" fmla="*/ 282 h 646"/>
                <a:gd name="T58" fmla="*/ 372 w 681"/>
                <a:gd name="T59" fmla="*/ 261 h 646"/>
                <a:gd name="T60" fmla="*/ 393 w 681"/>
                <a:gd name="T61" fmla="*/ 260 h 646"/>
                <a:gd name="T62" fmla="*/ 372 w 681"/>
                <a:gd name="T63" fmla="*/ 261 h 646"/>
                <a:gd name="T64" fmla="*/ 403 w 681"/>
                <a:gd name="T65" fmla="*/ 249 h 646"/>
                <a:gd name="T66" fmla="*/ 423 w 681"/>
                <a:gd name="T67" fmla="*/ 207 h 646"/>
                <a:gd name="T68" fmla="*/ 412 w 681"/>
                <a:gd name="T69" fmla="*/ 218 h 646"/>
                <a:gd name="T70" fmla="*/ 443 w 681"/>
                <a:gd name="T71" fmla="*/ 207 h 646"/>
                <a:gd name="T72" fmla="*/ 464 w 681"/>
                <a:gd name="T73" fmla="*/ 165 h 646"/>
                <a:gd name="T74" fmla="*/ 453 w 681"/>
                <a:gd name="T75" fmla="*/ 175 h 646"/>
                <a:gd name="T76" fmla="*/ 485 w 681"/>
                <a:gd name="T77" fmla="*/ 165 h 646"/>
                <a:gd name="T78" fmla="*/ 508 w 681"/>
                <a:gd name="T79" fmla="*/ 125 h 646"/>
                <a:gd name="T80" fmla="*/ 496 w 681"/>
                <a:gd name="T81" fmla="*/ 134 h 646"/>
                <a:gd name="T82" fmla="*/ 540 w 681"/>
                <a:gd name="T83" fmla="*/ 117 h 646"/>
                <a:gd name="T84" fmla="*/ 542 w 681"/>
                <a:gd name="T85" fmla="*/ 97 h 646"/>
                <a:gd name="T86" fmla="*/ 542 w 681"/>
                <a:gd name="T87" fmla="*/ 97 h 646"/>
                <a:gd name="T88" fmla="*/ 575 w 681"/>
                <a:gd name="T89" fmla="*/ 91 h 646"/>
                <a:gd name="T90" fmla="*/ 602 w 681"/>
                <a:gd name="T91" fmla="*/ 53 h 646"/>
                <a:gd name="T92" fmla="*/ 590 w 681"/>
                <a:gd name="T93" fmla="*/ 62 h 646"/>
                <a:gd name="T94" fmla="*/ 625 w 681"/>
                <a:gd name="T95" fmla="*/ 36 h 646"/>
                <a:gd name="T96" fmla="*/ 622 w 681"/>
                <a:gd name="T97" fmla="*/ 56 h 646"/>
                <a:gd name="T98" fmla="*/ 646 w 681"/>
                <a:gd name="T99" fmla="*/ 20 h 646"/>
                <a:gd name="T100" fmla="*/ 650 w 681"/>
                <a:gd name="T101" fmla="*/ 35 h 646"/>
                <a:gd name="T102" fmla="*/ 662 w 681"/>
                <a:gd name="T103" fmla="*/ 7 h 646"/>
                <a:gd name="T104" fmla="*/ 671 w 681"/>
                <a:gd name="T105" fmla="*/ 0 h 646"/>
                <a:gd name="T106" fmla="*/ 678 w 681"/>
                <a:gd name="T107" fmla="*/ 12 h 646"/>
                <a:gd name="T108" fmla="*/ 669 w 681"/>
                <a:gd name="T109" fmla="*/ 20 h 646"/>
                <a:gd name="T110" fmla="*/ 17 w 681"/>
                <a:gd name="T111" fmla="*/ 600 h 64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681"/>
                <a:gd name="T169" fmla="*/ 0 h 646"/>
                <a:gd name="T170" fmla="*/ 681 w 681"/>
                <a:gd name="T171" fmla="*/ 646 h 64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681" h="646">
                  <a:moveTo>
                    <a:pt x="21" y="616"/>
                  </a:moveTo>
                  <a:lnTo>
                    <a:pt x="32" y="605"/>
                  </a:lnTo>
                  <a:lnTo>
                    <a:pt x="42" y="616"/>
                  </a:lnTo>
                  <a:lnTo>
                    <a:pt x="31" y="626"/>
                  </a:lnTo>
                  <a:lnTo>
                    <a:pt x="21" y="616"/>
                  </a:lnTo>
                  <a:close/>
                  <a:moveTo>
                    <a:pt x="43" y="595"/>
                  </a:moveTo>
                  <a:lnTo>
                    <a:pt x="53" y="585"/>
                  </a:lnTo>
                  <a:lnTo>
                    <a:pt x="63" y="596"/>
                  </a:lnTo>
                  <a:lnTo>
                    <a:pt x="53" y="606"/>
                  </a:lnTo>
                  <a:lnTo>
                    <a:pt x="43" y="595"/>
                  </a:lnTo>
                  <a:close/>
                  <a:moveTo>
                    <a:pt x="64" y="575"/>
                  </a:moveTo>
                  <a:lnTo>
                    <a:pt x="73" y="567"/>
                  </a:lnTo>
                  <a:lnTo>
                    <a:pt x="75" y="565"/>
                  </a:lnTo>
                  <a:lnTo>
                    <a:pt x="85" y="576"/>
                  </a:lnTo>
                  <a:lnTo>
                    <a:pt x="83" y="577"/>
                  </a:lnTo>
                  <a:lnTo>
                    <a:pt x="74" y="586"/>
                  </a:lnTo>
                  <a:lnTo>
                    <a:pt x="64" y="575"/>
                  </a:lnTo>
                  <a:close/>
                  <a:moveTo>
                    <a:pt x="85" y="555"/>
                  </a:moveTo>
                  <a:lnTo>
                    <a:pt x="96" y="545"/>
                  </a:lnTo>
                  <a:lnTo>
                    <a:pt x="106" y="555"/>
                  </a:lnTo>
                  <a:lnTo>
                    <a:pt x="95" y="566"/>
                  </a:lnTo>
                  <a:lnTo>
                    <a:pt x="85" y="555"/>
                  </a:lnTo>
                  <a:close/>
                  <a:moveTo>
                    <a:pt x="107" y="535"/>
                  </a:moveTo>
                  <a:lnTo>
                    <a:pt x="112" y="529"/>
                  </a:lnTo>
                  <a:lnTo>
                    <a:pt x="117" y="524"/>
                  </a:lnTo>
                  <a:lnTo>
                    <a:pt x="127" y="535"/>
                  </a:lnTo>
                  <a:lnTo>
                    <a:pt x="123" y="540"/>
                  </a:lnTo>
                  <a:lnTo>
                    <a:pt x="117" y="545"/>
                  </a:lnTo>
                  <a:lnTo>
                    <a:pt x="107" y="535"/>
                  </a:lnTo>
                  <a:close/>
                  <a:moveTo>
                    <a:pt x="128" y="514"/>
                  </a:moveTo>
                  <a:lnTo>
                    <a:pt x="132" y="510"/>
                  </a:lnTo>
                  <a:lnTo>
                    <a:pt x="138" y="504"/>
                  </a:lnTo>
                  <a:lnTo>
                    <a:pt x="148" y="514"/>
                  </a:lnTo>
                  <a:lnTo>
                    <a:pt x="142" y="521"/>
                  </a:lnTo>
                  <a:lnTo>
                    <a:pt x="138" y="525"/>
                  </a:lnTo>
                  <a:lnTo>
                    <a:pt x="128" y="514"/>
                  </a:lnTo>
                  <a:close/>
                  <a:moveTo>
                    <a:pt x="149" y="494"/>
                  </a:moveTo>
                  <a:lnTo>
                    <a:pt x="151" y="491"/>
                  </a:lnTo>
                  <a:lnTo>
                    <a:pt x="159" y="483"/>
                  </a:lnTo>
                  <a:lnTo>
                    <a:pt x="169" y="494"/>
                  </a:lnTo>
                  <a:lnTo>
                    <a:pt x="162" y="501"/>
                  </a:lnTo>
                  <a:lnTo>
                    <a:pt x="159" y="504"/>
                  </a:lnTo>
                  <a:lnTo>
                    <a:pt x="149" y="494"/>
                  </a:lnTo>
                  <a:close/>
                  <a:moveTo>
                    <a:pt x="170" y="473"/>
                  </a:moveTo>
                  <a:lnTo>
                    <a:pt x="172" y="471"/>
                  </a:lnTo>
                  <a:lnTo>
                    <a:pt x="180" y="463"/>
                  </a:lnTo>
                  <a:lnTo>
                    <a:pt x="190" y="473"/>
                  </a:lnTo>
                  <a:lnTo>
                    <a:pt x="182" y="482"/>
                  </a:lnTo>
                  <a:lnTo>
                    <a:pt x="180" y="484"/>
                  </a:lnTo>
                  <a:lnTo>
                    <a:pt x="170" y="473"/>
                  </a:lnTo>
                  <a:close/>
                  <a:moveTo>
                    <a:pt x="190" y="452"/>
                  </a:moveTo>
                  <a:lnTo>
                    <a:pt x="192" y="451"/>
                  </a:lnTo>
                  <a:lnTo>
                    <a:pt x="201" y="442"/>
                  </a:lnTo>
                  <a:lnTo>
                    <a:pt x="211" y="452"/>
                  </a:lnTo>
                  <a:lnTo>
                    <a:pt x="203" y="461"/>
                  </a:lnTo>
                  <a:lnTo>
                    <a:pt x="201" y="463"/>
                  </a:lnTo>
                  <a:lnTo>
                    <a:pt x="190" y="452"/>
                  </a:lnTo>
                  <a:close/>
                  <a:moveTo>
                    <a:pt x="211" y="432"/>
                  </a:moveTo>
                  <a:lnTo>
                    <a:pt x="214" y="430"/>
                  </a:lnTo>
                  <a:lnTo>
                    <a:pt x="222" y="421"/>
                  </a:lnTo>
                  <a:lnTo>
                    <a:pt x="232" y="432"/>
                  </a:lnTo>
                  <a:lnTo>
                    <a:pt x="224" y="440"/>
                  </a:lnTo>
                  <a:lnTo>
                    <a:pt x="222" y="442"/>
                  </a:lnTo>
                  <a:lnTo>
                    <a:pt x="211" y="432"/>
                  </a:lnTo>
                  <a:close/>
                  <a:moveTo>
                    <a:pt x="232" y="411"/>
                  </a:moveTo>
                  <a:lnTo>
                    <a:pt x="235" y="409"/>
                  </a:lnTo>
                  <a:lnTo>
                    <a:pt x="243" y="401"/>
                  </a:lnTo>
                  <a:lnTo>
                    <a:pt x="253" y="411"/>
                  </a:lnTo>
                  <a:lnTo>
                    <a:pt x="245" y="419"/>
                  </a:lnTo>
                  <a:lnTo>
                    <a:pt x="243" y="421"/>
                  </a:lnTo>
                  <a:lnTo>
                    <a:pt x="232" y="411"/>
                  </a:lnTo>
                  <a:close/>
                  <a:moveTo>
                    <a:pt x="253" y="390"/>
                  </a:moveTo>
                  <a:lnTo>
                    <a:pt x="255" y="388"/>
                  </a:lnTo>
                  <a:lnTo>
                    <a:pt x="264" y="380"/>
                  </a:lnTo>
                  <a:lnTo>
                    <a:pt x="274" y="390"/>
                  </a:lnTo>
                  <a:lnTo>
                    <a:pt x="266" y="399"/>
                  </a:lnTo>
                  <a:lnTo>
                    <a:pt x="264" y="401"/>
                  </a:lnTo>
                  <a:lnTo>
                    <a:pt x="253" y="390"/>
                  </a:lnTo>
                  <a:close/>
                  <a:moveTo>
                    <a:pt x="274" y="370"/>
                  </a:moveTo>
                  <a:lnTo>
                    <a:pt x="275" y="369"/>
                  </a:lnTo>
                  <a:lnTo>
                    <a:pt x="284" y="359"/>
                  </a:lnTo>
                  <a:lnTo>
                    <a:pt x="295" y="369"/>
                  </a:lnTo>
                  <a:lnTo>
                    <a:pt x="294" y="370"/>
                  </a:lnTo>
                  <a:lnTo>
                    <a:pt x="285" y="379"/>
                  </a:lnTo>
                  <a:lnTo>
                    <a:pt x="284" y="380"/>
                  </a:lnTo>
                  <a:lnTo>
                    <a:pt x="274" y="370"/>
                  </a:lnTo>
                  <a:close/>
                  <a:moveTo>
                    <a:pt x="294" y="349"/>
                  </a:moveTo>
                  <a:lnTo>
                    <a:pt x="301" y="342"/>
                  </a:lnTo>
                  <a:lnTo>
                    <a:pt x="305" y="338"/>
                  </a:lnTo>
                  <a:lnTo>
                    <a:pt x="315" y="348"/>
                  </a:lnTo>
                  <a:lnTo>
                    <a:pt x="312" y="352"/>
                  </a:lnTo>
                  <a:lnTo>
                    <a:pt x="305" y="359"/>
                  </a:lnTo>
                  <a:lnTo>
                    <a:pt x="294" y="349"/>
                  </a:lnTo>
                  <a:close/>
                  <a:moveTo>
                    <a:pt x="315" y="327"/>
                  </a:moveTo>
                  <a:lnTo>
                    <a:pt x="316" y="326"/>
                  </a:lnTo>
                  <a:lnTo>
                    <a:pt x="322" y="319"/>
                  </a:lnTo>
                  <a:lnTo>
                    <a:pt x="325" y="317"/>
                  </a:lnTo>
                  <a:lnTo>
                    <a:pt x="336" y="327"/>
                  </a:lnTo>
                  <a:lnTo>
                    <a:pt x="333" y="329"/>
                  </a:lnTo>
                  <a:lnTo>
                    <a:pt x="327" y="336"/>
                  </a:lnTo>
                  <a:lnTo>
                    <a:pt x="325" y="338"/>
                  </a:lnTo>
                  <a:lnTo>
                    <a:pt x="315" y="327"/>
                  </a:lnTo>
                  <a:close/>
                  <a:moveTo>
                    <a:pt x="334" y="306"/>
                  </a:moveTo>
                  <a:lnTo>
                    <a:pt x="339" y="301"/>
                  </a:lnTo>
                  <a:lnTo>
                    <a:pt x="343" y="296"/>
                  </a:lnTo>
                  <a:lnTo>
                    <a:pt x="344" y="295"/>
                  </a:lnTo>
                  <a:lnTo>
                    <a:pt x="355" y="304"/>
                  </a:lnTo>
                  <a:lnTo>
                    <a:pt x="354" y="305"/>
                  </a:lnTo>
                  <a:lnTo>
                    <a:pt x="350" y="311"/>
                  </a:lnTo>
                  <a:lnTo>
                    <a:pt x="345" y="316"/>
                  </a:lnTo>
                  <a:lnTo>
                    <a:pt x="334" y="306"/>
                  </a:lnTo>
                  <a:close/>
                  <a:moveTo>
                    <a:pt x="353" y="284"/>
                  </a:moveTo>
                  <a:lnTo>
                    <a:pt x="360" y="275"/>
                  </a:lnTo>
                  <a:lnTo>
                    <a:pt x="363" y="272"/>
                  </a:lnTo>
                  <a:lnTo>
                    <a:pt x="374" y="282"/>
                  </a:lnTo>
                  <a:lnTo>
                    <a:pt x="372" y="284"/>
                  </a:lnTo>
                  <a:lnTo>
                    <a:pt x="364" y="293"/>
                  </a:lnTo>
                  <a:lnTo>
                    <a:pt x="353" y="284"/>
                  </a:lnTo>
                  <a:close/>
                  <a:moveTo>
                    <a:pt x="372" y="261"/>
                  </a:moveTo>
                  <a:lnTo>
                    <a:pt x="374" y="259"/>
                  </a:lnTo>
                  <a:lnTo>
                    <a:pt x="379" y="254"/>
                  </a:lnTo>
                  <a:lnTo>
                    <a:pt x="382" y="250"/>
                  </a:lnTo>
                  <a:lnTo>
                    <a:pt x="393" y="260"/>
                  </a:lnTo>
                  <a:lnTo>
                    <a:pt x="390" y="263"/>
                  </a:lnTo>
                  <a:lnTo>
                    <a:pt x="385" y="269"/>
                  </a:lnTo>
                  <a:lnTo>
                    <a:pt x="383" y="271"/>
                  </a:lnTo>
                  <a:lnTo>
                    <a:pt x="372" y="261"/>
                  </a:lnTo>
                  <a:close/>
                  <a:moveTo>
                    <a:pt x="392" y="239"/>
                  </a:moveTo>
                  <a:lnTo>
                    <a:pt x="402" y="228"/>
                  </a:lnTo>
                  <a:lnTo>
                    <a:pt x="413" y="239"/>
                  </a:lnTo>
                  <a:lnTo>
                    <a:pt x="403" y="249"/>
                  </a:lnTo>
                  <a:lnTo>
                    <a:pt x="392" y="239"/>
                  </a:lnTo>
                  <a:close/>
                  <a:moveTo>
                    <a:pt x="412" y="218"/>
                  </a:moveTo>
                  <a:lnTo>
                    <a:pt x="416" y="214"/>
                  </a:lnTo>
                  <a:lnTo>
                    <a:pt x="423" y="207"/>
                  </a:lnTo>
                  <a:lnTo>
                    <a:pt x="433" y="217"/>
                  </a:lnTo>
                  <a:lnTo>
                    <a:pt x="427" y="224"/>
                  </a:lnTo>
                  <a:lnTo>
                    <a:pt x="423" y="228"/>
                  </a:lnTo>
                  <a:lnTo>
                    <a:pt x="412" y="218"/>
                  </a:lnTo>
                  <a:close/>
                  <a:moveTo>
                    <a:pt x="433" y="196"/>
                  </a:moveTo>
                  <a:lnTo>
                    <a:pt x="443" y="186"/>
                  </a:lnTo>
                  <a:lnTo>
                    <a:pt x="454" y="196"/>
                  </a:lnTo>
                  <a:lnTo>
                    <a:pt x="443" y="207"/>
                  </a:lnTo>
                  <a:lnTo>
                    <a:pt x="433" y="196"/>
                  </a:lnTo>
                  <a:close/>
                  <a:moveTo>
                    <a:pt x="453" y="175"/>
                  </a:moveTo>
                  <a:lnTo>
                    <a:pt x="459" y="170"/>
                  </a:lnTo>
                  <a:lnTo>
                    <a:pt x="464" y="165"/>
                  </a:lnTo>
                  <a:lnTo>
                    <a:pt x="474" y="175"/>
                  </a:lnTo>
                  <a:lnTo>
                    <a:pt x="469" y="181"/>
                  </a:lnTo>
                  <a:lnTo>
                    <a:pt x="464" y="186"/>
                  </a:lnTo>
                  <a:lnTo>
                    <a:pt x="453" y="175"/>
                  </a:lnTo>
                  <a:close/>
                  <a:moveTo>
                    <a:pt x="475" y="155"/>
                  </a:moveTo>
                  <a:lnTo>
                    <a:pt x="485" y="144"/>
                  </a:lnTo>
                  <a:lnTo>
                    <a:pt x="495" y="155"/>
                  </a:lnTo>
                  <a:lnTo>
                    <a:pt x="485" y="165"/>
                  </a:lnTo>
                  <a:lnTo>
                    <a:pt x="475" y="155"/>
                  </a:lnTo>
                  <a:close/>
                  <a:moveTo>
                    <a:pt x="496" y="134"/>
                  </a:moveTo>
                  <a:lnTo>
                    <a:pt x="505" y="127"/>
                  </a:lnTo>
                  <a:lnTo>
                    <a:pt x="508" y="125"/>
                  </a:lnTo>
                  <a:lnTo>
                    <a:pt x="517" y="136"/>
                  </a:lnTo>
                  <a:lnTo>
                    <a:pt x="514" y="138"/>
                  </a:lnTo>
                  <a:lnTo>
                    <a:pt x="506" y="145"/>
                  </a:lnTo>
                  <a:lnTo>
                    <a:pt x="496" y="134"/>
                  </a:lnTo>
                  <a:close/>
                  <a:moveTo>
                    <a:pt x="519" y="115"/>
                  </a:moveTo>
                  <a:lnTo>
                    <a:pt x="522" y="113"/>
                  </a:lnTo>
                  <a:lnTo>
                    <a:pt x="530" y="106"/>
                  </a:lnTo>
                  <a:lnTo>
                    <a:pt x="540" y="117"/>
                  </a:lnTo>
                  <a:lnTo>
                    <a:pt x="531" y="124"/>
                  </a:lnTo>
                  <a:lnTo>
                    <a:pt x="528" y="126"/>
                  </a:lnTo>
                  <a:lnTo>
                    <a:pt x="519" y="115"/>
                  </a:lnTo>
                  <a:close/>
                  <a:moveTo>
                    <a:pt x="542" y="97"/>
                  </a:moveTo>
                  <a:lnTo>
                    <a:pt x="554" y="88"/>
                  </a:lnTo>
                  <a:lnTo>
                    <a:pt x="563" y="100"/>
                  </a:lnTo>
                  <a:lnTo>
                    <a:pt x="551" y="108"/>
                  </a:lnTo>
                  <a:lnTo>
                    <a:pt x="542" y="97"/>
                  </a:lnTo>
                  <a:close/>
                  <a:moveTo>
                    <a:pt x="566" y="79"/>
                  </a:moveTo>
                  <a:lnTo>
                    <a:pt x="578" y="70"/>
                  </a:lnTo>
                  <a:lnTo>
                    <a:pt x="586" y="82"/>
                  </a:lnTo>
                  <a:lnTo>
                    <a:pt x="575" y="91"/>
                  </a:lnTo>
                  <a:lnTo>
                    <a:pt x="566" y="79"/>
                  </a:lnTo>
                  <a:close/>
                  <a:moveTo>
                    <a:pt x="590" y="62"/>
                  </a:moveTo>
                  <a:lnTo>
                    <a:pt x="597" y="57"/>
                  </a:lnTo>
                  <a:lnTo>
                    <a:pt x="602" y="53"/>
                  </a:lnTo>
                  <a:lnTo>
                    <a:pt x="610" y="65"/>
                  </a:lnTo>
                  <a:lnTo>
                    <a:pt x="605" y="69"/>
                  </a:lnTo>
                  <a:lnTo>
                    <a:pt x="598" y="74"/>
                  </a:lnTo>
                  <a:lnTo>
                    <a:pt x="590" y="62"/>
                  </a:lnTo>
                  <a:close/>
                  <a:moveTo>
                    <a:pt x="613" y="44"/>
                  </a:moveTo>
                  <a:lnTo>
                    <a:pt x="614" y="44"/>
                  </a:lnTo>
                  <a:lnTo>
                    <a:pt x="622" y="38"/>
                  </a:lnTo>
                  <a:lnTo>
                    <a:pt x="625" y="36"/>
                  </a:lnTo>
                  <a:lnTo>
                    <a:pt x="634" y="48"/>
                  </a:lnTo>
                  <a:lnTo>
                    <a:pt x="630" y="50"/>
                  </a:lnTo>
                  <a:lnTo>
                    <a:pt x="622" y="56"/>
                  </a:lnTo>
                  <a:lnTo>
                    <a:pt x="613" y="44"/>
                  </a:lnTo>
                  <a:close/>
                  <a:moveTo>
                    <a:pt x="637" y="27"/>
                  </a:moveTo>
                  <a:lnTo>
                    <a:pt x="641" y="24"/>
                  </a:lnTo>
                  <a:lnTo>
                    <a:pt x="646" y="20"/>
                  </a:lnTo>
                  <a:lnTo>
                    <a:pt x="648" y="18"/>
                  </a:lnTo>
                  <a:lnTo>
                    <a:pt x="658" y="30"/>
                  </a:lnTo>
                  <a:lnTo>
                    <a:pt x="655" y="31"/>
                  </a:lnTo>
                  <a:lnTo>
                    <a:pt x="650" y="35"/>
                  </a:lnTo>
                  <a:lnTo>
                    <a:pt x="646" y="39"/>
                  </a:lnTo>
                  <a:lnTo>
                    <a:pt x="637" y="27"/>
                  </a:lnTo>
                  <a:close/>
                  <a:moveTo>
                    <a:pt x="660" y="9"/>
                  </a:moveTo>
                  <a:lnTo>
                    <a:pt x="662" y="7"/>
                  </a:lnTo>
                  <a:lnTo>
                    <a:pt x="664" y="5"/>
                  </a:lnTo>
                  <a:lnTo>
                    <a:pt x="667" y="3"/>
                  </a:lnTo>
                  <a:lnTo>
                    <a:pt x="669" y="1"/>
                  </a:lnTo>
                  <a:lnTo>
                    <a:pt x="671" y="0"/>
                  </a:lnTo>
                  <a:lnTo>
                    <a:pt x="681" y="10"/>
                  </a:lnTo>
                  <a:lnTo>
                    <a:pt x="680" y="11"/>
                  </a:lnTo>
                  <a:lnTo>
                    <a:pt x="678" y="12"/>
                  </a:lnTo>
                  <a:lnTo>
                    <a:pt x="676" y="14"/>
                  </a:lnTo>
                  <a:lnTo>
                    <a:pt x="674" y="16"/>
                  </a:lnTo>
                  <a:lnTo>
                    <a:pt x="671" y="19"/>
                  </a:lnTo>
                  <a:lnTo>
                    <a:pt x="669" y="20"/>
                  </a:lnTo>
                  <a:lnTo>
                    <a:pt x="660" y="9"/>
                  </a:lnTo>
                  <a:close/>
                  <a:moveTo>
                    <a:pt x="47" y="632"/>
                  </a:moveTo>
                  <a:lnTo>
                    <a:pt x="0" y="646"/>
                  </a:lnTo>
                  <a:lnTo>
                    <a:pt x="17" y="600"/>
                  </a:lnTo>
                  <a:lnTo>
                    <a:pt x="47" y="632"/>
                  </a:lnTo>
                  <a:close/>
                </a:path>
              </a:pathLst>
            </a:custGeom>
            <a:solidFill>
              <a:srgbClr val="0000CC"/>
            </a:solidFill>
            <a:ln w="1">
              <a:solidFill>
                <a:srgbClr val="0000CC"/>
              </a:solidFill>
              <a:bevel/>
              <a:headEnd/>
              <a:tailEnd/>
            </a:ln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2000" b="0" i="0" u="none" strike="noStrike" kern="1200" cap="none" spc="0" normalizeH="0" baseline="0" noProof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Times New Roman"/>
                <a:ea typeface="+mn-ea"/>
                <a:cs typeface="Arial"/>
              </a:endParaRPr>
            </a:p>
          </p:txBody>
        </p:sp>
        <p:sp>
          <p:nvSpPr>
            <p:cNvPr id="105560" name="Rectangle 93"/>
            <p:cNvSpPr>
              <a:spLocks noChangeArrowheads="1"/>
            </p:cNvSpPr>
            <p:nvPr/>
          </p:nvSpPr>
          <p:spPr bwMode="auto">
            <a:xfrm rot="-1800000">
              <a:off x="1775" y="1902"/>
              <a:ext cx="150" cy="1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1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/>
                </a:rPr>
                <a:t>ss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/>
              </a:endParaRPr>
            </a:p>
          </p:txBody>
        </p:sp>
        <p:sp>
          <p:nvSpPr>
            <p:cNvPr id="105561" name="Rectangle 94"/>
            <p:cNvSpPr>
              <a:spLocks noChangeArrowheads="1"/>
            </p:cNvSpPr>
            <p:nvPr/>
          </p:nvSpPr>
          <p:spPr bwMode="auto">
            <a:xfrm rot="-2100000">
              <a:off x="3004" y="725"/>
              <a:ext cx="133" cy="1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1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/>
                </a:rPr>
                <a:t>sr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/>
              </a:endParaRPr>
            </a:p>
          </p:txBody>
        </p:sp>
        <p:sp>
          <p:nvSpPr>
            <p:cNvPr id="105562" name="Freeform 95"/>
            <p:cNvSpPr>
              <a:spLocks noEditPoints="1"/>
            </p:cNvSpPr>
            <p:nvPr/>
          </p:nvSpPr>
          <p:spPr bwMode="auto">
            <a:xfrm>
              <a:off x="4102" y="1181"/>
              <a:ext cx="44" cy="394"/>
            </a:xfrm>
            <a:custGeom>
              <a:avLst/>
              <a:gdLst>
                <a:gd name="T0" fmla="*/ 30 w 44"/>
                <a:gd name="T1" fmla="*/ 15 h 394"/>
                <a:gd name="T2" fmla="*/ 15 w 44"/>
                <a:gd name="T3" fmla="*/ 0 h 394"/>
                <a:gd name="T4" fmla="*/ 30 w 44"/>
                <a:gd name="T5" fmla="*/ 29 h 394"/>
                <a:gd name="T6" fmla="*/ 15 w 44"/>
                <a:gd name="T7" fmla="*/ 44 h 394"/>
                <a:gd name="T8" fmla="*/ 30 w 44"/>
                <a:gd name="T9" fmla="*/ 29 h 394"/>
                <a:gd name="T10" fmla="*/ 30 w 44"/>
                <a:gd name="T11" fmla="*/ 73 h 394"/>
                <a:gd name="T12" fmla="*/ 15 w 44"/>
                <a:gd name="T13" fmla="*/ 59 h 394"/>
                <a:gd name="T14" fmla="*/ 30 w 44"/>
                <a:gd name="T15" fmla="*/ 88 h 394"/>
                <a:gd name="T16" fmla="*/ 15 w 44"/>
                <a:gd name="T17" fmla="*/ 103 h 394"/>
                <a:gd name="T18" fmla="*/ 30 w 44"/>
                <a:gd name="T19" fmla="*/ 88 h 394"/>
                <a:gd name="T20" fmla="*/ 30 w 44"/>
                <a:gd name="T21" fmla="*/ 132 h 394"/>
                <a:gd name="T22" fmla="*/ 15 w 44"/>
                <a:gd name="T23" fmla="*/ 117 h 394"/>
                <a:gd name="T24" fmla="*/ 30 w 44"/>
                <a:gd name="T25" fmla="*/ 147 h 394"/>
                <a:gd name="T26" fmla="*/ 15 w 44"/>
                <a:gd name="T27" fmla="*/ 162 h 394"/>
                <a:gd name="T28" fmla="*/ 30 w 44"/>
                <a:gd name="T29" fmla="*/ 147 h 394"/>
                <a:gd name="T30" fmla="*/ 30 w 44"/>
                <a:gd name="T31" fmla="*/ 191 h 394"/>
                <a:gd name="T32" fmla="*/ 15 w 44"/>
                <a:gd name="T33" fmla="*/ 176 h 394"/>
                <a:gd name="T34" fmla="*/ 30 w 44"/>
                <a:gd name="T35" fmla="*/ 206 h 394"/>
                <a:gd name="T36" fmla="*/ 15 w 44"/>
                <a:gd name="T37" fmla="*/ 220 h 394"/>
                <a:gd name="T38" fmla="*/ 30 w 44"/>
                <a:gd name="T39" fmla="*/ 206 h 394"/>
                <a:gd name="T40" fmla="*/ 30 w 44"/>
                <a:gd name="T41" fmla="*/ 250 h 394"/>
                <a:gd name="T42" fmla="*/ 15 w 44"/>
                <a:gd name="T43" fmla="*/ 235 h 394"/>
                <a:gd name="T44" fmla="*/ 30 w 44"/>
                <a:gd name="T45" fmla="*/ 264 h 394"/>
                <a:gd name="T46" fmla="*/ 15 w 44"/>
                <a:gd name="T47" fmla="*/ 279 h 394"/>
                <a:gd name="T48" fmla="*/ 30 w 44"/>
                <a:gd name="T49" fmla="*/ 264 h 394"/>
                <a:gd name="T50" fmla="*/ 30 w 44"/>
                <a:gd name="T51" fmla="*/ 309 h 394"/>
                <a:gd name="T52" fmla="*/ 15 w 44"/>
                <a:gd name="T53" fmla="*/ 294 h 394"/>
                <a:gd name="T54" fmla="*/ 30 w 44"/>
                <a:gd name="T55" fmla="*/ 323 h 394"/>
                <a:gd name="T56" fmla="*/ 15 w 44"/>
                <a:gd name="T57" fmla="*/ 338 h 394"/>
                <a:gd name="T58" fmla="*/ 30 w 44"/>
                <a:gd name="T59" fmla="*/ 323 h 394"/>
                <a:gd name="T60" fmla="*/ 30 w 44"/>
                <a:gd name="T61" fmla="*/ 357 h 394"/>
                <a:gd name="T62" fmla="*/ 15 w 44"/>
                <a:gd name="T63" fmla="*/ 353 h 394"/>
                <a:gd name="T64" fmla="*/ 44 w 44"/>
                <a:gd name="T65" fmla="*/ 350 h 394"/>
                <a:gd name="T66" fmla="*/ 0 w 44"/>
                <a:gd name="T67" fmla="*/ 350 h 394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"/>
                <a:gd name="T103" fmla="*/ 0 h 394"/>
                <a:gd name="T104" fmla="*/ 44 w 44"/>
                <a:gd name="T105" fmla="*/ 394 h 394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" h="394">
                  <a:moveTo>
                    <a:pt x="30" y="0"/>
                  </a:moveTo>
                  <a:lnTo>
                    <a:pt x="30" y="15"/>
                  </a:lnTo>
                  <a:lnTo>
                    <a:pt x="15" y="15"/>
                  </a:lnTo>
                  <a:lnTo>
                    <a:pt x="15" y="0"/>
                  </a:lnTo>
                  <a:lnTo>
                    <a:pt x="30" y="0"/>
                  </a:lnTo>
                  <a:close/>
                  <a:moveTo>
                    <a:pt x="30" y="29"/>
                  </a:moveTo>
                  <a:lnTo>
                    <a:pt x="30" y="44"/>
                  </a:lnTo>
                  <a:lnTo>
                    <a:pt x="15" y="44"/>
                  </a:lnTo>
                  <a:lnTo>
                    <a:pt x="15" y="29"/>
                  </a:lnTo>
                  <a:lnTo>
                    <a:pt x="30" y="29"/>
                  </a:lnTo>
                  <a:close/>
                  <a:moveTo>
                    <a:pt x="30" y="59"/>
                  </a:moveTo>
                  <a:lnTo>
                    <a:pt x="30" y="73"/>
                  </a:lnTo>
                  <a:lnTo>
                    <a:pt x="15" y="73"/>
                  </a:lnTo>
                  <a:lnTo>
                    <a:pt x="15" y="59"/>
                  </a:lnTo>
                  <a:lnTo>
                    <a:pt x="30" y="59"/>
                  </a:lnTo>
                  <a:close/>
                  <a:moveTo>
                    <a:pt x="30" y="88"/>
                  </a:moveTo>
                  <a:lnTo>
                    <a:pt x="30" y="103"/>
                  </a:lnTo>
                  <a:lnTo>
                    <a:pt x="15" y="103"/>
                  </a:lnTo>
                  <a:lnTo>
                    <a:pt x="15" y="88"/>
                  </a:lnTo>
                  <a:lnTo>
                    <a:pt x="30" y="88"/>
                  </a:lnTo>
                  <a:close/>
                  <a:moveTo>
                    <a:pt x="30" y="117"/>
                  </a:moveTo>
                  <a:lnTo>
                    <a:pt x="30" y="132"/>
                  </a:lnTo>
                  <a:lnTo>
                    <a:pt x="15" y="132"/>
                  </a:lnTo>
                  <a:lnTo>
                    <a:pt x="15" y="117"/>
                  </a:lnTo>
                  <a:lnTo>
                    <a:pt x="30" y="117"/>
                  </a:lnTo>
                  <a:close/>
                  <a:moveTo>
                    <a:pt x="30" y="147"/>
                  </a:moveTo>
                  <a:lnTo>
                    <a:pt x="30" y="162"/>
                  </a:lnTo>
                  <a:lnTo>
                    <a:pt x="15" y="162"/>
                  </a:lnTo>
                  <a:lnTo>
                    <a:pt x="15" y="147"/>
                  </a:lnTo>
                  <a:lnTo>
                    <a:pt x="30" y="147"/>
                  </a:lnTo>
                  <a:close/>
                  <a:moveTo>
                    <a:pt x="30" y="176"/>
                  </a:moveTo>
                  <a:lnTo>
                    <a:pt x="30" y="191"/>
                  </a:lnTo>
                  <a:lnTo>
                    <a:pt x="15" y="191"/>
                  </a:lnTo>
                  <a:lnTo>
                    <a:pt x="15" y="176"/>
                  </a:lnTo>
                  <a:lnTo>
                    <a:pt x="30" y="176"/>
                  </a:lnTo>
                  <a:close/>
                  <a:moveTo>
                    <a:pt x="30" y="206"/>
                  </a:moveTo>
                  <a:lnTo>
                    <a:pt x="30" y="220"/>
                  </a:lnTo>
                  <a:lnTo>
                    <a:pt x="15" y="220"/>
                  </a:lnTo>
                  <a:lnTo>
                    <a:pt x="15" y="206"/>
                  </a:lnTo>
                  <a:lnTo>
                    <a:pt x="30" y="206"/>
                  </a:lnTo>
                  <a:close/>
                  <a:moveTo>
                    <a:pt x="30" y="235"/>
                  </a:moveTo>
                  <a:lnTo>
                    <a:pt x="30" y="250"/>
                  </a:lnTo>
                  <a:lnTo>
                    <a:pt x="15" y="250"/>
                  </a:lnTo>
                  <a:lnTo>
                    <a:pt x="15" y="235"/>
                  </a:lnTo>
                  <a:lnTo>
                    <a:pt x="30" y="235"/>
                  </a:lnTo>
                  <a:close/>
                  <a:moveTo>
                    <a:pt x="30" y="264"/>
                  </a:moveTo>
                  <a:lnTo>
                    <a:pt x="30" y="279"/>
                  </a:lnTo>
                  <a:lnTo>
                    <a:pt x="15" y="279"/>
                  </a:lnTo>
                  <a:lnTo>
                    <a:pt x="15" y="264"/>
                  </a:lnTo>
                  <a:lnTo>
                    <a:pt x="30" y="264"/>
                  </a:lnTo>
                  <a:close/>
                  <a:moveTo>
                    <a:pt x="30" y="294"/>
                  </a:moveTo>
                  <a:lnTo>
                    <a:pt x="30" y="309"/>
                  </a:lnTo>
                  <a:lnTo>
                    <a:pt x="15" y="309"/>
                  </a:lnTo>
                  <a:lnTo>
                    <a:pt x="15" y="294"/>
                  </a:lnTo>
                  <a:lnTo>
                    <a:pt x="30" y="294"/>
                  </a:lnTo>
                  <a:close/>
                  <a:moveTo>
                    <a:pt x="30" y="323"/>
                  </a:moveTo>
                  <a:lnTo>
                    <a:pt x="30" y="338"/>
                  </a:lnTo>
                  <a:lnTo>
                    <a:pt x="15" y="338"/>
                  </a:lnTo>
                  <a:lnTo>
                    <a:pt x="15" y="323"/>
                  </a:lnTo>
                  <a:lnTo>
                    <a:pt x="30" y="323"/>
                  </a:lnTo>
                  <a:close/>
                  <a:moveTo>
                    <a:pt x="30" y="353"/>
                  </a:moveTo>
                  <a:lnTo>
                    <a:pt x="30" y="357"/>
                  </a:lnTo>
                  <a:lnTo>
                    <a:pt x="15" y="357"/>
                  </a:lnTo>
                  <a:lnTo>
                    <a:pt x="15" y="353"/>
                  </a:lnTo>
                  <a:lnTo>
                    <a:pt x="30" y="353"/>
                  </a:lnTo>
                  <a:close/>
                  <a:moveTo>
                    <a:pt x="44" y="350"/>
                  </a:moveTo>
                  <a:lnTo>
                    <a:pt x="22" y="394"/>
                  </a:lnTo>
                  <a:lnTo>
                    <a:pt x="0" y="350"/>
                  </a:lnTo>
                  <a:lnTo>
                    <a:pt x="44" y="350"/>
                  </a:lnTo>
                  <a:close/>
                </a:path>
              </a:pathLst>
            </a:custGeom>
            <a:solidFill>
              <a:srgbClr val="0000FF"/>
            </a:solidFill>
            <a:ln w="1">
              <a:solidFill>
                <a:srgbClr val="0000FF"/>
              </a:solidFill>
              <a:bevel/>
              <a:headEnd/>
              <a:tailEnd/>
            </a:ln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2000" b="0" i="0" u="none" strike="noStrike" kern="1200" cap="none" spc="0" normalizeH="0" baseline="0" noProof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Times New Roman"/>
                <a:ea typeface="+mn-ea"/>
                <a:cs typeface="Arial"/>
              </a:endParaRPr>
            </a:p>
          </p:txBody>
        </p:sp>
        <p:sp>
          <p:nvSpPr>
            <p:cNvPr id="105563" name="Freeform 96"/>
            <p:cNvSpPr>
              <a:spLocks noEditPoints="1"/>
            </p:cNvSpPr>
            <p:nvPr/>
          </p:nvSpPr>
          <p:spPr bwMode="auto">
            <a:xfrm>
              <a:off x="4102" y="1969"/>
              <a:ext cx="44" cy="254"/>
            </a:xfrm>
            <a:custGeom>
              <a:avLst/>
              <a:gdLst>
                <a:gd name="T0" fmla="*/ 30 w 44"/>
                <a:gd name="T1" fmla="*/ 0 h 254"/>
                <a:gd name="T2" fmla="*/ 30 w 44"/>
                <a:gd name="T3" fmla="*/ 15 h 254"/>
                <a:gd name="T4" fmla="*/ 15 w 44"/>
                <a:gd name="T5" fmla="*/ 15 h 254"/>
                <a:gd name="T6" fmla="*/ 15 w 44"/>
                <a:gd name="T7" fmla="*/ 0 h 254"/>
                <a:gd name="T8" fmla="*/ 30 w 44"/>
                <a:gd name="T9" fmla="*/ 0 h 254"/>
                <a:gd name="T10" fmla="*/ 30 w 44"/>
                <a:gd name="T11" fmla="*/ 29 h 254"/>
                <a:gd name="T12" fmla="*/ 30 w 44"/>
                <a:gd name="T13" fmla="*/ 44 h 254"/>
                <a:gd name="T14" fmla="*/ 15 w 44"/>
                <a:gd name="T15" fmla="*/ 44 h 254"/>
                <a:gd name="T16" fmla="*/ 15 w 44"/>
                <a:gd name="T17" fmla="*/ 29 h 254"/>
                <a:gd name="T18" fmla="*/ 30 w 44"/>
                <a:gd name="T19" fmla="*/ 29 h 254"/>
                <a:gd name="T20" fmla="*/ 30 w 44"/>
                <a:gd name="T21" fmla="*/ 59 h 254"/>
                <a:gd name="T22" fmla="*/ 30 w 44"/>
                <a:gd name="T23" fmla="*/ 74 h 254"/>
                <a:gd name="T24" fmla="*/ 15 w 44"/>
                <a:gd name="T25" fmla="*/ 74 h 254"/>
                <a:gd name="T26" fmla="*/ 15 w 44"/>
                <a:gd name="T27" fmla="*/ 59 h 254"/>
                <a:gd name="T28" fmla="*/ 30 w 44"/>
                <a:gd name="T29" fmla="*/ 59 h 254"/>
                <a:gd name="T30" fmla="*/ 30 w 44"/>
                <a:gd name="T31" fmla="*/ 88 h 254"/>
                <a:gd name="T32" fmla="*/ 30 w 44"/>
                <a:gd name="T33" fmla="*/ 103 h 254"/>
                <a:gd name="T34" fmla="*/ 15 w 44"/>
                <a:gd name="T35" fmla="*/ 103 h 254"/>
                <a:gd name="T36" fmla="*/ 15 w 44"/>
                <a:gd name="T37" fmla="*/ 88 h 254"/>
                <a:gd name="T38" fmla="*/ 30 w 44"/>
                <a:gd name="T39" fmla="*/ 88 h 254"/>
                <a:gd name="T40" fmla="*/ 30 w 44"/>
                <a:gd name="T41" fmla="*/ 118 h 254"/>
                <a:gd name="T42" fmla="*/ 30 w 44"/>
                <a:gd name="T43" fmla="*/ 132 h 254"/>
                <a:gd name="T44" fmla="*/ 15 w 44"/>
                <a:gd name="T45" fmla="*/ 132 h 254"/>
                <a:gd name="T46" fmla="*/ 15 w 44"/>
                <a:gd name="T47" fmla="*/ 118 h 254"/>
                <a:gd name="T48" fmla="*/ 30 w 44"/>
                <a:gd name="T49" fmla="*/ 118 h 254"/>
                <a:gd name="T50" fmla="*/ 30 w 44"/>
                <a:gd name="T51" fmla="*/ 147 h 254"/>
                <a:gd name="T52" fmla="*/ 30 w 44"/>
                <a:gd name="T53" fmla="*/ 162 h 254"/>
                <a:gd name="T54" fmla="*/ 15 w 44"/>
                <a:gd name="T55" fmla="*/ 162 h 254"/>
                <a:gd name="T56" fmla="*/ 15 w 44"/>
                <a:gd name="T57" fmla="*/ 147 h 254"/>
                <a:gd name="T58" fmla="*/ 30 w 44"/>
                <a:gd name="T59" fmla="*/ 147 h 254"/>
                <a:gd name="T60" fmla="*/ 30 w 44"/>
                <a:gd name="T61" fmla="*/ 176 h 254"/>
                <a:gd name="T62" fmla="*/ 30 w 44"/>
                <a:gd name="T63" fmla="*/ 191 h 254"/>
                <a:gd name="T64" fmla="*/ 15 w 44"/>
                <a:gd name="T65" fmla="*/ 191 h 254"/>
                <a:gd name="T66" fmla="*/ 15 w 44"/>
                <a:gd name="T67" fmla="*/ 176 h 254"/>
                <a:gd name="T68" fmla="*/ 30 w 44"/>
                <a:gd name="T69" fmla="*/ 176 h 254"/>
                <a:gd name="T70" fmla="*/ 30 w 44"/>
                <a:gd name="T71" fmla="*/ 206 h 254"/>
                <a:gd name="T72" fmla="*/ 30 w 44"/>
                <a:gd name="T73" fmla="*/ 217 h 254"/>
                <a:gd name="T74" fmla="*/ 15 w 44"/>
                <a:gd name="T75" fmla="*/ 217 h 254"/>
                <a:gd name="T76" fmla="*/ 15 w 44"/>
                <a:gd name="T77" fmla="*/ 206 h 254"/>
                <a:gd name="T78" fmla="*/ 30 w 44"/>
                <a:gd name="T79" fmla="*/ 206 h 254"/>
                <a:gd name="T80" fmla="*/ 44 w 44"/>
                <a:gd name="T81" fmla="*/ 210 h 254"/>
                <a:gd name="T82" fmla="*/ 22 w 44"/>
                <a:gd name="T83" fmla="*/ 254 h 254"/>
                <a:gd name="T84" fmla="*/ 0 w 44"/>
                <a:gd name="T85" fmla="*/ 210 h 254"/>
                <a:gd name="T86" fmla="*/ 44 w 44"/>
                <a:gd name="T87" fmla="*/ 210 h 254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44"/>
                <a:gd name="T133" fmla="*/ 0 h 254"/>
                <a:gd name="T134" fmla="*/ 44 w 44"/>
                <a:gd name="T135" fmla="*/ 254 h 254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44" h="254">
                  <a:moveTo>
                    <a:pt x="30" y="0"/>
                  </a:moveTo>
                  <a:lnTo>
                    <a:pt x="30" y="15"/>
                  </a:lnTo>
                  <a:lnTo>
                    <a:pt x="15" y="15"/>
                  </a:lnTo>
                  <a:lnTo>
                    <a:pt x="15" y="0"/>
                  </a:lnTo>
                  <a:lnTo>
                    <a:pt x="30" y="0"/>
                  </a:lnTo>
                  <a:close/>
                  <a:moveTo>
                    <a:pt x="30" y="29"/>
                  </a:moveTo>
                  <a:lnTo>
                    <a:pt x="30" y="44"/>
                  </a:lnTo>
                  <a:lnTo>
                    <a:pt x="15" y="44"/>
                  </a:lnTo>
                  <a:lnTo>
                    <a:pt x="15" y="29"/>
                  </a:lnTo>
                  <a:lnTo>
                    <a:pt x="30" y="29"/>
                  </a:lnTo>
                  <a:close/>
                  <a:moveTo>
                    <a:pt x="30" y="59"/>
                  </a:moveTo>
                  <a:lnTo>
                    <a:pt x="30" y="74"/>
                  </a:lnTo>
                  <a:lnTo>
                    <a:pt x="15" y="74"/>
                  </a:lnTo>
                  <a:lnTo>
                    <a:pt x="15" y="59"/>
                  </a:lnTo>
                  <a:lnTo>
                    <a:pt x="30" y="59"/>
                  </a:lnTo>
                  <a:close/>
                  <a:moveTo>
                    <a:pt x="30" y="88"/>
                  </a:moveTo>
                  <a:lnTo>
                    <a:pt x="30" y="103"/>
                  </a:lnTo>
                  <a:lnTo>
                    <a:pt x="15" y="103"/>
                  </a:lnTo>
                  <a:lnTo>
                    <a:pt x="15" y="88"/>
                  </a:lnTo>
                  <a:lnTo>
                    <a:pt x="30" y="88"/>
                  </a:lnTo>
                  <a:close/>
                  <a:moveTo>
                    <a:pt x="30" y="118"/>
                  </a:moveTo>
                  <a:lnTo>
                    <a:pt x="30" y="132"/>
                  </a:lnTo>
                  <a:lnTo>
                    <a:pt x="15" y="132"/>
                  </a:lnTo>
                  <a:lnTo>
                    <a:pt x="15" y="118"/>
                  </a:lnTo>
                  <a:lnTo>
                    <a:pt x="30" y="118"/>
                  </a:lnTo>
                  <a:close/>
                  <a:moveTo>
                    <a:pt x="30" y="147"/>
                  </a:moveTo>
                  <a:lnTo>
                    <a:pt x="30" y="162"/>
                  </a:lnTo>
                  <a:lnTo>
                    <a:pt x="15" y="162"/>
                  </a:lnTo>
                  <a:lnTo>
                    <a:pt x="15" y="147"/>
                  </a:lnTo>
                  <a:lnTo>
                    <a:pt x="30" y="147"/>
                  </a:lnTo>
                  <a:close/>
                  <a:moveTo>
                    <a:pt x="30" y="176"/>
                  </a:moveTo>
                  <a:lnTo>
                    <a:pt x="30" y="191"/>
                  </a:lnTo>
                  <a:lnTo>
                    <a:pt x="15" y="191"/>
                  </a:lnTo>
                  <a:lnTo>
                    <a:pt x="15" y="176"/>
                  </a:lnTo>
                  <a:lnTo>
                    <a:pt x="30" y="176"/>
                  </a:lnTo>
                  <a:close/>
                  <a:moveTo>
                    <a:pt x="30" y="206"/>
                  </a:moveTo>
                  <a:lnTo>
                    <a:pt x="30" y="217"/>
                  </a:lnTo>
                  <a:lnTo>
                    <a:pt x="15" y="217"/>
                  </a:lnTo>
                  <a:lnTo>
                    <a:pt x="15" y="206"/>
                  </a:lnTo>
                  <a:lnTo>
                    <a:pt x="30" y="206"/>
                  </a:lnTo>
                  <a:close/>
                  <a:moveTo>
                    <a:pt x="44" y="210"/>
                  </a:moveTo>
                  <a:lnTo>
                    <a:pt x="22" y="254"/>
                  </a:lnTo>
                  <a:lnTo>
                    <a:pt x="0" y="210"/>
                  </a:lnTo>
                  <a:lnTo>
                    <a:pt x="44" y="210"/>
                  </a:lnTo>
                  <a:close/>
                </a:path>
              </a:pathLst>
            </a:custGeom>
            <a:solidFill>
              <a:srgbClr val="0000FF"/>
            </a:solidFill>
            <a:ln w="1">
              <a:solidFill>
                <a:srgbClr val="0000FF"/>
              </a:solidFill>
              <a:bevel/>
              <a:headEnd/>
              <a:tailEnd/>
            </a:ln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2000" b="0" i="0" u="none" strike="noStrike" kern="1200" cap="none" spc="0" normalizeH="0" baseline="0" noProof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Times New Roman"/>
                <a:ea typeface="+mn-ea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78711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486" y="1152438"/>
            <a:ext cx="3209925" cy="4038600"/>
          </a:xfrm>
          <a:prstGeom prst="rect">
            <a:avLst/>
          </a:prstGeom>
        </p:spPr>
      </p:pic>
      <p:sp>
        <p:nvSpPr>
          <p:cNvPr id="10" name="标题 1"/>
          <p:cNvSpPr>
            <a:spLocks noGrp="1"/>
          </p:cNvSpPr>
          <p:nvPr>
            <p:ph type="title"/>
          </p:nvPr>
        </p:nvSpPr>
        <p:spPr>
          <a:xfrm>
            <a:off x="914363" y="316182"/>
            <a:ext cx="7315275" cy="706051"/>
          </a:xfrm>
        </p:spPr>
        <p:txBody>
          <a:bodyPr>
            <a:noAutofit/>
          </a:bodyPr>
          <a:lstStyle/>
          <a:p>
            <a:pPr algn="ctr"/>
            <a:r>
              <a:rPr lang="en-US" sz="2400" dirty="0" smtClean="0"/>
              <a:t>Height above Nearest Drainage (HAND) evaluated using TauDEM </a:t>
            </a:r>
            <a:r>
              <a:rPr lang="en-US" sz="2400" dirty="0" err="1" smtClean="0"/>
              <a:t>Dinfinity</a:t>
            </a:r>
            <a:r>
              <a:rPr lang="en-US" sz="2400" dirty="0" smtClean="0"/>
              <a:t> Vertical Distance Down function </a:t>
            </a:r>
            <a:endParaRPr lang="en-US" sz="3600" dirty="0"/>
          </a:p>
        </p:txBody>
      </p:sp>
      <p:grpSp>
        <p:nvGrpSpPr>
          <p:cNvPr id="14" name="Group 13"/>
          <p:cNvGrpSpPr/>
          <p:nvPr/>
        </p:nvGrpSpPr>
        <p:grpSpPr>
          <a:xfrm>
            <a:off x="1797918" y="2656825"/>
            <a:ext cx="1108373" cy="2291767"/>
            <a:chOff x="5385527" y="3408823"/>
            <a:chExt cx="830748" cy="1728456"/>
          </a:xfrm>
        </p:grpSpPr>
        <p:sp>
          <p:nvSpPr>
            <p:cNvPr id="125" name="Line 35"/>
            <p:cNvSpPr>
              <a:spLocks noChangeAspect="1" noChangeShapeType="1"/>
            </p:cNvSpPr>
            <p:nvPr/>
          </p:nvSpPr>
          <p:spPr bwMode="auto">
            <a:xfrm flipV="1">
              <a:off x="5686618" y="3599806"/>
              <a:ext cx="0" cy="309563"/>
            </a:xfrm>
            <a:prstGeom prst="line">
              <a:avLst/>
            </a:prstGeom>
            <a:noFill/>
            <a:ln w="28575">
              <a:solidFill>
                <a:srgbClr val="003399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pPr marL="0" marR="0" lvl="0" indent="0" algn="ctr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1500" b="0" i="0" u="none" strike="noStrike" kern="1200" cap="none" spc="0" normalizeH="0" baseline="0" noProof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Calibri"/>
                <a:ea typeface="ＭＳ Ｐゴシック"/>
              </a:endParaRPr>
            </a:p>
          </p:txBody>
        </p:sp>
        <p:sp>
          <p:nvSpPr>
            <p:cNvPr id="126" name="Text Box 37"/>
            <p:cNvSpPr txBox="1">
              <a:spLocks noChangeAspect="1" noChangeArrowheads="1"/>
            </p:cNvSpPr>
            <p:nvPr/>
          </p:nvSpPr>
          <p:spPr bwMode="auto">
            <a:xfrm>
              <a:off x="5486421" y="4629448"/>
              <a:ext cx="729854" cy="5078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7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99"/>
                  </a:solidFill>
                  <a:effectLst/>
                  <a:uLnTx/>
                  <a:uFillTx/>
                  <a:latin typeface="Calibri"/>
                  <a:ea typeface="ＭＳ Ｐゴシック"/>
                </a:rPr>
                <a:t>D</a:t>
              </a:r>
              <a:r>
                <a:rPr kumimoji="0" lang="en-US" sz="27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99"/>
                  </a:solidFill>
                  <a:effectLst/>
                  <a:uLnTx/>
                  <a:uFillTx/>
                  <a:latin typeface="Calibri"/>
                  <a:ea typeface="ＭＳ Ｐゴシック"/>
                  <a:sym typeface="Symbol" pitchFamily="18" charset="2"/>
                </a:rPr>
                <a:t></a:t>
              </a:r>
            </a:p>
          </p:txBody>
        </p:sp>
        <p:sp>
          <p:nvSpPr>
            <p:cNvPr id="127" name="Line 42"/>
            <p:cNvSpPr>
              <a:spLocks noChangeAspect="1" noChangeShapeType="1"/>
            </p:cNvSpPr>
            <p:nvPr/>
          </p:nvSpPr>
          <p:spPr bwMode="auto">
            <a:xfrm flipH="1" flipV="1">
              <a:off x="5392115" y="3651608"/>
              <a:ext cx="246459" cy="266700"/>
            </a:xfrm>
            <a:prstGeom prst="line">
              <a:avLst/>
            </a:prstGeom>
            <a:noFill/>
            <a:ln w="28575">
              <a:solidFill>
                <a:srgbClr val="003399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pPr marL="0" marR="0" lvl="0" indent="0" algn="ctr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1500" b="0" i="0" u="none" strike="noStrike" kern="1200" cap="none" spc="0" normalizeH="0" baseline="0" noProof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Calibri"/>
                <a:ea typeface="ＭＳ Ｐゴシック"/>
              </a:endParaRPr>
            </a:p>
          </p:txBody>
        </p:sp>
        <p:sp>
          <p:nvSpPr>
            <p:cNvPr id="128" name="Line 44"/>
            <p:cNvSpPr>
              <a:spLocks noChangeAspect="1" noChangeShapeType="1"/>
            </p:cNvSpPr>
            <p:nvPr/>
          </p:nvSpPr>
          <p:spPr bwMode="auto">
            <a:xfrm flipH="1" flipV="1">
              <a:off x="5720728" y="3964119"/>
              <a:ext cx="246459" cy="266700"/>
            </a:xfrm>
            <a:prstGeom prst="line">
              <a:avLst/>
            </a:prstGeom>
            <a:noFill/>
            <a:ln w="28575">
              <a:solidFill>
                <a:srgbClr val="003399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pPr marL="0" marR="0" lvl="0" indent="0" algn="ctr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1500" b="0" i="0" u="none" strike="noStrike" kern="1200" cap="none" spc="0" normalizeH="0" baseline="0" noProof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Calibri"/>
                <a:ea typeface="ＭＳ Ｐゴシック"/>
              </a:endParaRPr>
            </a:p>
          </p:txBody>
        </p:sp>
        <p:sp>
          <p:nvSpPr>
            <p:cNvPr id="129" name="Line 45"/>
            <p:cNvSpPr>
              <a:spLocks noChangeAspect="1" noChangeShapeType="1"/>
            </p:cNvSpPr>
            <p:nvPr/>
          </p:nvSpPr>
          <p:spPr bwMode="auto">
            <a:xfrm flipV="1">
              <a:off x="5996242" y="3936167"/>
              <a:ext cx="0" cy="309563"/>
            </a:xfrm>
            <a:prstGeom prst="line">
              <a:avLst/>
            </a:prstGeom>
            <a:noFill/>
            <a:ln w="28575">
              <a:solidFill>
                <a:srgbClr val="003399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pPr marL="0" marR="0" lvl="0" indent="0" algn="ctr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1500" b="0" i="0" u="none" strike="noStrike" kern="1200" cap="none" spc="0" normalizeH="0" baseline="0" noProof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Calibri"/>
                <a:ea typeface="ＭＳ Ｐゴシック"/>
              </a:endParaRPr>
            </a:p>
          </p:txBody>
        </p:sp>
        <p:sp>
          <p:nvSpPr>
            <p:cNvPr id="130" name="Line 46"/>
            <p:cNvSpPr>
              <a:spLocks noChangeAspect="1" noChangeShapeType="1"/>
            </p:cNvSpPr>
            <p:nvPr/>
          </p:nvSpPr>
          <p:spPr bwMode="auto">
            <a:xfrm flipH="1" flipV="1">
              <a:off x="5721283" y="4292731"/>
              <a:ext cx="246459" cy="266700"/>
            </a:xfrm>
            <a:prstGeom prst="line">
              <a:avLst/>
            </a:prstGeom>
            <a:noFill/>
            <a:ln w="28575">
              <a:solidFill>
                <a:srgbClr val="003399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pPr marL="0" marR="0" lvl="0" indent="0" algn="ctr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1500" b="0" i="0" u="none" strike="noStrike" kern="1200" cap="none" spc="0" normalizeH="0" baseline="0" noProof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Calibri"/>
                <a:ea typeface="ＭＳ Ｐゴシック"/>
              </a:endParaRPr>
            </a:p>
          </p:txBody>
        </p:sp>
        <p:sp>
          <p:nvSpPr>
            <p:cNvPr id="131" name="Line 47"/>
            <p:cNvSpPr>
              <a:spLocks noChangeAspect="1" noChangeShapeType="1"/>
            </p:cNvSpPr>
            <p:nvPr/>
          </p:nvSpPr>
          <p:spPr bwMode="auto">
            <a:xfrm flipV="1">
              <a:off x="5989098" y="4271923"/>
              <a:ext cx="0" cy="309563"/>
            </a:xfrm>
            <a:prstGeom prst="line">
              <a:avLst/>
            </a:prstGeom>
            <a:noFill/>
            <a:ln w="28575">
              <a:solidFill>
                <a:srgbClr val="003399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pPr marL="0" marR="0" lvl="0" indent="0" algn="ctr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1500" b="0" i="0" u="none" strike="noStrike" kern="1200" cap="none" spc="0" normalizeH="0" baseline="0" noProof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Calibri"/>
                <a:ea typeface="ＭＳ Ｐゴシック"/>
              </a:endParaRPr>
            </a:p>
          </p:txBody>
        </p:sp>
        <p:sp>
          <p:nvSpPr>
            <p:cNvPr id="132" name="Line 48"/>
            <p:cNvSpPr>
              <a:spLocks noChangeAspect="1" noChangeShapeType="1"/>
            </p:cNvSpPr>
            <p:nvPr/>
          </p:nvSpPr>
          <p:spPr bwMode="auto">
            <a:xfrm flipH="1" flipV="1">
              <a:off x="5713027" y="3674853"/>
              <a:ext cx="246459" cy="266700"/>
            </a:xfrm>
            <a:prstGeom prst="line">
              <a:avLst/>
            </a:prstGeom>
            <a:noFill/>
            <a:ln w="28575">
              <a:solidFill>
                <a:srgbClr val="003399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pPr marL="0" marR="0" lvl="0" indent="0" algn="ctr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1500" b="0" i="0" u="none" strike="noStrike" kern="1200" cap="none" spc="0" normalizeH="0" baseline="0" noProof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Calibri"/>
                <a:ea typeface="ＭＳ Ｐゴシック"/>
              </a:endParaRPr>
            </a:p>
          </p:txBody>
        </p:sp>
        <p:sp>
          <p:nvSpPr>
            <p:cNvPr id="133" name="Line 49"/>
            <p:cNvSpPr>
              <a:spLocks noChangeAspect="1" noChangeShapeType="1"/>
            </p:cNvSpPr>
            <p:nvPr/>
          </p:nvSpPr>
          <p:spPr bwMode="auto">
            <a:xfrm flipV="1">
              <a:off x="5996242" y="3592057"/>
              <a:ext cx="0" cy="309563"/>
            </a:xfrm>
            <a:prstGeom prst="line">
              <a:avLst/>
            </a:prstGeom>
            <a:noFill/>
            <a:ln w="28575">
              <a:solidFill>
                <a:srgbClr val="003399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pPr marL="0" marR="0" lvl="0" indent="0" algn="ctr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1500" b="0" i="0" u="none" strike="noStrike" kern="1200" cap="none" spc="0" normalizeH="0" baseline="0" noProof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Calibri"/>
                <a:ea typeface="ＭＳ Ｐゴシック"/>
              </a:endParaRPr>
            </a:p>
          </p:txBody>
        </p:sp>
        <p:sp>
          <p:nvSpPr>
            <p:cNvPr id="134" name="Line 52"/>
            <p:cNvSpPr>
              <a:spLocks noChangeAspect="1" noChangeShapeType="1"/>
            </p:cNvSpPr>
            <p:nvPr/>
          </p:nvSpPr>
          <p:spPr bwMode="auto">
            <a:xfrm flipH="1" flipV="1">
              <a:off x="5385527" y="3971867"/>
              <a:ext cx="246459" cy="266700"/>
            </a:xfrm>
            <a:prstGeom prst="line">
              <a:avLst/>
            </a:prstGeom>
            <a:noFill/>
            <a:ln w="28575">
              <a:solidFill>
                <a:srgbClr val="003399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pPr marL="0" marR="0" lvl="0" indent="0" algn="ctr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1500" b="0" i="0" u="none" strike="noStrike" kern="1200" cap="none" spc="0" normalizeH="0" baseline="0" noProof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Calibri"/>
                <a:ea typeface="ＭＳ Ｐゴシック"/>
              </a:endParaRPr>
            </a:p>
          </p:txBody>
        </p:sp>
        <p:sp>
          <p:nvSpPr>
            <p:cNvPr id="135" name="Line 53"/>
            <p:cNvSpPr>
              <a:spLocks noChangeAspect="1" noChangeShapeType="1"/>
            </p:cNvSpPr>
            <p:nvPr/>
          </p:nvSpPr>
          <p:spPr bwMode="auto">
            <a:xfrm flipV="1">
              <a:off x="5686618" y="3958203"/>
              <a:ext cx="0" cy="309563"/>
            </a:xfrm>
            <a:prstGeom prst="line">
              <a:avLst/>
            </a:prstGeom>
            <a:noFill/>
            <a:ln w="28575">
              <a:solidFill>
                <a:srgbClr val="003399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pPr marL="0" marR="0" lvl="0" indent="0" algn="ctr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1500" b="0" i="0" u="none" strike="noStrike" kern="1200" cap="none" spc="0" normalizeH="0" baseline="0" noProof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Calibri"/>
                <a:ea typeface="ＭＳ Ｐゴシック"/>
              </a:endParaRPr>
            </a:p>
          </p:txBody>
        </p:sp>
        <p:sp>
          <p:nvSpPr>
            <p:cNvPr id="136" name="Freeform 41"/>
            <p:cNvSpPr>
              <a:spLocks noChangeAspect="1"/>
            </p:cNvSpPr>
            <p:nvPr/>
          </p:nvSpPr>
          <p:spPr bwMode="auto">
            <a:xfrm flipV="1">
              <a:off x="5572301" y="3408823"/>
              <a:ext cx="413226" cy="1154803"/>
            </a:xfrm>
            <a:custGeom>
              <a:avLst/>
              <a:gdLst>
                <a:gd name="T0" fmla="*/ 2147483647 w 310"/>
                <a:gd name="T1" fmla="*/ 0 h 719"/>
                <a:gd name="T2" fmla="*/ 0 w 310"/>
                <a:gd name="T3" fmla="*/ 2147483647 h 719"/>
                <a:gd name="T4" fmla="*/ 0 60000 65536"/>
                <a:gd name="T5" fmla="*/ 0 60000 65536"/>
                <a:gd name="T6" fmla="*/ 0 w 310"/>
                <a:gd name="T7" fmla="*/ 0 h 719"/>
                <a:gd name="T8" fmla="*/ 310 w 310"/>
                <a:gd name="T9" fmla="*/ 719 h 719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10" h="719">
                  <a:moveTo>
                    <a:pt x="310" y="0"/>
                  </a:moveTo>
                  <a:lnTo>
                    <a:pt x="0" y="719"/>
                  </a:lnTo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pPr marL="0" marR="0" lvl="0" indent="0" algn="ctr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1500" b="0" i="0" u="none" strike="noStrike" kern="1200" cap="none" spc="0" normalizeH="0" baseline="0" noProof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Calibri"/>
                <a:ea typeface="ＭＳ Ｐゴシック"/>
              </a:endParaRPr>
            </a:p>
          </p:txBody>
        </p:sp>
      </p:grpSp>
      <p:sp>
        <p:nvSpPr>
          <p:cNvPr id="142" name="Rectangle 3"/>
          <p:cNvSpPr>
            <a:spLocks noChangeArrowheads="1"/>
          </p:cNvSpPr>
          <p:nvPr/>
        </p:nvSpPr>
        <p:spPr bwMode="auto">
          <a:xfrm>
            <a:off x="424087" y="6065351"/>
            <a:ext cx="8465904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Open Sans"/>
                <a:ea typeface="ＭＳ Ｐゴシック"/>
                <a:cs typeface="+mj-cs"/>
              </a:rPr>
              <a:t>Tesfa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Open Sans"/>
                <a:ea typeface="ＭＳ Ｐゴシック"/>
                <a:cs typeface="+mj-cs"/>
              </a:rPr>
              <a:t>, T. K., D. G. Tarboton, D. W. Watson, K. A. T.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Open Sans"/>
                <a:ea typeface="ＭＳ Ｐゴシック"/>
                <a:cs typeface="+mj-cs"/>
              </a:rPr>
              <a:t>Schreuders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Open Sans"/>
                <a:ea typeface="ＭＳ Ｐゴシック"/>
                <a:cs typeface="+mj-cs"/>
              </a:rPr>
              <a:t>, M. E. Baker and R. M. Wallace, (2011), "Extraction of hydrological proximity measures from DEMs using parallel processing," Environmental Modelling &amp; Software, 26(12): 1696-1709,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Open Sans"/>
                <a:ea typeface="ＭＳ Ｐゴシック"/>
                <a:cs typeface="+mj-cs"/>
                <a:hlinkClick r:id="rId4"/>
              </a:rPr>
              <a:t>http://dx.doi.org/10.1016/j.envsoft.2011.07.018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Open Sans"/>
                <a:ea typeface="ＭＳ Ｐゴシック"/>
                <a:cs typeface="+mj-cs"/>
              </a:rPr>
              <a:t>.   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Open Sans"/>
              <a:ea typeface="ＭＳ Ｐゴシック"/>
              <a:cs typeface="+mj-cs"/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3906278" y="1376737"/>
            <a:ext cx="4886767" cy="3693250"/>
            <a:chOff x="3652207" y="1629828"/>
            <a:chExt cx="4583250" cy="3673319"/>
          </a:xfrm>
        </p:grpSpPr>
        <p:grpSp>
          <p:nvGrpSpPr>
            <p:cNvPr id="27" name="Group 6"/>
            <p:cNvGrpSpPr>
              <a:grpSpLocks noChangeAspect="1"/>
            </p:cNvGrpSpPr>
            <p:nvPr/>
          </p:nvGrpSpPr>
          <p:grpSpPr bwMode="auto">
            <a:xfrm>
              <a:off x="3652207" y="2446838"/>
              <a:ext cx="4583250" cy="2856309"/>
              <a:chOff x="717" y="240"/>
              <a:chExt cx="3759" cy="2342"/>
            </a:xfrm>
          </p:grpSpPr>
          <p:sp>
            <p:nvSpPr>
              <p:cNvPr id="29" name="AutoShape 5"/>
              <p:cNvSpPr>
                <a:spLocks noChangeAspect="1" noChangeArrowheads="1" noTextEdit="1"/>
              </p:cNvSpPr>
              <p:nvPr/>
            </p:nvSpPr>
            <p:spPr bwMode="auto">
              <a:xfrm>
                <a:off x="768" y="240"/>
                <a:ext cx="3461" cy="217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endParaRPr>
              </a:p>
            </p:txBody>
          </p:sp>
          <p:sp>
            <p:nvSpPr>
              <p:cNvPr id="30" name="Freeform 7"/>
              <p:cNvSpPr>
                <a:spLocks/>
              </p:cNvSpPr>
              <p:nvPr/>
            </p:nvSpPr>
            <p:spPr bwMode="auto">
              <a:xfrm>
                <a:off x="918" y="602"/>
                <a:ext cx="3208" cy="1618"/>
              </a:xfrm>
              <a:custGeom>
                <a:avLst/>
                <a:gdLst>
                  <a:gd name="T0" fmla="*/ 0 w 3208"/>
                  <a:gd name="T1" fmla="*/ 1618 h 1618"/>
                  <a:gd name="T2" fmla="*/ 88 w 3208"/>
                  <a:gd name="T3" fmla="*/ 1589 h 1618"/>
                  <a:gd name="T4" fmla="*/ 236 w 3208"/>
                  <a:gd name="T5" fmla="*/ 1559 h 1618"/>
                  <a:gd name="T6" fmla="*/ 383 w 3208"/>
                  <a:gd name="T7" fmla="*/ 1530 h 1618"/>
                  <a:gd name="T8" fmla="*/ 559 w 3208"/>
                  <a:gd name="T9" fmla="*/ 1471 h 1618"/>
                  <a:gd name="T10" fmla="*/ 706 w 3208"/>
                  <a:gd name="T11" fmla="*/ 1412 h 1618"/>
                  <a:gd name="T12" fmla="*/ 883 w 3208"/>
                  <a:gd name="T13" fmla="*/ 1324 h 1618"/>
                  <a:gd name="T14" fmla="*/ 1030 w 3208"/>
                  <a:gd name="T15" fmla="*/ 1236 h 1618"/>
                  <a:gd name="T16" fmla="*/ 1185 w 3208"/>
                  <a:gd name="T17" fmla="*/ 1125 h 1618"/>
                  <a:gd name="T18" fmla="*/ 1325 w 3208"/>
                  <a:gd name="T19" fmla="*/ 1041 h 1618"/>
                  <a:gd name="T20" fmla="*/ 1376 w 3208"/>
                  <a:gd name="T21" fmla="*/ 997 h 1618"/>
                  <a:gd name="T22" fmla="*/ 1510 w 3208"/>
                  <a:gd name="T23" fmla="*/ 885 h 1618"/>
                  <a:gd name="T24" fmla="*/ 1633 w 3208"/>
                  <a:gd name="T25" fmla="*/ 772 h 1618"/>
                  <a:gd name="T26" fmla="*/ 1762 w 3208"/>
                  <a:gd name="T27" fmla="*/ 655 h 1618"/>
                  <a:gd name="T28" fmla="*/ 1897 w 3208"/>
                  <a:gd name="T29" fmla="*/ 510 h 1618"/>
                  <a:gd name="T30" fmla="*/ 1997 w 3208"/>
                  <a:gd name="T31" fmla="*/ 426 h 1618"/>
                  <a:gd name="T32" fmla="*/ 2098 w 3208"/>
                  <a:gd name="T33" fmla="*/ 353 h 1618"/>
                  <a:gd name="T34" fmla="*/ 2211 w 3208"/>
                  <a:gd name="T35" fmla="*/ 280 h 1618"/>
                  <a:gd name="T36" fmla="*/ 2328 w 3208"/>
                  <a:gd name="T37" fmla="*/ 218 h 1618"/>
                  <a:gd name="T38" fmla="*/ 2418 w 3208"/>
                  <a:gd name="T39" fmla="*/ 174 h 1618"/>
                  <a:gd name="T40" fmla="*/ 2558 w 3208"/>
                  <a:gd name="T41" fmla="*/ 118 h 1618"/>
                  <a:gd name="T42" fmla="*/ 2664 w 3208"/>
                  <a:gd name="T43" fmla="*/ 84 h 1618"/>
                  <a:gd name="T44" fmla="*/ 2771 w 3208"/>
                  <a:gd name="T45" fmla="*/ 56 h 1618"/>
                  <a:gd name="T46" fmla="*/ 2883 w 3208"/>
                  <a:gd name="T47" fmla="*/ 28 h 1618"/>
                  <a:gd name="T48" fmla="*/ 2995 w 3208"/>
                  <a:gd name="T49" fmla="*/ 11 h 1618"/>
                  <a:gd name="T50" fmla="*/ 3129 w 3208"/>
                  <a:gd name="T51" fmla="*/ 6 h 1618"/>
                  <a:gd name="T52" fmla="*/ 3208 w 3208"/>
                  <a:gd name="T53" fmla="*/ 0 h 1618"/>
                  <a:gd name="T54" fmla="*/ 3208 w 3208"/>
                  <a:gd name="T55" fmla="*/ 1618 h 1618"/>
                  <a:gd name="T56" fmla="*/ 0 w 3208"/>
                  <a:gd name="T57" fmla="*/ 1618 h 1618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w 3208"/>
                  <a:gd name="T88" fmla="*/ 0 h 1618"/>
                  <a:gd name="T89" fmla="*/ 3208 w 3208"/>
                  <a:gd name="T90" fmla="*/ 1618 h 1618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T87" t="T88" r="T89" b="T90"/>
                <a:pathLst>
                  <a:path w="3208" h="1618">
                    <a:moveTo>
                      <a:pt x="0" y="1618"/>
                    </a:moveTo>
                    <a:lnTo>
                      <a:pt x="88" y="1589"/>
                    </a:lnTo>
                    <a:lnTo>
                      <a:pt x="236" y="1559"/>
                    </a:lnTo>
                    <a:lnTo>
                      <a:pt x="383" y="1530"/>
                    </a:lnTo>
                    <a:lnTo>
                      <a:pt x="559" y="1471"/>
                    </a:lnTo>
                    <a:lnTo>
                      <a:pt x="706" y="1412"/>
                    </a:lnTo>
                    <a:lnTo>
                      <a:pt x="883" y="1324"/>
                    </a:lnTo>
                    <a:lnTo>
                      <a:pt x="1030" y="1236"/>
                    </a:lnTo>
                    <a:lnTo>
                      <a:pt x="1185" y="1125"/>
                    </a:lnTo>
                    <a:lnTo>
                      <a:pt x="1325" y="1041"/>
                    </a:lnTo>
                    <a:lnTo>
                      <a:pt x="1376" y="997"/>
                    </a:lnTo>
                    <a:lnTo>
                      <a:pt x="1510" y="885"/>
                    </a:lnTo>
                    <a:lnTo>
                      <a:pt x="1633" y="772"/>
                    </a:lnTo>
                    <a:lnTo>
                      <a:pt x="1762" y="655"/>
                    </a:lnTo>
                    <a:lnTo>
                      <a:pt x="1897" y="510"/>
                    </a:lnTo>
                    <a:lnTo>
                      <a:pt x="1997" y="426"/>
                    </a:lnTo>
                    <a:lnTo>
                      <a:pt x="2098" y="353"/>
                    </a:lnTo>
                    <a:lnTo>
                      <a:pt x="2211" y="280"/>
                    </a:lnTo>
                    <a:lnTo>
                      <a:pt x="2328" y="218"/>
                    </a:lnTo>
                    <a:lnTo>
                      <a:pt x="2418" y="174"/>
                    </a:lnTo>
                    <a:lnTo>
                      <a:pt x="2558" y="118"/>
                    </a:lnTo>
                    <a:lnTo>
                      <a:pt x="2664" y="84"/>
                    </a:lnTo>
                    <a:lnTo>
                      <a:pt x="2771" y="56"/>
                    </a:lnTo>
                    <a:lnTo>
                      <a:pt x="2883" y="28"/>
                    </a:lnTo>
                    <a:lnTo>
                      <a:pt x="2995" y="11"/>
                    </a:lnTo>
                    <a:lnTo>
                      <a:pt x="3129" y="6"/>
                    </a:lnTo>
                    <a:lnTo>
                      <a:pt x="3208" y="0"/>
                    </a:lnTo>
                    <a:lnTo>
                      <a:pt x="3208" y="1618"/>
                    </a:lnTo>
                    <a:lnTo>
                      <a:pt x="0" y="1618"/>
                    </a:lnTo>
                    <a:close/>
                  </a:path>
                </a:pathLst>
              </a:custGeom>
              <a:solidFill>
                <a:srgbClr val="EAEAE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endParaRPr>
              </a:p>
            </p:txBody>
          </p:sp>
          <p:sp>
            <p:nvSpPr>
              <p:cNvPr id="31" name="Freeform 8"/>
              <p:cNvSpPr>
                <a:spLocks/>
              </p:cNvSpPr>
              <p:nvPr/>
            </p:nvSpPr>
            <p:spPr bwMode="auto">
              <a:xfrm>
                <a:off x="859" y="603"/>
                <a:ext cx="3265" cy="1617"/>
              </a:xfrm>
              <a:custGeom>
                <a:avLst/>
                <a:gdLst>
                  <a:gd name="T0" fmla="*/ 0 w 3265"/>
                  <a:gd name="T1" fmla="*/ 1617 h 1617"/>
                  <a:gd name="T2" fmla="*/ 442 w 3265"/>
                  <a:gd name="T3" fmla="*/ 1529 h 1617"/>
                  <a:gd name="T4" fmla="*/ 824 w 3265"/>
                  <a:gd name="T5" fmla="*/ 1382 h 1617"/>
                  <a:gd name="T6" fmla="*/ 1353 w 3265"/>
                  <a:gd name="T7" fmla="*/ 1059 h 1617"/>
                  <a:gd name="T8" fmla="*/ 1706 w 3265"/>
                  <a:gd name="T9" fmla="*/ 765 h 1617"/>
                  <a:gd name="T10" fmla="*/ 2001 w 3265"/>
                  <a:gd name="T11" fmla="*/ 471 h 1617"/>
                  <a:gd name="T12" fmla="*/ 2295 w 3265"/>
                  <a:gd name="T13" fmla="*/ 265 h 1617"/>
                  <a:gd name="T14" fmla="*/ 2618 w 3265"/>
                  <a:gd name="T15" fmla="*/ 118 h 1617"/>
                  <a:gd name="T16" fmla="*/ 2942 w 3265"/>
                  <a:gd name="T17" fmla="*/ 30 h 1617"/>
                  <a:gd name="T18" fmla="*/ 3265 w 3265"/>
                  <a:gd name="T19" fmla="*/ 0 h 161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3265"/>
                  <a:gd name="T31" fmla="*/ 0 h 1617"/>
                  <a:gd name="T32" fmla="*/ 3265 w 3265"/>
                  <a:gd name="T33" fmla="*/ 1617 h 161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3265" h="1617">
                    <a:moveTo>
                      <a:pt x="0" y="1617"/>
                    </a:moveTo>
                    <a:cubicBezTo>
                      <a:pt x="152" y="1593"/>
                      <a:pt x="304" y="1568"/>
                      <a:pt x="442" y="1529"/>
                    </a:cubicBezTo>
                    <a:cubicBezTo>
                      <a:pt x="579" y="1490"/>
                      <a:pt x="672" y="1460"/>
                      <a:pt x="824" y="1382"/>
                    </a:cubicBezTo>
                    <a:cubicBezTo>
                      <a:pt x="976" y="1304"/>
                      <a:pt x="1206" y="1161"/>
                      <a:pt x="1353" y="1059"/>
                    </a:cubicBezTo>
                    <a:cubicBezTo>
                      <a:pt x="1501" y="956"/>
                      <a:pt x="1599" y="863"/>
                      <a:pt x="1706" y="765"/>
                    </a:cubicBezTo>
                    <a:cubicBezTo>
                      <a:pt x="1814" y="667"/>
                      <a:pt x="1903" y="554"/>
                      <a:pt x="2001" y="471"/>
                    </a:cubicBezTo>
                    <a:cubicBezTo>
                      <a:pt x="2099" y="388"/>
                      <a:pt x="2192" y="324"/>
                      <a:pt x="2295" y="265"/>
                    </a:cubicBezTo>
                    <a:cubicBezTo>
                      <a:pt x="2398" y="206"/>
                      <a:pt x="2510" y="157"/>
                      <a:pt x="2618" y="118"/>
                    </a:cubicBezTo>
                    <a:cubicBezTo>
                      <a:pt x="2726" y="79"/>
                      <a:pt x="2834" y="50"/>
                      <a:pt x="2942" y="30"/>
                    </a:cubicBezTo>
                    <a:cubicBezTo>
                      <a:pt x="3050" y="10"/>
                      <a:pt x="3158" y="5"/>
                      <a:pt x="3265" y="0"/>
                    </a:cubicBezTo>
                  </a:path>
                </a:pathLst>
              </a:custGeom>
              <a:noFill/>
              <a:ln w="15">
                <a:noFill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endParaRPr>
              </a:p>
            </p:txBody>
          </p:sp>
          <p:sp>
            <p:nvSpPr>
              <p:cNvPr id="32" name="Line 9"/>
              <p:cNvSpPr>
                <a:spLocks noChangeShapeType="1"/>
              </p:cNvSpPr>
              <p:nvPr/>
            </p:nvSpPr>
            <p:spPr bwMode="auto">
              <a:xfrm>
                <a:off x="859" y="2220"/>
                <a:ext cx="3265" cy="1"/>
              </a:xfrm>
              <a:prstGeom prst="line">
                <a:avLst/>
              </a:prstGeom>
              <a:noFill/>
              <a:ln w="11">
                <a:noFill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endParaRPr>
              </a:p>
            </p:txBody>
          </p:sp>
          <p:sp>
            <p:nvSpPr>
              <p:cNvPr id="33" name="Freeform 10"/>
              <p:cNvSpPr>
                <a:spLocks noEditPoints="1"/>
              </p:cNvSpPr>
              <p:nvPr/>
            </p:nvSpPr>
            <p:spPr bwMode="auto">
              <a:xfrm>
                <a:off x="2330" y="1568"/>
                <a:ext cx="1794" cy="11"/>
              </a:xfrm>
              <a:custGeom>
                <a:avLst/>
                <a:gdLst>
                  <a:gd name="T0" fmla="*/ 33 w 1794"/>
                  <a:gd name="T1" fmla="*/ 0 h 11"/>
                  <a:gd name="T2" fmla="*/ 44 w 1794"/>
                  <a:gd name="T3" fmla="*/ 11 h 11"/>
                  <a:gd name="T4" fmla="*/ 88 w 1794"/>
                  <a:gd name="T5" fmla="*/ 0 h 11"/>
                  <a:gd name="T6" fmla="*/ 121 w 1794"/>
                  <a:gd name="T7" fmla="*/ 11 h 11"/>
                  <a:gd name="T8" fmla="*/ 132 w 1794"/>
                  <a:gd name="T9" fmla="*/ 0 h 11"/>
                  <a:gd name="T10" fmla="*/ 188 w 1794"/>
                  <a:gd name="T11" fmla="*/ 0 h 11"/>
                  <a:gd name="T12" fmla="*/ 199 w 1794"/>
                  <a:gd name="T13" fmla="*/ 11 h 11"/>
                  <a:gd name="T14" fmla="*/ 243 w 1794"/>
                  <a:gd name="T15" fmla="*/ 0 h 11"/>
                  <a:gd name="T16" fmla="*/ 276 w 1794"/>
                  <a:gd name="T17" fmla="*/ 11 h 11"/>
                  <a:gd name="T18" fmla="*/ 287 w 1794"/>
                  <a:gd name="T19" fmla="*/ 0 h 11"/>
                  <a:gd name="T20" fmla="*/ 342 w 1794"/>
                  <a:gd name="T21" fmla="*/ 0 h 11"/>
                  <a:gd name="T22" fmla="*/ 353 w 1794"/>
                  <a:gd name="T23" fmla="*/ 11 h 11"/>
                  <a:gd name="T24" fmla="*/ 397 w 1794"/>
                  <a:gd name="T25" fmla="*/ 0 h 11"/>
                  <a:gd name="T26" fmla="*/ 430 w 1794"/>
                  <a:gd name="T27" fmla="*/ 11 h 11"/>
                  <a:gd name="T28" fmla="*/ 441 w 1794"/>
                  <a:gd name="T29" fmla="*/ 0 h 11"/>
                  <a:gd name="T30" fmla="*/ 496 w 1794"/>
                  <a:gd name="T31" fmla="*/ 0 h 11"/>
                  <a:gd name="T32" fmla="*/ 508 w 1794"/>
                  <a:gd name="T33" fmla="*/ 11 h 11"/>
                  <a:gd name="T34" fmla="*/ 552 w 1794"/>
                  <a:gd name="T35" fmla="*/ 0 h 11"/>
                  <a:gd name="T36" fmla="*/ 585 w 1794"/>
                  <a:gd name="T37" fmla="*/ 11 h 11"/>
                  <a:gd name="T38" fmla="*/ 596 w 1794"/>
                  <a:gd name="T39" fmla="*/ 0 h 11"/>
                  <a:gd name="T40" fmla="*/ 651 w 1794"/>
                  <a:gd name="T41" fmla="*/ 0 h 11"/>
                  <a:gd name="T42" fmla="*/ 662 w 1794"/>
                  <a:gd name="T43" fmla="*/ 11 h 11"/>
                  <a:gd name="T44" fmla="*/ 706 w 1794"/>
                  <a:gd name="T45" fmla="*/ 0 h 11"/>
                  <a:gd name="T46" fmla="*/ 739 w 1794"/>
                  <a:gd name="T47" fmla="*/ 11 h 11"/>
                  <a:gd name="T48" fmla="*/ 750 w 1794"/>
                  <a:gd name="T49" fmla="*/ 0 h 11"/>
                  <a:gd name="T50" fmla="*/ 805 w 1794"/>
                  <a:gd name="T51" fmla="*/ 0 h 11"/>
                  <a:gd name="T52" fmla="*/ 816 w 1794"/>
                  <a:gd name="T53" fmla="*/ 11 h 11"/>
                  <a:gd name="T54" fmla="*/ 860 w 1794"/>
                  <a:gd name="T55" fmla="*/ 0 h 11"/>
                  <a:gd name="T56" fmla="*/ 894 w 1794"/>
                  <a:gd name="T57" fmla="*/ 11 h 11"/>
                  <a:gd name="T58" fmla="*/ 905 w 1794"/>
                  <a:gd name="T59" fmla="*/ 0 h 11"/>
                  <a:gd name="T60" fmla="*/ 960 w 1794"/>
                  <a:gd name="T61" fmla="*/ 0 h 11"/>
                  <a:gd name="T62" fmla="*/ 971 w 1794"/>
                  <a:gd name="T63" fmla="*/ 11 h 11"/>
                  <a:gd name="T64" fmla="*/ 1015 w 1794"/>
                  <a:gd name="T65" fmla="*/ 0 h 11"/>
                  <a:gd name="T66" fmla="*/ 1048 w 1794"/>
                  <a:gd name="T67" fmla="*/ 11 h 11"/>
                  <a:gd name="T68" fmla="*/ 1059 w 1794"/>
                  <a:gd name="T69" fmla="*/ 0 h 11"/>
                  <a:gd name="T70" fmla="*/ 1114 w 1794"/>
                  <a:gd name="T71" fmla="*/ 0 h 11"/>
                  <a:gd name="T72" fmla="*/ 1125 w 1794"/>
                  <a:gd name="T73" fmla="*/ 11 h 11"/>
                  <a:gd name="T74" fmla="*/ 1169 w 1794"/>
                  <a:gd name="T75" fmla="*/ 0 h 11"/>
                  <a:gd name="T76" fmla="*/ 1202 w 1794"/>
                  <a:gd name="T77" fmla="*/ 11 h 11"/>
                  <a:gd name="T78" fmla="*/ 1213 w 1794"/>
                  <a:gd name="T79" fmla="*/ 0 h 11"/>
                  <a:gd name="T80" fmla="*/ 1269 w 1794"/>
                  <a:gd name="T81" fmla="*/ 0 h 11"/>
                  <a:gd name="T82" fmla="*/ 1280 w 1794"/>
                  <a:gd name="T83" fmla="*/ 11 h 11"/>
                  <a:gd name="T84" fmla="*/ 1324 w 1794"/>
                  <a:gd name="T85" fmla="*/ 0 h 11"/>
                  <a:gd name="T86" fmla="*/ 1357 w 1794"/>
                  <a:gd name="T87" fmla="*/ 11 h 11"/>
                  <a:gd name="T88" fmla="*/ 1368 w 1794"/>
                  <a:gd name="T89" fmla="*/ 0 h 11"/>
                  <a:gd name="T90" fmla="*/ 1423 w 1794"/>
                  <a:gd name="T91" fmla="*/ 0 h 11"/>
                  <a:gd name="T92" fmla="*/ 1434 w 1794"/>
                  <a:gd name="T93" fmla="*/ 11 h 11"/>
                  <a:gd name="T94" fmla="*/ 1478 w 1794"/>
                  <a:gd name="T95" fmla="*/ 0 h 11"/>
                  <a:gd name="T96" fmla="*/ 1511 w 1794"/>
                  <a:gd name="T97" fmla="*/ 11 h 11"/>
                  <a:gd name="T98" fmla="*/ 1522 w 1794"/>
                  <a:gd name="T99" fmla="*/ 0 h 11"/>
                  <a:gd name="T100" fmla="*/ 1577 w 1794"/>
                  <a:gd name="T101" fmla="*/ 0 h 11"/>
                  <a:gd name="T102" fmla="*/ 1588 w 1794"/>
                  <a:gd name="T103" fmla="*/ 11 h 11"/>
                  <a:gd name="T104" fmla="*/ 1633 w 1794"/>
                  <a:gd name="T105" fmla="*/ 0 h 11"/>
                  <a:gd name="T106" fmla="*/ 1666 w 1794"/>
                  <a:gd name="T107" fmla="*/ 11 h 11"/>
                  <a:gd name="T108" fmla="*/ 1677 w 1794"/>
                  <a:gd name="T109" fmla="*/ 0 h 11"/>
                  <a:gd name="T110" fmla="*/ 1732 w 1794"/>
                  <a:gd name="T111" fmla="*/ 0 h 11"/>
                  <a:gd name="T112" fmla="*/ 1743 w 1794"/>
                  <a:gd name="T113" fmla="*/ 11 h 11"/>
                  <a:gd name="T114" fmla="*/ 1787 w 1794"/>
                  <a:gd name="T115" fmla="*/ 0 h 11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1794"/>
                  <a:gd name="T175" fmla="*/ 0 h 11"/>
                  <a:gd name="T176" fmla="*/ 1794 w 1794"/>
                  <a:gd name="T177" fmla="*/ 11 h 11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1794" h="11">
                    <a:moveTo>
                      <a:pt x="0" y="0"/>
                    </a:moveTo>
                    <a:lnTo>
                      <a:pt x="11" y="0"/>
                    </a:lnTo>
                    <a:lnTo>
                      <a:pt x="11" y="11"/>
                    </a:lnTo>
                    <a:lnTo>
                      <a:pt x="0" y="11"/>
                    </a:lnTo>
                    <a:lnTo>
                      <a:pt x="0" y="0"/>
                    </a:lnTo>
                    <a:close/>
                    <a:moveTo>
                      <a:pt x="22" y="0"/>
                    </a:moveTo>
                    <a:lnTo>
                      <a:pt x="33" y="0"/>
                    </a:lnTo>
                    <a:lnTo>
                      <a:pt x="33" y="11"/>
                    </a:lnTo>
                    <a:lnTo>
                      <a:pt x="22" y="11"/>
                    </a:lnTo>
                    <a:lnTo>
                      <a:pt x="22" y="0"/>
                    </a:lnTo>
                    <a:close/>
                    <a:moveTo>
                      <a:pt x="44" y="0"/>
                    </a:moveTo>
                    <a:lnTo>
                      <a:pt x="55" y="0"/>
                    </a:lnTo>
                    <a:lnTo>
                      <a:pt x="55" y="11"/>
                    </a:lnTo>
                    <a:lnTo>
                      <a:pt x="44" y="11"/>
                    </a:lnTo>
                    <a:lnTo>
                      <a:pt x="44" y="0"/>
                    </a:lnTo>
                    <a:close/>
                    <a:moveTo>
                      <a:pt x="66" y="0"/>
                    </a:moveTo>
                    <a:lnTo>
                      <a:pt x="77" y="0"/>
                    </a:lnTo>
                    <a:lnTo>
                      <a:pt x="77" y="11"/>
                    </a:lnTo>
                    <a:lnTo>
                      <a:pt x="66" y="11"/>
                    </a:lnTo>
                    <a:lnTo>
                      <a:pt x="66" y="0"/>
                    </a:lnTo>
                    <a:close/>
                    <a:moveTo>
                      <a:pt x="88" y="0"/>
                    </a:moveTo>
                    <a:lnTo>
                      <a:pt x="99" y="0"/>
                    </a:lnTo>
                    <a:lnTo>
                      <a:pt x="99" y="11"/>
                    </a:lnTo>
                    <a:lnTo>
                      <a:pt x="88" y="11"/>
                    </a:lnTo>
                    <a:lnTo>
                      <a:pt x="88" y="0"/>
                    </a:lnTo>
                    <a:close/>
                    <a:moveTo>
                      <a:pt x="110" y="0"/>
                    </a:moveTo>
                    <a:lnTo>
                      <a:pt x="121" y="0"/>
                    </a:lnTo>
                    <a:lnTo>
                      <a:pt x="121" y="11"/>
                    </a:lnTo>
                    <a:lnTo>
                      <a:pt x="110" y="11"/>
                    </a:lnTo>
                    <a:lnTo>
                      <a:pt x="110" y="0"/>
                    </a:lnTo>
                    <a:close/>
                    <a:moveTo>
                      <a:pt x="132" y="0"/>
                    </a:moveTo>
                    <a:lnTo>
                      <a:pt x="144" y="0"/>
                    </a:lnTo>
                    <a:lnTo>
                      <a:pt x="144" y="11"/>
                    </a:lnTo>
                    <a:lnTo>
                      <a:pt x="132" y="11"/>
                    </a:lnTo>
                    <a:lnTo>
                      <a:pt x="132" y="0"/>
                    </a:lnTo>
                    <a:close/>
                    <a:moveTo>
                      <a:pt x="155" y="0"/>
                    </a:moveTo>
                    <a:lnTo>
                      <a:pt x="166" y="0"/>
                    </a:lnTo>
                    <a:lnTo>
                      <a:pt x="166" y="11"/>
                    </a:lnTo>
                    <a:lnTo>
                      <a:pt x="155" y="11"/>
                    </a:lnTo>
                    <a:lnTo>
                      <a:pt x="155" y="0"/>
                    </a:lnTo>
                    <a:close/>
                    <a:moveTo>
                      <a:pt x="177" y="0"/>
                    </a:moveTo>
                    <a:lnTo>
                      <a:pt x="188" y="0"/>
                    </a:lnTo>
                    <a:lnTo>
                      <a:pt x="188" y="11"/>
                    </a:lnTo>
                    <a:lnTo>
                      <a:pt x="177" y="11"/>
                    </a:lnTo>
                    <a:lnTo>
                      <a:pt x="177" y="0"/>
                    </a:lnTo>
                    <a:close/>
                    <a:moveTo>
                      <a:pt x="199" y="0"/>
                    </a:moveTo>
                    <a:lnTo>
                      <a:pt x="210" y="0"/>
                    </a:lnTo>
                    <a:lnTo>
                      <a:pt x="210" y="11"/>
                    </a:lnTo>
                    <a:lnTo>
                      <a:pt x="199" y="11"/>
                    </a:lnTo>
                    <a:lnTo>
                      <a:pt x="199" y="0"/>
                    </a:lnTo>
                    <a:close/>
                    <a:moveTo>
                      <a:pt x="221" y="0"/>
                    </a:moveTo>
                    <a:lnTo>
                      <a:pt x="232" y="0"/>
                    </a:lnTo>
                    <a:lnTo>
                      <a:pt x="232" y="11"/>
                    </a:lnTo>
                    <a:lnTo>
                      <a:pt x="221" y="11"/>
                    </a:lnTo>
                    <a:lnTo>
                      <a:pt x="221" y="0"/>
                    </a:lnTo>
                    <a:close/>
                    <a:moveTo>
                      <a:pt x="243" y="0"/>
                    </a:moveTo>
                    <a:lnTo>
                      <a:pt x="254" y="0"/>
                    </a:lnTo>
                    <a:lnTo>
                      <a:pt x="254" y="11"/>
                    </a:lnTo>
                    <a:lnTo>
                      <a:pt x="243" y="11"/>
                    </a:lnTo>
                    <a:lnTo>
                      <a:pt x="243" y="0"/>
                    </a:lnTo>
                    <a:close/>
                    <a:moveTo>
                      <a:pt x="265" y="0"/>
                    </a:moveTo>
                    <a:lnTo>
                      <a:pt x="276" y="0"/>
                    </a:lnTo>
                    <a:lnTo>
                      <a:pt x="276" y="11"/>
                    </a:lnTo>
                    <a:lnTo>
                      <a:pt x="265" y="11"/>
                    </a:lnTo>
                    <a:lnTo>
                      <a:pt x="265" y="0"/>
                    </a:lnTo>
                    <a:close/>
                    <a:moveTo>
                      <a:pt x="287" y="0"/>
                    </a:moveTo>
                    <a:lnTo>
                      <a:pt x="298" y="0"/>
                    </a:lnTo>
                    <a:lnTo>
                      <a:pt x="298" y="11"/>
                    </a:lnTo>
                    <a:lnTo>
                      <a:pt x="287" y="11"/>
                    </a:lnTo>
                    <a:lnTo>
                      <a:pt x="287" y="0"/>
                    </a:lnTo>
                    <a:close/>
                    <a:moveTo>
                      <a:pt x="309" y="0"/>
                    </a:moveTo>
                    <a:lnTo>
                      <a:pt x="320" y="0"/>
                    </a:lnTo>
                    <a:lnTo>
                      <a:pt x="320" y="11"/>
                    </a:lnTo>
                    <a:lnTo>
                      <a:pt x="309" y="11"/>
                    </a:lnTo>
                    <a:lnTo>
                      <a:pt x="309" y="0"/>
                    </a:lnTo>
                    <a:close/>
                    <a:moveTo>
                      <a:pt x="331" y="0"/>
                    </a:moveTo>
                    <a:lnTo>
                      <a:pt x="342" y="0"/>
                    </a:lnTo>
                    <a:lnTo>
                      <a:pt x="342" y="11"/>
                    </a:lnTo>
                    <a:lnTo>
                      <a:pt x="331" y="11"/>
                    </a:lnTo>
                    <a:lnTo>
                      <a:pt x="331" y="0"/>
                    </a:lnTo>
                    <a:close/>
                    <a:moveTo>
                      <a:pt x="353" y="0"/>
                    </a:moveTo>
                    <a:lnTo>
                      <a:pt x="364" y="0"/>
                    </a:lnTo>
                    <a:lnTo>
                      <a:pt x="364" y="11"/>
                    </a:lnTo>
                    <a:lnTo>
                      <a:pt x="353" y="11"/>
                    </a:lnTo>
                    <a:lnTo>
                      <a:pt x="353" y="0"/>
                    </a:lnTo>
                    <a:close/>
                    <a:moveTo>
                      <a:pt x="375" y="0"/>
                    </a:moveTo>
                    <a:lnTo>
                      <a:pt x="386" y="0"/>
                    </a:lnTo>
                    <a:lnTo>
                      <a:pt x="386" y="11"/>
                    </a:lnTo>
                    <a:lnTo>
                      <a:pt x="375" y="11"/>
                    </a:lnTo>
                    <a:lnTo>
                      <a:pt x="375" y="0"/>
                    </a:lnTo>
                    <a:close/>
                    <a:moveTo>
                      <a:pt x="397" y="0"/>
                    </a:moveTo>
                    <a:lnTo>
                      <a:pt x="408" y="0"/>
                    </a:lnTo>
                    <a:lnTo>
                      <a:pt x="408" y="11"/>
                    </a:lnTo>
                    <a:lnTo>
                      <a:pt x="397" y="11"/>
                    </a:lnTo>
                    <a:lnTo>
                      <a:pt x="397" y="0"/>
                    </a:lnTo>
                    <a:close/>
                    <a:moveTo>
                      <a:pt x="419" y="0"/>
                    </a:moveTo>
                    <a:lnTo>
                      <a:pt x="430" y="0"/>
                    </a:lnTo>
                    <a:lnTo>
                      <a:pt x="430" y="11"/>
                    </a:lnTo>
                    <a:lnTo>
                      <a:pt x="419" y="11"/>
                    </a:lnTo>
                    <a:lnTo>
                      <a:pt x="419" y="0"/>
                    </a:lnTo>
                    <a:close/>
                    <a:moveTo>
                      <a:pt x="441" y="0"/>
                    </a:moveTo>
                    <a:lnTo>
                      <a:pt x="452" y="0"/>
                    </a:lnTo>
                    <a:lnTo>
                      <a:pt x="452" y="11"/>
                    </a:lnTo>
                    <a:lnTo>
                      <a:pt x="441" y="11"/>
                    </a:lnTo>
                    <a:lnTo>
                      <a:pt x="441" y="0"/>
                    </a:lnTo>
                    <a:close/>
                    <a:moveTo>
                      <a:pt x="463" y="0"/>
                    </a:moveTo>
                    <a:lnTo>
                      <a:pt x="474" y="0"/>
                    </a:lnTo>
                    <a:lnTo>
                      <a:pt x="474" y="11"/>
                    </a:lnTo>
                    <a:lnTo>
                      <a:pt x="463" y="11"/>
                    </a:lnTo>
                    <a:lnTo>
                      <a:pt x="463" y="0"/>
                    </a:lnTo>
                    <a:close/>
                    <a:moveTo>
                      <a:pt x="485" y="0"/>
                    </a:moveTo>
                    <a:lnTo>
                      <a:pt x="496" y="0"/>
                    </a:lnTo>
                    <a:lnTo>
                      <a:pt x="496" y="11"/>
                    </a:lnTo>
                    <a:lnTo>
                      <a:pt x="485" y="11"/>
                    </a:lnTo>
                    <a:lnTo>
                      <a:pt x="485" y="0"/>
                    </a:lnTo>
                    <a:close/>
                    <a:moveTo>
                      <a:pt x="508" y="0"/>
                    </a:moveTo>
                    <a:lnTo>
                      <a:pt x="519" y="0"/>
                    </a:lnTo>
                    <a:lnTo>
                      <a:pt x="519" y="11"/>
                    </a:lnTo>
                    <a:lnTo>
                      <a:pt x="508" y="11"/>
                    </a:lnTo>
                    <a:lnTo>
                      <a:pt x="508" y="0"/>
                    </a:lnTo>
                    <a:close/>
                    <a:moveTo>
                      <a:pt x="530" y="0"/>
                    </a:moveTo>
                    <a:lnTo>
                      <a:pt x="541" y="0"/>
                    </a:lnTo>
                    <a:lnTo>
                      <a:pt x="541" y="11"/>
                    </a:lnTo>
                    <a:lnTo>
                      <a:pt x="530" y="11"/>
                    </a:lnTo>
                    <a:lnTo>
                      <a:pt x="530" y="0"/>
                    </a:lnTo>
                    <a:close/>
                    <a:moveTo>
                      <a:pt x="552" y="0"/>
                    </a:moveTo>
                    <a:lnTo>
                      <a:pt x="563" y="0"/>
                    </a:lnTo>
                    <a:lnTo>
                      <a:pt x="563" y="11"/>
                    </a:lnTo>
                    <a:lnTo>
                      <a:pt x="552" y="11"/>
                    </a:lnTo>
                    <a:lnTo>
                      <a:pt x="552" y="0"/>
                    </a:lnTo>
                    <a:close/>
                    <a:moveTo>
                      <a:pt x="574" y="0"/>
                    </a:moveTo>
                    <a:lnTo>
                      <a:pt x="585" y="0"/>
                    </a:lnTo>
                    <a:lnTo>
                      <a:pt x="585" y="11"/>
                    </a:lnTo>
                    <a:lnTo>
                      <a:pt x="574" y="11"/>
                    </a:lnTo>
                    <a:lnTo>
                      <a:pt x="574" y="0"/>
                    </a:lnTo>
                    <a:close/>
                    <a:moveTo>
                      <a:pt x="596" y="0"/>
                    </a:moveTo>
                    <a:lnTo>
                      <a:pt x="607" y="0"/>
                    </a:lnTo>
                    <a:lnTo>
                      <a:pt x="607" y="11"/>
                    </a:lnTo>
                    <a:lnTo>
                      <a:pt x="596" y="11"/>
                    </a:lnTo>
                    <a:lnTo>
                      <a:pt x="596" y="0"/>
                    </a:lnTo>
                    <a:close/>
                    <a:moveTo>
                      <a:pt x="618" y="0"/>
                    </a:moveTo>
                    <a:lnTo>
                      <a:pt x="629" y="0"/>
                    </a:lnTo>
                    <a:lnTo>
                      <a:pt x="629" y="11"/>
                    </a:lnTo>
                    <a:lnTo>
                      <a:pt x="618" y="11"/>
                    </a:lnTo>
                    <a:lnTo>
                      <a:pt x="618" y="0"/>
                    </a:lnTo>
                    <a:close/>
                    <a:moveTo>
                      <a:pt x="640" y="0"/>
                    </a:moveTo>
                    <a:lnTo>
                      <a:pt x="651" y="0"/>
                    </a:lnTo>
                    <a:lnTo>
                      <a:pt x="651" y="11"/>
                    </a:lnTo>
                    <a:lnTo>
                      <a:pt x="640" y="11"/>
                    </a:lnTo>
                    <a:lnTo>
                      <a:pt x="640" y="0"/>
                    </a:lnTo>
                    <a:close/>
                    <a:moveTo>
                      <a:pt x="662" y="0"/>
                    </a:moveTo>
                    <a:lnTo>
                      <a:pt x="673" y="0"/>
                    </a:lnTo>
                    <a:lnTo>
                      <a:pt x="673" y="11"/>
                    </a:lnTo>
                    <a:lnTo>
                      <a:pt x="662" y="11"/>
                    </a:lnTo>
                    <a:lnTo>
                      <a:pt x="662" y="0"/>
                    </a:lnTo>
                    <a:close/>
                    <a:moveTo>
                      <a:pt x="684" y="0"/>
                    </a:moveTo>
                    <a:lnTo>
                      <a:pt x="695" y="0"/>
                    </a:lnTo>
                    <a:lnTo>
                      <a:pt x="695" y="11"/>
                    </a:lnTo>
                    <a:lnTo>
                      <a:pt x="684" y="11"/>
                    </a:lnTo>
                    <a:lnTo>
                      <a:pt x="684" y="0"/>
                    </a:lnTo>
                    <a:close/>
                    <a:moveTo>
                      <a:pt x="706" y="0"/>
                    </a:moveTo>
                    <a:lnTo>
                      <a:pt x="717" y="0"/>
                    </a:lnTo>
                    <a:lnTo>
                      <a:pt x="717" y="11"/>
                    </a:lnTo>
                    <a:lnTo>
                      <a:pt x="706" y="11"/>
                    </a:lnTo>
                    <a:lnTo>
                      <a:pt x="706" y="0"/>
                    </a:lnTo>
                    <a:close/>
                    <a:moveTo>
                      <a:pt x="728" y="0"/>
                    </a:moveTo>
                    <a:lnTo>
                      <a:pt x="739" y="0"/>
                    </a:lnTo>
                    <a:lnTo>
                      <a:pt x="739" y="11"/>
                    </a:lnTo>
                    <a:lnTo>
                      <a:pt x="728" y="11"/>
                    </a:lnTo>
                    <a:lnTo>
                      <a:pt x="728" y="0"/>
                    </a:lnTo>
                    <a:close/>
                    <a:moveTo>
                      <a:pt x="750" y="0"/>
                    </a:moveTo>
                    <a:lnTo>
                      <a:pt x="761" y="0"/>
                    </a:lnTo>
                    <a:lnTo>
                      <a:pt x="761" y="11"/>
                    </a:lnTo>
                    <a:lnTo>
                      <a:pt x="750" y="11"/>
                    </a:lnTo>
                    <a:lnTo>
                      <a:pt x="750" y="0"/>
                    </a:lnTo>
                    <a:close/>
                    <a:moveTo>
                      <a:pt x="772" y="0"/>
                    </a:moveTo>
                    <a:lnTo>
                      <a:pt x="783" y="0"/>
                    </a:lnTo>
                    <a:lnTo>
                      <a:pt x="783" y="11"/>
                    </a:lnTo>
                    <a:lnTo>
                      <a:pt x="772" y="11"/>
                    </a:lnTo>
                    <a:lnTo>
                      <a:pt x="772" y="0"/>
                    </a:lnTo>
                    <a:close/>
                    <a:moveTo>
                      <a:pt x="794" y="0"/>
                    </a:moveTo>
                    <a:lnTo>
                      <a:pt x="805" y="0"/>
                    </a:lnTo>
                    <a:lnTo>
                      <a:pt x="805" y="11"/>
                    </a:lnTo>
                    <a:lnTo>
                      <a:pt x="794" y="11"/>
                    </a:lnTo>
                    <a:lnTo>
                      <a:pt x="794" y="0"/>
                    </a:lnTo>
                    <a:close/>
                    <a:moveTo>
                      <a:pt x="816" y="0"/>
                    </a:moveTo>
                    <a:lnTo>
                      <a:pt x="827" y="0"/>
                    </a:lnTo>
                    <a:lnTo>
                      <a:pt x="827" y="11"/>
                    </a:lnTo>
                    <a:lnTo>
                      <a:pt x="816" y="11"/>
                    </a:lnTo>
                    <a:lnTo>
                      <a:pt x="816" y="0"/>
                    </a:lnTo>
                    <a:close/>
                    <a:moveTo>
                      <a:pt x="838" y="0"/>
                    </a:moveTo>
                    <a:lnTo>
                      <a:pt x="849" y="0"/>
                    </a:lnTo>
                    <a:lnTo>
                      <a:pt x="849" y="11"/>
                    </a:lnTo>
                    <a:lnTo>
                      <a:pt x="838" y="11"/>
                    </a:lnTo>
                    <a:lnTo>
                      <a:pt x="838" y="0"/>
                    </a:lnTo>
                    <a:close/>
                    <a:moveTo>
                      <a:pt x="860" y="0"/>
                    </a:moveTo>
                    <a:lnTo>
                      <a:pt x="872" y="0"/>
                    </a:lnTo>
                    <a:lnTo>
                      <a:pt x="872" y="11"/>
                    </a:lnTo>
                    <a:lnTo>
                      <a:pt x="860" y="11"/>
                    </a:lnTo>
                    <a:lnTo>
                      <a:pt x="860" y="0"/>
                    </a:lnTo>
                    <a:close/>
                    <a:moveTo>
                      <a:pt x="883" y="0"/>
                    </a:moveTo>
                    <a:lnTo>
                      <a:pt x="894" y="0"/>
                    </a:lnTo>
                    <a:lnTo>
                      <a:pt x="894" y="11"/>
                    </a:lnTo>
                    <a:lnTo>
                      <a:pt x="883" y="11"/>
                    </a:lnTo>
                    <a:lnTo>
                      <a:pt x="883" y="0"/>
                    </a:lnTo>
                    <a:close/>
                    <a:moveTo>
                      <a:pt x="905" y="0"/>
                    </a:moveTo>
                    <a:lnTo>
                      <a:pt x="916" y="0"/>
                    </a:lnTo>
                    <a:lnTo>
                      <a:pt x="916" y="11"/>
                    </a:lnTo>
                    <a:lnTo>
                      <a:pt x="905" y="11"/>
                    </a:lnTo>
                    <a:lnTo>
                      <a:pt x="905" y="0"/>
                    </a:lnTo>
                    <a:close/>
                    <a:moveTo>
                      <a:pt x="927" y="0"/>
                    </a:moveTo>
                    <a:lnTo>
                      <a:pt x="938" y="0"/>
                    </a:lnTo>
                    <a:lnTo>
                      <a:pt x="938" y="11"/>
                    </a:lnTo>
                    <a:lnTo>
                      <a:pt x="927" y="11"/>
                    </a:lnTo>
                    <a:lnTo>
                      <a:pt x="927" y="0"/>
                    </a:lnTo>
                    <a:close/>
                    <a:moveTo>
                      <a:pt x="949" y="0"/>
                    </a:moveTo>
                    <a:lnTo>
                      <a:pt x="960" y="0"/>
                    </a:lnTo>
                    <a:lnTo>
                      <a:pt x="960" y="11"/>
                    </a:lnTo>
                    <a:lnTo>
                      <a:pt x="949" y="11"/>
                    </a:lnTo>
                    <a:lnTo>
                      <a:pt x="949" y="0"/>
                    </a:lnTo>
                    <a:close/>
                    <a:moveTo>
                      <a:pt x="971" y="0"/>
                    </a:moveTo>
                    <a:lnTo>
                      <a:pt x="982" y="0"/>
                    </a:lnTo>
                    <a:lnTo>
                      <a:pt x="982" y="11"/>
                    </a:lnTo>
                    <a:lnTo>
                      <a:pt x="971" y="11"/>
                    </a:lnTo>
                    <a:lnTo>
                      <a:pt x="971" y="0"/>
                    </a:lnTo>
                    <a:close/>
                    <a:moveTo>
                      <a:pt x="993" y="0"/>
                    </a:moveTo>
                    <a:lnTo>
                      <a:pt x="1004" y="0"/>
                    </a:lnTo>
                    <a:lnTo>
                      <a:pt x="1004" y="11"/>
                    </a:lnTo>
                    <a:lnTo>
                      <a:pt x="993" y="11"/>
                    </a:lnTo>
                    <a:lnTo>
                      <a:pt x="993" y="0"/>
                    </a:lnTo>
                    <a:close/>
                    <a:moveTo>
                      <a:pt x="1015" y="0"/>
                    </a:moveTo>
                    <a:lnTo>
                      <a:pt x="1026" y="0"/>
                    </a:lnTo>
                    <a:lnTo>
                      <a:pt x="1026" y="11"/>
                    </a:lnTo>
                    <a:lnTo>
                      <a:pt x="1015" y="11"/>
                    </a:lnTo>
                    <a:lnTo>
                      <a:pt x="1015" y="0"/>
                    </a:lnTo>
                    <a:close/>
                    <a:moveTo>
                      <a:pt x="1037" y="0"/>
                    </a:moveTo>
                    <a:lnTo>
                      <a:pt x="1048" y="0"/>
                    </a:lnTo>
                    <a:lnTo>
                      <a:pt x="1048" y="11"/>
                    </a:lnTo>
                    <a:lnTo>
                      <a:pt x="1037" y="11"/>
                    </a:lnTo>
                    <a:lnTo>
                      <a:pt x="1037" y="0"/>
                    </a:lnTo>
                    <a:close/>
                    <a:moveTo>
                      <a:pt x="1059" y="0"/>
                    </a:moveTo>
                    <a:lnTo>
                      <a:pt x="1070" y="0"/>
                    </a:lnTo>
                    <a:lnTo>
                      <a:pt x="1070" y="11"/>
                    </a:lnTo>
                    <a:lnTo>
                      <a:pt x="1059" y="11"/>
                    </a:lnTo>
                    <a:lnTo>
                      <a:pt x="1059" y="0"/>
                    </a:lnTo>
                    <a:close/>
                    <a:moveTo>
                      <a:pt x="1081" y="0"/>
                    </a:moveTo>
                    <a:lnTo>
                      <a:pt x="1092" y="0"/>
                    </a:lnTo>
                    <a:lnTo>
                      <a:pt x="1092" y="11"/>
                    </a:lnTo>
                    <a:lnTo>
                      <a:pt x="1081" y="11"/>
                    </a:lnTo>
                    <a:lnTo>
                      <a:pt x="1081" y="0"/>
                    </a:lnTo>
                    <a:close/>
                    <a:moveTo>
                      <a:pt x="1103" y="0"/>
                    </a:moveTo>
                    <a:lnTo>
                      <a:pt x="1114" y="0"/>
                    </a:lnTo>
                    <a:lnTo>
                      <a:pt x="1114" y="11"/>
                    </a:lnTo>
                    <a:lnTo>
                      <a:pt x="1103" y="11"/>
                    </a:lnTo>
                    <a:lnTo>
                      <a:pt x="1103" y="0"/>
                    </a:lnTo>
                    <a:close/>
                    <a:moveTo>
                      <a:pt x="1125" y="0"/>
                    </a:moveTo>
                    <a:lnTo>
                      <a:pt x="1136" y="0"/>
                    </a:lnTo>
                    <a:lnTo>
                      <a:pt x="1136" y="11"/>
                    </a:lnTo>
                    <a:lnTo>
                      <a:pt x="1125" y="11"/>
                    </a:lnTo>
                    <a:lnTo>
                      <a:pt x="1125" y="0"/>
                    </a:lnTo>
                    <a:close/>
                    <a:moveTo>
                      <a:pt x="1147" y="0"/>
                    </a:moveTo>
                    <a:lnTo>
                      <a:pt x="1158" y="0"/>
                    </a:lnTo>
                    <a:lnTo>
                      <a:pt x="1158" y="11"/>
                    </a:lnTo>
                    <a:lnTo>
                      <a:pt x="1147" y="11"/>
                    </a:lnTo>
                    <a:lnTo>
                      <a:pt x="1147" y="0"/>
                    </a:lnTo>
                    <a:close/>
                    <a:moveTo>
                      <a:pt x="1169" y="0"/>
                    </a:moveTo>
                    <a:lnTo>
                      <a:pt x="1180" y="0"/>
                    </a:lnTo>
                    <a:lnTo>
                      <a:pt x="1180" y="11"/>
                    </a:lnTo>
                    <a:lnTo>
                      <a:pt x="1169" y="11"/>
                    </a:lnTo>
                    <a:lnTo>
                      <a:pt x="1169" y="0"/>
                    </a:lnTo>
                    <a:close/>
                    <a:moveTo>
                      <a:pt x="1191" y="0"/>
                    </a:moveTo>
                    <a:lnTo>
                      <a:pt x="1202" y="0"/>
                    </a:lnTo>
                    <a:lnTo>
                      <a:pt x="1202" y="11"/>
                    </a:lnTo>
                    <a:lnTo>
                      <a:pt x="1191" y="11"/>
                    </a:lnTo>
                    <a:lnTo>
                      <a:pt x="1191" y="0"/>
                    </a:lnTo>
                    <a:close/>
                    <a:moveTo>
                      <a:pt x="1213" y="0"/>
                    </a:moveTo>
                    <a:lnTo>
                      <a:pt x="1224" y="0"/>
                    </a:lnTo>
                    <a:lnTo>
                      <a:pt x="1224" y="11"/>
                    </a:lnTo>
                    <a:lnTo>
                      <a:pt x="1213" y="11"/>
                    </a:lnTo>
                    <a:lnTo>
                      <a:pt x="1213" y="0"/>
                    </a:lnTo>
                    <a:close/>
                    <a:moveTo>
                      <a:pt x="1236" y="0"/>
                    </a:moveTo>
                    <a:lnTo>
                      <a:pt x="1247" y="0"/>
                    </a:lnTo>
                    <a:lnTo>
                      <a:pt x="1247" y="11"/>
                    </a:lnTo>
                    <a:lnTo>
                      <a:pt x="1236" y="11"/>
                    </a:lnTo>
                    <a:lnTo>
                      <a:pt x="1236" y="0"/>
                    </a:lnTo>
                    <a:close/>
                    <a:moveTo>
                      <a:pt x="1258" y="0"/>
                    </a:moveTo>
                    <a:lnTo>
                      <a:pt x="1269" y="0"/>
                    </a:lnTo>
                    <a:lnTo>
                      <a:pt x="1269" y="11"/>
                    </a:lnTo>
                    <a:lnTo>
                      <a:pt x="1258" y="11"/>
                    </a:lnTo>
                    <a:lnTo>
                      <a:pt x="1258" y="0"/>
                    </a:lnTo>
                    <a:close/>
                    <a:moveTo>
                      <a:pt x="1280" y="0"/>
                    </a:moveTo>
                    <a:lnTo>
                      <a:pt x="1291" y="0"/>
                    </a:lnTo>
                    <a:lnTo>
                      <a:pt x="1291" y="11"/>
                    </a:lnTo>
                    <a:lnTo>
                      <a:pt x="1280" y="11"/>
                    </a:lnTo>
                    <a:lnTo>
                      <a:pt x="1280" y="0"/>
                    </a:lnTo>
                    <a:close/>
                    <a:moveTo>
                      <a:pt x="1302" y="0"/>
                    </a:moveTo>
                    <a:lnTo>
                      <a:pt x="1313" y="0"/>
                    </a:lnTo>
                    <a:lnTo>
                      <a:pt x="1313" y="11"/>
                    </a:lnTo>
                    <a:lnTo>
                      <a:pt x="1302" y="11"/>
                    </a:lnTo>
                    <a:lnTo>
                      <a:pt x="1302" y="0"/>
                    </a:lnTo>
                    <a:close/>
                    <a:moveTo>
                      <a:pt x="1324" y="0"/>
                    </a:moveTo>
                    <a:lnTo>
                      <a:pt x="1335" y="0"/>
                    </a:lnTo>
                    <a:lnTo>
                      <a:pt x="1335" y="11"/>
                    </a:lnTo>
                    <a:lnTo>
                      <a:pt x="1324" y="11"/>
                    </a:lnTo>
                    <a:lnTo>
                      <a:pt x="1324" y="0"/>
                    </a:lnTo>
                    <a:close/>
                    <a:moveTo>
                      <a:pt x="1346" y="0"/>
                    </a:moveTo>
                    <a:lnTo>
                      <a:pt x="1357" y="0"/>
                    </a:lnTo>
                    <a:lnTo>
                      <a:pt x="1357" y="11"/>
                    </a:lnTo>
                    <a:lnTo>
                      <a:pt x="1346" y="11"/>
                    </a:lnTo>
                    <a:lnTo>
                      <a:pt x="1346" y="0"/>
                    </a:lnTo>
                    <a:close/>
                    <a:moveTo>
                      <a:pt x="1368" y="0"/>
                    </a:moveTo>
                    <a:lnTo>
                      <a:pt x="1379" y="0"/>
                    </a:lnTo>
                    <a:lnTo>
                      <a:pt x="1379" y="11"/>
                    </a:lnTo>
                    <a:lnTo>
                      <a:pt x="1368" y="11"/>
                    </a:lnTo>
                    <a:lnTo>
                      <a:pt x="1368" y="0"/>
                    </a:lnTo>
                    <a:close/>
                    <a:moveTo>
                      <a:pt x="1390" y="0"/>
                    </a:moveTo>
                    <a:lnTo>
                      <a:pt x="1401" y="0"/>
                    </a:lnTo>
                    <a:lnTo>
                      <a:pt x="1401" y="11"/>
                    </a:lnTo>
                    <a:lnTo>
                      <a:pt x="1390" y="11"/>
                    </a:lnTo>
                    <a:lnTo>
                      <a:pt x="1390" y="0"/>
                    </a:lnTo>
                    <a:close/>
                    <a:moveTo>
                      <a:pt x="1412" y="0"/>
                    </a:moveTo>
                    <a:lnTo>
                      <a:pt x="1423" y="0"/>
                    </a:lnTo>
                    <a:lnTo>
                      <a:pt x="1423" y="11"/>
                    </a:lnTo>
                    <a:lnTo>
                      <a:pt x="1412" y="11"/>
                    </a:lnTo>
                    <a:lnTo>
                      <a:pt x="1412" y="0"/>
                    </a:lnTo>
                    <a:close/>
                    <a:moveTo>
                      <a:pt x="1434" y="0"/>
                    </a:moveTo>
                    <a:lnTo>
                      <a:pt x="1445" y="0"/>
                    </a:lnTo>
                    <a:lnTo>
                      <a:pt x="1445" y="11"/>
                    </a:lnTo>
                    <a:lnTo>
                      <a:pt x="1434" y="11"/>
                    </a:lnTo>
                    <a:lnTo>
                      <a:pt x="1434" y="0"/>
                    </a:lnTo>
                    <a:close/>
                    <a:moveTo>
                      <a:pt x="1456" y="0"/>
                    </a:moveTo>
                    <a:lnTo>
                      <a:pt x="1467" y="0"/>
                    </a:lnTo>
                    <a:lnTo>
                      <a:pt x="1467" y="11"/>
                    </a:lnTo>
                    <a:lnTo>
                      <a:pt x="1456" y="11"/>
                    </a:lnTo>
                    <a:lnTo>
                      <a:pt x="1456" y="0"/>
                    </a:lnTo>
                    <a:close/>
                    <a:moveTo>
                      <a:pt x="1478" y="0"/>
                    </a:moveTo>
                    <a:lnTo>
                      <a:pt x="1489" y="0"/>
                    </a:lnTo>
                    <a:lnTo>
                      <a:pt x="1489" y="11"/>
                    </a:lnTo>
                    <a:lnTo>
                      <a:pt x="1478" y="11"/>
                    </a:lnTo>
                    <a:lnTo>
                      <a:pt x="1478" y="0"/>
                    </a:lnTo>
                    <a:close/>
                    <a:moveTo>
                      <a:pt x="1500" y="0"/>
                    </a:moveTo>
                    <a:lnTo>
                      <a:pt x="1511" y="0"/>
                    </a:lnTo>
                    <a:lnTo>
                      <a:pt x="1511" y="11"/>
                    </a:lnTo>
                    <a:lnTo>
                      <a:pt x="1500" y="11"/>
                    </a:lnTo>
                    <a:lnTo>
                      <a:pt x="1500" y="0"/>
                    </a:lnTo>
                    <a:close/>
                    <a:moveTo>
                      <a:pt x="1522" y="0"/>
                    </a:moveTo>
                    <a:lnTo>
                      <a:pt x="1533" y="0"/>
                    </a:lnTo>
                    <a:lnTo>
                      <a:pt x="1533" y="11"/>
                    </a:lnTo>
                    <a:lnTo>
                      <a:pt x="1522" y="11"/>
                    </a:lnTo>
                    <a:lnTo>
                      <a:pt x="1522" y="0"/>
                    </a:lnTo>
                    <a:close/>
                    <a:moveTo>
                      <a:pt x="1544" y="0"/>
                    </a:moveTo>
                    <a:lnTo>
                      <a:pt x="1555" y="0"/>
                    </a:lnTo>
                    <a:lnTo>
                      <a:pt x="1555" y="11"/>
                    </a:lnTo>
                    <a:lnTo>
                      <a:pt x="1544" y="11"/>
                    </a:lnTo>
                    <a:lnTo>
                      <a:pt x="1544" y="0"/>
                    </a:lnTo>
                    <a:close/>
                    <a:moveTo>
                      <a:pt x="1566" y="0"/>
                    </a:moveTo>
                    <a:lnTo>
                      <a:pt x="1577" y="0"/>
                    </a:lnTo>
                    <a:lnTo>
                      <a:pt x="1577" y="11"/>
                    </a:lnTo>
                    <a:lnTo>
                      <a:pt x="1566" y="11"/>
                    </a:lnTo>
                    <a:lnTo>
                      <a:pt x="1566" y="0"/>
                    </a:lnTo>
                    <a:close/>
                    <a:moveTo>
                      <a:pt x="1588" y="0"/>
                    </a:moveTo>
                    <a:lnTo>
                      <a:pt x="1600" y="0"/>
                    </a:lnTo>
                    <a:lnTo>
                      <a:pt x="1600" y="11"/>
                    </a:lnTo>
                    <a:lnTo>
                      <a:pt x="1588" y="11"/>
                    </a:lnTo>
                    <a:lnTo>
                      <a:pt x="1588" y="0"/>
                    </a:lnTo>
                    <a:close/>
                    <a:moveTo>
                      <a:pt x="1611" y="0"/>
                    </a:moveTo>
                    <a:lnTo>
                      <a:pt x="1622" y="0"/>
                    </a:lnTo>
                    <a:lnTo>
                      <a:pt x="1622" y="11"/>
                    </a:lnTo>
                    <a:lnTo>
                      <a:pt x="1611" y="11"/>
                    </a:lnTo>
                    <a:lnTo>
                      <a:pt x="1611" y="0"/>
                    </a:lnTo>
                    <a:close/>
                    <a:moveTo>
                      <a:pt x="1633" y="0"/>
                    </a:moveTo>
                    <a:lnTo>
                      <a:pt x="1644" y="0"/>
                    </a:lnTo>
                    <a:lnTo>
                      <a:pt x="1644" y="11"/>
                    </a:lnTo>
                    <a:lnTo>
                      <a:pt x="1633" y="11"/>
                    </a:lnTo>
                    <a:lnTo>
                      <a:pt x="1633" y="0"/>
                    </a:lnTo>
                    <a:close/>
                    <a:moveTo>
                      <a:pt x="1655" y="0"/>
                    </a:moveTo>
                    <a:lnTo>
                      <a:pt x="1666" y="0"/>
                    </a:lnTo>
                    <a:lnTo>
                      <a:pt x="1666" y="11"/>
                    </a:lnTo>
                    <a:lnTo>
                      <a:pt x="1655" y="11"/>
                    </a:lnTo>
                    <a:lnTo>
                      <a:pt x="1655" y="0"/>
                    </a:lnTo>
                    <a:close/>
                    <a:moveTo>
                      <a:pt x="1677" y="0"/>
                    </a:moveTo>
                    <a:lnTo>
                      <a:pt x="1688" y="0"/>
                    </a:lnTo>
                    <a:lnTo>
                      <a:pt x="1688" y="11"/>
                    </a:lnTo>
                    <a:lnTo>
                      <a:pt x="1677" y="11"/>
                    </a:lnTo>
                    <a:lnTo>
                      <a:pt x="1677" y="0"/>
                    </a:lnTo>
                    <a:close/>
                    <a:moveTo>
                      <a:pt x="1699" y="0"/>
                    </a:moveTo>
                    <a:lnTo>
                      <a:pt x="1710" y="0"/>
                    </a:lnTo>
                    <a:lnTo>
                      <a:pt x="1710" y="11"/>
                    </a:lnTo>
                    <a:lnTo>
                      <a:pt x="1699" y="11"/>
                    </a:lnTo>
                    <a:lnTo>
                      <a:pt x="1699" y="0"/>
                    </a:lnTo>
                    <a:close/>
                    <a:moveTo>
                      <a:pt x="1721" y="0"/>
                    </a:moveTo>
                    <a:lnTo>
                      <a:pt x="1732" y="0"/>
                    </a:lnTo>
                    <a:lnTo>
                      <a:pt x="1732" y="11"/>
                    </a:lnTo>
                    <a:lnTo>
                      <a:pt x="1721" y="11"/>
                    </a:lnTo>
                    <a:lnTo>
                      <a:pt x="1721" y="0"/>
                    </a:lnTo>
                    <a:close/>
                    <a:moveTo>
                      <a:pt x="1743" y="0"/>
                    </a:moveTo>
                    <a:lnTo>
                      <a:pt x="1754" y="0"/>
                    </a:lnTo>
                    <a:lnTo>
                      <a:pt x="1754" y="11"/>
                    </a:lnTo>
                    <a:lnTo>
                      <a:pt x="1743" y="11"/>
                    </a:lnTo>
                    <a:lnTo>
                      <a:pt x="1743" y="0"/>
                    </a:lnTo>
                    <a:close/>
                    <a:moveTo>
                      <a:pt x="1765" y="0"/>
                    </a:moveTo>
                    <a:lnTo>
                      <a:pt x="1776" y="0"/>
                    </a:lnTo>
                    <a:lnTo>
                      <a:pt x="1776" y="11"/>
                    </a:lnTo>
                    <a:lnTo>
                      <a:pt x="1765" y="11"/>
                    </a:lnTo>
                    <a:lnTo>
                      <a:pt x="1765" y="0"/>
                    </a:lnTo>
                    <a:close/>
                    <a:moveTo>
                      <a:pt x="1787" y="0"/>
                    </a:moveTo>
                    <a:lnTo>
                      <a:pt x="1794" y="0"/>
                    </a:lnTo>
                    <a:lnTo>
                      <a:pt x="1794" y="11"/>
                    </a:lnTo>
                    <a:lnTo>
                      <a:pt x="1787" y="11"/>
                    </a:lnTo>
                    <a:lnTo>
                      <a:pt x="1787" y="0"/>
                    </a:lnTo>
                    <a:close/>
                  </a:path>
                </a:pathLst>
              </a:custGeom>
              <a:solidFill>
                <a:srgbClr val="000000"/>
              </a:solidFill>
              <a:ln w="1">
                <a:noFill/>
                <a:bevel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endParaRPr>
              </a:p>
            </p:txBody>
          </p:sp>
          <p:sp>
            <p:nvSpPr>
              <p:cNvPr id="34" name="Freeform 11"/>
              <p:cNvSpPr>
                <a:spLocks noEditPoints="1"/>
              </p:cNvSpPr>
              <p:nvPr/>
            </p:nvSpPr>
            <p:spPr bwMode="auto">
              <a:xfrm>
                <a:off x="4102" y="603"/>
                <a:ext cx="44" cy="460"/>
              </a:xfrm>
              <a:custGeom>
                <a:avLst/>
                <a:gdLst>
                  <a:gd name="T0" fmla="*/ 30 w 44"/>
                  <a:gd name="T1" fmla="*/ 52 h 460"/>
                  <a:gd name="T2" fmla="*/ 15 w 44"/>
                  <a:gd name="T3" fmla="*/ 37 h 460"/>
                  <a:gd name="T4" fmla="*/ 30 w 44"/>
                  <a:gd name="T5" fmla="*/ 67 h 460"/>
                  <a:gd name="T6" fmla="*/ 15 w 44"/>
                  <a:gd name="T7" fmla="*/ 81 h 460"/>
                  <a:gd name="T8" fmla="*/ 30 w 44"/>
                  <a:gd name="T9" fmla="*/ 67 h 460"/>
                  <a:gd name="T10" fmla="*/ 30 w 44"/>
                  <a:gd name="T11" fmla="*/ 111 h 460"/>
                  <a:gd name="T12" fmla="*/ 15 w 44"/>
                  <a:gd name="T13" fmla="*/ 96 h 460"/>
                  <a:gd name="T14" fmla="*/ 30 w 44"/>
                  <a:gd name="T15" fmla="*/ 125 h 460"/>
                  <a:gd name="T16" fmla="*/ 15 w 44"/>
                  <a:gd name="T17" fmla="*/ 140 h 460"/>
                  <a:gd name="T18" fmla="*/ 30 w 44"/>
                  <a:gd name="T19" fmla="*/ 125 h 460"/>
                  <a:gd name="T20" fmla="*/ 30 w 44"/>
                  <a:gd name="T21" fmla="*/ 169 h 460"/>
                  <a:gd name="T22" fmla="*/ 15 w 44"/>
                  <a:gd name="T23" fmla="*/ 155 h 460"/>
                  <a:gd name="T24" fmla="*/ 30 w 44"/>
                  <a:gd name="T25" fmla="*/ 184 h 460"/>
                  <a:gd name="T26" fmla="*/ 15 w 44"/>
                  <a:gd name="T27" fmla="*/ 199 h 460"/>
                  <a:gd name="T28" fmla="*/ 30 w 44"/>
                  <a:gd name="T29" fmla="*/ 184 h 460"/>
                  <a:gd name="T30" fmla="*/ 30 w 44"/>
                  <a:gd name="T31" fmla="*/ 228 h 460"/>
                  <a:gd name="T32" fmla="*/ 15 w 44"/>
                  <a:gd name="T33" fmla="*/ 214 h 460"/>
                  <a:gd name="T34" fmla="*/ 30 w 44"/>
                  <a:gd name="T35" fmla="*/ 243 h 460"/>
                  <a:gd name="T36" fmla="*/ 15 w 44"/>
                  <a:gd name="T37" fmla="*/ 258 h 460"/>
                  <a:gd name="T38" fmla="*/ 30 w 44"/>
                  <a:gd name="T39" fmla="*/ 243 h 460"/>
                  <a:gd name="T40" fmla="*/ 30 w 44"/>
                  <a:gd name="T41" fmla="*/ 287 h 460"/>
                  <a:gd name="T42" fmla="*/ 15 w 44"/>
                  <a:gd name="T43" fmla="*/ 272 h 460"/>
                  <a:gd name="T44" fmla="*/ 30 w 44"/>
                  <a:gd name="T45" fmla="*/ 302 h 460"/>
                  <a:gd name="T46" fmla="*/ 15 w 44"/>
                  <a:gd name="T47" fmla="*/ 316 h 460"/>
                  <a:gd name="T48" fmla="*/ 30 w 44"/>
                  <a:gd name="T49" fmla="*/ 302 h 460"/>
                  <a:gd name="T50" fmla="*/ 30 w 44"/>
                  <a:gd name="T51" fmla="*/ 346 h 460"/>
                  <a:gd name="T52" fmla="*/ 15 w 44"/>
                  <a:gd name="T53" fmla="*/ 331 h 460"/>
                  <a:gd name="T54" fmla="*/ 30 w 44"/>
                  <a:gd name="T55" fmla="*/ 361 h 460"/>
                  <a:gd name="T56" fmla="*/ 15 w 44"/>
                  <a:gd name="T57" fmla="*/ 375 h 460"/>
                  <a:gd name="T58" fmla="*/ 30 w 44"/>
                  <a:gd name="T59" fmla="*/ 361 h 460"/>
                  <a:gd name="T60" fmla="*/ 30 w 44"/>
                  <a:gd name="T61" fmla="*/ 405 h 460"/>
                  <a:gd name="T62" fmla="*/ 15 w 44"/>
                  <a:gd name="T63" fmla="*/ 390 h 460"/>
                  <a:gd name="T64" fmla="*/ 30 w 44"/>
                  <a:gd name="T65" fmla="*/ 419 h 460"/>
                  <a:gd name="T66" fmla="*/ 15 w 44"/>
                  <a:gd name="T67" fmla="*/ 434 h 460"/>
                  <a:gd name="T68" fmla="*/ 30 w 44"/>
                  <a:gd name="T69" fmla="*/ 419 h 460"/>
                  <a:gd name="T70" fmla="*/ 30 w 44"/>
                  <a:gd name="T71" fmla="*/ 460 h 460"/>
                  <a:gd name="T72" fmla="*/ 15 w 44"/>
                  <a:gd name="T73" fmla="*/ 449 h 460"/>
                  <a:gd name="T74" fmla="*/ 0 w 44"/>
                  <a:gd name="T75" fmla="*/ 45 h 460"/>
                  <a:gd name="T76" fmla="*/ 44 w 44"/>
                  <a:gd name="T77" fmla="*/ 45 h 460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44"/>
                  <a:gd name="T118" fmla="*/ 0 h 460"/>
                  <a:gd name="T119" fmla="*/ 44 w 44"/>
                  <a:gd name="T120" fmla="*/ 460 h 460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44" h="460">
                    <a:moveTo>
                      <a:pt x="30" y="37"/>
                    </a:moveTo>
                    <a:lnTo>
                      <a:pt x="30" y="52"/>
                    </a:lnTo>
                    <a:lnTo>
                      <a:pt x="15" y="52"/>
                    </a:lnTo>
                    <a:lnTo>
                      <a:pt x="15" y="37"/>
                    </a:lnTo>
                    <a:lnTo>
                      <a:pt x="30" y="37"/>
                    </a:lnTo>
                    <a:close/>
                    <a:moveTo>
                      <a:pt x="30" y="67"/>
                    </a:moveTo>
                    <a:lnTo>
                      <a:pt x="30" y="81"/>
                    </a:lnTo>
                    <a:lnTo>
                      <a:pt x="15" y="81"/>
                    </a:lnTo>
                    <a:lnTo>
                      <a:pt x="15" y="67"/>
                    </a:lnTo>
                    <a:lnTo>
                      <a:pt x="30" y="67"/>
                    </a:lnTo>
                    <a:close/>
                    <a:moveTo>
                      <a:pt x="30" y="96"/>
                    </a:moveTo>
                    <a:lnTo>
                      <a:pt x="30" y="111"/>
                    </a:lnTo>
                    <a:lnTo>
                      <a:pt x="15" y="111"/>
                    </a:lnTo>
                    <a:lnTo>
                      <a:pt x="15" y="96"/>
                    </a:lnTo>
                    <a:lnTo>
                      <a:pt x="30" y="96"/>
                    </a:lnTo>
                    <a:close/>
                    <a:moveTo>
                      <a:pt x="30" y="125"/>
                    </a:moveTo>
                    <a:lnTo>
                      <a:pt x="30" y="140"/>
                    </a:lnTo>
                    <a:lnTo>
                      <a:pt x="15" y="140"/>
                    </a:lnTo>
                    <a:lnTo>
                      <a:pt x="15" y="125"/>
                    </a:lnTo>
                    <a:lnTo>
                      <a:pt x="30" y="125"/>
                    </a:lnTo>
                    <a:close/>
                    <a:moveTo>
                      <a:pt x="30" y="155"/>
                    </a:moveTo>
                    <a:lnTo>
                      <a:pt x="30" y="169"/>
                    </a:lnTo>
                    <a:lnTo>
                      <a:pt x="15" y="169"/>
                    </a:lnTo>
                    <a:lnTo>
                      <a:pt x="15" y="155"/>
                    </a:lnTo>
                    <a:lnTo>
                      <a:pt x="30" y="155"/>
                    </a:lnTo>
                    <a:close/>
                    <a:moveTo>
                      <a:pt x="30" y="184"/>
                    </a:moveTo>
                    <a:lnTo>
                      <a:pt x="30" y="199"/>
                    </a:lnTo>
                    <a:lnTo>
                      <a:pt x="15" y="199"/>
                    </a:lnTo>
                    <a:lnTo>
                      <a:pt x="15" y="184"/>
                    </a:lnTo>
                    <a:lnTo>
                      <a:pt x="30" y="184"/>
                    </a:lnTo>
                    <a:close/>
                    <a:moveTo>
                      <a:pt x="30" y="214"/>
                    </a:moveTo>
                    <a:lnTo>
                      <a:pt x="30" y="228"/>
                    </a:lnTo>
                    <a:lnTo>
                      <a:pt x="15" y="228"/>
                    </a:lnTo>
                    <a:lnTo>
                      <a:pt x="15" y="214"/>
                    </a:lnTo>
                    <a:lnTo>
                      <a:pt x="30" y="214"/>
                    </a:lnTo>
                    <a:close/>
                    <a:moveTo>
                      <a:pt x="30" y="243"/>
                    </a:moveTo>
                    <a:lnTo>
                      <a:pt x="30" y="258"/>
                    </a:lnTo>
                    <a:lnTo>
                      <a:pt x="15" y="258"/>
                    </a:lnTo>
                    <a:lnTo>
                      <a:pt x="15" y="243"/>
                    </a:lnTo>
                    <a:lnTo>
                      <a:pt x="30" y="243"/>
                    </a:lnTo>
                    <a:close/>
                    <a:moveTo>
                      <a:pt x="30" y="272"/>
                    </a:moveTo>
                    <a:lnTo>
                      <a:pt x="30" y="287"/>
                    </a:lnTo>
                    <a:lnTo>
                      <a:pt x="15" y="287"/>
                    </a:lnTo>
                    <a:lnTo>
                      <a:pt x="15" y="272"/>
                    </a:lnTo>
                    <a:lnTo>
                      <a:pt x="30" y="272"/>
                    </a:lnTo>
                    <a:close/>
                    <a:moveTo>
                      <a:pt x="30" y="302"/>
                    </a:moveTo>
                    <a:lnTo>
                      <a:pt x="30" y="316"/>
                    </a:lnTo>
                    <a:lnTo>
                      <a:pt x="15" y="316"/>
                    </a:lnTo>
                    <a:lnTo>
                      <a:pt x="15" y="302"/>
                    </a:lnTo>
                    <a:lnTo>
                      <a:pt x="30" y="302"/>
                    </a:lnTo>
                    <a:close/>
                    <a:moveTo>
                      <a:pt x="30" y="331"/>
                    </a:moveTo>
                    <a:lnTo>
                      <a:pt x="30" y="346"/>
                    </a:lnTo>
                    <a:lnTo>
                      <a:pt x="15" y="346"/>
                    </a:lnTo>
                    <a:lnTo>
                      <a:pt x="15" y="331"/>
                    </a:lnTo>
                    <a:lnTo>
                      <a:pt x="30" y="331"/>
                    </a:lnTo>
                    <a:close/>
                    <a:moveTo>
                      <a:pt x="30" y="361"/>
                    </a:moveTo>
                    <a:lnTo>
                      <a:pt x="30" y="375"/>
                    </a:lnTo>
                    <a:lnTo>
                      <a:pt x="15" y="375"/>
                    </a:lnTo>
                    <a:lnTo>
                      <a:pt x="15" y="361"/>
                    </a:lnTo>
                    <a:lnTo>
                      <a:pt x="30" y="361"/>
                    </a:lnTo>
                    <a:close/>
                    <a:moveTo>
                      <a:pt x="30" y="390"/>
                    </a:moveTo>
                    <a:lnTo>
                      <a:pt x="30" y="405"/>
                    </a:lnTo>
                    <a:lnTo>
                      <a:pt x="15" y="405"/>
                    </a:lnTo>
                    <a:lnTo>
                      <a:pt x="15" y="390"/>
                    </a:lnTo>
                    <a:lnTo>
                      <a:pt x="30" y="390"/>
                    </a:lnTo>
                    <a:close/>
                    <a:moveTo>
                      <a:pt x="30" y="419"/>
                    </a:moveTo>
                    <a:lnTo>
                      <a:pt x="30" y="434"/>
                    </a:lnTo>
                    <a:lnTo>
                      <a:pt x="15" y="434"/>
                    </a:lnTo>
                    <a:lnTo>
                      <a:pt x="15" y="419"/>
                    </a:lnTo>
                    <a:lnTo>
                      <a:pt x="30" y="419"/>
                    </a:lnTo>
                    <a:close/>
                    <a:moveTo>
                      <a:pt x="30" y="449"/>
                    </a:moveTo>
                    <a:lnTo>
                      <a:pt x="30" y="460"/>
                    </a:lnTo>
                    <a:lnTo>
                      <a:pt x="15" y="460"/>
                    </a:lnTo>
                    <a:lnTo>
                      <a:pt x="15" y="449"/>
                    </a:lnTo>
                    <a:lnTo>
                      <a:pt x="30" y="449"/>
                    </a:lnTo>
                    <a:close/>
                    <a:moveTo>
                      <a:pt x="0" y="45"/>
                    </a:moveTo>
                    <a:lnTo>
                      <a:pt x="22" y="0"/>
                    </a:lnTo>
                    <a:lnTo>
                      <a:pt x="44" y="45"/>
                    </a:lnTo>
                    <a:lnTo>
                      <a:pt x="0" y="45"/>
                    </a:lnTo>
                    <a:close/>
                  </a:path>
                </a:pathLst>
              </a:custGeom>
              <a:solidFill>
                <a:srgbClr val="0000FF"/>
              </a:solidFill>
              <a:ln w="1">
                <a:noFill/>
                <a:bevel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endParaRPr>
              </a:p>
            </p:txBody>
          </p:sp>
          <p:sp>
            <p:nvSpPr>
              <p:cNvPr id="35" name="Freeform 12"/>
              <p:cNvSpPr>
                <a:spLocks noEditPoints="1"/>
              </p:cNvSpPr>
              <p:nvPr/>
            </p:nvSpPr>
            <p:spPr bwMode="auto">
              <a:xfrm>
                <a:off x="4102" y="1573"/>
                <a:ext cx="44" cy="284"/>
              </a:xfrm>
              <a:custGeom>
                <a:avLst/>
                <a:gdLst>
                  <a:gd name="T0" fmla="*/ 30 w 44"/>
                  <a:gd name="T1" fmla="*/ 37 h 284"/>
                  <a:gd name="T2" fmla="*/ 30 w 44"/>
                  <a:gd name="T3" fmla="*/ 52 h 284"/>
                  <a:gd name="T4" fmla="*/ 15 w 44"/>
                  <a:gd name="T5" fmla="*/ 52 h 284"/>
                  <a:gd name="T6" fmla="*/ 15 w 44"/>
                  <a:gd name="T7" fmla="*/ 37 h 284"/>
                  <a:gd name="T8" fmla="*/ 30 w 44"/>
                  <a:gd name="T9" fmla="*/ 37 h 284"/>
                  <a:gd name="T10" fmla="*/ 30 w 44"/>
                  <a:gd name="T11" fmla="*/ 67 h 284"/>
                  <a:gd name="T12" fmla="*/ 30 w 44"/>
                  <a:gd name="T13" fmla="*/ 81 h 284"/>
                  <a:gd name="T14" fmla="*/ 15 w 44"/>
                  <a:gd name="T15" fmla="*/ 81 h 284"/>
                  <a:gd name="T16" fmla="*/ 15 w 44"/>
                  <a:gd name="T17" fmla="*/ 67 h 284"/>
                  <a:gd name="T18" fmla="*/ 30 w 44"/>
                  <a:gd name="T19" fmla="*/ 67 h 284"/>
                  <a:gd name="T20" fmla="*/ 30 w 44"/>
                  <a:gd name="T21" fmla="*/ 96 h 284"/>
                  <a:gd name="T22" fmla="*/ 30 w 44"/>
                  <a:gd name="T23" fmla="*/ 111 h 284"/>
                  <a:gd name="T24" fmla="*/ 15 w 44"/>
                  <a:gd name="T25" fmla="*/ 111 h 284"/>
                  <a:gd name="T26" fmla="*/ 15 w 44"/>
                  <a:gd name="T27" fmla="*/ 96 h 284"/>
                  <a:gd name="T28" fmla="*/ 30 w 44"/>
                  <a:gd name="T29" fmla="*/ 96 h 284"/>
                  <a:gd name="T30" fmla="*/ 30 w 44"/>
                  <a:gd name="T31" fmla="*/ 125 h 284"/>
                  <a:gd name="T32" fmla="*/ 30 w 44"/>
                  <a:gd name="T33" fmla="*/ 140 h 284"/>
                  <a:gd name="T34" fmla="*/ 15 w 44"/>
                  <a:gd name="T35" fmla="*/ 140 h 284"/>
                  <a:gd name="T36" fmla="*/ 15 w 44"/>
                  <a:gd name="T37" fmla="*/ 125 h 284"/>
                  <a:gd name="T38" fmla="*/ 30 w 44"/>
                  <a:gd name="T39" fmla="*/ 125 h 284"/>
                  <a:gd name="T40" fmla="*/ 30 w 44"/>
                  <a:gd name="T41" fmla="*/ 155 h 284"/>
                  <a:gd name="T42" fmla="*/ 30 w 44"/>
                  <a:gd name="T43" fmla="*/ 169 h 284"/>
                  <a:gd name="T44" fmla="*/ 15 w 44"/>
                  <a:gd name="T45" fmla="*/ 169 h 284"/>
                  <a:gd name="T46" fmla="*/ 15 w 44"/>
                  <a:gd name="T47" fmla="*/ 155 h 284"/>
                  <a:gd name="T48" fmla="*/ 30 w 44"/>
                  <a:gd name="T49" fmla="*/ 155 h 284"/>
                  <a:gd name="T50" fmla="*/ 30 w 44"/>
                  <a:gd name="T51" fmla="*/ 184 h 284"/>
                  <a:gd name="T52" fmla="*/ 30 w 44"/>
                  <a:gd name="T53" fmla="*/ 199 h 284"/>
                  <a:gd name="T54" fmla="*/ 15 w 44"/>
                  <a:gd name="T55" fmla="*/ 199 h 284"/>
                  <a:gd name="T56" fmla="*/ 15 w 44"/>
                  <a:gd name="T57" fmla="*/ 184 h 284"/>
                  <a:gd name="T58" fmla="*/ 30 w 44"/>
                  <a:gd name="T59" fmla="*/ 184 h 284"/>
                  <a:gd name="T60" fmla="*/ 30 w 44"/>
                  <a:gd name="T61" fmla="*/ 214 h 284"/>
                  <a:gd name="T62" fmla="*/ 30 w 44"/>
                  <a:gd name="T63" fmla="*/ 228 h 284"/>
                  <a:gd name="T64" fmla="*/ 15 w 44"/>
                  <a:gd name="T65" fmla="*/ 228 h 284"/>
                  <a:gd name="T66" fmla="*/ 15 w 44"/>
                  <a:gd name="T67" fmla="*/ 214 h 284"/>
                  <a:gd name="T68" fmla="*/ 30 w 44"/>
                  <a:gd name="T69" fmla="*/ 214 h 284"/>
                  <a:gd name="T70" fmla="*/ 30 w 44"/>
                  <a:gd name="T71" fmla="*/ 243 h 284"/>
                  <a:gd name="T72" fmla="*/ 30 w 44"/>
                  <a:gd name="T73" fmla="*/ 258 h 284"/>
                  <a:gd name="T74" fmla="*/ 15 w 44"/>
                  <a:gd name="T75" fmla="*/ 258 h 284"/>
                  <a:gd name="T76" fmla="*/ 15 w 44"/>
                  <a:gd name="T77" fmla="*/ 243 h 284"/>
                  <a:gd name="T78" fmla="*/ 30 w 44"/>
                  <a:gd name="T79" fmla="*/ 243 h 284"/>
                  <a:gd name="T80" fmla="*/ 30 w 44"/>
                  <a:gd name="T81" fmla="*/ 272 h 284"/>
                  <a:gd name="T82" fmla="*/ 30 w 44"/>
                  <a:gd name="T83" fmla="*/ 284 h 284"/>
                  <a:gd name="T84" fmla="*/ 15 w 44"/>
                  <a:gd name="T85" fmla="*/ 284 h 284"/>
                  <a:gd name="T86" fmla="*/ 15 w 44"/>
                  <a:gd name="T87" fmla="*/ 272 h 284"/>
                  <a:gd name="T88" fmla="*/ 30 w 44"/>
                  <a:gd name="T89" fmla="*/ 272 h 284"/>
                  <a:gd name="T90" fmla="*/ 0 w 44"/>
                  <a:gd name="T91" fmla="*/ 45 h 284"/>
                  <a:gd name="T92" fmla="*/ 22 w 44"/>
                  <a:gd name="T93" fmla="*/ 0 h 284"/>
                  <a:gd name="T94" fmla="*/ 44 w 44"/>
                  <a:gd name="T95" fmla="*/ 45 h 284"/>
                  <a:gd name="T96" fmla="*/ 0 w 44"/>
                  <a:gd name="T97" fmla="*/ 45 h 284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44"/>
                  <a:gd name="T148" fmla="*/ 0 h 284"/>
                  <a:gd name="T149" fmla="*/ 44 w 44"/>
                  <a:gd name="T150" fmla="*/ 284 h 284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44" h="284">
                    <a:moveTo>
                      <a:pt x="30" y="37"/>
                    </a:moveTo>
                    <a:lnTo>
                      <a:pt x="30" y="52"/>
                    </a:lnTo>
                    <a:lnTo>
                      <a:pt x="15" y="52"/>
                    </a:lnTo>
                    <a:lnTo>
                      <a:pt x="15" y="37"/>
                    </a:lnTo>
                    <a:lnTo>
                      <a:pt x="30" y="37"/>
                    </a:lnTo>
                    <a:close/>
                    <a:moveTo>
                      <a:pt x="30" y="67"/>
                    </a:moveTo>
                    <a:lnTo>
                      <a:pt x="30" y="81"/>
                    </a:lnTo>
                    <a:lnTo>
                      <a:pt x="15" y="81"/>
                    </a:lnTo>
                    <a:lnTo>
                      <a:pt x="15" y="67"/>
                    </a:lnTo>
                    <a:lnTo>
                      <a:pt x="30" y="67"/>
                    </a:lnTo>
                    <a:close/>
                    <a:moveTo>
                      <a:pt x="30" y="96"/>
                    </a:moveTo>
                    <a:lnTo>
                      <a:pt x="30" y="111"/>
                    </a:lnTo>
                    <a:lnTo>
                      <a:pt x="15" y="111"/>
                    </a:lnTo>
                    <a:lnTo>
                      <a:pt x="15" y="96"/>
                    </a:lnTo>
                    <a:lnTo>
                      <a:pt x="30" y="96"/>
                    </a:lnTo>
                    <a:close/>
                    <a:moveTo>
                      <a:pt x="30" y="125"/>
                    </a:moveTo>
                    <a:lnTo>
                      <a:pt x="30" y="140"/>
                    </a:lnTo>
                    <a:lnTo>
                      <a:pt x="15" y="140"/>
                    </a:lnTo>
                    <a:lnTo>
                      <a:pt x="15" y="125"/>
                    </a:lnTo>
                    <a:lnTo>
                      <a:pt x="30" y="125"/>
                    </a:lnTo>
                    <a:close/>
                    <a:moveTo>
                      <a:pt x="30" y="155"/>
                    </a:moveTo>
                    <a:lnTo>
                      <a:pt x="30" y="169"/>
                    </a:lnTo>
                    <a:lnTo>
                      <a:pt x="15" y="169"/>
                    </a:lnTo>
                    <a:lnTo>
                      <a:pt x="15" y="155"/>
                    </a:lnTo>
                    <a:lnTo>
                      <a:pt x="30" y="155"/>
                    </a:lnTo>
                    <a:close/>
                    <a:moveTo>
                      <a:pt x="30" y="184"/>
                    </a:moveTo>
                    <a:lnTo>
                      <a:pt x="30" y="199"/>
                    </a:lnTo>
                    <a:lnTo>
                      <a:pt x="15" y="199"/>
                    </a:lnTo>
                    <a:lnTo>
                      <a:pt x="15" y="184"/>
                    </a:lnTo>
                    <a:lnTo>
                      <a:pt x="30" y="184"/>
                    </a:lnTo>
                    <a:close/>
                    <a:moveTo>
                      <a:pt x="30" y="214"/>
                    </a:moveTo>
                    <a:lnTo>
                      <a:pt x="30" y="228"/>
                    </a:lnTo>
                    <a:lnTo>
                      <a:pt x="15" y="228"/>
                    </a:lnTo>
                    <a:lnTo>
                      <a:pt x="15" y="214"/>
                    </a:lnTo>
                    <a:lnTo>
                      <a:pt x="30" y="214"/>
                    </a:lnTo>
                    <a:close/>
                    <a:moveTo>
                      <a:pt x="30" y="243"/>
                    </a:moveTo>
                    <a:lnTo>
                      <a:pt x="30" y="258"/>
                    </a:lnTo>
                    <a:lnTo>
                      <a:pt x="15" y="258"/>
                    </a:lnTo>
                    <a:lnTo>
                      <a:pt x="15" y="243"/>
                    </a:lnTo>
                    <a:lnTo>
                      <a:pt x="30" y="243"/>
                    </a:lnTo>
                    <a:close/>
                    <a:moveTo>
                      <a:pt x="30" y="272"/>
                    </a:moveTo>
                    <a:lnTo>
                      <a:pt x="30" y="284"/>
                    </a:lnTo>
                    <a:lnTo>
                      <a:pt x="15" y="284"/>
                    </a:lnTo>
                    <a:lnTo>
                      <a:pt x="15" y="272"/>
                    </a:lnTo>
                    <a:lnTo>
                      <a:pt x="30" y="272"/>
                    </a:lnTo>
                    <a:close/>
                    <a:moveTo>
                      <a:pt x="0" y="45"/>
                    </a:moveTo>
                    <a:lnTo>
                      <a:pt x="22" y="0"/>
                    </a:lnTo>
                    <a:lnTo>
                      <a:pt x="44" y="45"/>
                    </a:lnTo>
                    <a:lnTo>
                      <a:pt x="0" y="45"/>
                    </a:lnTo>
                    <a:close/>
                  </a:path>
                </a:pathLst>
              </a:custGeom>
              <a:solidFill>
                <a:srgbClr val="0000FF"/>
              </a:solidFill>
              <a:ln w="1">
                <a:noFill/>
                <a:bevel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endParaRPr>
              </a:p>
            </p:txBody>
          </p:sp>
          <p:sp>
            <p:nvSpPr>
              <p:cNvPr id="36" name="Line 13"/>
              <p:cNvSpPr>
                <a:spLocks noChangeShapeType="1"/>
              </p:cNvSpPr>
              <p:nvPr/>
            </p:nvSpPr>
            <p:spPr bwMode="auto">
              <a:xfrm>
                <a:off x="859" y="2191"/>
                <a:ext cx="1" cy="166"/>
              </a:xfrm>
              <a:prstGeom prst="line">
                <a:avLst/>
              </a:prstGeom>
              <a:noFill/>
              <a:ln w="4" cap="rnd">
                <a:noFill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endParaRPr>
              </a:p>
            </p:txBody>
          </p:sp>
          <p:sp>
            <p:nvSpPr>
              <p:cNvPr id="37" name="Freeform 14"/>
              <p:cNvSpPr>
                <a:spLocks noEditPoints="1"/>
              </p:cNvSpPr>
              <p:nvPr/>
            </p:nvSpPr>
            <p:spPr bwMode="auto">
              <a:xfrm>
                <a:off x="859" y="2305"/>
                <a:ext cx="695" cy="44"/>
              </a:xfrm>
              <a:custGeom>
                <a:avLst/>
                <a:gdLst>
                  <a:gd name="T0" fmla="*/ 52 w 695"/>
                  <a:gd name="T1" fmla="*/ 15 h 44"/>
                  <a:gd name="T2" fmla="*/ 37 w 695"/>
                  <a:gd name="T3" fmla="*/ 30 h 44"/>
                  <a:gd name="T4" fmla="*/ 67 w 695"/>
                  <a:gd name="T5" fmla="*/ 15 h 44"/>
                  <a:gd name="T6" fmla="*/ 81 w 695"/>
                  <a:gd name="T7" fmla="*/ 30 h 44"/>
                  <a:gd name="T8" fmla="*/ 67 w 695"/>
                  <a:gd name="T9" fmla="*/ 15 h 44"/>
                  <a:gd name="T10" fmla="*/ 111 w 695"/>
                  <a:gd name="T11" fmla="*/ 15 h 44"/>
                  <a:gd name="T12" fmla="*/ 96 w 695"/>
                  <a:gd name="T13" fmla="*/ 30 h 44"/>
                  <a:gd name="T14" fmla="*/ 125 w 695"/>
                  <a:gd name="T15" fmla="*/ 15 h 44"/>
                  <a:gd name="T16" fmla="*/ 140 w 695"/>
                  <a:gd name="T17" fmla="*/ 30 h 44"/>
                  <a:gd name="T18" fmla="*/ 125 w 695"/>
                  <a:gd name="T19" fmla="*/ 15 h 44"/>
                  <a:gd name="T20" fmla="*/ 170 w 695"/>
                  <a:gd name="T21" fmla="*/ 15 h 44"/>
                  <a:gd name="T22" fmla="*/ 155 w 695"/>
                  <a:gd name="T23" fmla="*/ 30 h 44"/>
                  <a:gd name="T24" fmla="*/ 184 w 695"/>
                  <a:gd name="T25" fmla="*/ 15 h 44"/>
                  <a:gd name="T26" fmla="*/ 199 w 695"/>
                  <a:gd name="T27" fmla="*/ 30 h 44"/>
                  <a:gd name="T28" fmla="*/ 184 w 695"/>
                  <a:gd name="T29" fmla="*/ 15 h 44"/>
                  <a:gd name="T30" fmla="*/ 228 w 695"/>
                  <a:gd name="T31" fmla="*/ 15 h 44"/>
                  <a:gd name="T32" fmla="*/ 214 w 695"/>
                  <a:gd name="T33" fmla="*/ 30 h 44"/>
                  <a:gd name="T34" fmla="*/ 243 w 695"/>
                  <a:gd name="T35" fmla="*/ 15 h 44"/>
                  <a:gd name="T36" fmla="*/ 258 w 695"/>
                  <a:gd name="T37" fmla="*/ 30 h 44"/>
                  <a:gd name="T38" fmla="*/ 243 w 695"/>
                  <a:gd name="T39" fmla="*/ 15 h 44"/>
                  <a:gd name="T40" fmla="*/ 287 w 695"/>
                  <a:gd name="T41" fmla="*/ 15 h 44"/>
                  <a:gd name="T42" fmla="*/ 272 w 695"/>
                  <a:gd name="T43" fmla="*/ 30 h 44"/>
                  <a:gd name="T44" fmla="*/ 302 w 695"/>
                  <a:gd name="T45" fmla="*/ 15 h 44"/>
                  <a:gd name="T46" fmla="*/ 317 w 695"/>
                  <a:gd name="T47" fmla="*/ 30 h 44"/>
                  <a:gd name="T48" fmla="*/ 302 w 695"/>
                  <a:gd name="T49" fmla="*/ 15 h 44"/>
                  <a:gd name="T50" fmla="*/ 346 w 695"/>
                  <a:gd name="T51" fmla="*/ 15 h 44"/>
                  <a:gd name="T52" fmla="*/ 331 w 695"/>
                  <a:gd name="T53" fmla="*/ 30 h 44"/>
                  <a:gd name="T54" fmla="*/ 361 w 695"/>
                  <a:gd name="T55" fmla="*/ 15 h 44"/>
                  <a:gd name="T56" fmla="*/ 375 w 695"/>
                  <a:gd name="T57" fmla="*/ 30 h 44"/>
                  <a:gd name="T58" fmla="*/ 361 w 695"/>
                  <a:gd name="T59" fmla="*/ 15 h 44"/>
                  <a:gd name="T60" fmla="*/ 405 w 695"/>
                  <a:gd name="T61" fmla="*/ 15 h 44"/>
                  <a:gd name="T62" fmla="*/ 390 w 695"/>
                  <a:gd name="T63" fmla="*/ 30 h 44"/>
                  <a:gd name="T64" fmla="*/ 420 w 695"/>
                  <a:gd name="T65" fmla="*/ 15 h 44"/>
                  <a:gd name="T66" fmla="*/ 434 w 695"/>
                  <a:gd name="T67" fmla="*/ 30 h 44"/>
                  <a:gd name="T68" fmla="*/ 420 w 695"/>
                  <a:gd name="T69" fmla="*/ 15 h 44"/>
                  <a:gd name="T70" fmla="*/ 464 w 695"/>
                  <a:gd name="T71" fmla="*/ 15 h 44"/>
                  <a:gd name="T72" fmla="*/ 449 w 695"/>
                  <a:gd name="T73" fmla="*/ 30 h 44"/>
                  <a:gd name="T74" fmla="*/ 478 w 695"/>
                  <a:gd name="T75" fmla="*/ 15 h 44"/>
                  <a:gd name="T76" fmla="*/ 493 w 695"/>
                  <a:gd name="T77" fmla="*/ 30 h 44"/>
                  <a:gd name="T78" fmla="*/ 478 w 695"/>
                  <a:gd name="T79" fmla="*/ 15 h 44"/>
                  <a:gd name="T80" fmla="*/ 522 w 695"/>
                  <a:gd name="T81" fmla="*/ 15 h 44"/>
                  <a:gd name="T82" fmla="*/ 508 w 695"/>
                  <a:gd name="T83" fmla="*/ 30 h 44"/>
                  <a:gd name="T84" fmla="*/ 537 w 695"/>
                  <a:gd name="T85" fmla="*/ 15 h 44"/>
                  <a:gd name="T86" fmla="*/ 552 w 695"/>
                  <a:gd name="T87" fmla="*/ 30 h 44"/>
                  <a:gd name="T88" fmla="*/ 537 w 695"/>
                  <a:gd name="T89" fmla="*/ 15 h 44"/>
                  <a:gd name="T90" fmla="*/ 581 w 695"/>
                  <a:gd name="T91" fmla="*/ 15 h 44"/>
                  <a:gd name="T92" fmla="*/ 567 w 695"/>
                  <a:gd name="T93" fmla="*/ 30 h 44"/>
                  <a:gd name="T94" fmla="*/ 596 w 695"/>
                  <a:gd name="T95" fmla="*/ 15 h 44"/>
                  <a:gd name="T96" fmla="*/ 611 w 695"/>
                  <a:gd name="T97" fmla="*/ 30 h 44"/>
                  <a:gd name="T98" fmla="*/ 596 w 695"/>
                  <a:gd name="T99" fmla="*/ 15 h 44"/>
                  <a:gd name="T100" fmla="*/ 640 w 695"/>
                  <a:gd name="T101" fmla="*/ 15 h 44"/>
                  <a:gd name="T102" fmla="*/ 625 w 695"/>
                  <a:gd name="T103" fmla="*/ 30 h 44"/>
                  <a:gd name="T104" fmla="*/ 655 w 695"/>
                  <a:gd name="T105" fmla="*/ 15 h 44"/>
                  <a:gd name="T106" fmla="*/ 670 w 695"/>
                  <a:gd name="T107" fmla="*/ 30 h 44"/>
                  <a:gd name="T108" fmla="*/ 655 w 695"/>
                  <a:gd name="T109" fmla="*/ 15 h 44"/>
                  <a:gd name="T110" fmla="*/ 695 w 695"/>
                  <a:gd name="T111" fmla="*/ 15 h 44"/>
                  <a:gd name="T112" fmla="*/ 684 w 695"/>
                  <a:gd name="T113" fmla="*/ 30 h 44"/>
                  <a:gd name="T114" fmla="*/ 45 w 695"/>
                  <a:gd name="T115" fmla="*/ 44 h 44"/>
                  <a:gd name="T116" fmla="*/ 45 w 695"/>
                  <a:gd name="T117" fmla="*/ 0 h 44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695"/>
                  <a:gd name="T178" fmla="*/ 0 h 44"/>
                  <a:gd name="T179" fmla="*/ 695 w 695"/>
                  <a:gd name="T180" fmla="*/ 44 h 44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695" h="44">
                    <a:moveTo>
                      <a:pt x="37" y="15"/>
                    </a:moveTo>
                    <a:lnTo>
                      <a:pt x="52" y="15"/>
                    </a:lnTo>
                    <a:lnTo>
                      <a:pt x="52" y="30"/>
                    </a:lnTo>
                    <a:lnTo>
                      <a:pt x="37" y="30"/>
                    </a:lnTo>
                    <a:lnTo>
                      <a:pt x="37" y="15"/>
                    </a:lnTo>
                    <a:close/>
                    <a:moveTo>
                      <a:pt x="67" y="15"/>
                    </a:moveTo>
                    <a:lnTo>
                      <a:pt x="81" y="15"/>
                    </a:lnTo>
                    <a:lnTo>
                      <a:pt x="81" y="30"/>
                    </a:lnTo>
                    <a:lnTo>
                      <a:pt x="67" y="30"/>
                    </a:lnTo>
                    <a:lnTo>
                      <a:pt x="67" y="15"/>
                    </a:lnTo>
                    <a:close/>
                    <a:moveTo>
                      <a:pt x="96" y="15"/>
                    </a:moveTo>
                    <a:lnTo>
                      <a:pt x="111" y="15"/>
                    </a:lnTo>
                    <a:lnTo>
                      <a:pt x="111" y="30"/>
                    </a:lnTo>
                    <a:lnTo>
                      <a:pt x="96" y="30"/>
                    </a:lnTo>
                    <a:lnTo>
                      <a:pt x="96" y="15"/>
                    </a:lnTo>
                    <a:close/>
                    <a:moveTo>
                      <a:pt x="125" y="15"/>
                    </a:moveTo>
                    <a:lnTo>
                      <a:pt x="140" y="15"/>
                    </a:lnTo>
                    <a:lnTo>
                      <a:pt x="140" y="30"/>
                    </a:lnTo>
                    <a:lnTo>
                      <a:pt x="125" y="30"/>
                    </a:lnTo>
                    <a:lnTo>
                      <a:pt x="125" y="15"/>
                    </a:lnTo>
                    <a:close/>
                    <a:moveTo>
                      <a:pt x="155" y="15"/>
                    </a:moveTo>
                    <a:lnTo>
                      <a:pt x="170" y="15"/>
                    </a:lnTo>
                    <a:lnTo>
                      <a:pt x="170" y="30"/>
                    </a:lnTo>
                    <a:lnTo>
                      <a:pt x="155" y="30"/>
                    </a:lnTo>
                    <a:lnTo>
                      <a:pt x="155" y="15"/>
                    </a:lnTo>
                    <a:close/>
                    <a:moveTo>
                      <a:pt x="184" y="15"/>
                    </a:moveTo>
                    <a:lnTo>
                      <a:pt x="199" y="15"/>
                    </a:lnTo>
                    <a:lnTo>
                      <a:pt x="199" y="30"/>
                    </a:lnTo>
                    <a:lnTo>
                      <a:pt x="184" y="30"/>
                    </a:lnTo>
                    <a:lnTo>
                      <a:pt x="184" y="15"/>
                    </a:lnTo>
                    <a:close/>
                    <a:moveTo>
                      <a:pt x="214" y="15"/>
                    </a:moveTo>
                    <a:lnTo>
                      <a:pt x="228" y="15"/>
                    </a:lnTo>
                    <a:lnTo>
                      <a:pt x="228" y="30"/>
                    </a:lnTo>
                    <a:lnTo>
                      <a:pt x="214" y="30"/>
                    </a:lnTo>
                    <a:lnTo>
                      <a:pt x="214" y="15"/>
                    </a:lnTo>
                    <a:close/>
                    <a:moveTo>
                      <a:pt x="243" y="15"/>
                    </a:moveTo>
                    <a:lnTo>
                      <a:pt x="258" y="15"/>
                    </a:lnTo>
                    <a:lnTo>
                      <a:pt x="258" y="30"/>
                    </a:lnTo>
                    <a:lnTo>
                      <a:pt x="243" y="30"/>
                    </a:lnTo>
                    <a:lnTo>
                      <a:pt x="243" y="15"/>
                    </a:lnTo>
                    <a:close/>
                    <a:moveTo>
                      <a:pt x="272" y="15"/>
                    </a:moveTo>
                    <a:lnTo>
                      <a:pt x="287" y="15"/>
                    </a:lnTo>
                    <a:lnTo>
                      <a:pt x="287" y="30"/>
                    </a:lnTo>
                    <a:lnTo>
                      <a:pt x="272" y="30"/>
                    </a:lnTo>
                    <a:lnTo>
                      <a:pt x="272" y="15"/>
                    </a:lnTo>
                    <a:close/>
                    <a:moveTo>
                      <a:pt x="302" y="15"/>
                    </a:moveTo>
                    <a:lnTo>
                      <a:pt x="317" y="15"/>
                    </a:lnTo>
                    <a:lnTo>
                      <a:pt x="317" y="30"/>
                    </a:lnTo>
                    <a:lnTo>
                      <a:pt x="302" y="30"/>
                    </a:lnTo>
                    <a:lnTo>
                      <a:pt x="302" y="15"/>
                    </a:lnTo>
                    <a:close/>
                    <a:moveTo>
                      <a:pt x="331" y="15"/>
                    </a:moveTo>
                    <a:lnTo>
                      <a:pt x="346" y="15"/>
                    </a:lnTo>
                    <a:lnTo>
                      <a:pt x="346" y="30"/>
                    </a:lnTo>
                    <a:lnTo>
                      <a:pt x="331" y="30"/>
                    </a:lnTo>
                    <a:lnTo>
                      <a:pt x="331" y="15"/>
                    </a:lnTo>
                    <a:close/>
                    <a:moveTo>
                      <a:pt x="361" y="15"/>
                    </a:moveTo>
                    <a:lnTo>
                      <a:pt x="375" y="15"/>
                    </a:lnTo>
                    <a:lnTo>
                      <a:pt x="375" y="30"/>
                    </a:lnTo>
                    <a:lnTo>
                      <a:pt x="361" y="30"/>
                    </a:lnTo>
                    <a:lnTo>
                      <a:pt x="361" y="15"/>
                    </a:lnTo>
                    <a:close/>
                    <a:moveTo>
                      <a:pt x="390" y="15"/>
                    </a:moveTo>
                    <a:lnTo>
                      <a:pt x="405" y="15"/>
                    </a:lnTo>
                    <a:lnTo>
                      <a:pt x="405" y="30"/>
                    </a:lnTo>
                    <a:lnTo>
                      <a:pt x="390" y="30"/>
                    </a:lnTo>
                    <a:lnTo>
                      <a:pt x="390" y="15"/>
                    </a:lnTo>
                    <a:close/>
                    <a:moveTo>
                      <a:pt x="420" y="15"/>
                    </a:moveTo>
                    <a:lnTo>
                      <a:pt x="434" y="15"/>
                    </a:lnTo>
                    <a:lnTo>
                      <a:pt x="434" y="30"/>
                    </a:lnTo>
                    <a:lnTo>
                      <a:pt x="420" y="30"/>
                    </a:lnTo>
                    <a:lnTo>
                      <a:pt x="420" y="15"/>
                    </a:lnTo>
                    <a:close/>
                    <a:moveTo>
                      <a:pt x="449" y="15"/>
                    </a:moveTo>
                    <a:lnTo>
                      <a:pt x="464" y="15"/>
                    </a:lnTo>
                    <a:lnTo>
                      <a:pt x="464" y="30"/>
                    </a:lnTo>
                    <a:lnTo>
                      <a:pt x="449" y="30"/>
                    </a:lnTo>
                    <a:lnTo>
                      <a:pt x="449" y="15"/>
                    </a:lnTo>
                    <a:close/>
                    <a:moveTo>
                      <a:pt x="478" y="15"/>
                    </a:moveTo>
                    <a:lnTo>
                      <a:pt x="493" y="15"/>
                    </a:lnTo>
                    <a:lnTo>
                      <a:pt x="493" y="30"/>
                    </a:lnTo>
                    <a:lnTo>
                      <a:pt x="478" y="30"/>
                    </a:lnTo>
                    <a:lnTo>
                      <a:pt x="478" y="15"/>
                    </a:lnTo>
                    <a:close/>
                    <a:moveTo>
                      <a:pt x="508" y="15"/>
                    </a:moveTo>
                    <a:lnTo>
                      <a:pt x="522" y="15"/>
                    </a:lnTo>
                    <a:lnTo>
                      <a:pt x="522" y="30"/>
                    </a:lnTo>
                    <a:lnTo>
                      <a:pt x="508" y="30"/>
                    </a:lnTo>
                    <a:lnTo>
                      <a:pt x="508" y="15"/>
                    </a:lnTo>
                    <a:close/>
                    <a:moveTo>
                      <a:pt x="537" y="15"/>
                    </a:moveTo>
                    <a:lnTo>
                      <a:pt x="552" y="15"/>
                    </a:lnTo>
                    <a:lnTo>
                      <a:pt x="552" y="30"/>
                    </a:lnTo>
                    <a:lnTo>
                      <a:pt x="537" y="30"/>
                    </a:lnTo>
                    <a:lnTo>
                      <a:pt x="537" y="15"/>
                    </a:lnTo>
                    <a:close/>
                    <a:moveTo>
                      <a:pt x="567" y="15"/>
                    </a:moveTo>
                    <a:lnTo>
                      <a:pt x="581" y="15"/>
                    </a:lnTo>
                    <a:lnTo>
                      <a:pt x="581" y="30"/>
                    </a:lnTo>
                    <a:lnTo>
                      <a:pt x="567" y="30"/>
                    </a:lnTo>
                    <a:lnTo>
                      <a:pt x="567" y="15"/>
                    </a:lnTo>
                    <a:close/>
                    <a:moveTo>
                      <a:pt x="596" y="15"/>
                    </a:moveTo>
                    <a:lnTo>
                      <a:pt x="611" y="15"/>
                    </a:lnTo>
                    <a:lnTo>
                      <a:pt x="611" y="30"/>
                    </a:lnTo>
                    <a:lnTo>
                      <a:pt x="596" y="30"/>
                    </a:lnTo>
                    <a:lnTo>
                      <a:pt x="596" y="15"/>
                    </a:lnTo>
                    <a:close/>
                    <a:moveTo>
                      <a:pt x="625" y="15"/>
                    </a:moveTo>
                    <a:lnTo>
                      <a:pt x="640" y="15"/>
                    </a:lnTo>
                    <a:lnTo>
                      <a:pt x="640" y="30"/>
                    </a:lnTo>
                    <a:lnTo>
                      <a:pt x="625" y="30"/>
                    </a:lnTo>
                    <a:lnTo>
                      <a:pt x="625" y="15"/>
                    </a:lnTo>
                    <a:close/>
                    <a:moveTo>
                      <a:pt x="655" y="15"/>
                    </a:moveTo>
                    <a:lnTo>
                      <a:pt x="670" y="15"/>
                    </a:lnTo>
                    <a:lnTo>
                      <a:pt x="670" y="30"/>
                    </a:lnTo>
                    <a:lnTo>
                      <a:pt x="655" y="30"/>
                    </a:lnTo>
                    <a:lnTo>
                      <a:pt x="655" y="15"/>
                    </a:lnTo>
                    <a:close/>
                    <a:moveTo>
                      <a:pt x="684" y="15"/>
                    </a:moveTo>
                    <a:lnTo>
                      <a:pt x="695" y="15"/>
                    </a:lnTo>
                    <a:lnTo>
                      <a:pt x="695" y="30"/>
                    </a:lnTo>
                    <a:lnTo>
                      <a:pt x="684" y="30"/>
                    </a:lnTo>
                    <a:lnTo>
                      <a:pt x="684" y="15"/>
                    </a:lnTo>
                    <a:close/>
                    <a:moveTo>
                      <a:pt x="45" y="44"/>
                    </a:moveTo>
                    <a:lnTo>
                      <a:pt x="0" y="22"/>
                    </a:lnTo>
                    <a:lnTo>
                      <a:pt x="45" y="0"/>
                    </a:lnTo>
                    <a:lnTo>
                      <a:pt x="45" y="44"/>
                    </a:lnTo>
                    <a:close/>
                  </a:path>
                </a:pathLst>
              </a:custGeom>
              <a:solidFill>
                <a:srgbClr val="0000FF"/>
              </a:solidFill>
              <a:ln w="1">
                <a:noFill/>
                <a:bevel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endParaRPr>
              </a:p>
            </p:txBody>
          </p:sp>
          <p:sp>
            <p:nvSpPr>
              <p:cNvPr id="38" name="Line 15"/>
              <p:cNvSpPr>
                <a:spLocks noChangeShapeType="1"/>
              </p:cNvSpPr>
              <p:nvPr/>
            </p:nvSpPr>
            <p:spPr bwMode="auto">
              <a:xfrm>
                <a:off x="4124" y="2220"/>
                <a:ext cx="1" cy="137"/>
              </a:xfrm>
              <a:prstGeom prst="line">
                <a:avLst/>
              </a:prstGeom>
              <a:noFill/>
              <a:ln w="4" cap="rnd">
                <a:noFill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endParaRPr>
              </a:p>
            </p:txBody>
          </p:sp>
          <p:sp>
            <p:nvSpPr>
              <p:cNvPr id="39" name="Freeform 16"/>
              <p:cNvSpPr>
                <a:spLocks noEditPoints="1"/>
              </p:cNvSpPr>
              <p:nvPr/>
            </p:nvSpPr>
            <p:spPr bwMode="auto">
              <a:xfrm>
                <a:off x="2336" y="2305"/>
                <a:ext cx="812" cy="44"/>
              </a:xfrm>
              <a:custGeom>
                <a:avLst/>
                <a:gdLst>
                  <a:gd name="T0" fmla="*/ 51 w 812"/>
                  <a:gd name="T1" fmla="*/ 30 h 44"/>
                  <a:gd name="T2" fmla="*/ 66 w 812"/>
                  <a:gd name="T3" fmla="*/ 15 h 44"/>
                  <a:gd name="T4" fmla="*/ 66 w 812"/>
                  <a:gd name="T5" fmla="*/ 30 h 44"/>
                  <a:gd name="T6" fmla="*/ 110 w 812"/>
                  <a:gd name="T7" fmla="*/ 15 h 44"/>
                  <a:gd name="T8" fmla="*/ 95 w 812"/>
                  <a:gd name="T9" fmla="*/ 15 h 44"/>
                  <a:gd name="T10" fmla="*/ 139 w 812"/>
                  <a:gd name="T11" fmla="*/ 30 h 44"/>
                  <a:gd name="T12" fmla="*/ 154 w 812"/>
                  <a:gd name="T13" fmla="*/ 15 h 44"/>
                  <a:gd name="T14" fmla="*/ 154 w 812"/>
                  <a:gd name="T15" fmla="*/ 30 h 44"/>
                  <a:gd name="T16" fmla="*/ 198 w 812"/>
                  <a:gd name="T17" fmla="*/ 15 h 44"/>
                  <a:gd name="T18" fmla="*/ 184 w 812"/>
                  <a:gd name="T19" fmla="*/ 15 h 44"/>
                  <a:gd name="T20" fmla="*/ 228 w 812"/>
                  <a:gd name="T21" fmla="*/ 30 h 44"/>
                  <a:gd name="T22" fmla="*/ 242 w 812"/>
                  <a:gd name="T23" fmla="*/ 15 h 44"/>
                  <a:gd name="T24" fmla="*/ 242 w 812"/>
                  <a:gd name="T25" fmla="*/ 30 h 44"/>
                  <a:gd name="T26" fmla="*/ 286 w 812"/>
                  <a:gd name="T27" fmla="*/ 15 h 44"/>
                  <a:gd name="T28" fmla="*/ 272 w 812"/>
                  <a:gd name="T29" fmla="*/ 15 h 44"/>
                  <a:gd name="T30" fmla="*/ 316 w 812"/>
                  <a:gd name="T31" fmla="*/ 30 h 44"/>
                  <a:gd name="T32" fmla="*/ 331 w 812"/>
                  <a:gd name="T33" fmla="*/ 15 h 44"/>
                  <a:gd name="T34" fmla="*/ 331 w 812"/>
                  <a:gd name="T35" fmla="*/ 30 h 44"/>
                  <a:gd name="T36" fmla="*/ 375 w 812"/>
                  <a:gd name="T37" fmla="*/ 15 h 44"/>
                  <a:gd name="T38" fmla="*/ 360 w 812"/>
                  <a:gd name="T39" fmla="*/ 15 h 44"/>
                  <a:gd name="T40" fmla="*/ 404 w 812"/>
                  <a:gd name="T41" fmla="*/ 30 h 44"/>
                  <a:gd name="T42" fmla="*/ 419 w 812"/>
                  <a:gd name="T43" fmla="*/ 15 h 44"/>
                  <a:gd name="T44" fmla="*/ 419 w 812"/>
                  <a:gd name="T45" fmla="*/ 30 h 44"/>
                  <a:gd name="T46" fmla="*/ 463 w 812"/>
                  <a:gd name="T47" fmla="*/ 15 h 44"/>
                  <a:gd name="T48" fmla="*/ 448 w 812"/>
                  <a:gd name="T49" fmla="*/ 15 h 44"/>
                  <a:gd name="T50" fmla="*/ 492 w 812"/>
                  <a:gd name="T51" fmla="*/ 30 h 44"/>
                  <a:gd name="T52" fmla="*/ 507 w 812"/>
                  <a:gd name="T53" fmla="*/ 15 h 44"/>
                  <a:gd name="T54" fmla="*/ 507 w 812"/>
                  <a:gd name="T55" fmla="*/ 30 h 44"/>
                  <a:gd name="T56" fmla="*/ 551 w 812"/>
                  <a:gd name="T57" fmla="*/ 15 h 44"/>
                  <a:gd name="T58" fmla="*/ 537 w 812"/>
                  <a:gd name="T59" fmla="*/ 15 h 44"/>
                  <a:gd name="T60" fmla="*/ 581 w 812"/>
                  <a:gd name="T61" fmla="*/ 30 h 44"/>
                  <a:gd name="T62" fmla="*/ 595 w 812"/>
                  <a:gd name="T63" fmla="*/ 15 h 44"/>
                  <a:gd name="T64" fmla="*/ 595 w 812"/>
                  <a:gd name="T65" fmla="*/ 30 h 44"/>
                  <a:gd name="T66" fmla="*/ 639 w 812"/>
                  <a:gd name="T67" fmla="*/ 15 h 44"/>
                  <a:gd name="T68" fmla="*/ 625 w 812"/>
                  <a:gd name="T69" fmla="*/ 15 h 44"/>
                  <a:gd name="T70" fmla="*/ 669 w 812"/>
                  <a:gd name="T71" fmla="*/ 30 h 44"/>
                  <a:gd name="T72" fmla="*/ 684 w 812"/>
                  <a:gd name="T73" fmla="*/ 15 h 44"/>
                  <a:gd name="T74" fmla="*/ 684 w 812"/>
                  <a:gd name="T75" fmla="*/ 30 h 44"/>
                  <a:gd name="T76" fmla="*/ 728 w 812"/>
                  <a:gd name="T77" fmla="*/ 15 h 44"/>
                  <a:gd name="T78" fmla="*/ 713 w 812"/>
                  <a:gd name="T79" fmla="*/ 15 h 44"/>
                  <a:gd name="T80" fmla="*/ 757 w 812"/>
                  <a:gd name="T81" fmla="*/ 30 h 44"/>
                  <a:gd name="T82" fmla="*/ 772 w 812"/>
                  <a:gd name="T83" fmla="*/ 15 h 44"/>
                  <a:gd name="T84" fmla="*/ 772 w 812"/>
                  <a:gd name="T85" fmla="*/ 30 h 44"/>
                  <a:gd name="T86" fmla="*/ 812 w 812"/>
                  <a:gd name="T87" fmla="*/ 15 h 44"/>
                  <a:gd name="T88" fmla="*/ 801 w 812"/>
                  <a:gd name="T89" fmla="*/ 15 h 44"/>
                  <a:gd name="T90" fmla="*/ 44 w 812"/>
                  <a:gd name="T91" fmla="*/ 0 h 44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812"/>
                  <a:gd name="T139" fmla="*/ 0 h 44"/>
                  <a:gd name="T140" fmla="*/ 812 w 812"/>
                  <a:gd name="T141" fmla="*/ 44 h 44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812" h="44">
                    <a:moveTo>
                      <a:pt x="36" y="15"/>
                    </a:moveTo>
                    <a:lnTo>
                      <a:pt x="51" y="15"/>
                    </a:lnTo>
                    <a:lnTo>
                      <a:pt x="51" y="30"/>
                    </a:lnTo>
                    <a:lnTo>
                      <a:pt x="36" y="30"/>
                    </a:lnTo>
                    <a:lnTo>
                      <a:pt x="36" y="15"/>
                    </a:lnTo>
                    <a:close/>
                    <a:moveTo>
                      <a:pt x="66" y="15"/>
                    </a:moveTo>
                    <a:lnTo>
                      <a:pt x="81" y="15"/>
                    </a:lnTo>
                    <a:lnTo>
                      <a:pt x="81" y="30"/>
                    </a:lnTo>
                    <a:lnTo>
                      <a:pt x="66" y="30"/>
                    </a:lnTo>
                    <a:lnTo>
                      <a:pt x="66" y="15"/>
                    </a:lnTo>
                    <a:close/>
                    <a:moveTo>
                      <a:pt x="95" y="15"/>
                    </a:moveTo>
                    <a:lnTo>
                      <a:pt x="110" y="15"/>
                    </a:lnTo>
                    <a:lnTo>
                      <a:pt x="110" y="30"/>
                    </a:lnTo>
                    <a:lnTo>
                      <a:pt x="95" y="30"/>
                    </a:lnTo>
                    <a:lnTo>
                      <a:pt x="95" y="15"/>
                    </a:lnTo>
                    <a:close/>
                    <a:moveTo>
                      <a:pt x="125" y="15"/>
                    </a:moveTo>
                    <a:lnTo>
                      <a:pt x="139" y="15"/>
                    </a:lnTo>
                    <a:lnTo>
                      <a:pt x="139" y="30"/>
                    </a:lnTo>
                    <a:lnTo>
                      <a:pt x="125" y="30"/>
                    </a:lnTo>
                    <a:lnTo>
                      <a:pt x="125" y="15"/>
                    </a:lnTo>
                    <a:close/>
                    <a:moveTo>
                      <a:pt x="154" y="15"/>
                    </a:moveTo>
                    <a:lnTo>
                      <a:pt x="169" y="15"/>
                    </a:lnTo>
                    <a:lnTo>
                      <a:pt x="169" y="30"/>
                    </a:lnTo>
                    <a:lnTo>
                      <a:pt x="154" y="30"/>
                    </a:lnTo>
                    <a:lnTo>
                      <a:pt x="154" y="15"/>
                    </a:lnTo>
                    <a:close/>
                    <a:moveTo>
                      <a:pt x="184" y="15"/>
                    </a:moveTo>
                    <a:lnTo>
                      <a:pt x="198" y="15"/>
                    </a:lnTo>
                    <a:lnTo>
                      <a:pt x="198" y="30"/>
                    </a:lnTo>
                    <a:lnTo>
                      <a:pt x="184" y="30"/>
                    </a:lnTo>
                    <a:lnTo>
                      <a:pt x="184" y="15"/>
                    </a:lnTo>
                    <a:close/>
                    <a:moveTo>
                      <a:pt x="213" y="15"/>
                    </a:moveTo>
                    <a:lnTo>
                      <a:pt x="228" y="15"/>
                    </a:lnTo>
                    <a:lnTo>
                      <a:pt x="228" y="30"/>
                    </a:lnTo>
                    <a:lnTo>
                      <a:pt x="213" y="30"/>
                    </a:lnTo>
                    <a:lnTo>
                      <a:pt x="213" y="15"/>
                    </a:lnTo>
                    <a:close/>
                    <a:moveTo>
                      <a:pt x="242" y="15"/>
                    </a:moveTo>
                    <a:lnTo>
                      <a:pt x="257" y="15"/>
                    </a:lnTo>
                    <a:lnTo>
                      <a:pt x="257" y="30"/>
                    </a:lnTo>
                    <a:lnTo>
                      <a:pt x="242" y="30"/>
                    </a:lnTo>
                    <a:lnTo>
                      <a:pt x="242" y="15"/>
                    </a:lnTo>
                    <a:close/>
                    <a:moveTo>
                      <a:pt x="272" y="15"/>
                    </a:moveTo>
                    <a:lnTo>
                      <a:pt x="286" y="15"/>
                    </a:lnTo>
                    <a:lnTo>
                      <a:pt x="286" y="30"/>
                    </a:lnTo>
                    <a:lnTo>
                      <a:pt x="272" y="30"/>
                    </a:lnTo>
                    <a:lnTo>
                      <a:pt x="272" y="15"/>
                    </a:lnTo>
                    <a:close/>
                    <a:moveTo>
                      <a:pt x="301" y="15"/>
                    </a:moveTo>
                    <a:lnTo>
                      <a:pt x="316" y="15"/>
                    </a:lnTo>
                    <a:lnTo>
                      <a:pt x="316" y="30"/>
                    </a:lnTo>
                    <a:lnTo>
                      <a:pt x="301" y="30"/>
                    </a:lnTo>
                    <a:lnTo>
                      <a:pt x="301" y="15"/>
                    </a:lnTo>
                    <a:close/>
                    <a:moveTo>
                      <a:pt x="331" y="15"/>
                    </a:moveTo>
                    <a:lnTo>
                      <a:pt x="345" y="15"/>
                    </a:lnTo>
                    <a:lnTo>
                      <a:pt x="345" y="30"/>
                    </a:lnTo>
                    <a:lnTo>
                      <a:pt x="331" y="30"/>
                    </a:lnTo>
                    <a:lnTo>
                      <a:pt x="331" y="15"/>
                    </a:lnTo>
                    <a:close/>
                    <a:moveTo>
                      <a:pt x="360" y="15"/>
                    </a:moveTo>
                    <a:lnTo>
                      <a:pt x="375" y="15"/>
                    </a:lnTo>
                    <a:lnTo>
                      <a:pt x="375" y="30"/>
                    </a:lnTo>
                    <a:lnTo>
                      <a:pt x="360" y="30"/>
                    </a:lnTo>
                    <a:lnTo>
                      <a:pt x="360" y="15"/>
                    </a:lnTo>
                    <a:close/>
                    <a:moveTo>
                      <a:pt x="389" y="15"/>
                    </a:moveTo>
                    <a:lnTo>
                      <a:pt x="404" y="15"/>
                    </a:lnTo>
                    <a:lnTo>
                      <a:pt x="404" y="30"/>
                    </a:lnTo>
                    <a:lnTo>
                      <a:pt x="389" y="30"/>
                    </a:lnTo>
                    <a:lnTo>
                      <a:pt x="389" y="15"/>
                    </a:lnTo>
                    <a:close/>
                    <a:moveTo>
                      <a:pt x="419" y="15"/>
                    </a:moveTo>
                    <a:lnTo>
                      <a:pt x="434" y="15"/>
                    </a:lnTo>
                    <a:lnTo>
                      <a:pt x="434" y="30"/>
                    </a:lnTo>
                    <a:lnTo>
                      <a:pt x="419" y="30"/>
                    </a:lnTo>
                    <a:lnTo>
                      <a:pt x="419" y="15"/>
                    </a:lnTo>
                    <a:close/>
                    <a:moveTo>
                      <a:pt x="448" y="15"/>
                    </a:moveTo>
                    <a:lnTo>
                      <a:pt x="463" y="15"/>
                    </a:lnTo>
                    <a:lnTo>
                      <a:pt x="463" y="30"/>
                    </a:lnTo>
                    <a:lnTo>
                      <a:pt x="448" y="30"/>
                    </a:lnTo>
                    <a:lnTo>
                      <a:pt x="448" y="15"/>
                    </a:lnTo>
                    <a:close/>
                    <a:moveTo>
                      <a:pt x="478" y="15"/>
                    </a:moveTo>
                    <a:lnTo>
                      <a:pt x="492" y="15"/>
                    </a:lnTo>
                    <a:lnTo>
                      <a:pt x="492" y="30"/>
                    </a:lnTo>
                    <a:lnTo>
                      <a:pt x="478" y="30"/>
                    </a:lnTo>
                    <a:lnTo>
                      <a:pt x="478" y="15"/>
                    </a:lnTo>
                    <a:close/>
                    <a:moveTo>
                      <a:pt x="507" y="15"/>
                    </a:moveTo>
                    <a:lnTo>
                      <a:pt x="522" y="15"/>
                    </a:lnTo>
                    <a:lnTo>
                      <a:pt x="522" y="30"/>
                    </a:lnTo>
                    <a:lnTo>
                      <a:pt x="507" y="30"/>
                    </a:lnTo>
                    <a:lnTo>
                      <a:pt x="507" y="15"/>
                    </a:lnTo>
                    <a:close/>
                    <a:moveTo>
                      <a:pt x="537" y="15"/>
                    </a:moveTo>
                    <a:lnTo>
                      <a:pt x="551" y="15"/>
                    </a:lnTo>
                    <a:lnTo>
                      <a:pt x="551" y="30"/>
                    </a:lnTo>
                    <a:lnTo>
                      <a:pt x="537" y="30"/>
                    </a:lnTo>
                    <a:lnTo>
                      <a:pt x="537" y="15"/>
                    </a:lnTo>
                    <a:close/>
                    <a:moveTo>
                      <a:pt x="566" y="15"/>
                    </a:moveTo>
                    <a:lnTo>
                      <a:pt x="581" y="15"/>
                    </a:lnTo>
                    <a:lnTo>
                      <a:pt x="581" y="30"/>
                    </a:lnTo>
                    <a:lnTo>
                      <a:pt x="566" y="30"/>
                    </a:lnTo>
                    <a:lnTo>
                      <a:pt x="566" y="15"/>
                    </a:lnTo>
                    <a:close/>
                    <a:moveTo>
                      <a:pt x="595" y="15"/>
                    </a:moveTo>
                    <a:lnTo>
                      <a:pt x="610" y="15"/>
                    </a:lnTo>
                    <a:lnTo>
                      <a:pt x="610" y="30"/>
                    </a:lnTo>
                    <a:lnTo>
                      <a:pt x="595" y="30"/>
                    </a:lnTo>
                    <a:lnTo>
                      <a:pt x="595" y="15"/>
                    </a:lnTo>
                    <a:close/>
                    <a:moveTo>
                      <a:pt x="625" y="15"/>
                    </a:moveTo>
                    <a:lnTo>
                      <a:pt x="639" y="15"/>
                    </a:lnTo>
                    <a:lnTo>
                      <a:pt x="639" y="30"/>
                    </a:lnTo>
                    <a:lnTo>
                      <a:pt x="625" y="30"/>
                    </a:lnTo>
                    <a:lnTo>
                      <a:pt x="625" y="15"/>
                    </a:lnTo>
                    <a:close/>
                    <a:moveTo>
                      <a:pt x="654" y="15"/>
                    </a:moveTo>
                    <a:lnTo>
                      <a:pt x="669" y="15"/>
                    </a:lnTo>
                    <a:lnTo>
                      <a:pt x="669" y="30"/>
                    </a:lnTo>
                    <a:lnTo>
                      <a:pt x="654" y="30"/>
                    </a:lnTo>
                    <a:lnTo>
                      <a:pt x="654" y="15"/>
                    </a:lnTo>
                    <a:close/>
                    <a:moveTo>
                      <a:pt x="684" y="15"/>
                    </a:moveTo>
                    <a:lnTo>
                      <a:pt x="698" y="15"/>
                    </a:lnTo>
                    <a:lnTo>
                      <a:pt x="698" y="30"/>
                    </a:lnTo>
                    <a:lnTo>
                      <a:pt x="684" y="30"/>
                    </a:lnTo>
                    <a:lnTo>
                      <a:pt x="684" y="15"/>
                    </a:lnTo>
                    <a:close/>
                    <a:moveTo>
                      <a:pt x="713" y="15"/>
                    </a:moveTo>
                    <a:lnTo>
                      <a:pt x="728" y="15"/>
                    </a:lnTo>
                    <a:lnTo>
                      <a:pt x="728" y="30"/>
                    </a:lnTo>
                    <a:lnTo>
                      <a:pt x="713" y="30"/>
                    </a:lnTo>
                    <a:lnTo>
                      <a:pt x="713" y="15"/>
                    </a:lnTo>
                    <a:close/>
                    <a:moveTo>
                      <a:pt x="742" y="15"/>
                    </a:moveTo>
                    <a:lnTo>
                      <a:pt x="757" y="15"/>
                    </a:lnTo>
                    <a:lnTo>
                      <a:pt x="757" y="30"/>
                    </a:lnTo>
                    <a:lnTo>
                      <a:pt x="742" y="30"/>
                    </a:lnTo>
                    <a:lnTo>
                      <a:pt x="742" y="15"/>
                    </a:lnTo>
                    <a:close/>
                    <a:moveTo>
                      <a:pt x="772" y="15"/>
                    </a:moveTo>
                    <a:lnTo>
                      <a:pt x="787" y="15"/>
                    </a:lnTo>
                    <a:lnTo>
                      <a:pt x="787" y="30"/>
                    </a:lnTo>
                    <a:lnTo>
                      <a:pt x="772" y="30"/>
                    </a:lnTo>
                    <a:lnTo>
                      <a:pt x="772" y="15"/>
                    </a:lnTo>
                    <a:close/>
                    <a:moveTo>
                      <a:pt x="801" y="15"/>
                    </a:moveTo>
                    <a:lnTo>
                      <a:pt x="812" y="15"/>
                    </a:lnTo>
                    <a:lnTo>
                      <a:pt x="812" y="30"/>
                    </a:lnTo>
                    <a:lnTo>
                      <a:pt x="801" y="30"/>
                    </a:lnTo>
                    <a:lnTo>
                      <a:pt x="801" y="15"/>
                    </a:lnTo>
                    <a:close/>
                    <a:moveTo>
                      <a:pt x="44" y="44"/>
                    </a:moveTo>
                    <a:lnTo>
                      <a:pt x="0" y="22"/>
                    </a:lnTo>
                    <a:lnTo>
                      <a:pt x="44" y="0"/>
                    </a:lnTo>
                    <a:lnTo>
                      <a:pt x="44" y="44"/>
                    </a:lnTo>
                    <a:close/>
                  </a:path>
                </a:pathLst>
              </a:custGeom>
              <a:solidFill>
                <a:srgbClr val="0000FF"/>
              </a:solidFill>
              <a:ln w="1">
                <a:noFill/>
                <a:bevel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endParaRPr>
              </a:p>
            </p:txBody>
          </p:sp>
          <p:sp>
            <p:nvSpPr>
              <p:cNvPr id="40" name="Rectangle 17"/>
              <p:cNvSpPr>
                <a:spLocks noChangeArrowheads="1"/>
              </p:cNvSpPr>
              <p:nvPr/>
            </p:nvSpPr>
            <p:spPr bwMode="auto">
              <a:xfrm>
                <a:off x="1585" y="2281"/>
                <a:ext cx="250" cy="30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2400" b="0" i="1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ＭＳ Ｐゴシック"/>
                    <a:cs typeface="+mn-cs"/>
                  </a:rPr>
                  <a:t>hs</a:t>
                </a:r>
                <a:endParaRPr kumimoji="0" lang="en-US" alt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/>
                  <a:cs typeface="+mn-cs"/>
                </a:endParaRPr>
              </a:p>
            </p:txBody>
          </p:sp>
          <p:sp>
            <p:nvSpPr>
              <p:cNvPr id="41" name="Rectangle 18"/>
              <p:cNvSpPr>
                <a:spLocks noChangeArrowheads="1"/>
              </p:cNvSpPr>
              <p:nvPr/>
            </p:nvSpPr>
            <p:spPr bwMode="auto">
              <a:xfrm>
                <a:off x="3189" y="2264"/>
                <a:ext cx="211" cy="30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2400" b="0" i="1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ＭＳ Ｐゴシック"/>
                    <a:cs typeface="+mn-cs"/>
                  </a:rPr>
                  <a:t>hr</a:t>
                </a:r>
                <a:endParaRPr kumimoji="0" lang="en-US" alt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/>
                  <a:cs typeface="+mn-cs"/>
                </a:endParaRPr>
              </a:p>
            </p:txBody>
          </p:sp>
          <p:sp>
            <p:nvSpPr>
              <p:cNvPr id="44" name="Rectangle 21"/>
              <p:cNvSpPr>
                <a:spLocks noChangeArrowheads="1"/>
              </p:cNvSpPr>
              <p:nvPr/>
            </p:nvSpPr>
            <p:spPr bwMode="auto">
              <a:xfrm>
                <a:off x="1587" y="1093"/>
                <a:ext cx="673" cy="133"/>
              </a:xfrm>
              <a:prstGeom prst="rect">
                <a:avLst/>
              </a:prstGeom>
              <a:noFill/>
              <a:ln w="4" cap="rnd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altLang="en-US" sz="4000" b="0" i="0" u="none" strike="noStrike" kern="1200" cap="none" spc="0" normalizeH="0" baseline="0" noProof="0">
                  <a:ln>
                    <a:noFill/>
                  </a:ln>
                  <a:solidFill>
                    <a:srgbClr val="EEECE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ＭＳ Ｐゴシック"/>
                  <a:cs typeface="+mn-cs"/>
                </a:endParaRPr>
              </a:p>
            </p:txBody>
          </p:sp>
          <p:sp>
            <p:nvSpPr>
              <p:cNvPr id="45" name="Freeform 23"/>
              <p:cNvSpPr>
                <a:spLocks noEditPoints="1"/>
              </p:cNvSpPr>
              <p:nvPr/>
            </p:nvSpPr>
            <p:spPr bwMode="auto">
              <a:xfrm>
                <a:off x="2165" y="1237"/>
                <a:ext cx="98" cy="208"/>
              </a:xfrm>
              <a:custGeom>
                <a:avLst/>
                <a:gdLst>
                  <a:gd name="T0" fmla="*/ 14 w 98"/>
                  <a:gd name="T1" fmla="*/ 0 h 208"/>
                  <a:gd name="T2" fmla="*/ 88 w 98"/>
                  <a:gd name="T3" fmla="*/ 172 h 208"/>
                  <a:gd name="T4" fmla="*/ 74 w 98"/>
                  <a:gd name="T5" fmla="*/ 178 h 208"/>
                  <a:gd name="T6" fmla="*/ 0 w 98"/>
                  <a:gd name="T7" fmla="*/ 6 h 208"/>
                  <a:gd name="T8" fmla="*/ 14 w 98"/>
                  <a:gd name="T9" fmla="*/ 0 h 208"/>
                  <a:gd name="T10" fmla="*/ 98 w 98"/>
                  <a:gd name="T11" fmla="*/ 159 h 208"/>
                  <a:gd name="T12" fmla="*/ 95 w 98"/>
                  <a:gd name="T13" fmla="*/ 208 h 208"/>
                  <a:gd name="T14" fmla="*/ 58 w 98"/>
                  <a:gd name="T15" fmla="*/ 177 h 208"/>
                  <a:gd name="T16" fmla="*/ 98 w 98"/>
                  <a:gd name="T17" fmla="*/ 159 h 20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98"/>
                  <a:gd name="T28" fmla="*/ 0 h 208"/>
                  <a:gd name="T29" fmla="*/ 98 w 98"/>
                  <a:gd name="T30" fmla="*/ 208 h 20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98" h="208">
                    <a:moveTo>
                      <a:pt x="14" y="0"/>
                    </a:moveTo>
                    <a:lnTo>
                      <a:pt x="88" y="172"/>
                    </a:lnTo>
                    <a:lnTo>
                      <a:pt x="74" y="178"/>
                    </a:lnTo>
                    <a:lnTo>
                      <a:pt x="0" y="6"/>
                    </a:lnTo>
                    <a:lnTo>
                      <a:pt x="14" y="0"/>
                    </a:lnTo>
                    <a:close/>
                    <a:moveTo>
                      <a:pt x="98" y="159"/>
                    </a:moveTo>
                    <a:lnTo>
                      <a:pt x="95" y="208"/>
                    </a:lnTo>
                    <a:lnTo>
                      <a:pt x="58" y="177"/>
                    </a:lnTo>
                    <a:lnTo>
                      <a:pt x="98" y="159"/>
                    </a:lnTo>
                    <a:close/>
                  </a:path>
                </a:pathLst>
              </a:custGeom>
              <a:solidFill>
                <a:srgbClr val="0000FF"/>
              </a:solidFill>
              <a:ln w="1">
                <a:noFill/>
                <a:bevel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endParaRPr>
              </a:p>
            </p:txBody>
          </p:sp>
          <p:grpSp>
            <p:nvGrpSpPr>
              <p:cNvPr id="46" name="Group 45"/>
              <p:cNvGrpSpPr>
                <a:grpSpLocks/>
              </p:cNvGrpSpPr>
              <p:nvPr/>
            </p:nvGrpSpPr>
            <p:grpSpPr bwMode="auto">
              <a:xfrm>
                <a:off x="2286" y="1529"/>
                <a:ext cx="88" cy="88"/>
                <a:chOff x="2286" y="1529"/>
                <a:chExt cx="88" cy="88"/>
              </a:xfrm>
            </p:grpSpPr>
            <p:sp>
              <p:nvSpPr>
                <p:cNvPr id="116" name="Oval 24"/>
                <p:cNvSpPr>
                  <a:spLocks noChangeArrowheads="1"/>
                </p:cNvSpPr>
                <p:nvPr/>
              </p:nvSpPr>
              <p:spPr bwMode="auto">
                <a:xfrm>
                  <a:off x="2286" y="1529"/>
                  <a:ext cx="88" cy="88"/>
                </a:xfrm>
                <a:prstGeom prst="ellipse">
                  <a:avLst/>
                </a:prstGeom>
                <a:solidFill>
                  <a:srgbClr val="0000FF"/>
                </a:solidFill>
                <a:ln w="0">
                  <a:noFill/>
                  <a:round/>
                  <a:headEnd/>
                  <a:tailEnd/>
                </a:ln>
              </p:spPr>
              <p:txBody>
                <a:bodyPr/>
                <a:lstStyle>
                  <a:lvl1pPr>
                    <a:defRPr kumimoji="1" sz="2000">
                      <a:solidFill>
                        <a:schemeClr val="bg2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kumimoji="1" sz="2000">
                      <a:solidFill>
                        <a:schemeClr val="bg2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kumimoji="1" sz="2000">
                      <a:solidFill>
                        <a:schemeClr val="bg2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kumimoji="1" sz="2000">
                      <a:solidFill>
                        <a:schemeClr val="bg2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kumimoji="1" sz="2000">
                      <a:solidFill>
                        <a:schemeClr val="bg2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000">
                      <a:solidFill>
                        <a:schemeClr val="bg2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000">
                      <a:solidFill>
                        <a:schemeClr val="bg2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000">
                      <a:solidFill>
                        <a:schemeClr val="bg2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000">
                      <a:solidFill>
                        <a:schemeClr val="bg2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en-US" alt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srgbClr val="EEECE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ＭＳ Ｐゴシック"/>
                    <a:cs typeface="+mn-cs"/>
                  </a:endParaRPr>
                </a:p>
              </p:txBody>
            </p:sp>
            <p:sp>
              <p:nvSpPr>
                <p:cNvPr id="117" name="Oval 25"/>
                <p:cNvSpPr>
                  <a:spLocks noChangeArrowheads="1"/>
                </p:cNvSpPr>
                <p:nvPr/>
              </p:nvSpPr>
              <p:spPr bwMode="auto">
                <a:xfrm>
                  <a:off x="2286" y="1529"/>
                  <a:ext cx="88" cy="88"/>
                </a:xfrm>
                <a:prstGeom prst="ellipse">
                  <a:avLst/>
                </a:prstGeom>
                <a:noFill/>
                <a:ln w="4" cap="rnd">
                  <a:noFill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 kumimoji="1" sz="2000">
                      <a:solidFill>
                        <a:schemeClr val="bg2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kumimoji="1" sz="2000">
                      <a:solidFill>
                        <a:schemeClr val="bg2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kumimoji="1" sz="2000">
                      <a:solidFill>
                        <a:schemeClr val="bg2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kumimoji="1" sz="2000">
                      <a:solidFill>
                        <a:schemeClr val="bg2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kumimoji="1" sz="2000">
                      <a:solidFill>
                        <a:schemeClr val="bg2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000">
                      <a:solidFill>
                        <a:schemeClr val="bg2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000">
                      <a:solidFill>
                        <a:schemeClr val="bg2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000">
                      <a:solidFill>
                        <a:schemeClr val="bg2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000">
                      <a:solidFill>
                        <a:schemeClr val="bg2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en-US" alt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srgbClr val="EEECE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ＭＳ Ｐゴシック"/>
                    <a:cs typeface="+mn-cs"/>
                  </a:endParaRPr>
                </a:p>
              </p:txBody>
            </p:sp>
          </p:grpSp>
          <p:sp>
            <p:nvSpPr>
              <p:cNvPr id="47" name="Rectangle 46"/>
              <p:cNvSpPr>
                <a:spLocks noChangeArrowheads="1"/>
              </p:cNvSpPr>
              <p:nvPr/>
            </p:nvSpPr>
            <p:spPr bwMode="auto">
              <a:xfrm>
                <a:off x="769" y="1651"/>
                <a:ext cx="374" cy="145"/>
              </a:xfrm>
              <a:prstGeom prst="rect">
                <a:avLst/>
              </a:prstGeom>
              <a:noFill/>
              <a:ln w="4" cap="rnd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altLang="en-US" sz="4000" b="0" i="0" u="none" strike="noStrike" kern="1200" cap="none" spc="0" normalizeH="0" baseline="0" noProof="0">
                  <a:ln>
                    <a:noFill/>
                  </a:ln>
                  <a:solidFill>
                    <a:srgbClr val="EEECE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ＭＳ Ｐゴシック"/>
                  <a:cs typeface="+mn-cs"/>
                </a:endParaRPr>
              </a:p>
            </p:txBody>
          </p:sp>
          <p:sp>
            <p:nvSpPr>
              <p:cNvPr id="48" name="Freeform 47"/>
              <p:cNvSpPr>
                <a:spLocks noEditPoints="1"/>
              </p:cNvSpPr>
              <p:nvPr/>
            </p:nvSpPr>
            <p:spPr bwMode="auto">
              <a:xfrm>
                <a:off x="837" y="1809"/>
                <a:ext cx="44" cy="382"/>
              </a:xfrm>
              <a:custGeom>
                <a:avLst/>
                <a:gdLst>
                  <a:gd name="T0" fmla="*/ 30 w 44"/>
                  <a:gd name="T1" fmla="*/ 0 h 382"/>
                  <a:gd name="T2" fmla="*/ 30 w 44"/>
                  <a:gd name="T3" fmla="*/ 345 h 382"/>
                  <a:gd name="T4" fmla="*/ 15 w 44"/>
                  <a:gd name="T5" fmla="*/ 345 h 382"/>
                  <a:gd name="T6" fmla="*/ 15 w 44"/>
                  <a:gd name="T7" fmla="*/ 0 h 382"/>
                  <a:gd name="T8" fmla="*/ 30 w 44"/>
                  <a:gd name="T9" fmla="*/ 0 h 382"/>
                  <a:gd name="T10" fmla="*/ 44 w 44"/>
                  <a:gd name="T11" fmla="*/ 338 h 382"/>
                  <a:gd name="T12" fmla="*/ 22 w 44"/>
                  <a:gd name="T13" fmla="*/ 382 h 382"/>
                  <a:gd name="T14" fmla="*/ 0 w 44"/>
                  <a:gd name="T15" fmla="*/ 338 h 382"/>
                  <a:gd name="T16" fmla="*/ 44 w 44"/>
                  <a:gd name="T17" fmla="*/ 338 h 38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44"/>
                  <a:gd name="T28" fmla="*/ 0 h 382"/>
                  <a:gd name="T29" fmla="*/ 44 w 44"/>
                  <a:gd name="T30" fmla="*/ 382 h 382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44" h="382">
                    <a:moveTo>
                      <a:pt x="30" y="0"/>
                    </a:moveTo>
                    <a:lnTo>
                      <a:pt x="30" y="345"/>
                    </a:lnTo>
                    <a:lnTo>
                      <a:pt x="15" y="345"/>
                    </a:lnTo>
                    <a:lnTo>
                      <a:pt x="15" y="0"/>
                    </a:lnTo>
                    <a:lnTo>
                      <a:pt x="30" y="0"/>
                    </a:lnTo>
                    <a:close/>
                    <a:moveTo>
                      <a:pt x="44" y="338"/>
                    </a:moveTo>
                    <a:lnTo>
                      <a:pt x="22" y="382"/>
                    </a:lnTo>
                    <a:lnTo>
                      <a:pt x="0" y="338"/>
                    </a:lnTo>
                    <a:lnTo>
                      <a:pt x="44" y="338"/>
                    </a:lnTo>
                    <a:close/>
                  </a:path>
                </a:pathLst>
              </a:custGeom>
              <a:solidFill>
                <a:srgbClr val="0000FF"/>
              </a:solidFill>
              <a:ln w="1">
                <a:noFill/>
                <a:bevel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endParaRPr>
              </a:p>
            </p:txBody>
          </p:sp>
          <p:sp>
            <p:nvSpPr>
              <p:cNvPr id="49" name="Freeform 48"/>
              <p:cNvSpPr>
                <a:spLocks noEditPoints="1"/>
              </p:cNvSpPr>
              <p:nvPr/>
            </p:nvSpPr>
            <p:spPr bwMode="auto">
              <a:xfrm>
                <a:off x="2325" y="957"/>
                <a:ext cx="11" cy="1400"/>
              </a:xfrm>
              <a:custGeom>
                <a:avLst/>
                <a:gdLst>
                  <a:gd name="T0" fmla="*/ 0 w 11"/>
                  <a:gd name="T1" fmla="*/ 1378 h 1400"/>
                  <a:gd name="T2" fmla="*/ 0 w 11"/>
                  <a:gd name="T3" fmla="*/ 1345 h 1400"/>
                  <a:gd name="T4" fmla="*/ 11 w 11"/>
                  <a:gd name="T5" fmla="*/ 1322 h 1400"/>
                  <a:gd name="T6" fmla="*/ 11 w 11"/>
                  <a:gd name="T7" fmla="*/ 1311 h 1400"/>
                  <a:gd name="T8" fmla="*/ 0 w 11"/>
                  <a:gd name="T9" fmla="*/ 1289 h 1400"/>
                  <a:gd name="T10" fmla="*/ 0 w 11"/>
                  <a:gd name="T11" fmla="*/ 1245 h 1400"/>
                  <a:gd name="T12" fmla="*/ 0 w 11"/>
                  <a:gd name="T13" fmla="*/ 1212 h 1400"/>
                  <a:gd name="T14" fmla="*/ 11 w 11"/>
                  <a:gd name="T15" fmla="*/ 1190 h 1400"/>
                  <a:gd name="T16" fmla="*/ 11 w 11"/>
                  <a:gd name="T17" fmla="*/ 1179 h 1400"/>
                  <a:gd name="T18" fmla="*/ 0 w 11"/>
                  <a:gd name="T19" fmla="*/ 1157 h 1400"/>
                  <a:gd name="T20" fmla="*/ 0 w 11"/>
                  <a:gd name="T21" fmla="*/ 1113 h 1400"/>
                  <a:gd name="T22" fmla="*/ 0 w 11"/>
                  <a:gd name="T23" fmla="*/ 1080 h 1400"/>
                  <a:gd name="T24" fmla="*/ 11 w 11"/>
                  <a:gd name="T25" fmla="*/ 1058 h 1400"/>
                  <a:gd name="T26" fmla="*/ 11 w 11"/>
                  <a:gd name="T27" fmla="*/ 1047 h 1400"/>
                  <a:gd name="T28" fmla="*/ 0 w 11"/>
                  <a:gd name="T29" fmla="*/ 1025 h 1400"/>
                  <a:gd name="T30" fmla="*/ 0 w 11"/>
                  <a:gd name="T31" fmla="*/ 981 h 1400"/>
                  <a:gd name="T32" fmla="*/ 0 w 11"/>
                  <a:gd name="T33" fmla="*/ 948 h 1400"/>
                  <a:gd name="T34" fmla="*/ 11 w 11"/>
                  <a:gd name="T35" fmla="*/ 926 h 1400"/>
                  <a:gd name="T36" fmla="*/ 11 w 11"/>
                  <a:gd name="T37" fmla="*/ 915 h 1400"/>
                  <a:gd name="T38" fmla="*/ 0 w 11"/>
                  <a:gd name="T39" fmla="*/ 893 h 1400"/>
                  <a:gd name="T40" fmla="*/ 0 w 11"/>
                  <a:gd name="T41" fmla="*/ 848 h 1400"/>
                  <a:gd name="T42" fmla="*/ 0 w 11"/>
                  <a:gd name="T43" fmla="*/ 815 h 1400"/>
                  <a:gd name="T44" fmla="*/ 11 w 11"/>
                  <a:gd name="T45" fmla="*/ 793 h 1400"/>
                  <a:gd name="T46" fmla="*/ 11 w 11"/>
                  <a:gd name="T47" fmla="*/ 782 h 1400"/>
                  <a:gd name="T48" fmla="*/ 0 w 11"/>
                  <a:gd name="T49" fmla="*/ 760 h 1400"/>
                  <a:gd name="T50" fmla="*/ 0 w 11"/>
                  <a:gd name="T51" fmla="*/ 716 h 1400"/>
                  <a:gd name="T52" fmla="*/ 0 w 11"/>
                  <a:gd name="T53" fmla="*/ 683 h 1400"/>
                  <a:gd name="T54" fmla="*/ 11 w 11"/>
                  <a:gd name="T55" fmla="*/ 661 h 1400"/>
                  <a:gd name="T56" fmla="*/ 11 w 11"/>
                  <a:gd name="T57" fmla="*/ 650 h 1400"/>
                  <a:gd name="T58" fmla="*/ 0 w 11"/>
                  <a:gd name="T59" fmla="*/ 628 h 1400"/>
                  <a:gd name="T60" fmla="*/ 0 w 11"/>
                  <a:gd name="T61" fmla="*/ 584 h 1400"/>
                  <a:gd name="T62" fmla="*/ 0 w 11"/>
                  <a:gd name="T63" fmla="*/ 551 h 1400"/>
                  <a:gd name="T64" fmla="*/ 11 w 11"/>
                  <a:gd name="T65" fmla="*/ 529 h 1400"/>
                  <a:gd name="T66" fmla="*/ 11 w 11"/>
                  <a:gd name="T67" fmla="*/ 518 h 1400"/>
                  <a:gd name="T68" fmla="*/ 0 w 11"/>
                  <a:gd name="T69" fmla="*/ 496 h 1400"/>
                  <a:gd name="T70" fmla="*/ 0 w 11"/>
                  <a:gd name="T71" fmla="*/ 452 h 1400"/>
                  <a:gd name="T72" fmla="*/ 0 w 11"/>
                  <a:gd name="T73" fmla="*/ 419 h 1400"/>
                  <a:gd name="T74" fmla="*/ 11 w 11"/>
                  <a:gd name="T75" fmla="*/ 397 h 1400"/>
                  <a:gd name="T76" fmla="*/ 11 w 11"/>
                  <a:gd name="T77" fmla="*/ 386 h 1400"/>
                  <a:gd name="T78" fmla="*/ 0 w 11"/>
                  <a:gd name="T79" fmla="*/ 363 h 1400"/>
                  <a:gd name="T80" fmla="*/ 0 w 11"/>
                  <a:gd name="T81" fmla="*/ 319 h 1400"/>
                  <a:gd name="T82" fmla="*/ 0 w 11"/>
                  <a:gd name="T83" fmla="*/ 286 h 1400"/>
                  <a:gd name="T84" fmla="*/ 11 w 11"/>
                  <a:gd name="T85" fmla="*/ 264 h 1400"/>
                  <a:gd name="T86" fmla="*/ 11 w 11"/>
                  <a:gd name="T87" fmla="*/ 253 h 1400"/>
                  <a:gd name="T88" fmla="*/ 0 w 11"/>
                  <a:gd name="T89" fmla="*/ 231 h 1400"/>
                  <a:gd name="T90" fmla="*/ 0 w 11"/>
                  <a:gd name="T91" fmla="*/ 187 h 1400"/>
                  <a:gd name="T92" fmla="*/ 0 w 11"/>
                  <a:gd name="T93" fmla="*/ 154 h 1400"/>
                  <a:gd name="T94" fmla="*/ 11 w 11"/>
                  <a:gd name="T95" fmla="*/ 132 h 1400"/>
                  <a:gd name="T96" fmla="*/ 11 w 11"/>
                  <a:gd name="T97" fmla="*/ 121 h 1400"/>
                  <a:gd name="T98" fmla="*/ 0 w 11"/>
                  <a:gd name="T99" fmla="*/ 99 h 1400"/>
                  <a:gd name="T100" fmla="*/ 0 w 11"/>
                  <a:gd name="T101" fmla="*/ 55 h 1400"/>
                  <a:gd name="T102" fmla="*/ 0 w 11"/>
                  <a:gd name="T103" fmla="*/ 22 h 1400"/>
                  <a:gd name="T104" fmla="*/ 11 w 11"/>
                  <a:gd name="T105" fmla="*/ 0 h 1400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11"/>
                  <a:gd name="T160" fmla="*/ 0 h 1400"/>
                  <a:gd name="T161" fmla="*/ 11 w 11"/>
                  <a:gd name="T162" fmla="*/ 1400 h 1400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11" h="1400">
                    <a:moveTo>
                      <a:pt x="0" y="1400"/>
                    </a:moveTo>
                    <a:lnTo>
                      <a:pt x="0" y="1389"/>
                    </a:lnTo>
                    <a:lnTo>
                      <a:pt x="11" y="1389"/>
                    </a:lnTo>
                    <a:lnTo>
                      <a:pt x="11" y="1400"/>
                    </a:lnTo>
                    <a:lnTo>
                      <a:pt x="0" y="1400"/>
                    </a:lnTo>
                    <a:close/>
                    <a:moveTo>
                      <a:pt x="0" y="1378"/>
                    </a:moveTo>
                    <a:lnTo>
                      <a:pt x="0" y="1367"/>
                    </a:lnTo>
                    <a:lnTo>
                      <a:pt x="11" y="1367"/>
                    </a:lnTo>
                    <a:lnTo>
                      <a:pt x="11" y="1378"/>
                    </a:lnTo>
                    <a:lnTo>
                      <a:pt x="0" y="1378"/>
                    </a:lnTo>
                    <a:close/>
                    <a:moveTo>
                      <a:pt x="0" y="1356"/>
                    </a:moveTo>
                    <a:lnTo>
                      <a:pt x="0" y="1345"/>
                    </a:lnTo>
                    <a:lnTo>
                      <a:pt x="11" y="1345"/>
                    </a:lnTo>
                    <a:lnTo>
                      <a:pt x="11" y="1356"/>
                    </a:lnTo>
                    <a:lnTo>
                      <a:pt x="0" y="1356"/>
                    </a:lnTo>
                    <a:close/>
                    <a:moveTo>
                      <a:pt x="0" y="1333"/>
                    </a:moveTo>
                    <a:lnTo>
                      <a:pt x="0" y="1322"/>
                    </a:lnTo>
                    <a:lnTo>
                      <a:pt x="11" y="1322"/>
                    </a:lnTo>
                    <a:lnTo>
                      <a:pt x="11" y="1333"/>
                    </a:lnTo>
                    <a:lnTo>
                      <a:pt x="0" y="1333"/>
                    </a:lnTo>
                    <a:close/>
                    <a:moveTo>
                      <a:pt x="0" y="1311"/>
                    </a:moveTo>
                    <a:lnTo>
                      <a:pt x="0" y="1300"/>
                    </a:lnTo>
                    <a:lnTo>
                      <a:pt x="11" y="1300"/>
                    </a:lnTo>
                    <a:lnTo>
                      <a:pt x="11" y="1311"/>
                    </a:lnTo>
                    <a:lnTo>
                      <a:pt x="0" y="1311"/>
                    </a:lnTo>
                    <a:close/>
                    <a:moveTo>
                      <a:pt x="0" y="1289"/>
                    </a:moveTo>
                    <a:lnTo>
                      <a:pt x="0" y="1278"/>
                    </a:lnTo>
                    <a:lnTo>
                      <a:pt x="11" y="1278"/>
                    </a:lnTo>
                    <a:lnTo>
                      <a:pt x="11" y="1289"/>
                    </a:lnTo>
                    <a:lnTo>
                      <a:pt x="0" y="1289"/>
                    </a:lnTo>
                    <a:close/>
                    <a:moveTo>
                      <a:pt x="0" y="1267"/>
                    </a:moveTo>
                    <a:lnTo>
                      <a:pt x="0" y="1256"/>
                    </a:lnTo>
                    <a:lnTo>
                      <a:pt x="11" y="1256"/>
                    </a:lnTo>
                    <a:lnTo>
                      <a:pt x="11" y="1267"/>
                    </a:lnTo>
                    <a:lnTo>
                      <a:pt x="0" y="1267"/>
                    </a:lnTo>
                    <a:close/>
                    <a:moveTo>
                      <a:pt x="0" y="1245"/>
                    </a:moveTo>
                    <a:lnTo>
                      <a:pt x="0" y="1234"/>
                    </a:lnTo>
                    <a:lnTo>
                      <a:pt x="11" y="1234"/>
                    </a:lnTo>
                    <a:lnTo>
                      <a:pt x="11" y="1245"/>
                    </a:lnTo>
                    <a:lnTo>
                      <a:pt x="0" y="1245"/>
                    </a:lnTo>
                    <a:close/>
                    <a:moveTo>
                      <a:pt x="0" y="1223"/>
                    </a:moveTo>
                    <a:lnTo>
                      <a:pt x="0" y="1212"/>
                    </a:lnTo>
                    <a:lnTo>
                      <a:pt x="11" y="1212"/>
                    </a:lnTo>
                    <a:lnTo>
                      <a:pt x="11" y="1223"/>
                    </a:lnTo>
                    <a:lnTo>
                      <a:pt x="0" y="1223"/>
                    </a:lnTo>
                    <a:close/>
                    <a:moveTo>
                      <a:pt x="0" y="1201"/>
                    </a:moveTo>
                    <a:lnTo>
                      <a:pt x="0" y="1190"/>
                    </a:lnTo>
                    <a:lnTo>
                      <a:pt x="11" y="1190"/>
                    </a:lnTo>
                    <a:lnTo>
                      <a:pt x="11" y="1201"/>
                    </a:lnTo>
                    <a:lnTo>
                      <a:pt x="0" y="1201"/>
                    </a:lnTo>
                    <a:close/>
                    <a:moveTo>
                      <a:pt x="0" y="1179"/>
                    </a:moveTo>
                    <a:lnTo>
                      <a:pt x="0" y="1168"/>
                    </a:lnTo>
                    <a:lnTo>
                      <a:pt x="11" y="1168"/>
                    </a:lnTo>
                    <a:lnTo>
                      <a:pt x="11" y="1179"/>
                    </a:lnTo>
                    <a:lnTo>
                      <a:pt x="0" y="1179"/>
                    </a:lnTo>
                    <a:close/>
                    <a:moveTo>
                      <a:pt x="0" y="1157"/>
                    </a:moveTo>
                    <a:lnTo>
                      <a:pt x="0" y="1146"/>
                    </a:lnTo>
                    <a:lnTo>
                      <a:pt x="11" y="1146"/>
                    </a:lnTo>
                    <a:lnTo>
                      <a:pt x="11" y="1157"/>
                    </a:lnTo>
                    <a:lnTo>
                      <a:pt x="0" y="1157"/>
                    </a:lnTo>
                    <a:close/>
                    <a:moveTo>
                      <a:pt x="0" y="1135"/>
                    </a:moveTo>
                    <a:lnTo>
                      <a:pt x="0" y="1124"/>
                    </a:lnTo>
                    <a:lnTo>
                      <a:pt x="11" y="1124"/>
                    </a:lnTo>
                    <a:lnTo>
                      <a:pt x="11" y="1135"/>
                    </a:lnTo>
                    <a:lnTo>
                      <a:pt x="0" y="1135"/>
                    </a:lnTo>
                    <a:close/>
                    <a:moveTo>
                      <a:pt x="0" y="1113"/>
                    </a:moveTo>
                    <a:lnTo>
                      <a:pt x="0" y="1102"/>
                    </a:lnTo>
                    <a:lnTo>
                      <a:pt x="11" y="1102"/>
                    </a:lnTo>
                    <a:lnTo>
                      <a:pt x="11" y="1113"/>
                    </a:lnTo>
                    <a:lnTo>
                      <a:pt x="0" y="1113"/>
                    </a:lnTo>
                    <a:close/>
                    <a:moveTo>
                      <a:pt x="0" y="1091"/>
                    </a:moveTo>
                    <a:lnTo>
                      <a:pt x="0" y="1080"/>
                    </a:lnTo>
                    <a:lnTo>
                      <a:pt x="11" y="1080"/>
                    </a:lnTo>
                    <a:lnTo>
                      <a:pt x="11" y="1091"/>
                    </a:lnTo>
                    <a:lnTo>
                      <a:pt x="0" y="1091"/>
                    </a:lnTo>
                    <a:close/>
                    <a:moveTo>
                      <a:pt x="0" y="1069"/>
                    </a:moveTo>
                    <a:lnTo>
                      <a:pt x="0" y="1058"/>
                    </a:lnTo>
                    <a:lnTo>
                      <a:pt x="11" y="1058"/>
                    </a:lnTo>
                    <a:lnTo>
                      <a:pt x="11" y="1069"/>
                    </a:lnTo>
                    <a:lnTo>
                      <a:pt x="0" y="1069"/>
                    </a:lnTo>
                    <a:close/>
                    <a:moveTo>
                      <a:pt x="0" y="1047"/>
                    </a:moveTo>
                    <a:lnTo>
                      <a:pt x="0" y="1036"/>
                    </a:lnTo>
                    <a:lnTo>
                      <a:pt x="11" y="1036"/>
                    </a:lnTo>
                    <a:lnTo>
                      <a:pt x="11" y="1047"/>
                    </a:lnTo>
                    <a:lnTo>
                      <a:pt x="0" y="1047"/>
                    </a:lnTo>
                    <a:close/>
                    <a:moveTo>
                      <a:pt x="0" y="1025"/>
                    </a:moveTo>
                    <a:lnTo>
                      <a:pt x="0" y="1014"/>
                    </a:lnTo>
                    <a:lnTo>
                      <a:pt x="11" y="1014"/>
                    </a:lnTo>
                    <a:lnTo>
                      <a:pt x="11" y="1025"/>
                    </a:lnTo>
                    <a:lnTo>
                      <a:pt x="0" y="1025"/>
                    </a:lnTo>
                    <a:close/>
                    <a:moveTo>
                      <a:pt x="0" y="1003"/>
                    </a:moveTo>
                    <a:lnTo>
                      <a:pt x="0" y="992"/>
                    </a:lnTo>
                    <a:lnTo>
                      <a:pt x="11" y="992"/>
                    </a:lnTo>
                    <a:lnTo>
                      <a:pt x="11" y="1003"/>
                    </a:lnTo>
                    <a:lnTo>
                      <a:pt x="0" y="1003"/>
                    </a:lnTo>
                    <a:close/>
                    <a:moveTo>
                      <a:pt x="0" y="981"/>
                    </a:moveTo>
                    <a:lnTo>
                      <a:pt x="0" y="970"/>
                    </a:lnTo>
                    <a:lnTo>
                      <a:pt x="11" y="970"/>
                    </a:lnTo>
                    <a:lnTo>
                      <a:pt x="11" y="981"/>
                    </a:lnTo>
                    <a:lnTo>
                      <a:pt x="0" y="981"/>
                    </a:lnTo>
                    <a:close/>
                    <a:moveTo>
                      <a:pt x="0" y="959"/>
                    </a:moveTo>
                    <a:lnTo>
                      <a:pt x="0" y="948"/>
                    </a:lnTo>
                    <a:lnTo>
                      <a:pt x="11" y="948"/>
                    </a:lnTo>
                    <a:lnTo>
                      <a:pt x="11" y="959"/>
                    </a:lnTo>
                    <a:lnTo>
                      <a:pt x="0" y="959"/>
                    </a:lnTo>
                    <a:close/>
                    <a:moveTo>
                      <a:pt x="0" y="937"/>
                    </a:moveTo>
                    <a:lnTo>
                      <a:pt x="0" y="926"/>
                    </a:lnTo>
                    <a:lnTo>
                      <a:pt x="11" y="926"/>
                    </a:lnTo>
                    <a:lnTo>
                      <a:pt x="11" y="937"/>
                    </a:lnTo>
                    <a:lnTo>
                      <a:pt x="0" y="937"/>
                    </a:lnTo>
                    <a:close/>
                    <a:moveTo>
                      <a:pt x="0" y="915"/>
                    </a:moveTo>
                    <a:lnTo>
                      <a:pt x="0" y="904"/>
                    </a:lnTo>
                    <a:lnTo>
                      <a:pt x="11" y="904"/>
                    </a:lnTo>
                    <a:lnTo>
                      <a:pt x="11" y="915"/>
                    </a:lnTo>
                    <a:lnTo>
                      <a:pt x="0" y="915"/>
                    </a:lnTo>
                    <a:close/>
                    <a:moveTo>
                      <a:pt x="0" y="893"/>
                    </a:moveTo>
                    <a:lnTo>
                      <a:pt x="0" y="882"/>
                    </a:lnTo>
                    <a:lnTo>
                      <a:pt x="11" y="882"/>
                    </a:lnTo>
                    <a:lnTo>
                      <a:pt x="11" y="893"/>
                    </a:lnTo>
                    <a:lnTo>
                      <a:pt x="0" y="893"/>
                    </a:lnTo>
                    <a:close/>
                    <a:moveTo>
                      <a:pt x="0" y="871"/>
                    </a:moveTo>
                    <a:lnTo>
                      <a:pt x="0" y="860"/>
                    </a:lnTo>
                    <a:lnTo>
                      <a:pt x="11" y="860"/>
                    </a:lnTo>
                    <a:lnTo>
                      <a:pt x="11" y="871"/>
                    </a:lnTo>
                    <a:lnTo>
                      <a:pt x="0" y="871"/>
                    </a:lnTo>
                    <a:close/>
                    <a:moveTo>
                      <a:pt x="0" y="848"/>
                    </a:moveTo>
                    <a:lnTo>
                      <a:pt x="0" y="837"/>
                    </a:lnTo>
                    <a:lnTo>
                      <a:pt x="11" y="837"/>
                    </a:lnTo>
                    <a:lnTo>
                      <a:pt x="11" y="848"/>
                    </a:lnTo>
                    <a:lnTo>
                      <a:pt x="0" y="848"/>
                    </a:lnTo>
                    <a:close/>
                    <a:moveTo>
                      <a:pt x="0" y="826"/>
                    </a:moveTo>
                    <a:lnTo>
                      <a:pt x="0" y="815"/>
                    </a:lnTo>
                    <a:lnTo>
                      <a:pt x="11" y="815"/>
                    </a:lnTo>
                    <a:lnTo>
                      <a:pt x="11" y="826"/>
                    </a:lnTo>
                    <a:lnTo>
                      <a:pt x="0" y="826"/>
                    </a:lnTo>
                    <a:close/>
                    <a:moveTo>
                      <a:pt x="0" y="804"/>
                    </a:moveTo>
                    <a:lnTo>
                      <a:pt x="0" y="793"/>
                    </a:lnTo>
                    <a:lnTo>
                      <a:pt x="11" y="793"/>
                    </a:lnTo>
                    <a:lnTo>
                      <a:pt x="11" y="804"/>
                    </a:lnTo>
                    <a:lnTo>
                      <a:pt x="0" y="804"/>
                    </a:lnTo>
                    <a:close/>
                    <a:moveTo>
                      <a:pt x="0" y="782"/>
                    </a:moveTo>
                    <a:lnTo>
                      <a:pt x="0" y="771"/>
                    </a:lnTo>
                    <a:lnTo>
                      <a:pt x="11" y="771"/>
                    </a:lnTo>
                    <a:lnTo>
                      <a:pt x="11" y="782"/>
                    </a:lnTo>
                    <a:lnTo>
                      <a:pt x="0" y="782"/>
                    </a:lnTo>
                    <a:close/>
                    <a:moveTo>
                      <a:pt x="0" y="760"/>
                    </a:moveTo>
                    <a:lnTo>
                      <a:pt x="0" y="749"/>
                    </a:lnTo>
                    <a:lnTo>
                      <a:pt x="11" y="749"/>
                    </a:lnTo>
                    <a:lnTo>
                      <a:pt x="11" y="760"/>
                    </a:lnTo>
                    <a:lnTo>
                      <a:pt x="0" y="760"/>
                    </a:lnTo>
                    <a:close/>
                    <a:moveTo>
                      <a:pt x="0" y="738"/>
                    </a:moveTo>
                    <a:lnTo>
                      <a:pt x="0" y="727"/>
                    </a:lnTo>
                    <a:lnTo>
                      <a:pt x="11" y="727"/>
                    </a:lnTo>
                    <a:lnTo>
                      <a:pt x="11" y="738"/>
                    </a:lnTo>
                    <a:lnTo>
                      <a:pt x="0" y="738"/>
                    </a:lnTo>
                    <a:close/>
                    <a:moveTo>
                      <a:pt x="0" y="716"/>
                    </a:moveTo>
                    <a:lnTo>
                      <a:pt x="0" y="705"/>
                    </a:lnTo>
                    <a:lnTo>
                      <a:pt x="11" y="705"/>
                    </a:lnTo>
                    <a:lnTo>
                      <a:pt x="11" y="716"/>
                    </a:lnTo>
                    <a:lnTo>
                      <a:pt x="0" y="716"/>
                    </a:lnTo>
                    <a:close/>
                    <a:moveTo>
                      <a:pt x="0" y="694"/>
                    </a:moveTo>
                    <a:lnTo>
                      <a:pt x="0" y="683"/>
                    </a:lnTo>
                    <a:lnTo>
                      <a:pt x="11" y="683"/>
                    </a:lnTo>
                    <a:lnTo>
                      <a:pt x="11" y="694"/>
                    </a:lnTo>
                    <a:lnTo>
                      <a:pt x="0" y="694"/>
                    </a:lnTo>
                    <a:close/>
                    <a:moveTo>
                      <a:pt x="0" y="672"/>
                    </a:moveTo>
                    <a:lnTo>
                      <a:pt x="0" y="661"/>
                    </a:lnTo>
                    <a:lnTo>
                      <a:pt x="11" y="661"/>
                    </a:lnTo>
                    <a:lnTo>
                      <a:pt x="11" y="672"/>
                    </a:lnTo>
                    <a:lnTo>
                      <a:pt x="0" y="672"/>
                    </a:lnTo>
                    <a:close/>
                    <a:moveTo>
                      <a:pt x="0" y="650"/>
                    </a:moveTo>
                    <a:lnTo>
                      <a:pt x="0" y="639"/>
                    </a:lnTo>
                    <a:lnTo>
                      <a:pt x="11" y="639"/>
                    </a:lnTo>
                    <a:lnTo>
                      <a:pt x="11" y="650"/>
                    </a:lnTo>
                    <a:lnTo>
                      <a:pt x="0" y="650"/>
                    </a:lnTo>
                    <a:close/>
                    <a:moveTo>
                      <a:pt x="0" y="628"/>
                    </a:moveTo>
                    <a:lnTo>
                      <a:pt x="0" y="617"/>
                    </a:lnTo>
                    <a:lnTo>
                      <a:pt x="11" y="617"/>
                    </a:lnTo>
                    <a:lnTo>
                      <a:pt x="11" y="628"/>
                    </a:lnTo>
                    <a:lnTo>
                      <a:pt x="0" y="628"/>
                    </a:lnTo>
                    <a:close/>
                    <a:moveTo>
                      <a:pt x="0" y="606"/>
                    </a:moveTo>
                    <a:lnTo>
                      <a:pt x="0" y="595"/>
                    </a:lnTo>
                    <a:lnTo>
                      <a:pt x="11" y="595"/>
                    </a:lnTo>
                    <a:lnTo>
                      <a:pt x="11" y="606"/>
                    </a:lnTo>
                    <a:lnTo>
                      <a:pt x="0" y="606"/>
                    </a:lnTo>
                    <a:close/>
                    <a:moveTo>
                      <a:pt x="0" y="584"/>
                    </a:moveTo>
                    <a:lnTo>
                      <a:pt x="0" y="573"/>
                    </a:lnTo>
                    <a:lnTo>
                      <a:pt x="11" y="573"/>
                    </a:lnTo>
                    <a:lnTo>
                      <a:pt x="11" y="584"/>
                    </a:lnTo>
                    <a:lnTo>
                      <a:pt x="0" y="584"/>
                    </a:lnTo>
                    <a:close/>
                    <a:moveTo>
                      <a:pt x="0" y="562"/>
                    </a:moveTo>
                    <a:lnTo>
                      <a:pt x="0" y="551"/>
                    </a:lnTo>
                    <a:lnTo>
                      <a:pt x="11" y="551"/>
                    </a:lnTo>
                    <a:lnTo>
                      <a:pt x="11" y="562"/>
                    </a:lnTo>
                    <a:lnTo>
                      <a:pt x="0" y="562"/>
                    </a:lnTo>
                    <a:close/>
                    <a:moveTo>
                      <a:pt x="0" y="540"/>
                    </a:moveTo>
                    <a:lnTo>
                      <a:pt x="0" y="529"/>
                    </a:lnTo>
                    <a:lnTo>
                      <a:pt x="11" y="529"/>
                    </a:lnTo>
                    <a:lnTo>
                      <a:pt x="11" y="540"/>
                    </a:lnTo>
                    <a:lnTo>
                      <a:pt x="0" y="540"/>
                    </a:lnTo>
                    <a:close/>
                    <a:moveTo>
                      <a:pt x="0" y="518"/>
                    </a:moveTo>
                    <a:lnTo>
                      <a:pt x="0" y="507"/>
                    </a:lnTo>
                    <a:lnTo>
                      <a:pt x="11" y="507"/>
                    </a:lnTo>
                    <a:lnTo>
                      <a:pt x="11" y="518"/>
                    </a:lnTo>
                    <a:lnTo>
                      <a:pt x="0" y="518"/>
                    </a:lnTo>
                    <a:close/>
                    <a:moveTo>
                      <a:pt x="0" y="496"/>
                    </a:moveTo>
                    <a:lnTo>
                      <a:pt x="0" y="485"/>
                    </a:lnTo>
                    <a:lnTo>
                      <a:pt x="11" y="485"/>
                    </a:lnTo>
                    <a:lnTo>
                      <a:pt x="11" y="496"/>
                    </a:lnTo>
                    <a:lnTo>
                      <a:pt x="0" y="496"/>
                    </a:lnTo>
                    <a:close/>
                    <a:moveTo>
                      <a:pt x="0" y="474"/>
                    </a:moveTo>
                    <a:lnTo>
                      <a:pt x="0" y="463"/>
                    </a:lnTo>
                    <a:lnTo>
                      <a:pt x="11" y="463"/>
                    </a:lnTo>
                    <a:lnTo>
                      <a:pt x="11" y="474"/>
                    </a:lnTo>
                    <a:lnTo>
                      <a:pt x="0" y="474"/>
                    </a:lnTo>
                    <a:close/>
                    <a:moveTo>
                      <a:pt x="0" y="452"/>
                    </a:moveTo>
                    <a:lnTo>
                      <a:pt x="0" y="441"/>
                    </a:lnTo>
                    <a:lnTo>
                      <a:pt x="11" y="441"/>
                    </a:lnTo>
                    <a:lnTo>
                      <a:pt x="11" y="452"/>
                    </a:lnTo>
                    <a:lnTo>
                      <a:pt x="0" y="452"/>
                    </a:lnTo>
                    <a:close/>
                    <a:moveTo>
                      <a:pt x="0" y="430"/>
                    </a:moveTo>
                    <a:lnTo>
                      <a:pt x="0" y="419"/>
                    </a:lnTo>
                    <a:lnTo>
                      <a:pt x="11" y="419"/>
                    </a:lnTo>
                    <a:lnTo>
                      <a:pt x="11" y="430"/>
                    </a:lnTo>
                    <a:lnTo>
                      <a:pt x="0" y="430"/>
                    </a:lnTo>
                    <a:close/>
                    <a:moveTo>
                      <a:pt x="0" y="408"/>
                    </a:moveTo>
                    <a:lnTo>
                      <a:pt x="0" y="397"/>
                    </a:lnTo>
                    <a:lnTo>
                      <a:pt x="11" y="397"/>
                    </a:lnTo>
                    <a:lnTo>
                      <a:pt x="11" y="408"/>
                    </a:lnTo>
                    <a:lnTo>
                      <a:pt x="0" y="408"/>
                    </a:lnTo>
                    <a:close/>
                    <a:moveTo>
                      <a:pt x="0" y="386"/>
                    </a:moveTo>
                    <a:lnTo>
                      <a:pt x="0" y="375"/>
                    </a:lnTo>
                    <a:lnTo>
                      <a:pt x="11" y="375"/>
                    </a:lnTo>
                    <a:lnTo>
                      <a:pt x="11" y="386"/>
                    </a:lnTo>
                    <a:lnTo>
                      <a:pt x="0" y="386"/>
                    </a:lnTo>
                    <a:close/>
                    <a:moveTo>
                      <a:pt x="0" y="363"/>
                    </a:moveTo>
                    <a:lnTo>
                      <a:pt x="0" y="352"/>
                    </a:lnTo>
                    <a:lnTo>
                      <a:pt x="11" y="352"/>
                    </a:lnTo>
                    <a:lnTo>
                      <a:pt x="11" y="363"/>
                    </a:lnTo>
                    <a:lnTo>
                      <a:pt x="0" y="363"/>
                    </a:lnTo>
                    <a:close/>
                    <a:moveTo>
                      <a:pt x="0" y="341"/>
                    </a:moveTo>
                    <a:lnTo>
                      <a:pt x="0" y="330"/>
                    </a:lnTo>
                    <a:lnTo>
                      <a:pt x="11" y="330"/>
                    </a:lnTo>
                    <a:lnTo>
                      <a:pt x="11" y="341"/>
                    </a:lnTo>
                    <a:lnTo>
                      <a:pt x="0" y="341"/>
                    </a:lnTo>
                    <a:close/>
                    <a:moveTo>
                      <a:pt x="0" y="319"/>
                    </a:moveTo>
                    <a:lnTo>
                      <a:pt x="0" y="308"/>
                    </a:lnTo>
                    <a:lnTo>
                      <a:pt x="11" y="308"/>
                    </a:lnTo>
                    <a:lnTo>
                      <a:pt x="11" y="319"/>
                    </a:lnTo>
                    <a:lnTo>
                      <a:pt x="0" y="319"/>
                    </a:lnTo>
                    <a:close/>
                    <a:moveTo>
                      <a:pt x="0" y="297"/>
                    </a:moveTo>
                    <a:lnTo>
                      <a:pt x="0" y="286"/>
                    </a:lnTo>
                    <a:lnTo>
                      <a:pt x="11" y="286"/>
                    </a:lnTo>
                    <a:lnTo>
                      <a:pt x="11" y="297"/>
                    </a:lnTo>
                    <a:lnTo>
                      <a:pt x="0" y="297"/>
                    </a:lnTo>
                    <a:close/>
                    <a:moveTo>
                      <a:pt x="0" y="275"/>
                    </a:moveTo>
                    <a:lnTo>
                      <a:pt x="0" y="264"/>
                    </a:lnTo>
                    <a:lnTo>
                      <a:pt x="11" y="264"/>
                    </a:lnTo>
                    <a:lnTo>
                      <a:pt x="11" y="275"/>
                    </a:lnTo>
                    <a:lnTo>
                      <a:pt x="0" y="275"/>
                    </a:lnTo>
                    <a:close/>
                    <a:moveTo>
                      <a:pt x="0" y="253"/>
                    </a:moveTo>
                    <a:lnTo>
                      <a:pt x="0" y="242"/>
                    </a:lnTo>
                    <a:lnTo>
                      <a:pt x="11" y="242"/>
                    </a:lnTo>
                    <a:lnTo>
                      <a:pt x="11" y="253"/>
                    </a:lnTo>
                    <a:lnTo>
                      <a:pt x="0" y="253"/>
                    </a:lnTo>
                    <a:close/>
                    <a:moveTo>
                      <a:pt x="0" y="231"/>
                    </a:moveTo>
                    <a:lnTo>
                      <a:pt x="0" y="220"/>
                    </a:lnTo>
                    <a:lnTo>
                      <a:pt x="11" y="220"/>
                    </a:lnTo>
                    <a:lnTo>
                      <a:pt x="11" y="231"/>
                    </a:lnTo>
                    <a:lnTo>
                      <a:pt x="0" y="231"/>
                    </a:lnTo>
                    <a:close/>
                    <a:moveTo>
                      <a:pt x="0" y="209"/>
                    </a:moveTo>
                    <a:lnTo>
                      <a:pt x="0" y="198"/>
                    </a:lnTo>
                    <a:lnTo>
                      <a:pt x="11" y="198"/>
                    </a:lnTo>
                    <a:lnTo>
                      <a:pt x="11" y="209"/>
                    </a:lnTo>
                    <a:lnTo>
                      <a:pt x="0" y="209"/>
                    </a:lnTo>
                    <a:close/>
                    <a:moveTo>
                      <a:pt x="0" y="187"/>
                    </a:moveTo>
                    <a:lnTo>
                      <a:pt x="0" y="176"/>
                    </a:lnTo>
                    <a:lnTo>
                      <a:pt x="11" y="176"/>
                    </a:lnTo>
                    <a:lnTo>
                      <a:pt x="11" y="187"/>
                    </a:lnTo>
                    <a:lnTo>
                      <a:pt x="0" y="187"/>
                    </a:lnTo>
                    <a:close/>
                    <a:moveTo>
                      <a:pt x="0" y="165"/>
                    </a:moveTo>
                    <a:lnTo>
                      <a:pt x="0" y="154"/>
                    </a:lnTo>
                    <a:lnTo>
                      <a:pt x="11" y="154"/>
                    </a:lnTo>
                    <a:lnTo>
                      <a:pt x="11" y="165"/>
                    </a:lnTo>
                    <a:lnTo>
                      <a:pt x="0" y="165"/>
                    </a:lnTo>
                    <a:close/>
                    <a:moveTo>
                      <a:pt x="0" y="143"/>
                    </a:moveTo>
                    <a:lnTo>
                      <a:pt x="0" y="132"/>
                    </a:lnTo>
                    <a:lnTo>
                      <a:pt x="11" y="132"/>
                    </a:lnTo>
                    <a:lnTo>
                      <a:pt x="11" y="143"/>
                    </a:lnTo>
                    <a:lnTo>
                      <a:pt x="0" y="143"/>
                    </a:lnTo>
                    <a:close/>
                    <a:moveTo>
                      <a:pt x="0" y="121"/>
                    </a:moveTo>
                    <a:lnTo>
                      <a:pt x="0" y="110"/>
                    </a:lnTo>
                    <a:lnTo>
                      <a:pt x="11" y="110"/>
                    </a:lnTo>
                    <a:lnTo>
                      <a:pt x="11" y="121"/>
                    </a:lnTo>
                    <a:lnTo>
                      <a:pt x="0" y="121"/>
                    </a:lnTo>
                    <a:close/>
                    <a:moveTo>
                      <a:pt x="0" y="99"/>
                    </a:moveTo>
                    <a:lnTo>
                      <a:pt x="0" y="88"/>
                    </a:lnTo>
                    <a:lnTo>
                      <a:pt x="11" y="88"/>
                    </a:lnTo>
                    <a:lnTo>
                      <a:pt x="11" y="99"/>
                    </a:lnTo>
                    <a:lnTo>
                      <a:pt x="0" y="99"/>
                    </a:lnTo>
                    <a:close/>
                    <a:moveTo>
                      <a:pt x="0" y="77"/>
                    </a:moveTo>
                    <a:lnTo>
                      <a:pt x="0" y="66"/>
                    </a:lnTo>
                    <a:lnTo>
                      <a:pt x="11" y="66"/>
                    </a:lnTo>
                    <a:lnTo>
                      <a:pt x="11" y="77"/>
                    </a:lnTo>
                    <a:lnTo>
                      <a:pt x="0" y="77"/>
                    </a:lnTo>
                    <a:close/>
                    <a:moveTo>
                      <a:pt x="0" y="55"/>
                    </a:moveTo>
                    <a:lnTo>
                      <a:pt x="0" y="44"/>
                    </a:lnTo>
                    <a:lnTo>
                      <a:pt x="11" y="44"/>
                    </a:lnTo>
                    <a:lnTo>
                      <a:pt x="11" y="55"/>
                    </a:lnTo>
                    <a:lnTo>
                      <a:pt x="0" y="55"/>
                    </a:lnTo>
                    <a:close/>
                    <a:moveTo>
                      <a:pt x="0" y="33"/>
                    </a:moveTo>
                    <a:lnTo>
                      <a:pt x="0" y="22"/>
                    </a:lnTo>
                    <a:lnTo>
                      <a:pt x="11" y="22"/>
                    </a:lnTo>
                    <a:lnTo>
                      <a:pt x="11" y="33"/>
                    </a:lnTo>
                    <a:lnTo>
                      <a:pt x="0" y="33"/>
                    </a:lnTo>
                    <a:close/>
                    <a:moveTo>
                      <a:pt x="0" y="11"/>
                    </a:moveTo>
                    <a:lnTo>
                      <a:pt x="0" y="0"/>
                    </a:lnTo>
                    <a:lnTo>
                      <a:pt x="11" y="0"/>
                    </a:lnTo>
                    <a:lnTo>
                      <a:pt x="11" y="11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00000"/>
              </a:solidFill>
              <a:ln w="1">
                <a:noFill/>
                <a:bevel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endParaRPr>
              </a:p>
            </p:txBody>
          </p:sp>
          <p:sp>
            <p:nvSpPr>
              <p:cNvPr id="50" name="Line 31"/>
              <p:cNvSpPr>
                <a:spLocks noChangeShapeType="1"/>
              </p:cNvSpPr>
              <p:nvPr/>
            </p:nvSpPr>
            <p:spPr bwMode="auto">
              <a:xfrm>
                <a:off x="4124" y="545"/>
                <a:ext cx="1" cy="88"/>
              </a:xfrm>
              <a:prstGeom prst="line">
                <a:avLst/>
              </a:prstGeom>
              <a:noFill/>
              <a:ln w="4" cap="rnd">
                <a:noFill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endParaRPr>
              </a:p>
            </p:txBody>
          </p:sp>
          <p:sp>
            <p:nvSpPr>
              <p:cNvPr id="51" name="Rectangle 50"/>
              <p:cNvSpPr>
                <a:spLocks noChangeArrowheads="1"/>
              </p:cNvSpPr>
              <p:nvPr/>
            </p:nvSpPr>
            <p:spPr bwMode="auto">
              <a:xfrm>
                <a:off x="3889" y="242"/>
                <a:ext cx="320" cy="145"/>
              </a:xfrm>
              <a:prstGeom prst="rect">
                <a:avLst/>
              </a:prstGeom>
              <a:noFill/>
              <a:ln w="4" cap="rnd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altLang="en-US" sz="4000" b="0" i="0" u="none" strike="noStrike" kern="1200" cap="none" spc="0" normalizeH="0" baseline="0" noProof="0">
                  <a:ln>
                    <a:noFill/>
                  </a:ln>
                  <a:solidFill>
                    <a:srgbClr val="EEECE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ＭＳ Ｐゴシック"/>
                  <a:cs typeface="+mn-cs"/>
                </a:endParaRPr>
              </a:p>
            </p:txBody>
          </p:sp>
          <p:sp>
            <p:nvSpPr>
              <p:cNvPr id="52" name="Rectangle 51"/>
              <p:cNvSpPr>
                <a:spLocks noChangeArrowheads="1"/>
              </p:cNvSpPr>
              <p:nvPr/>
            </p:nvSpPr>
            <p:spPr bwMode="auto">
              <a:xfrm>
                <a:off x="3927" y="267"/>
                <a:ext cx="549" cy="25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ＭＳ Ｐゴシック"/>
                    <a:cs typeface="+mn-cs"/>
                  </a:rPr>
                  <a:t>Ridge</a:t>
                </a:r>
                <a:endParaRPr kumimoji="0" lang="en-US" alt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/>
                  <a:cs typeface="+mn-cs"/>
                </a:endParaRPr>
              </a:p>
            </p:txBody>
          </p:sp>
          <p:sp>
            <p:nvSpPr>
              <p:cNvPr id="53" name="Freeform 52"/>
              <p:cNvSpPr>
                <a:spLocks noEditPoints="1"/>
              </p:cNvSpPr>
              <p:nvPr/>
            </p:nvSpPr>
            <p:spPr bwMode="auto">
              <a:xfrm>
                <a:off x="4102" y="398"/>
                <a:ext cx="44" cy="147"/>
              </a:xfrm>
              <a:custGeom>
                <a:avLst/>
                <a:gdLst>
                  <a:gd name="T0" fmla="*/ 30 w 44"/>
                  <a:gd name="T1" fmla="*/ 0 h 147"/>
                  <a:gd name="T2" fmla="*/ 30 w 44"/>
                  <a:gd name="T3" fmla="*/ 110 h 147"/>
                  <a:gd name="T4" fmla="*/ 15 w 44"/>
                  <a:gd name="T5" fmla="*/ 110 h 147"/>
                  <a:gd name="T6" fmla="*/ 15 w 44"/>
                  <a:gd name="T7" fmla="*/ 0 h 147"/>
                  <a:gd name="T8" fmla="*/ 30 w 44"/>
                  <a:gd name="T9" fmla="*/ 0 h 147"/>
                  <a:gd name="T10" fmla="*/ 44 w 44"/>
                  <a:gd name="T11" fmla="*/ 103 h 147"/>
                  <a:gd name="T12" fmla="*/ 22 w 44"/>
                  <a:gd name="T13" fmla="*/ 147 h 147"/>
                  <a:gd name="T14" fmla="*/ 0 w 44"/>
                  <a:gd name="T15" fmla="*/ 103 h 147"/>
                  <a:gd name="T16" fmla="*/ 44 w 44"/>
                  <a:gd name="T17" fmla="*/ 103 h 14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44"/>
                  <a:gd name="T28" fmla="*/ 0 h 147"/>
                  <a:gd name="T29" fmla="*/ 44 w 44"/>
                  <a:gd name="T30" fmla="*/ 147 h 14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44" h="147">
                    <a:moveTo>
                      <a:pt x="30" y="0"/>
                    </a:moveTo>
                    <a:lnTo>
                      <a:pt x="30" y="110"/>
                    </a:lnTo>
                    <a:lnTo>
                      <a:pt x="15" y="110"/>
                    </a:lnTo>
                    <a:lnTo>
                      <a:pt x="15" y="0"/>
                    </a:lnTo>
                    <a:lnTo>
                      <a:pt x="30" y="0"/>
                    </a:lnTo>
                    <a:close/>
                    <a:moveTo>
                      <a:pt x="44" y="103"/>
                    </a:moveTo>
                    <a:lnTo>
                      <a:pt x="22" y="147"/>
                    </a:lnTo>
                    <a:lnTo>
                      <a:pt x="0" y="103"/>
                    </a:lnTo>
                    <a:lnTo>
                      <a:pt x="44" y="103"/>
                    </a:lnTo>
                    <a:close/>
                  </a:path>
                </a:pathLst>
              </a:custGeom>
              <a:solidFill>
                <a:srgbClr val="0000FF"/>
              </a:solidFill>
              <a:ln w="1">
                <a:noFill/>
                <a:bevel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endParaRPr>
              </a:p>
            </p:txBody>
          </p:sp>
          <p:sp>
            <p:nvSpPr>
              <p:cNvPr id="54" name="Freeform 53"/>
              <p:cNvSpPr>
                <a:spLocks noEditPoints="1"/>
              </p:cNvSpPr>
              <p:nvPr/>
            </p:nvSpPr>
            <p:spPr bwMode="auto">
              <a:xfrm>
                <a:off x="2152" y="1408"/>
                <a:ext cx="357" cy="328"/>
              </a:xfrm>
              <a:custGeom>
                <a:avLst/>
                <a:gdLst>
                  <a:gd name="T0" fmla="*/ 352 w 357"/>
                  <a:gd name="T1" fmla="*/ 318 h 328"/>
                  <a:gd name="T2" fmla="*/ 341 w 357"/>
                  <a:gd name="T3" fmla="*/ 318 h 328"/>
                  <a:gd name="T4" fmla="*/ 346 w 357"/>
                  <a:gd name="T5" fmla="*/ 313 h 328"/>
                  <a:gd name="T6" fmla="*/ 325 w 357"/>
                  <a:gd name="T7" fmla="*/ 303 h 328"/>
                  <a:gd name="T8" fmla="*/ 330 w 357"/>
                  <a:gd name="T9" fmla="*/ 308 h 328"/>
                  <a:gd name="T10" fmla="*/ 319 w 357"/>
                  <a:gd name="T11" fmla="*/ 288 h 328"/>
                  <a:gd name="T12" fmla="*/ 309 w 357"/>
                  <a:gd name="T13" fmla="*/ 288 h 328"/>
                  <a:gd name="T14" fmla="*/ 314 w 357"/>
                  <a:gd name="T15" fmla="*/ 283 h 328"/>
                  <a:gd name="T16" fmla="*/ 293 w 357"/>
                  <a:gd name="T17" fmla="*/ 273 h 328"/>
                  <a:gd name="T18" fmla="*/ 298 w 357"/>
                  <a:gd name="T19" fmla="*/ 278 h 328"/>
                  <a:gd name="T20" fmla="*/ 287 w 357"/>
                  <a:gd name="T21" fmla="*/ 258 h 328"/>
                  <a:gd name="T22" fmla="*/ 276 w 357"/>
                  <a:gd name="T23" fmla="*/ 258 h 328"/>
                  <a:gd name="T24" fmla="*/ 281 w 357"/>
                  <a:gd name="T25" fmla="*/ 253 h 328"/>
                  <a:gd name="T26" fmla="*/ 260 w 357"/>
                  <a:gd name="T27" fmla="*/ 244 h 328"/>
                  <a:gd name="T28" fmla="*/ 265 w 357"/>
                  <a:gd name="T29" fmla="*/ 249 h 328"/>
                  <a:gd name="T30" fmla="*/ 254 w 357"/>
                  <a:gd name="T31" fmla="*/ 228 h 328"/>
                  <a:gd name="T32" fmla="*/ 244 w 357"/>
                  <a:gd name="T33" fmla="*/ 229 h 328"/>
                  <a:gd name="T34" fmla="*/ 249 w 357"/>
                  <a:gd name="T35" fmla="*/ 223 h 328"/>
                  <a:gd name="T36" fmla="*/ 227 w 357"/>
                  <a:gd name="T37" fmla="*/ 214 h 328"/>
                  <a:gd name="T38" fmla="*/ 233 w 357"/>
                  <a:gd name="T39" fmla="*/ 219 h 328"/>
                  <a:gd name="T40" fmla="*/ 222 w 357"/>
                  <a:gd name="T41" fmla="*/ 198 h 328"/>
                  <a:gd name="T42" fmla="*/ 211 w 357"/>
                  <a:gd name="T43" fmla="*/ 199 h 328"/>
                  <a:gd name="T44" fmla="*/ 216 w 357"/>
                  <a:gd name="T45" fmla="*/ 193 h 328"/>
                  <a:gd name="T46" fmla="*/ 195 w 357"/>
                  <a:gd name="T47" fmla="*/ 184 h 328"/>
                  <a:gd name="T48" fmla="*/ 200 w 357"/>
                  <a:gd name="T49" fmla="*/ 189 h 328"/>
                  <a:gd name="T50" fmla="*/ 189 w 357"/>
                  <a:gd name="T51" fmla="*/ 169 h 328"/>
                  <a:gd name="T52" fmla="*/ 179 w 357"/>
                  <a:gd name="T53" fmla="*/ 169 h 328"/>
                  <a:gd name="T54" fmla="*/ 184 w 357"/>
                  <a:gd name="T55" fmla="*/ 164 h 328"/>
                  <a:gd name="T56" fmla="*/ 162 w 357"/>
                  <a:gd name="T57" fmla="*/ 154 h 328"/>
                  <a:gd name="T58" fmla="*/ 168 w 357"/>
                  <a:gd name="T59" fmla="*/ 159 h 328"/>
                  <a:gd name="T60" fmla="*/ 157 w 357"/>
                  <a:gd name="T61" fmla="*/ 139 h 328"/>
                  <a:gd name="T62" fmla="*/ 146 w 357"/>
                  <a:gd name="T63" fmla="*/ 139 h 328"/>
                  <a:gd name="T64" fmla="*/ 151 w 357"/>
                  <a:gd name="T65" fmla="*/ 134 h 328"/>
                  <a:gd name="T66" fmla="*/ 130 w 357"/>
                  <a:gd name="T67" fmla="*/ 124 h 328"/>
                  <a:gd name="T68" fmla="*/ 135 w 357"/>
                  <a:gd name="T69" fmla="*/ 129 h 328"/>
                  <a:gd name="T70" fmla="*/ 124 w 357"/>
                  <a:gd name="T71" fmla="*/ 109 h 328"/>
                  <a:gd name="T72" fmla="*/ 114 w 357"/>
                  <a:gd name="T73" fmla="*/ 109 h 328"/>
                  <a:gd name="T74" fmla="*/ 119 w 357"/>
                  <a:gd name="T75" fmla="*/ 104 h 328"/>
                  <a:gd name="T76" fmla="*/ 97 w 357"/>
                  <a:gd name="T77" fmla="*/ 95 h 328"/>
                  <a:gd name="T78" fmla="*/ 103 w 357"/>
                  <a:gd name="T79" fmla="*/ 100 h 328"/>
                  <a:gd name="T80" fmla="*/ 91 w 357"/>
                  <a:gd name="T81" fmla="*/ 79 h 328"/>
                  <a:gd name="T82" fmla="*/ 81 w 357"/>
                  <a:gd name="T83" fmla="*/ 80 h 328"/>
                  <a:gd name="T84" fmla="*/ 86 w 357"/>
                  <a:gd name="T85" fmla="*/ 74 h 328"/>
                  <a:gd name="T86" fmla="*/ 65 w 357"/>
                  <a:gd name="T87" fmla="*/ 65 h 328"/>
                  <a:gd name="T88" fmla="*/ 70 w 357"/>
                  <a:gd name="T89" fmla="*/ 70 h 328"/>
                  <a:gd name="T90" fmla="*/ 59 w 357"/>
                  <a:gd name="T91" fmla="*/ 49 h 328"/>
                  <a:gd name="T92" fmla="*/ 49 w 357"/>
                  <a:gd name="T93" fmla="*/ 50 h 328"/>
                  <a:gd name="T94" fmla="*/ 54 w 357"/>
                  <a:gd name="T95" fmla="*/ 44 h 328"/>
                  <a:gd name="T96" fmla="*/ 32 w 357"/>
                  <a:gd name="T97" fmla="*/ 35 h 328"/>
                  <a:gd name="T98" fmla="*/ 38 w 357"/>
                  <a:gd name="T99" fmla="*/ 40 h 328"/>
                  <a:gd name="T100" fmla="*/ 26 w 357"/>
                  <a:gd name="T101" fmla="*/ 20 h 328"/>
                  <a:gd name="T102" fmla="*/ 16 w 357"/>
                  <a:gd name="T103" fmla="*/ 20 h 328"/>
                  <a:gd name="T104" fmla="*/ 21 w 357"/>
                  <a:gd name="T105" fmla="*/ 15 h 328"/>
                  <a:gd name="T106" fmla="*/ 0 w 357"/>
                  <a:gd name="T107" fmla="*/ 5 h 328"/>
                  <a:gd name="T108" fmla="*/ 5 w 357"/>
                  <a:gd name="T109" fmla="*/ 10 h 328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357"/>
                  <a:gd name="T166" fmla="*/ 0 h 328"/>
                  <a:gd name="T167" fmla="*/ 357 w 357"/>
                  <a:gd name="T168" fmla="*/ 328 h 328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357" h="328">
                    <a:moveTo>
                      <a:pt x="352" y="328"/>
                    </a:moveTo>
                    <a:lnTo>
                      <a:pt x="347" y="323"/>
                    </a:lnTo>
                    <a:lnTo>
                      <a:pt x="352" y="318"/>
                    </a:lnTo>
                    <a:lnTo>
                      <a:pt x="357" y="323"/>
                    </a:lnTo>
                    <a:lnTo>
                      <a:pt x="352" y="328"/>
                    </a:lnTo>
                    <a:close/>
                    <a:moveTo>
                      <a:pt x="341" y="318"/>
                    </a:moveTo>
                    <a:lnTo>
                      <a:pt x="336" y="313"/>
                    </a:lnTo>
                    <a:lnTo>
                      <a:pt x="341" y="308"/>
                    </a:lnTo>
                    <a:lnTo>
                      <a:pt x="346" y="313"/>
                    </a:lnTo>
                    <a:lnTo>
                      <a:pt x="341" y="318"/>
                    </a:lnTo>
                    <a:close/>
                    <a:moveTo>
                      <a:pt x="330" y="308"/>
                    </a:moveTo>
                    <a:lnTo>
                      <a:pt x="325" y="303"/>
                    </a:lnTo>
                    <a:lnTo>
                      <a:pt x="330" y="298"/>
                    </a:lnTo>
                    <a:lnTo>
                      <a:pt x="335" y="303"/>
                    </a:lnTo>
                    <a:lnTo>
                      <a:pt x="330" y="308"/>
                    </a:lnTo>
                    <a:close/>
                    <a:moveTo>
                      <a:pt x="320" y="298"/>
                    </a:moveTo>
                    <a:lnTo>
                      <a:pt x="314" y="293"/>
                    </a:lnTo>
                    <a:lnTo>
                      <a:pt x="319" y="288"/>
                    </a:lnTo>
                    <a:lnTo>
                      <a:pt x="325" y="293"/>
                    </a:lnTo>
                    <a:lnTo>
                      <a:pt x="320" y="298"/>
                    </a:lnTo>
                    <a:close/>
                    <a:moveTo>
                      <a:pt x="309" y="288"/>
                    </a:moveTo>
                    <a:lnTo>
                      <a:pt x="303" y="283"/>
                    </a:lnTo>
                    <a:lnTo>
                      <a:pt x="308" y="278"/>
                    </a:lnTo>
                    <a:lnTo>
                      <a:pt x="314" y="283"/>
                    </a:lnTo>
                    <a:lnTo>
                      <a:pt x="309" y="288"/>
                    </a:lnTo>
                    <a:close/>
                    <a:moveTo>
                      <a:pt x="298" y="278"/>
                    </a:moveTo>
                    <a:lnTo>
                      <a:pt x="293" y="273"/>
                    </a:lnTo>
                    <a:lnTo>
                      <a:pt x="297" y="268"/>
                    </a:lnTo>
                    <a:lnTo>
                      <a:pt x="303" y="273"/>
                    </a:lnTo>
                    <a:lnTo>
                      <a:pt x="298" y="278"/>
                    </a:lnTo>
                    <a:close/>
                    <a:moveTo>
                      <a:pt x="287" y="268"/>
                    </a:moveTo>
                    <a:lnTo>
                      <a:pt x="282" y="263"/>
                    </a:lnTo>
                    <a:lnTo>
                      <a:pt x="287" y="258"/>
                    </a:lnTo>
                    <a:lnTo>
                      <a:pt x="292" y="263"/>
                    </a:lnTo>
                    <a:lnTo>
                      <a:pt x="287" y="268"/>
                    </a:lnTo>
                    <a:close/>
                    <a:moveTo>
                      <a:pt x="276" y="258"/>
                    </a:moveTo>
                    <a:lnTo>
                      <a:pt x="271" y="253"/>
                    </a:lnTo>
                    <a:lnTo>
                      <a:pt x="276" y="248"/>
                    </a:lnTo>
                    <a:lnTo>
                      <a:pt x="281" y="253"/>
                    </a:lnTo>
                    <a:lnTo>
                      <a:pt x="276" y="258"/>
                    </a:lnTo>
                    <a:close/>
                    <a:moveTo>
                      <a:pt x="265" y="249"/>
                    </a:moveTo>
                    <a:lnTo>
                      <a:pt x="260" y="244"/>
                    </a:lnTo>
                    <a:lnTo>
                      <a:pt x="265" y="238"/>
                    </a:lnTo>
                    <a:lnTo>
                      <a:pt x="270" y="243"/>
                    </a:lnTo>
                    <a:lnTo>
                      <a:pt x="265" y="249"/>
                    </a:lnTo>
                    <a:close/>
                    <a:moveTo>
                      <a:pt x="255" y="239"/>
                    </a:moveTo>
                    <a:lnTo>
                      <a:pt x="249" y="234"/>
                    </a:lnTo>
                    <a:lnTo>
                      <a:pt x="254" y="228"/>
                    </a:lnTo>
                    <a:lnTo>
                      <a:pt x="260" y="233"/>
                    </a:lnTo>
                    <a:lnTo>
                      <a:pt x="255" y="239"/>
                    </a:lnTo>
                    <a:close/>
                    <a:moveTo>
                      <a:pt x="244" y="229"/>
                    </a:moveTo>
                    <a:lnTo>
                      <a:pt x="238" y="224"/>
                    </a:lnTo>
                    <a:lnTo>
                      <a:pt x="243" y="218"/>
                    </a:lnTo>
                    <a:lnTo>
                      <a:pt x="249" y="223"/>
                    </a:lnTo>
                    <a:lnTo>
                      <a:pt x="244" y="229"/>
                    </a:lnTo>
                    <a:close/>
                    <a:moveTo>
                      <a:pt x="233" y="219"/>
                    </a:moveTo>
                    <a:lnTo>
                      <a:pt x="227" y="214"/>
                    </a:lnTo>
                    <a:lnTo>
                      <a:pt x="232" y="208"/>
                    </a:lnTo>
                    <a:lnTo>
                      <a:pt x="238" y="213"/>
                    </a:lnTo>
                    <a:lnTo>
                      <a:pt x="233" y="219"/>
                    </a:lnTo>
                    <a:close/>
                    <a:moveTo>
                      <a:pt x="222" y="209"/>
                    </a:moveTo>
                    <a:lnTo>
                      <a:pt x="217" y="204"/>
                    </a:lnTo>
                    <a:lnTo>
                      <a:pt x="222" y="198"/>
                    </a:lnTo>
                    <a:lnTo>
                      <a:pt x="227" y="203"/>
                    </a:lnTo>
                    <a:lnTo>
                      <a:pt x="222" y="209"/>
                    </a:lnTo>
                    <a:close/>
                    <a:moveTo>
                      <a:pt x="211" y="199"/>
                    </a:moveTo>
                    <a:lnTo>
                      <a:pt x="206" y="194"/>
                    </a:lnTo>
                    <a:lnTo>
                      <a:pt x="211" y="188"/>
                    </a:lnTo>
                    <a:lnTo>
                      <a:pt x="216" y="193"/>
                    </a:lnTo>
                    <a:lnTo>
                      <a:pt x="211" y="199"/>
                    </a:lnTo>
                    <a:close/>
                    <a:moveTo>
                      <a:pt x="200" y="189"/>
                    </a:moveTo>
                    <a:lnTo>
                      <a:pt x="195" y="184"/>
                    </a:lnTo>
                    <a:lnTo>
                      <a:pt x="200" y="179"/>
                    </a:lnTo>
                    <a:lnTo>
                      <a:pt x="205" y="183"/>
                    </a:lnTo>
                    <a:lnTo>
                      <a:pt x="200" y="189"/>
                    </a:lnTo>
                    <a:close/>
                    <a:moveTo>
                      <a:pt x="190" y="179"/>
                    </a:moveTo>
                    <a:lnTo>
                      <a:pt x="184" y="174"/>
                    </a:lnTo>
                    <a:lnTo>
                      <a:pt x="189" y="169"/>
                    </a:lnTo>
                    <a:lnTo>
                      <a:pt x="195" y="174"/>
                    </a:lnTo>
                    <a:lnTo>
                      <a:pt x="190" y="179"/>
                    </a:lnTo>
                    <a:close/>
                    <a:moveTo>
                      <a:pt x="179" y="169"/>
                    </a:moveTo>
                    <a:lnTo>
                      <a:pt x="173" y="164"/>
                    </a:lnTo>
                    <a:lnTo>
                      <a:pt x="178" y="159"/>
                    </a:lnTo>
                    <a:lnTo>
                      <a:pt x="184" y="164"/>
                    </a:lnTo>
                    <a:lnTo>
                      <a:pt x="179" y="169"/>
                    </a:lnTo>
                    <a:close/>
                    <a:moveTo>
                      <a:pt x="168" y="159"/>
                    </a:moveTo>
                    <a:lnTo>
                      <a:pt x="162" y="154"/>
                    </a:lnTo>
                    <a:lnTo>
                      <a:pt x="167" y="149"/>
                    </a:lnTo>
                    <a:lnTo>
                      <a:pt x="173" y="154"/>
                    </a:lnTo>
                    <a:lnTo>
                      <a:pt x="168" y="159"/>
                    </a:lnTo>
                    <a:close/>
                    <a:moveTo>
                      <a:pt x="157" y="149"/>
                    </a:moveTo>
                    <a:lnTo>
                      <a:pt x="152" y="144"/>
                    </a:lnTo>
                    <a:lnTo>
                      <a:pt x="157" y="139"/>
                    </a:lnTo>
                    <a:lnTo>
                      <a:pt x="162" y="144"/>
                    </a:lnTo>
                    <a:lnTo>
                      <a:pt x="157" y="149"/>
                    </a:lnTo>
                    <a:close/>
                    <a:moveTo>
                      <a:pt x="146" y="139"/>
                    </a:moveTo>
                    <a:lnTo>
                      <a:pt x="141" y="134"/>
                    </a:lnTo>
                    <a:lnTo>
                      <a:pt x="146" y="129"/>
                    </a:lnTo>
                    <a:lnTo>
                      <a:pt x="151" y="134"/>
                    </a:lnTo>
                    <a:lnTo>
                      <a:pt x="146" y="139"/>
                    </a:lnTo>
                    <a:close/>
                    <a:moveTo>
                      <a:pt x="135" y="129"/>
                    </a:moveTo>
                    <a:lnTo>
                      <a:pt x="130" y="124"/>
                    </a:lnTo>
                    <a:lnTo>
                      <a:pt x="135" y="119"/>
                    </a:lnTo>
                    <a:lnTo>
                      <a:pt x="140" y="124"/>
                    </a:lnTo>
                    <a:lnTo>
                      <a:pt x="135" y="129"/>
                    </a:lnTo>
                    <a:close/>
                    <a:moveTo>
                      <a:pt x="125" y="119"/>
                    </a:moveTo>
                    <a:lnTo>
                      <a:pt x="119" y="114"/>
                    </a:lnTo>
                    <a:lnTo>
                      <a:pt x="124" y="109"/>
                    </a:lnTo>
                    <a:lnTo>
                      <a:pt x="129" y="114"/>
                    </a:lnTo>
                    <a:lnTo>
                      <a:pt x="125" y="119"/>
                    </a:lnTo>
                    <a:close/>
                    <a:moveTo>
                      <a:pt x="114" y="109"/>
                    </a:moveTo>
                    <a:lnTo>
                      <a:pt x="108" y="105"/>
                    </a:lnTo>
                    <a:lnTo>
                      <a:pt x="113" y="99"/>
                    </a:lnTo>
                    <a:lnTo>
                      <a:pt x="119" y="104"/>
                    </a:lnTo>
                    <a:lnTo>
                      <a:pt x="114" y="109"/>
                    </a:lnTo>
                    <a:close/>
                    <a:moveTo>
                      <a:pt x="103" y="100"/>
                    </a:moveTo>
                    <a:lnTo>
                      <a:pt x="97" y="95"/>
                    </a:lnTo>
                    <a:lnTo>
                      <a:pt x="102" y="89"/>
                    </a:lnTo>
                    <a:lnTo>
                      <a:pt x="108" y="94"/>
                    </a:lnTo>
                    <a:lnTo>
                      <a:pt x="103" y="100"/>
                    </a:lnTo>
                    <a:close/>
                    <a:moveTo>
                      <a:pt x="92" y="90"/>
                    </a:moveTo>
                    <a:lnTo>
                      <a:pt x="87" y="85"/>
                    </a:lnTo>
                    <a:lnTo>
                      <a:pt x="91" y="79"/>
                    </a:lnTo>
                    <a:lnTo>
                      <a:pt x="97" y="84"/>
                    </a:lnTo>
                    <a:lnTo>
                      <a:pt x="92" y="90"/>
                    </a:lnTo>
                    <a:close/>
                    <a:moveTo>
                      <a:pt x="81" y="80"/>
                    </a:moveTo>
                    <a:lnTo>
                      <a:pt x="76" y="75"/>
                    </a:lnTo>
                    <a:lnTo>
                      <a:pt x="81" y="69"/>
                    </a:lnTo>
                    <a:lnTo>
                      <a:pt x="86" y="74"/>
                    </a:lnTo>
                    <a:lnTo>
                      <a:pt x="81" y="80"/>
                    </a:lnTo>
                    <a:close/>
                    <a:moveTo>
                      <a:pt x="70" y="70"/>
                    </a:moveTo>
                    <a:lnTo>
                      <a:pt x="65" y="65"/>
                    </a:lnTo>
                    <a:lnTo>
                      <a:pt x="70" y="59"/>
                    </a:lnTo>
                    <a:lnTo>
                      <a:pt x="75" y="64"/>
                    </a:lnTo>
                    <a:lnTo>
                      <a:pt x="70" y="70"/>
                    </a:lnTo>
                    <a:close/>
                    <a:moveTo>
                      <a:pt x="59" y="60"/>
                    </a:moveTo>
                    <a:lnTo>
                      <a:pt x="54" y="55"/>
                    </a:lnTo>
                    <a:lnTo>
                      <a:pt x="59" y="49"/>
                    </a:lnTo>
                    <a:lnTo>
                      <a:pt x="64" y="54"/>
                    </a:lnTo>
                    <a:lnTo>
                      <a:pt x="59" y="60"/>
                    </a:lnTo>
                    <a:close/>
                    <a:moveTo>
                      <a:pt x="49" y="50"/>
                    </a:moveTo>
                    <a:lnTo>
                      <a:pt x="43" y="45"/>
                    </a:lnTo>
                    <a:lnTo>
                      <a:pt x="48" y="40"/>
                    </a:lnTo>
                    <a:lnTo>
                      <a:pt x="54" y="44"/>
                    </a:lnTo>
                    <a:lnTo>
                      <a:pt x="49" y="50"/>
                    </a:lnTo>
                    <a:close/>
                    <a:moveTo>
                      <a:pt x="38" y="40"/>
                    </a:moveTo>
                    <a:lnTo>
                      <a:pt x="32" y="35"/>
                    </a:lnTo>
                    <a:lnTo>
                      <a:pt x="37" y="30"/>
                    </a:lnTo>
                    <a:lnTo>
                      <a:pt x="43" y="35"/>
                    </a:lnTo>
                    <a:lnTo>
                      <a:pt x="38" y="40"/>
                    </a:lnTo>
                    <a:close/>
                    <a:moveTo>
                      <a:pt x="27" y="30"/>
                    </a:moveTo>
                    <a:lnTo>
                      <a:pt x="21" y="25"/>
                    </a:lnTo>
                    <a:lnTo>
                      <a:pt x="26" y="20"/>
                    </a:lnTo>
                    <a:lnTo>
                      <a:pt x="32" y="25"/>
                    </a:lnTo>
                    <a:lnTo>
                      <a:pt x="27" y="30"/>
                    </a:lnTo>
                    <a:close/>
                    <a:moveTo>
                      <a:pt x="16" y="20"/>
                    </a:moveTo>
                    <a:lnTo>
                      <a:pt x="11" y="15"/>
                    </a:lnTo>
                    <a:lnTo>
                      <a:pt x="16" y="10"/>
                    </a:lnTo>
                    <a:lnTo>
                      <a:pt x="21" y="15"/>
                    </a:lnTo>
                    <a:lnTo>
                      <a:pt x="16" y="20"/>
                    </a:lnTo>
                    <a:close/>
                    <a:moveTo>
                      <a:pt x="5" y="10"/>
                    </a:moveTo>
                    <a:lnTo>
                      <a:pt x="0" y="5"/>
                    </a:lnTo>
                    <a:lnTo>
                      <a:pt x="5" y="0"/>
                    </a:lnTo>
                    <a:lnTo>
                      <a:pt x="10" y="5"/>
                    </a:lnTo>
                    <a:lnTo>
                      <a:pt x="5" y="10"/>
                    </a:lnTo>
                    <a:close/>
                  </a:path>
                </a:pathLst>
              </a:custGeom>
              <a:solidFill>
                <a:srgbClr val="000000"/>
              </a:solidFill>
              <a:ln w="1">
                <a:noFill/>
                <a:bevel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endParaRPr>
              </a:p>
            </p:txBody>
          </p:sp>
          <p:sp>
            <p:nvSpPr>
              <p:cNvPr id="55" name="Freeform 54"/>
              <p:cNvSpPr>
                <a:spLocks noEditPoints="1"/>
              </p:cNvSpPr>
              <p:nvPr/>
            </p:nvSpPr>
            <p:spPr bwMode="auto">
              <a:xfrm>
                <a:off x="2360" y="1145"/>
                <a:ext cx="757" cy="425"/>
              </a:xfrm>
              <a:custGeom>
                <a:avLst/>
                <a:gdLst>
                  <a:gd name="T0" fmla="*/ 48 w 757"/>
                  <a:gd name="T1" fmla="*/ 407 h 425"/>
                  <a:gd name="T2" fmla="*/ 54 w 757"/>
                  <a:gd name="T3" fmla="*/ 387 h 425"/>
                  <a:gd name="T4" fmla="*/ 61 w 757"/>
                  <a:gd name="T5" fmla="*/ 400 h 425"/>
                  <a:gd name="T6" fmla="*/ 92 w 757"/>
                  <a:gd name="T7" fmla="*/ 365 h 425"/>
                  <a:gd name="T8" fmla="*/ 80 w 757"/>
                  <a:gd name="T9" fmla="*/ 373 h 425"/>
                  <a:gd name="T10" fmla="*/ 125 w 757"/>
                  <a:gd name="T11" fmla="*/ 364 h 425"/>
                  <a:gd name="T12" fmla="*/ 131 w 757"/>
                  <a:gd name="T13" fmla="*/ 344 h 425"/>
                  <a:gd name="T14" fmla="*/ 138 w 757"/>
                  <a:gd name="T15" fmla="*/ 357 h 425"/>
                  <a:gd name="T16" fmla="*/ 170 w 757"/>
                  <a:gd name="T17" fmla="*/ 323 h 425"/>
                  <a:gd name="T18" fmla="*/ 157 w 757"/>
                  <a:gd name="T19" fmla="*/ 330 h 425"/>
                  <a:gd name="T20" fmla="*/ 202 w 757"/>
                  <a:gd name="T21" fmla="*/ 321 h 425"/>
                  <a:gd name="T22" fmla="*/ 208 w 757"/>
                  <a:gd name="T23" fmla="*/ 301 h 425"/>
                  <a:gd name="T24" fmla="*/ 215 w 757"/>
                  <a:gd name="T25" fmla="*/ 314 h 425"/>
                  <a:gd name="T26" fmla="*/ 247 w 757"/>
                  <a:gd name="T27" fmla="*/ 280 h 425"/>
                  <a:gd name="T28" fmla="*/ 234 w 757"/>
                  <a:gd name="T29" fmla="*/ 287 h 425"/>
                  <a:gd name="T30" fmla="*/ 280 w 757"/>
                  <a:gd name="T31" fmla="*/ 278 h 425"/>
                  <a:gd name="T32" fmla="*/ 285 w 757"/>
                  <a:gd name="T33" fmla="*/ 258 h 425"/>
                  <a:gd name="T34" fmla="*/ 292 w 757"/>
                  <a:gd name="T35" fmla="*/ 271 h 425"/>
                  <a:gd name="T36" fmla="*/ 324 w 757"/>
                  <a:gd name="T37" fmla="*/ 237 h 425"/>
                  <a:gd name="T38" fmla="*/ 311 w 757"/>
                  <a:gd name="T39" fmla="*/ 244 h 425"/>
                  <a:gd name="T40" fmla="*/ 357 w 757"/>
                  <a:gd name="T41" fmla="*/ 235 h 425"/>
                  <a:gd name="T42" fmla="*/ 362 w 757"/>
                  <a:gd name="T43" fmla="*/ 215 h 425"/>
                  <a:gd name="T44" fmla="*/ 370 w 757"/>
                  <a:gd name="T45" fmla="*/ 228 h 425"/>
                  <a:gd name="T46" fmla="*/ 401 w 757"/>
                  <a:gd name="T47" fmla="*/ 194 h 425"/>
                  <a:gd name="T48" fmla="*/ 388 w 757"/>
                  <a:gd name="T49" fmla="*/ 201 h 425"/>
                  <a:gd name="T50" fmla="*/ 434 w 757"/>
                  <a:gd name="T51" fmla="*/ 193 h 425"/>
                  <a:gd name="T52" fmla="*/ 439 w 757"/>
                  <a:gd name="T53" fmla="*/ 173 h 425"/>
                  <a:gd name="T54" fmla="*/ 447 w 757"/>
                  <a:gd name="T55" fmla="*/ 185 h 425"/>
                  <a:gd name="T56" fmla="*/ 478 w 757"/>
                  <a:gd name="T57" fmla="*/ 151 h 425"/>
                  <a:gd name="T58" fmla="*/ 465 w 757"/>
                  <a:gd name="T59" fmla="*/ 158 h 425"/>
                  <a:gd name="T60" fmla="*/ 511 w 757"/>
                  <a:gd name="T61" fmla="*/ 150 h 425"/>
                  <a:gd name="T62" fmla="*/ 517 w 757"/>
                  <a:gd name="T63" fmla="*/ 130 h 425"/>
                  <a:gd name="T64" fmla="*/ 524 w 757"/>
                  <a:gd name="T65" fmla="*/ 143 h 425"/>
                  <a:gd name="T66" fmla="*/ 555 w 757"/>
                  <a:gd name="T67" fmla="*/ 108 h 425"/>
                  <a:gd name="T68" fmla="*/ 542 w 757"/>
                  <a:gd name="T69" fmla="*/ 115 h 425"/>
                  <a:gd name="T70" fmla="*/ 588 w 757"/>
                  <a:gd name="T71" fmla="*/ 107 h 425"/>
                  <a:gd name="T72" fmla="*/ 594 w 757"/>
                  <a:gd name="T73" fmla="*/ 87 h 425"/>
                  <a:gd name="T74" fmla="*/ 601 w 757"/>
                  <a:gd name="T75" fmla="*/ 100 h 425"/>
                  <a:gd name="T76" fmla="*/ 632 w 757"/>
                  <a:gd name="T77" fmla="*/ 65 h 425"/>
                  <a:gd name="T78" fmla="*/ 619 w 757"/>
                  <a:gd name="T79" fmla="*/ 73 h 425"/>
                  <a:gd name="T80" fmla="*/ 665 w 757"/>
                  <a:gd name="T81" fmla="*/ 64 h 425"/>
                  <a:gd name="T82" fmla="*/ 671 w 757"/>
                  <a:gd name="T83" fmla="*/ 44 h 425"/>
                  <a:gd name="T84" fmla="*/ 678 w 757"/>
                  <a:gd name="T85" fmla="*/ 57 h 425"/>
                  <a:gd name="T86" fmla="*/ 709 w 757"/>
                  <a:gd name="T87" fmla="*/ 22 h 425"/>
                  <a:gd name="T88" fmla="*/ 696 w 757"/>
                  <a:gd name="T89" fmla="*/ 30 h 425"/>
                  <a:gd name="T90" fmla="*/ 742 w 757"/>
                  <a:gd name="T91" fmla="*/ 21 h 425"/>
                  <a:gd name="T92" fmla="*/ 748 w 757"/>
                  <a:gd name="T93" fmla="*/ 1 h 425"/>
                  <a:gd name="T94" fmla="*/ 755 w 757"/>
                  <a:gd name="T95" fmla="*/ 14 h 425"/>
                  <a:gd name="T96" fmla="*/ 0 w 757"/>
                  <a:gd name="T97" fmla="*/ 425 h 425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757"/>
                  <a:gd name="T148" fmla="*/ 0 h 425"/>
                  <a:gd name="T149" fmla="*/ 757 w 757"/>
                  <a:gd name="T150" fmla="*/ 425 h 425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757" h="425">
                    <a:moveTo>
                      <a:pt x="28" y="401"/>
                    </a:moveTo>
                    <a:lnTo>
                      <a:pt x="41" y="394"/>
                    </a:lnTo>
                    <a:lnTo>
                      <a:pt x="48" y="407"/>
                    </a:lnTo>
                    <a:lnTo>
                      <a:pt x="35" y="414"/>
                    </a:lnTo>
                    <a:lnTo>
                      <a:pt x="28" y="401"/>
                    </a:lnTo>
                    <a:close/>
                    <a:moveTo>
                      <a:pt x="54" y="387"/>
                    </a:moveTo>
                    <a:lnTo>
                      <a:pt x="67" y="380"/>
                    </a:lnTo>
                    <a:lnTo>
                      <a:pt x="74" y="393"/>
                    </a:lnTo>
                    <a:lnTo>
                      <a:pt x="61" y="400"/>
                    </a:lnTo>
                    <a:lnTo>
                      <a:pt x="54" y="387"/>
                    </a:lnTo>
                    <a:close/>
                    <a:moveTo>
                      <a:pt x="80" y="373"/>
                    </a:moveTo>
                    <a:lnTo>
                      <a:pt x="92" y="365"/>
                    </a:lnTo>
                    <a:lnTo>
                      <a:pt x="100" y="378"/>
                    </a:lnTo>
                    <a:lnTo>
                      <a:pt x="87" y="385"/>
                    </a:lnTo>
                    <a:lnTo>
                      <a:pt x="80" y="373"/>
                    </a:lnTo>
                    <a:close/>
                    <a:moveTo>
                      <a:pt x="105" y="358"/>
                    </a:moveTo>
                    <a:lnTo>
                      <a:pt x="118" y="351"/>
                    </a:lnTo>
                    <a:lnTo>
                      <a:pt x="125" y="364"/>
                    </a:lnTo>
                    <a:lnTo>
                      <a:pt x="112" y="371"/>
                    </a:lnTo>
                    <a:lnTo>
                      <a:pt x="105" y="358"/>
                    </a:lnTo>
                    <a:close/>
                    <a:moveTo>
                      <a:pt x="131" y="344"/>
                    </a:moveTo>
                    <a:lnTo>
                      <a:pt x="144" y="337"/>
                    </a:lnTo>
                    <a:lnTo>
                      <a:pt x="151" y="350"/>
                    </a:lnTo>
                    <a:lnTo>
                      <a:pt x="138" y="357"/>
                    </a:lnTo>
                    <a:lnTo>
                      <a:pt x="131" y="344"/>
                    </a:lnTo>
                    <a:close/>
                    <a:moveTo>
                      <a:pt x="157" y="330"/>
                    </a:moveTo>
                    <a:lnTo>
                      <a:pt x="170" y="323"/>
                    </a:lnTo>
                    <a:lnTo>
                      <a:pt x="177" y="335"/>
                    </a:lnTo>
                    <a:lnTo>
                      <a:pt x="164" y="343"/>
                    </a:lnTo>
                    <a:lnTo>
                      <a:pt x="157" y="330"/>
                    </a:lnTo>
                    <a:close/>
                    <a:moveTo>
                      <a:pt x="182" y="315"/>
                    </a:moveTo>
                    <a:lnTo>
                      <a:pt x="195" y="308"/>
                    </a:lnTo>
                    <a:lnTo>
                      <a:pt x="202" y="321"/>
                    </a:lnTo>
                    <a:lnTo>
                      <a:pt x="190" y="328"/>
                    </a:lnTo>
                    <a:lnTo>
                      <a:pt x="182" y="315"/>
                    </a:lnTo>
                    <a:close/>
                    <a:moveTo>
                      <a:pt x="208" y="301"/>
                    </a:moveTo>
                    <a:lnTo>
                      <a:pt x="221" y="294"/>
                    </a:lnTo>
                    <a:lnTo>
                      <a:pt x="228" y="307"/>
                    </a:lnTo>
                    <a:lnTo>
                      <a:pt x="215" y="314"/>
                    </a:lnTo>
                    <a:lnTo>
                      <a:pt x="208" y="301"/>
                    </a:lnTo>
                    <a:close/>
                    <a:moveTo>
                      <a:pt x="234" y="287"/>
                    </a:moveTo>
                    <a:lnTo>
                      <a:pt x="247" y="280"/>
                    </a:lnTo>
                    <a:lnTo>
                      <a:pt x="254" y="292"/>
                    </a:lnTo>
                    <a:lnTo>
                      <a:pt x="241" y="300"/>
                    </a:lnTo>
                    <a:lnTo>
                      <a:pt x="234" y="287"/>
                    </a:lnTo>
                    <a:close/>
                    <a:moveTo>
                      <a:pt x="260" y="272"/>
                    </a:moveTo>
                    <a:lnTo>
                      <a:pt x="272" y="265"/>
                    </a:lnTo>
                    <a:lnTo>
                      <a:pt x="280" y="278"/>
                    </a:lnTo>
                    <a:lnTo>
                      <a:pt x="267" y="285"/>
                    </a:lnTo>
                    <a:lnTo>
                      <a:pt x="260" y="272"/>
                    </a:lnTo>
                    <a:close/>
                    <a:moveTo>
                      <a:pt x="285" y="258"/>
                    </a:moveTo>
                    <a:lnTo>
                      <a:pt x="298" y="251"/>
                    </a:lnTo>
                    <a:lnTo>
                      <a:pt x="305" y="264"/>
                    </a:lnTo>
                    <a:lnTo>
                      <a:pt x="292" y="271"/>
                    </a:lnTo>
                    <a:lnTo>
                      <a:pt x="285" y="258"/>
                    </a:lnTo>
                    <a:close/>
                    <a:moveTo>
                      <a:pt x="311" y="244"/>
                    </a:moveTo>
                    <a:lnTo>
                      <a:pt x="324" y="237"/>
                    </a:lnTo>
                    <a:lnTo>
                      <a:pt x="331" y="250"/>
                    </a:lnTo>
                    <a:lnTo>
                      <a:pt x="318" y="257"/>
                    </a:lnTo>
                    <a:lnTo>
                      <a:pt x="311" y="244"/>
                    </a:lnTo>
                    <a:close/>
                    <a:moveTo>
                      <a:pt x="337" y="230"/>
                    </a:moveTo>
                    <a:lnTo>
                      <a:pt x="350" y="223"/>
                    </a:lnTo>
                    <a:lnTo>
                      <a:pt x="357" y="235"/>
                    </a:lnTo>
                    <a:lnTo>
                      <a:pt x="344" y="243"/>
                    </a:lnTo>
                    <a:lnTo>
                      <a:pt x="337" y="230"/>
                    </a:lnTo>
                    <a:close/>
                    <a:moveTo>
                      <a:pt x="362" y="215"/>
                    </a:moveTo>
                    <a:lnTo>
                      <a:pt x="375" y="208"/>
                    </a:lnTo>
                    <a:lnTo>
                      <a:pt x="382" y="221"/>
                    </a:lnTo>
                    <a:lnTo>
                      <a:pt x="370" y="228"/>
                    </a:lnTo>
                    <a:lnTo>
                      <a:pt x="362" y="215"/>
                    </a:lnTo>
                    <a:close/>
                    <a:moveTo>
                      <a:pt x="388" y="201"/>
                    </a:moveTo>
                    <a:lnTo>
                      <a:pt x="401" y="194"/>
                    </a:lnTo>
                    <a:lnTo>
                      <a:pt x="408" y="207"/>
                    </a:lnTo>
                    <a:lnTo>
                      <a:pt x="395" y="214"/>
                    </a:lnTo>
                    <a:lnTo>
                      <a:pt x="388" y="201"/>
                    </a:lnTo>
                    <a:close/>
                    <a:moveTo>
                      <a:pt x="414" y="187"/>
                    </a:moveTo>
                    <a:lnTo>
                      <a:pt x="427" y="180"/>
                    </a:lnTo>
                    <a:lnTo>
                      <a:pt x="434" y="193"/>
                    </a:lnTo>
                    <a:lnTo>
                      <a:pt x="421" y="200"/>
                    </a:lnTo>
                    <a:lnTo>
                      <a:pt x="414" y="187"/>
                    </a:lnTo>
                    <a:close/>
                    <a:moveTo>
                      <a:pt x="439" y="173"/>
                    </a:moveTo>
                    <a:lnTo>
                      <a:pt x="452" y="165"/>
                    </a:lnTo>
                    <a:lnTo>
                      <a:pt x="459" y="178"/>
                    </a:lnTo>
                    <a:lnTo>
                      <a:pt x="447" y="185"/>
                    </a:lnTo>
                    <a:lnTo>
                      <a:pt x="439" y="173"/>
                    </a:lnTo>
                    <a:close/>
                    <a:moveTo>
                      <a:pt x="465" y="158"/>
                    </a:moveTo>
                    <a:lnTo>
                      <a:pt x="478" y="151"/>
                    </a:lnTo>
                    <a:lnTo>
                      <a:pt x="485" y="164"/>
                    </a:lnTo>
                    <a:lnTo>
                      <a:pt x="472" y="171"/>
                    </a:lnTo>
                    <a:lnTo>
                      <a:pt x="465" y="158"/>
                    </a:lnTo>
                    <a:close/>
                    <a:moveTo>
                      <a:pt x="491" y="144"/>
                    </a:moveTo>
                    <a:lnTo>
                      <a:pt x="504" y="137"/>
                    </a:lnTo>
                    <a:lnTo>
                      <a:pt x="511" y="150"/>
                    </a:lnTo>
                    <a:lnTo>
                      <a:pt x="498" y="157"/>
                    </a:lnTo>
                    <a:lnTo>
                      <a:pt x="491" y="144"/>
                    </a:lnTo>
                    <a:close/>
                    <a:moveTo>
                      <a:pt x="517" y="130"/>
                    </a:moveTo>
                    <a:lnTo>
                      <a:pt x="529" y="123"/>
                    </a:lnTo>
                    <a:lnTo>
                      <a:pt x="537" y="135"/>
                    </a:lnTo>
                    <a:lnTo>
                      <a:pt x="524" y="143"/>
                    </a:lnTo>
                    <a:lnTo>
                      <a:pt x="517" y="130"/>
                    </a:lnTo>
                    <a:close/>
                    <a:moveTo>
                      <a:pt x="542" y="115"/>
                    </a:moveTo>
                    <a:lnTo>
                      <a:pt x="555" y="108"/>
                    </a:lnTo>
                    <a:lnTo>
                      <a:pt x="562" y="121"/>
                    </a:lnTo>
                    <a:lnTo>
                      <a:pt x="549" y="128"/>
                    </a:lnTo>
                    <a:lnTo>
                      <a:pt x="542" y="115"/>
                    </a:lnTo>
                    <a:close/>
                    <a:moveTo>
                      <a:pt x="568" y="101"/>
                    </a:moveTo>
                    <a:lnTo>
                      <a:pt x="581" y="94"/>
                    </a:lnTo>
                    <a:lnTo>
                      <a:pt x="588" y="107"/>
                    </a:lnTo>
                    <a:lnTo>
                      <a:pt x="575" y="114"/>
                    </a:lnTo>
                    <a:lnTo>
                      <a:pt x="568" y="101"/>
                    </a:lnTo>
                    <a:close/>
                    <a:moveTo>
                      <a:pt x="594" y="87"/>
                    </a:moveTo>
                    <a:lnTo>
                      <a:pt x="606" y="80"/>
                    </a:lnTo>
                    <a:lnTo>
                      <a:pt x="614" y="93"/>
                    </a:lnTo>
                    <a:lnTo>
                      <a:pt x="601" y="100"/>
                    </a:lnTo>
                    <a:lnTo>
                      <a:pt x="594" y="87"/>
                    </a:lnTo>
                    <a:close/>
                    <a:moveTo>
                      <a:pt x="619" y="73"/>
                    </a:moveTo>
                    <a:lnTo>
                      <a:pt x="632" y="65"/>
                    </a:lnTo>
                    <a:lnTo>
                      <a:pt x="639" y="78"/>
                    </a:lnTo>
                    <a:lnTo>
                      <a:pt x="626" y="85"/>
                    </a:lnTo>
                    <a:lnTo>
                      <a:pt x="619" y="73"/>
                    </a:lnTo>
                    <a:close/>
                    <a:moveTo>
                      <a:pt x="645" y="58"/>
                    </a:moveTo>
                    <a:lnTo>
                      <a:pt x="658" y="51"/>
                    </a:lnTo>
                    <a:lnTo>
                      <a:pt x="665" y="64"/>
                    </a:lnTo>
                    <a:lnTo>
                      <a:pt x="652" y="71"/>
                    </a:lnTo>
                    <a:lnTo>
                      <a:pt x="645" y="58"/>
                    </a:lnTo>
                    <a:close/>
                    <a:moveTo>
                      <a:pt x="671" y="44"/>
                    </a:moveTo>
                    <a:lnTo>
                      <a:pt x="684" y="37"/>
                    </a:lnTo>
                    <a:lnTo>
                      <a:pt x="691" y="50"/>
                    </a:lnTo>
                    <a:lnTo>
                      <a:pt x="678" y="57"/>
                    </a:lnTo>
                    <a:lnTo>
                      <a:pt x="671" y="44"/>
                    </a:lnTo>
                    <a:close/>
                    <a:moveTo>
                      <a:pt x="696" y="30"/>
                    </a:moveTo>
                    <a:lnTo>
                      <a:pt x="709" y="22"/>
                    </a:lnTo>
                    <a:lnTo>
                      <a:pt x="716" y="35"/>
                    </a:lnTo>
                    <a:lnTo>
                      <a:pt x="704" y="42"/>
                    </a:lnTo>
                    <a:lnTo>
                      <a:pt x="696" y="30"/>
                    </a:lnTo>
                    <a:close/>
                    <a:moveTo>
                      <a:pt x="722" y="15"/>
                    </a:moveTo>
                    <a:lnTo>
                      <a:pt x="735" y="8"/>
                    </a:lnTo>
                    <a:lnTo>
                      <a:pt x="742" y="21"/>
                    </a:lnTo>
                    <a:lnTo>
                      <a:pt x="729" y="28"/>
                    </a:lnTo>
                    <a:lnTo>
                      <a:pt x="722" y="15"/>
                    </a:lnTo>
                    <a:close/>
                    <a:moveTo>
                      <a:pt x="748" y="1"/>
                    </a:moveTo>
                    <a:lnTo>
                      <a:pt x="750" y="0"/>
                    </a:lnTo>
                    <a:lnTo>
                      <a:pt x="757" y="13"/>
                    </a:lnTo>
                    <a:lnTo>
                      <a:pt x="755" y="14"/>
                    </a:lnTo>
                    <a:lnTo>
                      <a:pt x="748" y="1"/>
                    </a:lnTo>
                    <a:close/>
                    <a:moveTo>
                      <a:pt x="49" y="423"/>
                    </a:moveTo>
                    <a:lnTo>
                      <a:pt x="0" y="425"/>
                    </a:lnTo>
                    <a:lnTo>
                      <a:pt x="27" y="385"/>
                    </a:lnTo>
                    <a:lnTo>
                      <a:pt x="49" y="423"/>
                    </a:lnTo>
                    <a:close/>
                  </a:path>
                </a:pathLst>
              </a:custGeom>
              <a:solidFill>
                <a:srgbClr val="0000CC"/>
              </a:solidFill>
              <a:ln w="1">
                <a:noFill/>
                <a:bevel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endParaRPr>
              </a:p>
            </p:txBody>
          </p:sp>
          <p:sp>
            <p:nvSpPr>
              <p:cNvPr id="56" name="Freeform 55"/>
              <p:cNvSpPr>
                <a:spLocks noEditPoints="1"/>
              </p:cNvSpPr>
              <p:nvPr/>
            </p:nvSpPr>
            <p:spPr bwMode="auto">
              <a:xfrm>
                <a:off x="889" y="1918"/>
                <a:ext cx="610" cy="282"/>
              </a:xfrm>
              <a:custGeom>
                <a:avLst/>
                <a:gdLst>
                  <a:gd name="T0" fmla="*/ 44 w 610"/>
                  <a:gd name="T1" fmla="*/ 252 h 282"/>
                  <a:gd name="T2" fmla="*/ 36 w 610"/>
                  <a:gd name="T3" fmla="*/ 272 h 282"/>
                  <a:gd name="T4" fmla="*/ 57 w 610"/>
                  <a:gd name="T5" fmla="*/ 246 h 282"/>
                  <a:gd name="T6" fmla="*/ 77 w 610"/>
                  <a:gd name="T7" fmla="*/ 254 h 282"/>
                  <a:gd name="T8" fmla="*/ 57 w 610"/>
                  <a:gd name="T9" fmla="*/ 246 h 282"/>
                  <a:gd name="T10" fmla="*/ 97 w 610"/>
                  <a:gd name="T11" fmla="*/ 228 h 282"/>
                  <a:gd name="T12" fmla="*/ 90 w 610"/>
                  <a:gd name="T13" fmla="*/ 247 h 282"/>
                  <a:gd name="T14" fmla="*/ 111 w 610"/>
                  <a:gd name="T15" fmla="*/ 222 h 282"/>
                  <a:gd name="T16" fmla="*/ 130 w 610"/>
                  <a:gd name="T17" fmla="*/ 229 h 282"/>
                  <a:gd name="T18" fmla="*/ 111 w 610"/>
                  <a:gd name="T19" fmla="*/ 222 h 282"/>
                  <a:gd name="T20" fmla="*/ 151 w 610"/>
                  <a:gd name="T21" fmla="*/ 204 h 282"/>
                  <a:gd name="T22" fmla="*/ 144 w 610"/>
                  <a:gd name="T23" fmla="*/ 223 h 282"/>
                  <a:gd name="T24" fmla="*/ 164 w 610"/>
                  <a:gd name="T25" fmla="*/ 198 h 282"/>
                  <a:gd name="T26" fmla="*/ 184 w 610"/>
                  <a:gd name="T27" fmla="*/ 205 h 282"/>
                  <a:gd name="T28" fmla="*/ 164 w 610"/>
                  <a:gd name="T29" fmla="*/ 198 h 282"/>
                  <a:gd name="T30" fmla="*/ 205 w 610"/>
                  <a:gd name="T31" fmla="*/ 180 h 282"/>
                  <a:gd name="T32" fmla="*/ 197 w 610"/>
                  <a:gd name="T33" fmla="*/ 199 h 282"/>
                  <a:gd name="T34" fmla="*/ 218 w 610"/>
                  <a:gd name="T35" fmla="*/ 174 h 282"/>
                  <a:gd name="T36" fmla="*/ 237 w 610"/>
                  <a:gd name="T37" fmla="*/ 181 h 282"/>
                  <a:gd name="T38" fmla="*/ 218 w 610"/>
                  <a:gd name="T39" fmla="*/ 174 h 282"/>
                  <a:gd name="T40" fmla="*/ 258 w 610"/>
                  <a:gd name="T41" fmla="*/ 155 h 282"/>
                  <a:gd name="T42" fmla="*/ 251 w 610"/>
                  <a:gd name="T43" fmla="*/ 175 h 282"/>
                  <a:gd name="T44" fmla="*/ 272 w 610"/>
                  <a:gd name="T45" fmla="*/ 149 h 282"/>
                  <a:gd name="T46" fmla="*/ 291 w 610"/>
                  <a:gd name="T47" fmla="*/ 157 h 282"/>
                  <a:gd name="T48" fmla="*/ 272 w 610"/>
                  <a:gd name="T49" fmla="*/ 149 h 282"/>
                  <a:gd name="T50" fmla="*/ 312 w 610"/>
                  <a:gd name="T51" fmla="*/ 131 h 282"/>
                  <a:gd name="T52" fmla="*/ 304 w 610"/>
                  <a:gd name="T53" fmla="*/ 151 h 282"/>
                  <a:gd name="T54" fmla="*/ 325 w 610"/>
                  <a:gd name="T55" fmla="*/ 125 h 282"/>
                  <a:gd name="T56" fmla="*/ 345 w 610"/>
                  <a:gd name="T57" fmla="*/ 133 h 282"/>
                  <a:gd name="T58" fmla="*/ 325 w 610"/>
                  <a:gd name="T59" fmla="*/ 125 h 282"/>
                  <a:gd name="T60" fmla="*/ 365 w 610"/>
                  <a:gd name="T61" fmla="*/ 107 h 282"/>
                  <a:gd name="T62" fmla="*/ 358 w 610"/>
                  <a:gd name="T63" fmla="*/ 126 h 282"/>
                  <a:gd name="T64" fmla="*/ 379 w 610"/>
                  <a:gd name="T65" fmla="*/ 101 h 282"/>
                  <a:gd name="T66" fmla="*/ 398 w 610"/>
                  <a:gd name="T67" fmla="*/ 108 h 282"/>
                  <a:gd name="T68" fmla="*/ 379 w 610"/>
                  <a:gd name="T69" fmla="*/ 101 h 282"/>
                  <a:gd name="T70" fmla="*/ 419 w 610"/>
                  <a:gd name="T71" fmla="*/ 83 h 282"/>
                  <a:gd name="T72" fmla="*/ 412 w 610"/>
                  <a:gd name="T73" fmla="*/ 102 h 282"/>
                  <a:gd name="T74" fmla="*/ 432 w 610"/>
                  <a:gd name="T75" fmla="*/ 77 h 282"/>
                  <a:gd name="T76" fmla="*/ 452 w 610"/>
                  <a:gd name="T77" fmla="*/ 84 h 282"/>
                  <a:gd name="T78" fmla="*/ 432 w 610"/>
                  <a:gd name="T79" fmla="*/ 77 h 282"/>
                  <a:gd name="T80" fmla="*/ 473 w 610"/>
                  <a:gd name="T81" fmla="*/ 59 h 282"/>
                  <a:gd name="T82" fmla="*/ 465 w 610"/>
                  <a:gd name="T83" fmla="*/ 78 h 282"/>
                  <a:gd name="T84" fmla="*/ 486 w 610"/>
                  <a:gd name="T85" fmla="*/ 53 h 282"/>
                  <a:gd name="T86" fmla="*/ 506 w 610"/>
                  <a:gd name="T87" fmla="*/ 60 h 282"/>
                  <a:gd name="T88" fmla="*/ 486 w 610"/>
                  <a:gd name="T89" fmla="*/ 53 h 282"/>
                  <a:gd name="T90" fmla="*/ 526 w 610"/>
                  <a:gd name="T91" fmla="*/ 34 h 282"/>
                  <a:gd name="T92" fmla="*/ 519 w 610"/>
                  <a:gd name="T93" fmla="*/ 54 h 282"/>
                  <a:gd name="T94" fmla="*/ 540 w 610"/>
                  <a:gd name="T95" fmla="*/ 28 h 282"/>
                  <a:gd name="T96" fmla="*/ 559 w 610"/>
                  <a:gd name="T97" fmla="*/ 36 h 282"/>
                  <a:gd name="T98" fmla="*/ 540 w 610"/>
                  <a:gd name="T99" fmla="*/ 28 h 282"/>
                  <a:gd name="T100" fmla="*/ 580 w 610"/>
                  <a:gd name="T101" fmla="*/ 10 h 282"/>
                  <a:gd name="T102" fmla="*/ 573 w 610"/>
                  <a:gd name="T103" fmla="*/ 30 h 282"/>
                  <a:gd name="T104" fmla="*/ 593 w 610"/>
                  <a:gd name="T105" fmla="*/ 4 h 282"/>
                  <a:gd name="T106" fmla="*/ 610 w 610"/>
                  <a:gd name="T107" fmla="*/ 13 h 282"/>
                  <a:gd name="T108" fmla="*/ 593 w 610"/>
                  <a:gd name="T109" fmla="*/ 4 h 282"/>
                  <a:gd name="T110" fmla="*/ 0 w 610"/>
                  <a:gd name="T111" fmla="*/ 280 h 282"/>
                  <a:gd name="T112" fmla="*/ 49 w 610"/>
                  <a:gd name="T113" fmla="*/ 282 h 282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610"/>
                  <a:gd name="T172" fmla="*/ 0 h 282"/>
                  <a:gd name="T173" fmla="*/ 610 w 610"/>
                  <a:gd name="T174" fmla="*/ 282 h 282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610" h="282">
                    <a:moveTo>
                      <a:pt x="30" y="258"/>
                    </a:moveTo>
                    <a:lnTo>
                      <a:pt x="44" y="252"/>
                    </a:lnTo>
                    <a:lnTo>
                      <a:pt x="50" y="266"/>
                    </a:lnTo>
                    <a:lnTo>
                      <a:pt x="36" y="272"/>
                    </a:lnTo>
                    <a:lnTo>
                      <a:pt x="30" y="258"/>
                    </a:lnTo>
                    <a:close/>
                    <a:moveTo>
                      <a:pt x="57" y="246"/>
                    </a:moveTo>
                    <a:lnTo>
                      <a:pt x="71" y="240"/>
                    </a:lnTo>
                    <a:lnTo>
                      <a:pt x="77" y="254"/>
                    </a:lnTo>
                    <a:lnTo>
                      <a:pt x="63" y="260"/>
                    </a:lnTo>
                    <a:lnTo>
                      <a:pt x="57" y="246"/>
                    </a:lnTo>
                    <a:close/>
                    <a:moveTo>
                      <a:pt x="84" y="234"/>
                    </a:moveTo>
                    <a:lnTo>
                      <a:pt x="97" y="228"/>
                    </a:lnTo>
                    <a:lnTo>
                      <a:pt x="103" y="241"/>
                    </a:lnTo>
                    <a:lnTo>
                      <a:pt x="90" y="247"/>
                    </a:lnTo>
                    <a:lnTo>
                      <a:pt x="84" y="234"/>
                    </a:lnTo>
                    <a:close/>
                    <a:moveTo>
                      <a:pt x="111" y="222"/>
                    </a:moveTo>
                    <a:lnTo>
                      <a:pt x="124" y="216"/>
                    </a:lnTo>
                    <a:lnTo>
                      <a:pt x="130" y="229"/>
                    </a:lnTo>
                    <a:lnTo>
                      <a:pt x="117" y="235"/>
                    </a:lnTo>
                    <a:lnTo>
                      <a:pt x="111" y="222"/>
                    </a:lnTo>
                    <a:close/>
                    <a:moveTo>
                      <a:pt x="138" y="210"/>
                    </a:moveTo>
                    <a:lnTo>
                      <a:pt x="151" y="204"/>
                    </a:lnTo>
                    <a:lnTo>
                      <a:pt x="157" y="217"/>
                    </a:lnTo>
                    <a:lnTo>
                      <a:pt x="144" y="223"/>
                    </a:lnTo>
                    <a:lnTo>
                      <a:pt x="138" y="210"/>
                    </a:lnTo>
                    <a:close/>
                    <a:moveTo>
                      <a:pt x="164" y="198"/>
                    </a:moveTo>
                    <a:lnTo>
                      <a:pt x="178" y="192"/>
                    </a:lnTo>
                    <a:lnTo>
                      <a:pt x="184" y="205"/>
                    </a:lnTo>
                    <a:lnTo>
                      <a:pt x="170" y="211"/>
                    </a:lnTo>
                    <a:lnTo>
                      <a:pt x="164" y="198"/>
                    </a:lnTo>
                    <a:close/>
                    <a:moveTo>
                      <a:pt x="191" y="186"/>
                    </a:moveTo>
                    <a:lnTo>
                      <a:pt x="205" y="180"/>
                    </a:lnTo>
                    <a:lnTo>
                      <a:pt x="211" y="193"/>
                    </a:lnTo>
                    <a:lnTo>
                      <a:pt x="197" y="199"/>
                    </a:lnTo>
                    <a:lnTo>
                      <a:pt x="191" y="186"/>
                    </a:lnTo>
                    <a:close/>
                    <a:moveTo>
                      <a:pt x="218" y="174"/>
                    </a:moveTo>
                    <a:lnTo>
                      <a:pt x="231" y="168"/>
                    </a:lnTo>
                    <a:lnTo>
                      <a:pt x="237" y="181"/>
                    </a:lnTo>
                    <a:lnTo>
                      <a:pt x="224" y="187"/>
                    </a:lnTo>
                    <a:lnTo>
                      <a:pt x="218" y="174"/>
                    </a:lnTo>
                    <a:close/>
                    <a:moveTo>
                      <a:pt x="245" y="161"/>
                    </a:moveTo>
                    <a:lnTo>
                      <a:pt x="258" y="155"/>
                    </a:lnTo>
                    <a:lnTo>
                      <a:pt x="264" y="169"/>
                    </a:lnTo>
                    <a:lnTo>
                      <a:pt x="251" y="175"/>
                    </a:lnTo>
                    <a:lnTo>
                      <a:pt x="245" y="161"/>
                    </a:lnTo>
                    <a:close/>
                    <a:moveTo>
                      <a:pt x="272" y="149"/>
                    </a:moveTo>
                    <a:lnTo>
                      <a:pt x="285" y="143"/>
                    </a:lnTo>
                    <a:lnTo>
                      <a:pt x="291" y="157"/>
                    </a:lnTo>
                    <a:lnTo>
                      <a:pt x="278" y="163"/>
                    </a:lnTo>
                    <a:lnTo>
                      <a:pt x="272" y="149"/>
                    </a:lnTo>
                    <a:close/>
                    <a:moveTo>
                      <a:pt x="298" y="137"/>
                    </a:moveTo>
                    <a:lnTo>
                      <a:pt x="312" y="131"/>
                    </a:lnTo>
                    <a:lnTo>
                      <a:pt x="318" y="145"/>
                    </a:lnTo>
                    <a:lnTo>
                      <a:pt x="304" y="151"/>
                    </a:lnTo>
                    <a:lnTo>
                      <a:pt x="298" y="137"/>
                    </a:lnTo>
                    <a:close/>
                    <a:moveTo>
                      <a:pt x="325" y="125"/>
                    </a:moveTo>
                    <a:lnTo>
                      <a:pt x="339" y="119"/>
                    </a:lnTo>
                    <a:lnTo>
                      <a:pt x="345" y="133"/>
                    </a:lnTo>
                    <a:lnTo>
                      <a:pt x="331" y="139"/>
                    </a:lnTo>
                    <a:lnTo>
                      <a:pt x="325" y="125"/>
                    </a:lnTo>
                    <a:close/>
                    <a:moveTo>
                      <a:pt x="352" y="113"/>
                    </a:moveTo>
                    <a:lnTo>
                      <a:pt x="365" y="107"/>
                    </a:lnTo>
                    <a:lnTo>
                      <a:pt x="371" y="120"/>
                    </a:lnTo>
                    <a:lnTo>
                      <a:pt x="358" y="126"/>
                    </a:lnTo>
                    <a:lnTo>
                      <a:pt x="352" y="113"/>
                    </a:lnTo>
                    <a:close/>
                    <a:moveTo>
                      <a:pt x="379" y="101"/>
                    </a:moveTo>
                    <a:lnTo>
                      <a:pt x="392" y="95"/>
                    </a:lnTo>
                    <a:lnTo>
                      <a:pt x="398" y="108"/>
                    </a:lnTo>
                    <a:lnTo>
                      <a:pt x="385" y="114"/>
                    </a:lnTo>
                    <a:lnTo>
                      <a:pt x="379" y="101"/>
                    </a:lnTo>
                    <a:close/>
                    <a:moveTo>
                      <a:pt x="406" y="89"/>
                    </a:moveTo>
                    <a:lnTo>
                      <a:pt x="419" y="83"/>
                    </a:lnTo>
                    <a:lnTo>
                      <a:pt x="425" y="96"/>
                    </a:lnTo>
                    <a:lnTo>
                      <a:pt x="412" y="102"/>
                    </a:lnTo>
                    <a:lnTo>
                      <a:pt x="406" y="89"/>
                    </a:lnTo>
                    <a:close/>
                    <a:moveTo>
                      <a:pt x="432" y="77"/>
                    </a:moveTo>
                    <a:lnTo>
                      <a:pt x="446" y="71"/>
                    </a:lnTo>
                    <a:lnTo>
                      <a:pt x="452" y="84"/>
                    </a:lnTo>
                    <a:lnTo>
                      <a:pt x="439" y="90"/>
                    </a:lnTo>
                    <a:lnTo>
                      <a:pt x="432" y="77"/>
                    </a:lnTo>
                    <a:close/>
                    <a:moveTo>
                      <a:pt x="459" y="65"/>
                    </a:moveTo>
                    <a:lnTo>
                      <a:pt x="473" y="59"/>
                    </a:lnTo>
                    <a:lnTo>
                      <a:pt x="479" y="72"/>
                    </a:lnTo>
                    <a:lnTo>
                      <a:pt x="465" y="78"/>
                    </a:lnTo>
                    <a:lnTo>
                      <a:pt x="459" y="65"/>
                    </a:lnTo>
                    <a:close/>
                    <a:moveTo>
                      <a:pt x="486" y="53"/>
                    </a:moveTo>
                    <a:lnTo>
                      <a:pt x="499" y="47"/>
                    </a:lnTo>
                    <a:lnTo>
                      <a:pt x="506" y="60"/>
                    </a:lnTo>
                    <a:lnTo>
                      <a:pt x="492" y="66"/>
                    </a:lnTo>
                    <a:lnTo>
                      <a:pt x="486" y="53"/>
                    </a:lnTo>
                    <a:close/>
                    <a:moveTo>
                      <a:pt x="513" y="40"/>
                    </a:moveTo>
                    <a:lnTo>
                      <a:pt x="526" y="34"/>
                    </a:lnTo>
                    <a:lnTo>
                      <a:pt x="532" y="48"/>
                    </a:lnTo>
                    <a:lnTo>
                      <a:pt x="519" y="54"/>
                    </a:lnTo>
                    <a:lnTo>
                      <a:pt x="513" y="40"/>
                    </a:lnTo>
                    <a:close/>
                    <a:moveTo>
                      <a:pt x="540" y="28"/>
                    </a:moveTo>
                    <a:lnTo>
                      <a:pt x="553" y="22"/>
                    </a:lnTo>
                    <a:lnTo>
                      <a:pt x="559" y="36"/>
                    </a:lnTo>
                    <a:lnTo>
                      <a:pt x="546" y="42"/>
                    </a:lnTo>
                    <a:lnTo>
                      <a:pt x="540" y="28"/>
                    </a:lnTo>
                    <a:close/>
                    <a:moveTo>
                      <a:pt x="566" y="16"/>
                    </a:moveTo>
                    <a:lnTo>
                      <a:pt x="580" y="10"/>
                    </a:lnTo>
                    <a:lnTo>
                      <a:pt x="586" y="24"/>
                    </a:lnTo>
                    <a:lnTo>
                      <a:pt x="573" y="30"/>
                    </a:lnTo>
                    <a:lnTo>
                      <a:pt x="566" y="16"/>
                    </a:lnTo>
                    <a:close/>
                    <a:moveTo>
                      <a:pt x="593" y="4"/>
                    </a:moveTo>
                    <a:lnTo>
                      <a:pt x="603" y="0"/>
                    </a:lnTo>
                    <a:lnTo>
                      <a:pt x="610" y="13"/>
                    </a:lnTo>
                    <a:lnTo>
                      <a:pt x="599" y="18"/>
                    </a:lnTo>
                    <a:lnTo>
                      <a:pt x="593" y="4"/>
                    </a:lnTo>
                    <a:close/>
                    <a:moveTo>
                      <a:pt x="49" y="282"/>
                    </a:moveTo>
                    <a:lnTo>
                      <a:pt x="0" y="280"/>
                    </a:lnTo>
                    <a:lnTo>
                      <a:pt x="31" y="242"/>
                    </a:lnTo>
                    <a:lnTo>
                      <a:pt x="49" y="282"/>
                    </a:lnTo>
                    <a:close/>
                  </a:path>
                </a:pathLst>
              </a:custGeom>
              <a:solidFill>
                <a:srgbClr val="0000CC"/>
              </a:solidFill>
              <a:ln w="1">
                <a:noFill/>
                <a:bevel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endParaRPr>
              </a:p>
            </p:txBody>
          </p:sp>
          <p:sp>
            <p:nvSpPr>
              <p:cNvPr id="57" name="Rectangle 56"/>
              <p:cNvSpPr>
                <a:spLocks noChangeArrowheads="1"/>
              </p:cNvSpPr>
              <p:nvPr/>
            </p:nvSpPr>
            <p:spPr bwMode="auto">
              <a:xfrm rot="19860000">
                <a:off x="3115" y="940"/>
                <a:ext cx="211" cy="30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2400" b="0" i="1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ＭＳ Ｐゴシック"/>
                    <a:cs typeface="+mn-cs"/>
                  </a:rPr>
                  <a:t>pr</a:t>
                </a:r>
                <a:endParaRPr kumimoji="0" lang="en-US" alt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/>
                  <a:cs typeface="+mn-cs"/>
                </a:endParaRPr>
              </a:p>
            </p:txBody>
          </p:sp>
          <p:sp>
            <p:nvSpPr>
              <p:cNvPr id="58" name="Rectangle 57"/>
              <p:cNvSpPr>
                <a:spLocks noChangeArrowheads="1"/>
              </p:cNvSpPr>
              <p:nvPr/>
            </p:nvSpPr>
            <p:spPr bwMode="auto">
              <a:xfrm rot="20160000">
                <a:off x="1485" y="1716"/>
                <a:ext cx="250" cy="30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2400" b="0" i="1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ＭＳ Ｐゴシック"/>
                    <a:cs typeface="+mn-cs"/>
                  </a:rPr>
                  <a:t>ps</a:t>
                </a:r>
                <a:endParaRPr kumimoji="0" lang="en-US" alt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/>
                  <a:cs typeface="+mn-cs"/>
                </a:endParaRPr>
              </a:p>
            </p:txBody>
          </p:sp>
          <p:sp>
            <p:nvSpPr>
              <p:cNvPr id="59" name="Freeform 58"/>
              <p:cNvSpPr>
                <a:spLocks noEditPoints="1"/>
              </p:cNvSpPr>
              <p:nvPr/>
            </p:nvSpPr>
            <p:spPr bwMode="auto">
              <a:xfrm>
                <a:off x="1669" y="1576"/>
                <a:ext cx="610" cy="282"/>
              </a:xfrm>
              <a:custGeom>
                <a:avLst/>
                <a:gdLst>
                  <a:gd name="T0" fmla="*/ 13 w 610"/>
                  <a:gd name="T1" fmla="*/ 263 h 282"/>
                  <a:gd name="T2" fmla="*/ 6 w 610"/>
                  <a:gd name="T3" fmla="*/ 282 h 282"/>
                  <a:gd name="T4" fmla="*/ 27 w 610"/>
                  <a:gd name="T5" fmla="*/ 257 h 282"/>
                  <a:gd name="T6" fmla="*/ 46 w 610"/>
                  <a:gd name="T7" fmla="*/ 264 h 282"/>
                  <a:gd name="T8" fmla="*/ 27 w 610"/>
                  <a:gd name="T9" fmla="*/ 257 h 282"/>
                  <a:gd name="T10" fmla="*/ 67 w 610"/>
                  <a:gd name="T11" fmla="*/ 239 h 282"/>
                  <a:gd name="T12" fmla="*/ 60 w 610"/>
                  <a:gd name="T13" fmla="*/ 258 h 282"/>
                  <a:gd name="T14" fmla="*/ 80 w 610"/>
                  <a:gd name="T15" fmla="*/ 232 h 282"/>
                  <a:gd name="T16" fmla="*/ 100 w 610"/>
                  <a:gd name="T17" fmla="*/ 240 h 282"/>
                  <a:gd name="T18" fmla="*/ 80 w 610"/>
                  <a:gd name="T19" fmla="*/ 232 h 282"/>
                  <a:gd name="T20" fmla="*/ 121 w 610"/>
                  <a:gd name="T21" fmla="*/ 214 h 282"/>
                  <a:gd name="T22" fmla="*/ 113 w 610"/>
                  <a:gd name="T23" fmla="*/ 234 h 282"/>
                  <a:gd name="T24" fmla="*/ 134 w 610"/>
                  <a:gd name="T25" fmla="*/ 208 h 282"/>
                  <a:gd name="T26" fmla="*/ 153 w 610"/>
                  <a:gd name="T27" fmla="*/ 216 h 282"/>
                  <a:gd name="T28" fmla="*/ 134 w 610"/>
                  <a:gd name="T29" fmla="*/ 208 h 282"/>
                  <a:gd name="T30" fmla="*/ 174 w 610"/>
                  <a:gd name="T31" fmla="*/ 190 h 282"/>
                  <a:gd name="T32" fmla="*/ 167 w 610"/>
                  <a:gd name="T33" fmla="*/ 210 h 282"/>
                  <a:gd name="T34" fmla="*/ 188 w 610"/>
                  <a:gd name="T35" fmla="*/ 184 h 282"/>
                  <a:gd name="T36" fmla="*/ 207 w 610"/>
                  <a:gd name="T37" fmla="*/ 191 h 282"/>
                  <a:gd name="T38" fmla="*/ 188 w 610"/>
                  <a:gd name="T39" fmla="*/ 184 h 282"/>
                  <a:gd name="T40" fmla="*/ 228 w 610"/>
                  <a:gd name="T41" fmla="*/ 166 h 282"/>
                  <a:gd name="T42" fmla="*/ 220 w 610"/>
                  <a:gd name="T43" fmla="*/ 185 h 282"/>
                  <a:gd name="T44" fmla="*/ 241 w 610"/>
                  <a:gd name="T45" fmla="*/ 160 h 282"/>
                  <a:gd name="T46" fmla="*/ 261 w 610"/>
                  <a:gd name="T47" fmla="*/ 167 h 282"/>
                  <a:gd name="T48" fmla="*/ 241 w 610"/>
                  <a:gd name="T49" fmla="*/ 160 h 282"/>
                  <a:gd name="T50" fmla="*/ 281 w 610"/>
                  <a:gd name="T51" fmla="*/ 142 h 282"/>
                  <a:gd name="T52" fmla="*/ 274 w 610"/>
                  <a:gd name="T53" fmla="*/ 161 h 282"/>
                  <a:gd name="T54" fmla="*/ 295 w 610"/>
                  <a:gd name="T55" fmla="*/ 136 h 282"/>
                  <a:gd name="T56" fmla="*/ 314 w 610"/>
                  <a:gd name="T57" fmla="*/ 143 h 282"/>
                  <a:gd name="T58" fmla="*/ 295 w 610"/>
                  <a:gd name="T59" fmla="*/ 136 h 282"/>
                  <a:gd name="T60" fmla="*/ 335 w 610"/>
                  <a:gd name="T61" fmla="*/ 118 h 282"/>
                  <a:gd name="T62" fmla="*/ 328 w 610"/>
                  <a:gd name="T63" fmla="*/ 137 h 282"/>
                  <a:gd name="T64" fmla="*/ 349 w 610"/>
                  <a:gd name="T65" fmla="*/ 111 h 282"/>
                  <a:gd name="T66" fmla="*/ 368 w 610"/>
                  <a:gd name="T67" fmla="*/ 119 h 282"/>
                  <a:gd name="T68" fmla="*/ 349 w 610"/>
                  <a:gd name="T69" fmla="*/ 111 h 282"/>
                  <a:gd name="T70" fmla="*/ 389 w 610"/>
                  <a:gd name="T71" fmla="*/ 93 h 282"/>
                  <a:gd name="T72" fmla="*/ 381 w 610"/>
                  <a:gd name="T73" fmla="*/ 113 h 282"/>
                  <a:gd name="T74" fmla="*/ 402 w 610"/>
                  <a:gd name="T75" fmla="*/ 87 h 282"/>
                  <a:gd name="T76" fmla="*/ 422 w 610"/>
                  <a:gd name="T77" fmla="*/ 95 h 282"/>
                  <a:gd name="T78" fmla="*/ 402 w 610"/>
                  <a:gd name="T79" fmla="*/ 87 h 282"/>
                  <a:gd name="T80" fmla="*/ 442 w 610"/>
                  <a:gd name="T81" fmla="*/ 69 h 282"/>
                  <a:gd name="T82" fmla="*/ 435 w 610"/>
                  <a:gd name="T83" fmla="*/ 89 h 282"/>
                  <a:gd name="T84" fmla="*/ 456 w 610"/>
                  <a:gd name="T85" fmla="*/ 63 h 282"/>
                  <a:gd name="T86" fmla="*/ 475 w 610"/>
                  <a:gd name="T87" fmla="*/ 70 h 282"/>
                  <a:gd name="T88" fmla="*/ 456 w 610"/>
                  <a:gd name="T89" fmla="*/ 63 h 282"/>
                  <a:gd name="T90" fmla="*/ 496 w 610"/>
                  <a:gd name="T91" fmla="*/ 45 h 282"/>
                  <a:gd name="T92" fmla="*/ 489 w 610"/>
                  <a:gd name="T93" fmla="*/ 64 h 282"/>
                  <a:gd name="T94" fmla="*/ 509 w 610"/>
                  <a:gd name="T95" fmla="*/ 39 h 282"/>
                  <a:gd name="T96" fmla="*/ 529 w 610"/>
                  <a:gd name="T97" fmla="*/ 46 h 282"/>
                  <a:gd name="T98" fmla="*/ 509 w 610"/>
                  <a:gd name="T99" fmla="*/ 39 h 282"/>
                  <a:gd name="T100" fmla="*/ 550 w 610"/>
                  <a:gd name="T101" fmla="*/ 21 h 282"/>
                  <a:gd name="T102" fmla="*/ 542 w 610"/>
                  <a:gd name="T103" fmla="*/ 40 h 282"/>
                  <a:gd name="T104" fmla="*/ 563 w 610"/>
                  <a:gd name="T105" fmla="*/ 15 h 282"/>
                  <a:gd name="T106" fmla="*/ 579 w 610"/>
                  <a:gd name="T107" fmla="*/ 24 h 282"/>
                  <a:gd name="T108" fmla="*/ 563 w 610"/>
                  <a:gd name="T109" fmla="*/ 15 h 282"/>
                  <a:gd name="T110" fmla="*/ 610 w 610"/>
                  <a:gd name="T111" fmla="*/ 2 h 282"/>
                  <a:gd name="T112" fmla="*/ 560 w 610"/>
                  <a:gd name="T113" fmla="*/ 0 h 282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610"/>
                  <a:gd name="T172" fmla="*/ 0 h 282"/>
                  <a:gd name="T173" fmla="*/ 610 w 610"/>
                  <a:gd name="T174" fmla="*/ 282 h 282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610" h="282">
                    <a:moveTo>
                      <a:pt x="0" y="269"/>
                    </a:moveTo>
                    <a:lnTo>
                      <a:pt x="13" y="263"/>
                    </a:lnTo>
                    <a:lnTo>
                      <a:pt x="19" y="276"/>
                    </a:lnTo>
                    <a:lnTo>
                      <a:pt x="6" y="282"/>
                    </a:lnTo>
                    <a:lnTo>
                      <a:pt x="0" y="269"/>
                    </a:lnTo>
                    <a:close/>
                    <a:moveTo>
                      <a:pt x="27" y="257"/>
                    </a:moveTo>
                    <a:lnTo>
                      <a:pt x="40" y="251"/>
                    </a:lnTo>
                    <a:lnTo>
                      <a:pt x="46" y="264"/>
                    </a:lnTo>
                    <a:lnTo>
                      <a:pt x="33" y="270"/>
                    </a:lnTo>
                    <a:lnTo>
                      <a:pt x="27" y="257"/>
                    </a:lnTo>
                    <a:close/>
                    <a:moveTo>
                      <a:pt x="54" y="245"/>
                    </a:moveTo>
                    <a:lnTo>
                      <a:pt x="67" y="239"/>
                    </a:lnTo>
                    <a:lnTo>
                      <a:pt x="73" y="252"/>
                    </a:lnTo>
                    <a:lnTo>
                      <a:pt x="60" y="258"/>
                    </a:lnTo>
                    <a:lnTo>
                      <a:pt x="54" y="245"/>
                    </a:lnTo>
                    <a:close/>
                    <a:moveTo>
                      <a:pt x="80" y="232"/>
                    </a:moveTo>
                    <a:lnTo>
                      <a:pt x="94" y="226"/>
                    </a:lnTo>
                    <a:lnTo>
                      <a:pt x="100" y="240"/>
                    </a:lnTo>
                    <a:lnTo>
                      <a:pt x="86" y="246"/>
                    </a:lnTo>
                    <a:lnTo>
                      <a:pt x="80" y="232"/>
                    </a:lnTo>
                    <a:close/>
                    <a:moveTo>
                      <a:pt x="107" y="220"/>
                    </a:moveTo>
                    <a:lnTo>
                      <a:pt x="121" y="214"/>
                    </a:lnTo>
                    <a:lnTo>
                      <a:pt x="127" y="228"/>
                    </a:lnTo>
                    <a:lnTo>
                      <a:pt x="113" y="234"/>
                    </a:lnTo>
                    <a:lnTo>
                      <a:pt x="107" y="220"/>
                    </a:lnTo>
                    <a:close/>
                    <a:moveTo>
                      <a:pt x="134" y="208"/>
                    </a:moveTo>
                    <a:lnTo>
                      <a:pt x="147" y="202"/>
                    </a:lnTo>
                    <a:lnTo>
                      <a:pt x="153" y="216"/>
                    </a:lnTo>
                    <a:lnTo>
                      <a:pt x="140" y="222"/>
                    </a:lnTo>
                    <a:lnTo>
                      <a:pt x="134" y="208"/>
                    </a:lnTo>
                    <a:close/>
                    <a:moveTo>
                      <a:pt x="161" y="196"/>
                    </a:moveTo>
                    <a:lnTo>
                      <a:pt x="174" y="190"/>
                    </a:lnTo>
                    <a:lnTo>
                      <a:pt x="180" y="204"/>
                    </a:lnTo>
                    <a:lnTo>
                      <a:pt x="167" y="210"/>
                    </a:lnTo>
                    <a:lnTo>
                      <a:pt x="161" y="196"/>
                    </a:lnTo>
                    <a:close/>
                    <a:moveTo>
                      <a:pt x="188" y="184"/>
                    </a:moveTo>
                    <a:lnTo>
                      <a:pt x="201" y="178"/>
                    </a:lnTo>
                    <a:lnTo>
                      <a:pt x="207" y="191"/>
                    </a:lnTo>
                    <a:lnTo>
                      <a:pt x="194" y="197"/>
                    </a:lnTo>
                    <a:lnTo>
                      <a:pt x="188" y="184"/>
                    </a:lnTo>
                    <a:close/>
                    <a:moveTo>
                      <a:pt x="214" y="172"/>
                    </a:moveTo>
                    <a:lnTo>
                      <a:pt x="228" y="166"/>
                    </a:lnTo>
                    <a:lnTo>
                      <a:pt x="234" y="179"/>
                    </a:lnTo>
                    <a:lnTo>
                      <a:pt x="220" y="185"/>
                    </a:lnTo>
                    <a:lnTo>
                      <a:pt x="214" y="172"/>
                    </a:lnTo>
                    <a:close/>
                    <a:moveTo>
                      <a:pt x="241" y="160"/>
                    </a:moveTo>
                    <a:lnTo>
                      <a:pt x="255" y="154"/>
                    </a:lnTo>
                    <a:lnTo>
                      <a:pt x="261" y="167"/>
                    </a:lnTo>
                    <a:lnTo>
                      <a:pt x="247" y="173"/>
                    </a:lnTo>
                    <a:lnTo>
                      <a:pt x="241" y="160"/>
                    </a:lnTo>
                    <a:close/>
                    <a:moveTo>
                      <a:pt x="268" y="148"/>
                    </a:moveTo>
                    <a:lnTo>
                      <a:pt x="281" y="142"/>
                    </a:lnTo>
                    <a:lnTo>
                      <a:pt x="288" y="155"/>
                    </a:lnTo>
                    <a:lnTo>
                      <a:pt x="274" y="161"/>
                    </a:lnTo>
                    <a:lnTo>
                      <a:pt x="268" y="148"/>
                    </a:lnTo>
                    <a:close/>
                    <a:moveTo>
                      <a:pt x="295" y="136"/>
                    </a:moveTo>
                    <a:lnTo>
                      <a:pt x="308" y="130"/>
                    </a:lnTo>
                    <a:lnTo>
                      <a:pt x="314" y="143"/>
                    </a:lnTo>
                    <a:lnTo>
                      <a:pt x="301" y="149"/>
                    </a:lnTo>
                    <a:lnTo>
                      <a:pt x="295" y="136"/>
                    </a:lnTo>
                    <a:close/>
                    <a:moveTo>
                      <a:pt x="322" y="124"/>
                    </a:moveTo>
                    <a:lnTo>
                      <a:pt x="335" y="118"/>
                    </a:lnTo>
                    <a:lnTo>
                      <a:pt x="341" y="131"/>
                    </a:lnTo>
                    <a:lnTo>
                      <a:pt x="328" y="137"/>
                    </a:lnTo>
                    <a:lnTo>
                      <a:pt x="322" y="124"/>
                    </a:lnTo>
                    <a:close/>
                    <a:moveTo>
                      <a:pt x="349" y="111"/>
                    </a:moveTo>
                    <a:lnTo>
                      <a:pt x="362" y="105"/>
                    </a:lnTo>
                    <a:lnTo>
                      <a:pt x="368" y="119"/>
                    </a:lnTo>
                    <a:lnTo>
                      <a:pt x="355" y="125"/>
                    </a:lnTo>
                    <a:lnTo>
                      <a:pt x="349" y="111"/>
                    </a:lnTo>
                    <a:close/>
                    <a:moveTo>
                      <a:pt x="375" y="99"/>
                    </a:moveTo>
                    <a:lnTo>
                      <a:pt x="389" y="93"/>
                    </a:lnTo>
                    <a:lnTo>
                      <a:pt x="395" y="107"/>
                    </a:lnTo>
                    <a:lnTo>
                      <a:pt x="381" y="113"/>
                    </a:lnTo>
                    <a:lnTo>
                      <a:pt x="375" y="99"/>
                    </a:lnTo>
                    <a:close/>
                    <a:moveTo>
                      <a:pt x="402" y="87"/>
                    </a:moveTo>
                    <a:lnTo>
                      <a:pt x="415" y="81"/>
                    </a:lnTo>
                    <a:lnTo>
                      <a:pt x="422" y="95"/>
                    </a:lnTo>
                    <a:lnTo>
                      <a:pt x="408" y="101"/>
                    </a:lnTo>
                    <a:lnTo>
                      <a:pt x="402" y="87"/>
                    </a:lnTo>
                    <a:close/>
                    <a:moveTo>
                      <a:pt x="429" y="75"/>
                    </a:moveTo>
                    <a:lnTo>
                      <a:pt x="442" y="69"/>
                    </a:lnTo>
                    <a:lnTo>
                      <a:pt x="448" y="83"/>
                    </a:lnTo>
                    <a:lnTo>
                      <a:pt x="435" y="89"/>
                    </a:lnTo>
                    <a:lnTo>
                      <a:pt x="429" y="75"/>
                    </a:lnTo>
                    <a:close/>
                    <a:moveTo>
                      <a:pt x="456" y="63"/>
                    </a:moveTo>
                    <a:lnTo>
                      <a:pt x="469" y="57"/>
                    </a:lnTo>
                    <a:lnTo>
                      <a:pt x="475" y="70"/>
                    </a:lnTo>
                    <a:lnTo>
                      <a:pt x="462" y="76"/>
                    </a:lnTo>
                    <a:lnTo>
                      <a:pt x="456" y="63"/>
                    </a:lnTo>
                    <a:close/>
                    <a:moveTo>
                      <a:pt x="482" y="51"/>
                    </a:moveTo>
                    <a:lnTo>
                      <a:pt x="496" y="45"/>
                    </a:lnTo>
                    <a:lnTo>
                      <a:pt x="502" y="58"/>
                    </a:lnTo>
                    <a:lnTo>
                      <a:pt x="489" y="64"/>
                    </a:lnTo>
                    <a:lnTo>
                      <a:pt x="482" y="51"/>
                    </a:lnTo>
                    <a:close/>
                    <a:moveTo>
                      <a:pt x="509" y="39"/>
                    </a:moveTo>
                    <a:lnTo>
                      <a:pt x="523" y="33"/>
                    </a:lnTo>
                    <a:lnTo>
                      <a:pt x="529" y="46"/>
                    </a:lnTo>
                    <a:lnTo>
                      <a:pt x="515" y="52"/>
                    </a:lnTo>
                    <a:lnTo>
                      <a:pt x="509" y="39"/>
                    </a:lnTo>
                    <a:close/>
                    <a:moveTo>
                      <a:pt x="536" y="27"/>
                    </a:moveTo>
                    <a:lnTo>
                      <a:pt x="550" y="21"/>
                    </a:lnTo>
                    <a:lnTo>
                      <a:pt x="556" y="34"/>
                    </a:lnTo>
                    <a:lnTo>
                      <a:pt x="542" y="40"/>
                    </a:lnTo>
                    <a:lnTo>
                      <a:pt x="536" y="27"/>
                    </a:lnTo>
                    <a:close/>
                    <a:moveTo>
                      <a:pt x="563" y="15"/>
                    </a:moveTo>
                    <a:lnTo>
                      <a:pt x="573" y="10"/>
                    </a:lnTo>
                    <a:lnTo>
                      <a:pt x="579" y="24"/>
                    </a:lnTo>
                    <a:lnTo>
                      <a:pt x="569" y="28"/>
                    </a:lnTo>
                    <a:lnTo>
                      <a:pt x="563" y="15"/>
                    </a:lnTo>
                    <a:close/>
                    <a:moveTo>
                      <a:pt x="560" y="0"/>
                    </a:moveTo>
                    <a:lnTo>
                      <a:pt x="610" y="2"/>
                    </a:lnTo>
                    <a:lnTo>
                      <a:pt x="579" y="40"/>
                    </a:lnTo>
                    <a:lnTo>
                      <a:pt x="560" y="0"/>
                    </a:lnTo>
                    <a:close/>
                  </a:path>
                </a:pathLst>
              </a:custGeom>
              <a:solidFill>
                <a:srgbClr val="0000CC"/>
              </a:solidFill>
              <a:ln w="1">
                <a:noFill/>
                <a:bevel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endParaRPr>
              </a:p>
            </p:txBody>
          </p:sp>
          <p:sp>
            <p:nvSpPr>
              <p:cNvPr id="60" name="Freeform 59"/>
              <p:cNvSpPr>
                <a:spLocks noEditPoints="1"/>
              </p:cNvSpPr>
              <p:nvPr/>
            </p:nvSpPr>
            <p:spPr bwMode="auto">
              <a:xfrm>
                <a:off x="3286" y="617"/>
                <a:ext cx="827" cy="453"/>
              </a:xfrm>
              <a:custGeom>
                <a:avLst/>
                <a:gdLst>
                  <a:gd name="T0" fmla="*/ 20 w 827"/>
                  <a:gd name="T1" fmla="*/ 446 h 453"/>
                  <a:gd name="T2" fmla="*/ 26 w 827"/>
                  <a:gd name="T3" fmla="*/ 426 h 453"/>
                  <a:gd name="T4" fmla="*/ 33 w 827"/>
                  <a:gd name="T5" fmla="*/ 439 h 453"/>
                  <a:gd name="T6" fmla="*/ 65 w 827"/>
                  <a:gd name="T7" fmla="*/ 405 h 453"/>
                  <a:gd name="T8" fmla="*/ 52 w 827"/>
                  <a:gd name="T9" fmla="*/ 412 h 453"/>
                  <a:gd name="T10" fmla="*/ 98 w 827"/>
                  <a:gd name="T11" fmla="*/ 404 h 453"/>
                  <a:gd name="T12" fmla="*/ 104 w 827"/>
                  <a:gd name="T13" fmla="*/ 384 h 453"/>
                  <a:gd name="T14" fmla="*/ 111 w 827"/>
                  <a:gd name="T15" fmla="*/ 397 h 453"/>
                  <a:gd name="T16" fmla="*/ 143 w 827"/>
                  <a:gd name="T17" fmla="*/ 363 h 453"/>
                  <a:gd name="T18" fmla="*/ 130 w 827"/>
                  <a:gd name="T19" fmla="*/ 370 h 453"/>
                  <a:gd name="T20" fmla="*/ 175 w 827"/>
                  <a:gd name="T21" fmla="*/ 362 h 453"/>
                  <a:gd name="T22" fmla="*/ 181 w 827"/>
                  <a:gd name="T23" fmla="*/ 342 h 453"/>
                  <a:gd name="T24" fmla="*/ 188 w 827"/>
                  <a:gd name="T25" fmla="*/ 355 h 453"/>
                  <a:gd name="T26" fmla="*/ 220 w 827"/>
                  <a:gd name="T27" fmla="*/ 321 h 453"/>
                  <a:gd name="T28" fmla="*/ 207 w 827"/>
                  <a:gd name="T29" fmla="*/ 328 h 453"/>
                  <a:gd name="T30" fmla="*/ 253 w 827"/>
                  <a:gd name="T31" fmla="*/ 320 h 453"/>
                  <a:gd name="T32" fmla="*/ 259 w 827"/>
                  <a:gd name="T33" fmla="*/ 300 h 453"/>
                  <a:gd name="T34" fmla="*/ 266 w 827"/>
                  <a:gd name="T35" fmla="*/ 313 h 453"/>
                  <a:gd name="T36" fmla="*/ 298 w 827"/>
                  <a:gd name="T37" fmla="*/ 279 h 453"/>
                  <a:gd name="T38" fmla="*/ 285 w 827"/>
                  <a:gd name="T39" fmla="*/ 286 h 453"/>
                  <a:gd name="T40" fmla="*/ 331 w 827"/>
                  <a:gd name="T41" fmla="*/ 278 h 453"/>
                  <a:gd name="T42" fmla="*/ 336 w 827"/>
                  <a:gd name="T43" fmla="*/ 258 h 453"/>
                  <a:gd name="T44" fmla="*/ 343 w 827"/>
                  <a:gd name="T45" fmla="*/ 271 h 453"/>
                  <a:gd name="T46" fmla="*/ 375 w 827"/>
                  <a:gd name="T47" fmla="*/ 237 h 453"/>
                  <a:gd name="T48" fmla="*/ 362 w 827"/>
                  <a:gd name="T49" fmla="*/ 244 h 453"/>
                  <a:gd name="T50" fmla="*/ 408 w 827"/>
                  <a:gd name="T51" fmla="*/ 236 h 453"/>
                  <a:gd name="T52" fmla="*/ 414 w 827"/>
                  <a:gd name="T53" fmla="*/ 216 h 453"/>
                  <a:gd name="T54" fmla="*/ 421 w 827"/>
                  <a:gd name="T55" fmla="*/ 229 h 453"/>
                  <a:gd name="T56" fmla="*/ 453 w 827"/>
                  <a:gd name="T57" fmla="*/ 195 h 453"/>
                  <a:gd name="T58" fmla="*/ 440 w 827"/>
                  <a:gd name="T59" fmla="*/ 202 h 453"/>
                  <a:gd name="T60" fmla="*/ 486 w 827"/>
                  <a:gd name="T61" fmla="*/ 194 h 453"/>
                  <a:gd name="T62" fmla="*/ 492 w 827"/>
                  <a:gd name="T63" fmla="*/ 174 h 453"/>
                  <a:gd name="T64" fmla="*/ 499 w 827"/>
                  <a:gd name="T65" fmla="*/ 187 h 453"/>
                  <a:gd name="T66" fmla="*/ 530 w 827"/>
                  <a:gd name="T67" fmla="*/ 153 h 453"/>
                  <a:gd name="T68" fmla="*/ 517 w 827"/>
                  <a:gd name="T69" fmla="*/ 160 h 453"/>
                  <a:gd name="T70" fmla="*/ 563 w 827"/>
                  <a:gd name="T71" fmla="*/ 151 h 453"/>
                  <a:gd name="T72" fmla="*/ 569 w 827"/>
                  <a:gd name="T73" fmla="*/ 132 h 453"/>
                  <a:gd name="T74" fmla="*/ 576 w 827"/>
                  <a:gd name="T75" fmla="*/ 145 h 453"/>
                  <a:gd name="T76" fmla="*/ 608 w 827"/>
                  <a:gd name="T77" fmla="*/ 111 h 453"/>
                  <a:gd name="T78" fmla="*/ 595 w 827"/>
                  <a:gd name="T79" fmla="*/ 118 h 453"/>
                  <a:gd name="T80" fmla="*/ 641 w 827"/>
                  <a:gd name="T81" fmla="*/ 109 h 453"/>
                  <a:gd name="T82" fmla="*/ 647 w 827"/>
                  <a:gd name="T83" fmla="*/ 90 h 453"/>
                  <a:gd name="T84" fmla="*/ 654 w 827"/>
                  <a:gd name="T85" fmla="*/ 102 h 453"/>
                  <a:gd name="T86" fmla="*/ 685 w 827"/>
                  <a:gd name="T87" fmla="*/ 69 h 453"/>
                  <a:gd name="T88" fmla="*/ 673 w 827"/>
                  <a:gd name="T89" fmla="*/ 75 h 453"/>
                  <a:gd name="T90" fmla="*/ 718 w 827"/>
                  <a:gd name="T91" fmla="*/ 67 h 453"/>
                  <a:gd name="T92" fmla="*/ 724 w 827"/>
                  <a:gd name="T93" fmla="*/ 47 h 453"/>
                  <a:gd name="T94" fmla="*/ 731 w 827"/>
                  <a:gd name="T95" fmla="*/ 60 h 453"/>
                  <a:gd name="T96" fmla="*/ 763 w 827"/>
                  <a:gd name="T97" fmla="*/ 26 h 453"/>
                  <a:gd name="T98" fmla="*/ 750 w 827"/>
                  <a:gd name="T99" fmla="*/ 33 h 453"/>
                  <a:gd name="T100" fmla="*/ 796 w 827"/>
                  <a:gd name="T101" fmla="*/ 25 h 453"/>
                  <a:gd name="T102" fmla="*/ 778 w 827"/>
                  <a:gd name="T103" fmla="*/ 2 h 453"/>
                  <a:gd name="T104" fmla="*/ 778 w 827"/>
                  <a:gd name="T105" fmla="*/ 2 h 453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827"/>
                  <a:gd name="T160" fmla="*/ 0 h 453"/>
                  <a:gd name="T161" fmla="*/ 827 w 827"/>
                  <a:gd name="T162" fmla="*/ 453 h 453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827" h="453">
                    <a:moveTo>
                      <a:pt x="0" y="440"/>
                    </a:moveTo>
                    <a:lnTo>
                      <a:pt x="13" y="433"/>
                    </a:lnTo>
                    <a:lnTo>
                      <a:pt x="20" y="446"/>
                    </a:lnTo>
                    <a:lnTo>
                      <a:pt x="7" y="453"/>
                    </a:lnTo>
                    <a:lnTo>
                      <a:pt x="0" y="440"/>
                    </a:lnTo>
                    <a:close/>
                    <a:moveTo>
                      <a:pt x="26" y="426"/>
                    </a:moveTo>
                    <a:lnTo>
                      <a:pt x="39" y="419"/>
                    </a:lnTo>
                    <a:lnTo>
                      <a:pt x="46" y="432"/>
                    </a:lnTo>
                    <a:lnTo>
                      <a:pt x="33" y="439"/>
                    </a:lnTo>
                    <a:lnTo>
                      <a:pt x="26" y="426"/>
                    </a:lnTo>
                    <a:close/>
                    <a:moveTo>
                      <a:pt x="52" y="412"/>
                    </a:moveTo>
                    <a:lnTo>
                      <a:pt x="65" y="405"/>
                    </a:lnTo>
                    <a:lnTo>
                      <a:pt x="72" y="418"/>
                    </a:lnTo>
                    <a:lnTo>
                      <a:pt x="59" y="425"/>
                    </a:lnTo>
                    <a:lnTo>
                      <a:pt x="52" y="412"/>
                    </a:lnTo>
                    <a:close/>
                    <a:moveTo>
                      <a:pt x="78" y="398"/>
                    </a:moveTo>
                    <a:lnTo>
                      <a:pt x="91" y="391"/>
                    </a:lnTo>
                    <a:lnTo>
                      <a:pt x="98" y="404"/>
                    </a:lnTo>
                    <a:lnTo>
                      <a:pt x="85" y="411"/>
                    </a:lnTo>
                    <a:lnTo>
                      <a:pt x="78" y="398"/>
                    </a:lnTo>
                    <a:close/>
                    <a:moveTo>
                      <a:pt x="104" y="384"/>
                    </a:moveTo>
                    <a:lnTo>
                      <a:pt x="117" y="377"/>
                    </a:lnTo>
                    <a:lnTo>
                      <a:pt x="124" y="390"/>
                    </a:lnTo>
                    <a:lnTo>
                      <a:pt x="111" y="397"/>
                    </a:lnTo>
                    <a:lnTo>
                      <a:pt x="104" y="384"/>
                    </a:lnTo>
                    <a:close/>
                    <a:moveTo>
                      <a:pt x="130" y="370"/>
                    </a:moveTo>
                    <a:lnTo>
                      <a:pt x="143" y="363"/>
                    </a:lnTo>
                    <a:lnTo>
                      <a:pt x="149" y="376"/>
                    </a:lnTo>
                    <a:lnTo>
                      <a:pt x="137" y="383"/>
                    </a:lnTo>
                    <a:lnTo>
                      <a:pt x="130" y="370"/>
                    </a:lnTo>
                    <a:close/>
                    <a:moveTo>
                      <a:pt x="155" y="356"/>
                    </a:moveTo>
                    <a:lnTo>
                      <a:pt x="168" y="349"/>
                    </a:lnTo>
                    <a:lnTo>
                      <a:pt x="175" y="362"/>
                    </a:lnTo>
                    <a:lnTo>
                      <a:pt x="162" y="369"/>
                    </a:lnTo>
                    <a:lnTo>
                      <a:pt x="155" y="356"/>
                    </a:lnTo>
                    <a:close/>
                    <a:moveTo>
                      <a:pt x="181" y="342"/>
                    </a:moveTo>
                    <a:lnTo>
                      <a:pt x="194" y="335"/>
                    </a:lnTo>
                    <a:lnTo>
                      <a:pt x="201" y="348"/>
                    </a:lnTo>
                    <a:lnTo>
                      <a:pt x="188" y="355"/>
                    </a:lnTo>
                    <a:lnTo>
                      <a:pt x="181" y="342"/>
                    </a:lnTo>
                    <a:close/>
                    <a:moveTo>
                      <a:pt x="207" y="328"/>
                    </a:moveTo>
                    <a:lnTo>
                      <a:pt x="220" y="321"/>
                    </a:lnTo>
                    <a:lnTo>
                      <a:pt x="227" y="334"/>
                    </a:lnTo>
                    <a:lnTo>
                      <a:pt x="214" y="341"/>
                    </a:lnTo>
                    <a:lnTo>
                      <a:pt x="207" y="328"/>
                    </a:lnTo>
                    <a:close/>
                    <a:moveTo>
                      <a:pt x="233" y="314"/>
                    </a:moveTo>
                    <a:lnTo>
                      <a:pt x="246" y="307"/>
                    </a:lnTo>
                    <a:lnTo>
                      <a:pt x="253" y="320"/>
                    </a:lnTo>
                    <a:lnTo>
                      <a:pt x="240" y="327"/>
                    </a:lnTo>
                    <a:lnTo>
                      <a:pt x="233" y="314"/>
                    </a:lnTo>
                    <a:close/>
                    <a:moveTo>
                      <a:pt x="259" y="300"/>
                    </a:moveTo>
                    <a:lnTo>
                      <a:pt x="272" y="293"/>
                    </a:lnTo>
                    <a:lnTo>
                      <a:pt x="279" y="306"/>
                    </a:lnTo>
                    <a:lnTo>
                      <a:pt x="266" y="313"/>
                    </a:lnTo>
                    <a:lnTo>
                      <a:pt x="259" y="300"/>
                    </a:lnTo>
                    <a:close/>
                    <a:moveTo>
                      <a:pt x="285" y="286"/>
                    </a:moveTo>
                    <a:lnTo>
                      <a:pt x="298" y="279"/>
                    </a:lnTo>
                    <a:lnTo>
                      <a:pt x="305" y="292"/>
                    </a:lnTo>
                    <a:lnTo>
                      <a:pt x="292" y="299"/>
                    </a:lnTo>
                    <a:lnTo>
                      <a:pt x="285" y="286"/>
                    </a:lnTo>
                    <a:close/>
                    <a:moveTo>
                      <a:pt x="311" y="272"/>
                    </a:moveTo>
                    <a:lnTo>
                      <a:pt x="323" y="265"/>
                    </a:lnTo>
                    <a:lnTo>
                      <a:pt x="331" y="278"/>
                    </a:lnTo>
                    <a:lnTo>
                      <a:pt x="318" y="285"/>
                    </a:lnTo>
                    <a:lnTo>
                      <a:pt x="311" y="272"/>
                    </a:lnTo>
                    <a:close/>
                    <a:moveTo>
                      <a:pt x="336" y="258"/>
                    </a:moveTo>
                    <a:lnTo>
                      <a:pt x="349" y="251"/>
                    </a:lnTo>
                    <a:lnTo>
                      <a:pt x="356" y="264"/>
                    </a:lnTo>
                    <a:lnTo>
                      <a:pt x="343" y="271"/>
                    </a:lnTo>
                    <a:lnTo>
                      <a:pt x="336" y="258"/>
                    </a:lnTo>
                    <a:close/>
                    <a:moveTo>
                      <a:pt x="362" y="244"/>
                    </a:moveTo>
                    <a:lnTo>
                      <a:pt x="375" y="237"/>
                    </a:lnTo>
                    <a:lnTo>
                      <a:pt x="382" y="250"/>
                    </a:lnTo>
                    <a:lnTo>
                      <a:pt x="369" y="257"/>
                    </a:lnTo>
                    <a:lnTo>
                      <a:pt x="362" y="244"/>
                    </a:lnTo>
                    <a:close/>
                    <a:moveTo>
                      <a:pt x="388" y="230"/>
                    </a:moveTo>
                    <a:lnTo>
                      <a:pt x="401" y="223"/>
                    </a:lnTo>
                    <a:lnTo>
                      <a:pt x="408" y="236"/>
                    </a:lnTo>
                    <a:lnTo>
                      <a:pt x="395" y="243"/>
                    </a:lnTo>
                    <a:lnTo>
                      <a:pt x="388" y="230"/>
                    </a:lnTo>
                    <a:close/>
                    <a:moveTo>
                      <a:pt x="414" y="216"/>
                    </a:moveTo>
                    <a:lnTo>
                      <a:pt x="427" y="209"/>
                    </a:lnTo>
                    <a:lnTo>
                      <a:pt x="434" y="222"/>
                    </a:lnTo>
                    <a:lnTo>
                      <a:pt x="421" y="229"/>
                    </a:lnTo>
                    <a:lnTo>
                      <a:pt x="414" y="216"/>
                    </a:lnTo>
                    <a:close/>
                    <a:moveTo>
                      <a:pt x="440" y="202"/>
                    </a:moveTo>
                    <a:lnTo>
                      <a:pt x="453" y="195"/>
                    </a:lnTo>
                    <a:lnTo>
                      <a:pt x="460" y="208"/>
                    </a:lnTo>
                    <a:lnTo>
                      <a:pt x="447" y="215"/>
                    </a:lnTo>
                    <a:lnTo>
                      <a:pt x="440" y="202"/>
                    </a:lnTo>
                    <a:close/>
                    <a:moveTo>
                      <a:pt x="466" y="188"/>
                    </a:moveTo>
                    <a:lnTo>
                      <a:pt x="479" y="181"/>
                    </a:lnTo>
                    <a:lnTo>
                      <a:pt x="486" y="194"/>
                    </a:lnTo>
                    <a:lnTo>
                      <a:pt x="473" y="201"/>
                    </a:lnTo>
                    <a:lnTo>
                      <a:pt x="466" y="188"/>
                    </a:lnTo>
                    <a:close/>
                    <a:moveTo>
                      <a:pt x="492" y="174"/>
                    </a:moveTo>
                    <a:lnTo>
                      <a:pt x="505" y="167"/>
                    </a:lnTo>
                    <a:lnTo>
                      <a:pt x="511" y="180"/>
                    </a:lnTo>
                    <a:lnTo>
                      <a:pt x="499" y="187"/>
                    </a:lnTo>
                    <a:lnTo>
                      <a:pt x="492" y="174"/>
                    </a:lnTo>
                    <a:close/>
                    <a:moveTo>
                      <a:pt x="517" y="160"/>
                    </a:moveTo>
                    <a:lnTo>
                      <a:pt x="530" y="153"/>
                    </a:lnTo>
                    <a:lnTo>
                      <a:pt x="537" y="166"/>
                    </a:lnTo>
                    <a:lnTo>
                      <a:pt x="524" y="172"/>
                    </a:lnTo>
                    <a:lnTo>
                      <a:pt x="517" y="160"/>
                    </a:lnTo>
                    <a:close/>
                    <a:moveTo>
                      <a:pt x="543" y="146"/>
                    </a:moveTo>
                    <a:lnTo>
                      <a:pt x="556" y="139"/>
                    </a:lnTo>
                    <a:lnTo>
                      <a:pt x="563" y="151"/>
                    </a:lnTo>
                    <a:lnTo>
                      <a:pt x="550" y="159"/>
                    </a:lnTo>
                    <a:lnTo>
                      <a:pt x="543" y="146"/>
                    </a:lnTo>
                    <a:close/>
                    <a:moveTo>
                      <a:pt x="569" y="132"/>
                    </a:moveTo>
                    <a:lnTo>
                      <a:pt x="582" y="125"/>
                    </a:lnTo>
                    <a:lnTo>
                      <a:pt x="589" y="138"/>
                    </a:lnTo>
                    <a:lnTo>
                      <a:pt x="576" y="145"/>
                    </a:lnTo>
                    <a:lnTo>
                      <a:pt x="569" y="132"/>
                    </a:lnTo>
                    <a:close/>
                    <a:moveTo>
                      <a:pt x="595" y="118"/>
                    </a:moveTo>
                    <a:lnTo>
                      <a:pt x="608" y="111"/>
                    </a:lnTo>
                    <a:lnTo>
                      <a:pt x="615" y="124"/>
                    </a:lnTo>
                    <a:lnTo>
                      <a:pt x="602" y="130"/>
                    </a:lnTo>
                    <a:lnTo>
                      <a:pt x="595" y="118"/>
                    </a:lnTo>
                    <a:close/>
                    <a:moveTo>
                      <a:pt x="621" y="104"/>
                    </a:moveTo>
                    <a:lnTo>
                      <a:pt x="634" y="97"/>
                    </a:lnTo>
                    <a:lnTo>
                      <a:pt x="641" y="109"/>
                    </a:lnTo>
                    <a:lnTo>
                      <a:pt x="628" y="116"/>
                    </a:lnTo>
                    <a:lnTo>
                      <a:pt x="621" y="104"/>
                    </a:lnTo>
                    <a:close/>
                    <a:moveTo>
                      <a:pt x="647" y="90"/>
                    </a:moveTo>
                    <a:lnTo>
                      <a:pt x="660" y="83"/>
                    </a:lnTo>
                    <a:lnTo>
                      <a:pt x="667" y="95"/>
                    </a:lnTo>
                    <a:lnTo>
                      <a:pt x="654" y="102"/>
                    </a:lnTo>
                    <a:lnTo>
                      <a:pt x="647" y="90"/>
                    </a:lnTo>
                    <a:close/>
                    <a:moveTo>
                      <a:pt x="673" y="75"/>
                    </a:moveTo>
                    <a:lnTo>
                      <a:pt x="685" y="69"/>
                    </a:lnTo>
                    <a:lnTo>
                      <a:pt x="692" y="81"/>
                    </a:lnTo>
                    <a:lnTo>
                      <a:pt x="680" y="88"/>
                    </a:lnTo>
                    <a:lnTo>
                      <a:pt x="673" y="75"/>
                    </a:lnTo>
                    <a:close/>
                    <a:moveTo>
                      <a:pt x="698" y="62"/>
                    </a:moveTo>
                    <a:lnTo>
                      <a:pt x="711" y="54"/>
                    </a:lnTo>
                    <a:lnTo>
                      <a:pt x="718" y="67"/>
                    </a:lnTo>
                    <a:lnTo>
                      <a:pt x="705" y="74"/>
                    </a:lnTo>
                    <a:lnTo>
                      <a:pt x="698" y="62"/>
                    </a:lnTo>
                    <a:close/>
                    <a:moveTo>
                      <a:pt x="724" y="47"/>
                    </a:moveTo>
                    <a:lnTo>
                      <a:pt x="737" y="41"/>
                    </a:lnTo>
                    <a:lnTo>
                      <a:pt x="744" y="53"/>
                    </a:lnTo>
                    <a:lnTo>
                      <a:pt x="731" y="60"/>
                    </a:lnTo>
                    <a:lnTo>
                      <a:pt x="724" y="47"/>
                    </a:lnTo>
                    <a:close/>
                    <a:moveTo>
                      <a:pt x="750" y="33"/>
                    </a:moveTo>
                    <a:lnTo>
                      <a:pt x="763" y="26"/>
                    </a:lnTo>
                    <a:lnTo>
                      <a:pt x="770" y="39"/>
                    </a:lnTo>
                    <a:lnTo>
                      <a:pt x="757" y="46"/>
                    </a:lnTo>
                    <a:lnTo>
                      <a:pt x="750" y="33"/>
                    </a:lnTo>
                    <a:close/>
                    <a:moveTo>
                      <a:pt x="776" y="19"/>
                    </a:moveTo>
                    <a:lnTo>
                      <a:pt x="789" y="12"/>
                    </a:lnTo>
                    <a:lnTo>
                      <a:pt x="796" y="25"/>
                    </a:lnTo>
                    <a:lnTo>
                      <a:pt x="783" y="32"/>
                    </a:lnTo>
                    <a:lnTo>
                      <a:pt x="776" y="19"/>
                    </a:lnTo>
                    <a:close/>
                    <a:moveTo>
                      <a:pt x="778" y="2"/>
                    </a:moveTo>
                    <a:lnTo>
                      <a:pt x="827" y="0"/>
                    </a:lnTo>
                    <a:lnTo>
                      <a:pt x="799" y="40"/>
                    </a:lnTo>
                    <a:lnTo>
                      <a:pt x="778" y="2"/>
                    </a:lnTo>
                    <a:close/>
                  </a:path>
                </a:pathLst>
              </a:custGeom>
              <a:solidFill>
                <a:srgbClr val="0000CC"/>
              </a:solidFill>
              <a:ln w="1">
                <a:noFill/>
                <a:bevel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endParaRPr>
              </a:p>
            </p:txBody>
          </p:sp>
          <p:sp>
            <p:nvSpPr>
              <p:cNvPr id="61" name="Freeform 60"/>
              <p:cNvSpPr>
                <a:spLocks noEditPoints="1"/>
              </p:cNvSpPr>
              <p:nvPr/>
            </p:nvSpPr>
            <p:spPr bwMode="auto">
              <a:xfrm>
                <a:off x="3319" y="2305"/>
                <a:ext cx="813" cy="44"/>
              </a:xfrm>
              <a:custGeom>
                <a:avLst/>
                <a:gdLst>
                  <a:gd name="T0" fmla="*/ 15 w 813"/>
                  <a:gd name="T1" fmla="*/ 30 h 44"/>
                  <a:gd name="T2" fmla="*/ 30 w 813"/>
                  <a:gd name="T3" fmla="*/ 15 h 44"/>
                  <a:gd name="T4" fmla="*/ 30 w 813"/>
                  <a:gd name="T5" fmla="*/ 30 h 44"/>
                  <a:gd name="T6" fmla="*/ 74 w 813"/>
                  <a:gd name="T7" fmla="*/ 15 h 44"/>
                  <a:gd name="T8" fmla="*/ 59 w 813"/>
                  <a:gd name="T9" fmla="*/ 15 h 44"/>
                  <a:gd name="T10" fmla="*/ 103 w 813"/>
                  <a:gd name="T11" fmla="*/ 30 h 44"/>
                  <a:gd name="T12" fmla="*/ 118 w 813"/>
                  <a:gd name="T13" fmla="*/ 15 h 44"/>
                  <a:gd name="T14" fmla="*/ 118 w 813"/>
                  <a:gd name="T15" fmla="*/ 30 h 44"/>
                  <a:gd name="T16" fmla="*/ 162 w 813"/>
                  <a:gd name="T17" fmla="*/ 15 h 44"/>
                  <a:gd name="T18" fmla="*/ 147 w 813"/>
                  <a:gd name="T19" fmla="*/ 15 h 44"/>
                  <a:gd name="T20" fmla="*/ 191 w 813"/>
                  <a:gd name="T21" fmla="*/ 30 h 44"/>
                  <a:gd name="T22" fmla="*/ 206 w 813"/>
                  <a:gd name="T23" fmla="*/ 15 h 44"/>
                  <a:gd name="T24" fmla="*/ 206 w 813"/>
                  <a:gd name="T25" fmla="*/ 30 h 44"/>
                  <a:gd name="T26" fmla="*/ 250 w 813"/>
                  <a:gd name="T27" fmla="*/ 15 h 44"/>
                  <a:gd name="T28" fmla="*/ 235 w 813"/>
                  <a:gd name="T29" fmla="*/ 15 h 44"/>
                  <a:gd name="T30" fmla="*/ 280 w 813"/>
                  <a:gd name="T31" fmla="*/ 30 h 44"/>
                  <a:gd name="T32" fmla="*/ 294 w 813"/>
                  <a:gd name="T33" fmla="*/ 15 h 44"/>
                  <a:gd name="T34" fmla="*/ 294 w 813"/>
                  <a:gd name="T35" fmla="*/ 30 h 44"/>
                  <a:gd name="T36" fmla="*/ 338 w 813"/>
                  <a:gd name="T37" fmla="*/ 15 h 44"/>
                  <a:gd name="T38" fmla="*/ 324 w 813"/>
                  <a:gd name="T39" fmla="*/ 15 h 44"/>
                  <a:gd name="T40" fmla="*/ 368 w 813"/>
                  <a:gd name="T41" fmla="*/ 30 h 44"/>
                  <a:gd name="T42" fmla="*/ 383 w 813"/>
                  <a:gd name="T43" fmla="*/ 15 h 44"/>
                  <a:gd name="T44" fmla="*/ 383 w 813"/>
                  <a:gd name="T45" fmla="*/ 30 h 44"/>
                  <a:gd name="T46" fmla="*/ 427 w 813"/>
                  <a:gd name="T47" fmla="*/ 15 h 44"/>
                  <a:gd name="T48" fmla="*/ 412 w 813"/>
                  <a:gd name="T49" fmla="*/ 15 h 44"/>
                  <a:gd name="T50" fmla="*/ 456 w 813"/>
                  <a:gd name="T51" fmla="*/ 30 h 44"/>
                  <a:gd name="T52" fmla="*/ 471 w 813"/>
                  <a:gd name="T53" fmla="*/ 15 h 44"/>
                  <a:gd name="T54" fmla="*/ 471 w 813"/>
                  <a:gd name="T55" fmla="*/ 30 h 44"/>
                  <a:gd name="T56" fmla="*/ 515 w 813"/>
                  <a:gd name="T57" fmla="*/ 15 h 44"/>
                  <a:gd name="T58" fmla="*/ 500 w 813"/>
                  <a:gd name="T59" fmla="*/ 15 h 44"/>
                  <a:gd name="T60" fmla="*/ 544 w 813"/>
                  <a:gd name="T61" fmla="*/ 30 h 44"/>
                  <a:gd name="T62" fmla="*/ 559 w 813"/>
                  <a:gd name="T63" fmla="*/ 15 h 44"/>
                  <a:gd name="T64" fmla="*/ 559 w 813"/>
                  <a:gd name="T65" fmla="*/ 30 h 44"/>
                  <a:gd name="T66" fmla="*/ 603 w 813"/>
                  <a:gd name="T67" fmla="*/ 15 h 44"/>
                  <a:gd name="T68" fmla="*/ 588 w 813"/>
                  <a:gd name="T69" fmla="*/ 15 h 44"/>
                  <a:gd name="T70" fmla="*/ 633 w 813"/>
                  <a:gd name="T71" fmla="*/ 30 h 44"/>
                  <a:gd name="T72" fmla="*/ 647 w 813"/>
                  <a:gd name="T73" fmla="*/ 15 h 44"/>
                  <a:gd name="T74" fmla="*/ 647 w 813"/>
                  <a:gd name="T75" fmla="*/ 30 h 44"/>
                  <a:gd name="T76" fmla="*/ 691 w 813"/>
                  <a:gd name="T77" fmla="*/ 15 h 44"/>
                  <a:gd name="T78" fmla="*/ 677 w 813"/>
                  <a:gd name="T79" fmla="*/ 15 h 44"/>
                  <a:gd name="T80" fmla="*/ 721 w 813"/>
                  <a:gd name="T81" fmla="*/ 30 h 44"/>
                  <a:gd name="T82" fmla="*/ 736 w 813"/>
                  <a:gd name="T83" fmla="*/ 15 h 44"/>
                  <a:gd name="T84" fmla="*/ 736 w 813"/>
                  <a:gd name="T85" fmla="*/ 30 h 44"/>
                  <a:gd name="T86" fmla="*/ 776 w 813"/>
                  <a:gd name="T87" fmla="*/ 15 h 44"/>
                  <a:gd name="T88" fmla="*/ 765 w 813"/>
                  <a:gd name="T89" fmla="*/ 15 h 44"/>
                  <a:gd name="T90" fmla="*/ 769 w 813"/>
                  <a:gd name="T91" fmla="*/ 44 h 44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813"/>
                  <a:gd name="T139" fmla="*/ 0 h 44"/>
                  <a:gd name="T140" fmla="*/ 813 w 813"/>
                  <a:gd name="T141" fmla="*/ 44 h 44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813" h="44">
                    <a:moveTo>
                      <a:pt x="0" y="15"/>
                    </a:moveTo>
                    <a:lnTo>
                      <a:pt x="15" y="15"/>
                    </a:lnTo>
                    <a:lnTo>
                      <a:pt x="15" y="30"/>
                    </a:lnTo>
                    <a:lnTo>
                      <a:pt x="0" y="30"/>
                    </a:lnTo>
                    <a:lnTo>
                      <a:pt x="0" y="15"/>
                    </a:lnTo>
                    <a:close/>
                    <a:moveTo>
                      <a:pt x="30" y="15"/>
                    </a:moveTo>
                    <a:lnTo>
                      <a:pt x="44" y="15"/>
                    </a:lnTo>
                    <a:lnTo>
                      <a:pt x="44" y="30"/>
                    </a:lnTo>
                    <a:lnTo>
                      <a:pt x="30" y="30"/>
                    </a:lnTo>
                    <a:lnTo>
                      <a:pt x="30" y="15"/>
                    </a:lnTo>
                    <a:close/>
                    <a:moveTo>
                      <a:pt x="59" y="15"/>
                    </a:moveTo>
                    <a:lnTo>
                      <a:pt x="74" y="15"/>
                    </a:lnTo>
                    <a:lnTo>
                      <a:pt x="74" y="30"/>
                    </a:lnTo>
                    <a:lnTo>
                      <a:pt x="59" y="30"/>
                    </a:lnTo>
                    <a:lnTo>
                      <a:pt x="59" y="15"/>
                    </a:lnTo>
                    <a:close/>
                    <a:moveTo>
                      <a:pt x="88" y="15"/>
                    </a:moveTo>
                    <a:lnTo>
                      <a:pt x="103" y="15"/>
                    </a:lnTo>
                    <a:lnTo>
                      <a:pt x="103" y="30"/>
                    </a:lnTo>
                    <a:lnTo>
                      <a:pt x="88" y="30"/>
                    </a:lnTo>
                    <a:lnTo>
                      <a:pt x="88" y="15"/>
                    </a:lnTo>
                    <a:close/>
                    <a:moveTo>
                      <a:pt x="118" y="15"/>
                    </a:moveTo>
                    <a:lnTo>
                      <a:pt x="133" y="15"/>
                    </a:lnTo>
                    <a:lnTo>
                      <a:pt x="133" y="30"/>
                    </a:lnTo>
                    <a:lnTo>
                      <a:pt x="118" y="30"/>
                    </a:lnTo>
                    <a:lnTo>
                      <a:pt x="118" y="15"/>
                    </a:lnTo>
                    <a:close/>
                    <a:moveTo>
                      <a:pt x="147" y="15"/>
                    </a:moveTo>
                    <a:lnTo>
                      <a:pt x="162" y="15"/>
                    </a:lnTo>
                    <a:lnTo>
                      <a:pt x="162" y="30"/>
                    </a:lnTo>
                    <a:lnTo>
                      <a:pt x="147" y="30"/>
                    </a:lnTo>
                    <a:lnTo>
                      <a:pt x="147" y="15"/>
                    </a:lnTo>
                    <a:close/>
                    <a:moveTo>
                      <a:pt x="177" y="15"/>
                    </a:moveTo>
                    <a:lnTo>
                      <a:pt x="191" y="15"/>
                    </a:lnTo>
                    <a:lnTo>
                      <a:pt x="191" y="30"/>
                    </a:lnTo>
                    <a:lnTo>
                      <a:pt x="177" y="30"/>
                    </a:lnTo>
                    <a:lnTo>
                      <a:pt x="177" y="15"/>
                    </a:lnTo>
                    <a:close/>
                    <a:moveTo>
                      <a:pt x="206" y="15"/>
                    </a:moveTo>
                    <a:lnTo>
                      <a:pt x="221" y="15"/>
                    </a:lnTo>
                    <a:lnTo>
                      <a:pt x="221" y="30"/>
                    </a:lnTo>
                    <a:lnTo>
                      <a:pt x="206" y="30"/>
                    </a:lnTo>
                    <a:lnTo>
                      <a:pt x="206" y="15"/>
                    </a:lnTo>
                    <a:close/>
                    <a:moveTo>
                      <a:pt x="235" y="15"/>
                    </a:moveTo>
                    <a:lnTo>
                      <a:pt x="250" y="15"/>
                    </a:lnTo>
                    <a:lnTo>
                      <a:pt x="250" y="30"/>
                    </a:lnTo>
                    <a:lnTo>
                      <a:pt x="235" y="30"/>
                    </a:lnTo>
                    <a:lnTo>
                      <a:pt x="235" y="15"/>
                    </a:lnTo>
                    <a:close/>
                    <a:moveTo>
                      <a:pt x="265" y="15"/>
                    </a:moveTo>
                    <a:lnTo>
                      <a:pt x="280" y="15"/>
                    </a:lnTo>
                    <a:lnTo>
                      <a:pt x="280" y="30"/>
                    </a:lnTo>
                    <a:lnTo>
                      <a:pt x="265" y="30"/>
                    </a:lnTo>
                    <a:lnTo>
                      <a:pt x="265" y="15"/>
                    </a:lnTo>
                    <a:close/>
                    <a:moveTo>
                      <a:pt x="294" y="15"/>
                    </a:moveTo>
                    <a:lnTo>
                      <a:pt x="309" y="15"/>
                    </a:lnTo>
                    <a:lnTo>
                      <a:pt x="309" y="30"/>
                    </a:lnTo>
                    <a:lnTo>
                      <a:pt x="294" y="30"/>
                    </a:lnTo>
                    <a:lnTo>
                      <a:pt x="294" y="15"/>
                    </a:lnTo>
                    <a:close/>
                    <a:moveTo>
                      <a:pt x="324" y="15"/>
                    </a:moveTo>
                    <a:lnTo>
                      <a:pt x="338" y="15"/>
                    </a:lnTo>
                    <a:lnTo>
                      <a:pt x="338" y="30"/>
                    </a:lnTo>
                    <a:lnTo>
                      <a:pt x="324" y="30"/>
                    </a:lnTo>
                    <a:lnTo>
                      <a:pt x="324" y="15"/>
                    </a:lnTo>
                    <a:close/>
                    <a:moveTo>
                      <a:pt x="353" y="15"/>
                    </a:moveTo>
                    <a:lnTo>
                      <a:pt x="368" y="15"/>
                    </a:lnTo>
                    <a:lnTo>
                      <a:pt x="368" y="30"/>
                    </a:lnTo>
                    <a:lnTo>
                      <a:pt x="353" y="30"/>
                    </a:lnTo>
                    <a:lnTo>
                      <a:pt x="353" y="15"/>
                    </a:lnTo>
                    <a:close/>
                    <a:moveTo>
                      <a:pt x="383" y="15"/>
                    </a:moveTo>
                    <a:lnTo>
                      <a:pt x="397" y="15"/>
                    </a:lnTo>
                    <a:lnTo>
                      <a:pt x="397" y="30"/>
                    </a:lnTo>
                    <a:lnTo>
                      <a:pt x="383" y="30"/>
                    </a:lnTo>
                    <a:lnTo>
                      <a:pt x="383" y="15"/>
                    </a:lnTo>
                    <a:close/>
                    <a:moveTo>
                      <a:pt x="412" y="15"/>
                    </a:moveTo>
                    <a:lnTo>
                      <a:pt x="427" y="15"/>
                    </a:lnTo>
                    <a:lnTo>
                      <a:pt x="427" y="30"/>
                    </a:lnTo>
                    <a:lnTo>
                      <a:pt x="412" y="30"/>
                    </a:lnTo>
                    <a:lnTo>
                      <a:pt x="412" y="15"/>
                    </a:lnTo>
                    <a:close/>
                    <a:moveTo>
                      <a:pt x="441" y="15"/>
                    </a:moveTo>
                    <a:lnTo>
                      <a:pt x="456" y="15"/>
                    </a:lnTo>
                    <a:lnTo>
                      <a:pt x="456" y="30"/>
                    </a:lnTo>
                    <a:lnTo>
                      <a:pt x="441" y="30"/>
                    </a:lnTo>
                    <a:lnTo>
                      <a:pt x="441" y="15"/>
                    </a:lnTo>
                    <a:close/>
                    <a:moveTo>
                      <a:pt x="471" y="15"/>
                    </a:moveTo>
                    <a:lnTo>
                      <a:pt x="486" y="15"/>
                    </a:lnTo>
                    <a:lnTo>
                      <a:pt x="486" y="30"/>
                    </a:lnTo>
                    <a:lnTo>
                      <a:pt x="471" y="30"/>
                    </a:lnTo>
                    <a:lnTo>
                      <a:pt x="471" y="15"/>
                    </a:lnTo>
                    <a:close/>
                    <a:moveTo>
                      <a:pt x="500" y="15"/>
                    </a:moveTo>
                    <a:lnTo>
                      <a:pt x="515" y="15"/>
                    </a:lnTo>
                    <a:lnTo>
                      <a:pt x="515" y="30"/>
                    </a:lnTo>
                    <a:lnTo>
                      <a:pt x="500" y="30"/>
                    </a:lnTo>
                    <a:lnTo>
                      <a:pt x="500" y="15"/>
                    </a:lnTo>
                    <a:close/>
                    <a:moveTo>
                      <a:pt x="530" y="15"/>
                    </a:moveTo>
                    <a:lnTo>
                      <a:pt x="544" y="15"/>
                    </a:lnTo>
                    <a:lnTo>
                      <a:pt x="544" y="30"/>
                    </a:lnTo>
                    <a:lnTo>
                      <a:pt x="530" y="30"/>
                    </a:lnTo>
                    <a:lnTo>
                      <a:pt x="530" y="15"/>
                    </a:lnTo>
                    <a:close/>
                    <a:moveTo>
                      <a:pt x="559" y="15"/>
                    </a:moveTo>
                    <a:lnTo>
                      <a:pt x="574" y="15"/>
                    </a:lnTo>
                    <a:lnTo>
                      <a:pt x="574" y="30"/>
                    </a:lnTo>
                    <a:lnTo>
                      <a:pt x="559" y="30"/>
                    </a:lnTo>
                    <a:lnTo>
                      <a:pt x="559" y="15"/>
                    </a:lnTo>
                    <a:close/>
                    <a:moveTo>
                      <a:pt x="588" y="15"/>
                    </a:moveTo>
                    <a:lnTo>
                      <a:pt x="603" y="15"/>
                    </a:lnTo>
                    <a:lnTo>
                      <a:pt x="603" y="30"/>
                    </a:lnTo>
                    <a:lnTo>
                      <a:pt x="588" y="30"/>
                    </a:lnTo>
                    <a:lnTo>
                      <a:pt x="588" y="15"/>
                    </a:lnTo>
                    <a:close/>
                    <a:moveTo>
                      <a:pt x="618" y="15"/>
                    </a:moveTo>
                    <a:lnTo>
                      <a:pt x="633" y="15"/>
                    </a:lnTo>
                    <a:lnTo>
                      <a:pt x="633" y="30"/>
                    </a:lnTo>
                    <a:lnTo>
                      <a:pt x="618" y="30"/>
                    </a:lnTo>
                    <a:lnTo>
                      <a:pt x="618" y="15"/>
                    </a:lnTo>
                    <a:close/>
                    <a:moveTo>
                      <a:pt x="647" y="15"/>
                    </a:moveTo>
                    <a:lnTo>
                      <a:pt x="662" y="15"/>
                    </a:lnTo>
                    <a:lnTo>
                      <a:pt x="662" y="30"/>
                    </a:lnTo>
                    <a:lnTo>
                      <a:pt x="647" y="30"/>
                    </a:lnTo>
                    <a:lnTo>
                      <a:pt x="647" y="15"/>
                    </a:lnTo>
                    <a:close/>
                    <a:moveTo>
                      <a:pt x="677" y="15"/>
                    </a:moveTo>
                    <a:lnTo>
                      <a:pt x="691" y="15"/>
                    </a:lnTo>
                    <a:lnTo>
                      <a:pt x="691" y="30"/>
                    </a:lnTo>
                    <a:lnTo>
                      <a:pt x="677" y="30"/>
                    </a:lnTo>
                    <a:lnTo>
                      <a:pt x="677" y="15"/>
                    </a:lnTo>
                    <a:close/>
                    <a:moveTo>
                      <a:pt x="706" y="15"/>
                    </a:moveTo>
                    <a:lnTo>
                      <a:pt x="721" y="15"/>
                    </a:lnTo>
                    <a:lnTo>
                      <a:pt x="721" y="30"/>
                    </a:lnTo>
                    <a:lnTo>
                      <a:pt x="706" y="30"/>
                    </a:lnTo>
                    <a:lnTo>
                      <a:pt x="706" y="15"/>
                    </a:lnTo>
                    <a:close/>
                    <a:moveTo>
                      <a:pt x="736" y="15"/>
                    </a:moveTo>
                    <a:lnTo>
                      <a:pt x="750" y="15"/>
                    </a:lnTo>
                    <a:lnTo>
                      <a:pt x="750" y="30"/>
                    </a:lnTo>
                    <a:lnTo>
                      <a:pt x="736" y="30"/>
                    </a:lnTo>
                    <a:lnTo>
                      <a:pt x="736" y="15"/>
                    </a:lnTo>
                    <a:close/>
                    <a:moveTo>
                      <a:pt x="765" y="15"/>
                    </a:moveTo>
                    <a:lnTo>
                      <a:pt x="776" y="15"/>
                    </a:lnTo>
                    <a:lnTo>
                      <a:pt x="776" y="30"/>
                    </a:lnTo>
                    <a:lnTo>
                      <a:pt x="765" y="30"/>
                    </a:lnTo>
                    <a:lnTo>
                      <a:pt x="765" y="15"/>
                    </a:lnTo>
                    <a:close/>
                    <a:moveTo>
                      <a:pt x="769" y="0"/>
                    </a:moveTo>
                    <a:lnTo>
                      <a:pt x="813" y="22"/>
                    </a:lnTo>
                    <a:lnTo>
                      <a:pt x="769" y="44"/>
                    </a:lnTo>
                    <a:lnTo>
                      <a:pt x="769" y="0"/>
                    </a:lnTo>
                    <a:close/>
                  </a:path>
                </a:pathLst>
              </a:custGeom>
              <a:solidFill>
                <a:srgbClr val="0000FF"/>
              </a:solidFill>
              <a:ln w="1">
                <a:noFill/>
                <a:bevel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endParaRPr>
              </a:p>
            </p:txBody>
          </p:sp>
          <p:sp>
            <p:nvSpPr>
              <p:cNvPr id="62" name="Freeform 61"/>
              <p:cNvSpPr>
                <a:spLocks noEditPoints="1"/>
              </p:cNvSpPr>
              <p:nvPr/>
            </p:nvSpPr>
            <p:spPr bwMode="auto">
              <a:xfrm>
                <a:off x="1701" y="2305"/>
                <a:ext cx="624" cy="44"/>
              </a:xfrm>
              <a:custGeom>
                <a:avLst/>
                <a:gdLst>
                  <a:gd name="T0" fmla="*/ 15 w 624"/>
                  <a:gd name="T1" fmla="*/ 15 h 44"/>
                  <a:gd name="T2" fmla="*/ 0 w 624"/>
                  <a:gd name="T3" fmla="*/ 30 h 44"/>
                  <a:gd name="T4" fmla="*/ 30 w 624"/>
                  <a:gd name="T5" fmla="*/ 15 h 44"/>
                  <a:gd name="T6" fmla="*/ 44 w 624"/>
                  <a:gd name="T7" fmla="*/ 30 h 44"/>
                  <a:gd name="T8" fmla="*/ 30 w 624"/>
                  <a:gd name="T9" fmla="*/ 15 h 44"/>
                  <a:gd name="T10" fmla="*/ 74 w 624"/>
                  <a:gd name="T11" fmla="*/ 15 h 44"/>
                  <a:gd name="T12" fmla="*/ 59 w 624"/>
                  <a:gd name="T13" fmla="*/ 30 h 44"/>
                  <a:gd name="T14" fmla="*/ 89 w 624"/>
                  <a:gd name="T15" fmla="*/ 15 h 44"/>
                  <a:gd name="T16" fmla="*/ 103 w 624"/>
                  <a:gd name="T17" fmla="*/ 30 h 44"/>
                  <a:gd name="T18" fmla="*/ 89 w 624"/>
                  <a:gd name="T19" fmla="*/ 15 h 44"/>
                  <a:gd name="T20" fmla="*/ 133 w 624"/>
                  <a:gd name="T21" fmla="*/ 15 h 44"/>
                  <a:gd name="T22" fmla="*/ 118 w 624"/>
                  <a:gd name="T23" fmla="*/ 30 h 44"/>
                  <a:gd name="T24" fmla="*/ 147 w 624"/>
                  <a:gd name="T25" fmla="*/ 15 h 44"/>
                  <a:gd name="T26" fmla="*/ 162 w 624"/>
                  <a:gd name="T27" fmla="*/ 30 h 44"/>
                  <a:gd name="T28" fmla="*/ 147 w 624"/>
                  <a:gd name="T29" fmla="*/ 15 h 44"/>
                  <a:gd name="T30" fmla="*/ 192 w 624"/>
                  <a:gd name="T31" fmla="*/ 15 h 44"/>
                  <a:gd name="T32" fmla="*/ 177 w 624"/>
                  <a:gd name="T33" fmla="*/ 30 h 44"/>
                  <a:gd name="T34" fmla="*/ 206 w 624"/>
                  <a:gd name="T35" fmla="*/ 15 h 44"/>
                  <a:gd name="T36" fmla="*/ 221 w 624"/>
                  <a:gd name="T37" fmla="*/ 30 h 44"/>
                  <a:gd name="T38" fmla="*/ 206 w 624"/>
                  <a:gd name="T39" fmla="*/ 15 h 44"/>
                  <a:gd name="T40" fmla="*/ 250 w 624"/>
                  <a:gd name="T41" fmla="*/ 15 h 44"/>
                  <a:gd name="T42" fmla="*/ 236 w 624"/>
                  <a:gd name="T43" fmla="*/ 30 h 44"/>
                  <a:gd name="T44" fmla="*/ 265 w 624"/>
                  <a:gd name="T45" fmla="*/ 15 h 44"/>
                  <a:gd name="T46" fmla="*/ 280 w 624"/>
                  <a:gd name="T47" fmla="*/ 30 h 44"/>
                  <a:gd name="T48" fmla="*/ 265 w 624"/>
                  <a:gd name="T49" fmla="*/ 15 h 44"/>
                  <a:gd name="T50" fmla="*/ 309 w 624"/>
                  <a:gd name="T51" fmla="*/ 15 h 44"/>
                  <a:gd name="T52" fmla="*/ 295 w 624"/>
                  <a:gd name="T53" fmla="*/ 30 h 44"/>
                  <a:gd name="T54" fmla="*/ 324 w 624"/>
                  <a:gd name="T55" fmla="*/ 15 h 44"/>
                  <a:gd name="T56" fmla="*/ 339 w 624"/>
                  <a:gd name="T57" fmla="*/ 30 h 44"/>
                  <a:gd name="T58" fmla="*/ 324 w 624"/>
                  <a:gd name="T59" fmla="*/ 15 h 44"/>
                  <a:gd name="T60" fmla="*/ 368 w 624"/>
                  <a:gd name="T61" fmla="*/ 15 h 44"/>
                  <a:gd name="T62" fmla="*/ 353 w 624"/>
                  <a:gd name="T63" fmla="*/ 30 h 44"/>
                  <a:gd name="T64" fmla="*/ 383 w 624"/>
                  <a:gd name="T65" fmla="*/ 15 h 44"/>
                  <a:gd name="T66" fmla="*/ 397 w 624"/>
                  <a:gd name="T67" fmla="*/ 30 h 44"/>
                  <a:gd name="T68" fmla="*/ 383 w 624"/>
                  <a:gd name="T69" fmla="*/ 15 h 44"/>
                  <a:gd name="T70" fmla="*/ 427 w 624"/>
                  <a:gd name="T71" fmla="*/ 15 h 44"/>
                  <a:gd name="T72" fmla="*/ 412 w 624"/>
                  <a:gd name="T73" fmla="*/ 30 h 44"/>
                  <a:gd name="T74" fmla="*/ 442 w 624"/>
                  <a:gd name="T75" fmla="*/ 15 h 44"/>
                  <a:gd name="T76" fmla="*/ 456 w 624"/>
                  <a:gd name="T77" fmla="*/ 30 h 44"/>
                  <a:gd name="T78" fmla="*/ 442 w 624"/>
                  <a:gd name="T79" fmla="*/ 15 h 44"/>
                  <a:gd name="T80" fmla="*/ 486 w 624"/>
                  <a:gd name="T81" fmla="*/ 15 h 44"/>
                  <a:gd name="T82" fmla="*/ 471 w 624"/>
                  <a:gd name="T83" fmla="*/ 30 h 44"/>
                  <a:gd name="T84" fmla="*/ 500 w 624"/>
                  <a:gd name="T85" fmla="*/ 15 h 44"/>
                  <a:gd name="T86" fmla="*/ 515 w 624"/>
                  <a:gd name="T87" fmla="*/ 30 h 44"/>
                  <a:gd name="T88" fmla="*/ 500 w 624"/>
                  <a:gd name="T89" fmla="*/ 15 h 44"/>
                  <a:gd name="T90" fmla="*/ 545 w 624"/>
                  <a:gd name="T91" fmla="*/ 15 h 44"/>
                  <a:gd name="T92" fmla="*/ 530 w 624"/>
                  <a:gd name="T93" fmla="*/ 30 h 44"/>
                  <a:gd name="T94" fmla="*/ 559 w 624"/>
                  <a:gd name="T95" fmla="*/ 15 h 44"/>
                  <a:gd name="T96" fmla="*/ 574 w 624"/>
                  <a:gd name="T97" fmla="*/ 30 h 44"/>
                  <a:gd name="T98" fmla="*/ 559 w 624"/>
                  <a:gd name="T99" fmla="*/ 15 h 44"/>
                  <a:gd name="T100" fmla="*/ 624 w 624"/>
                  <a:gd name="T101" fmla="*/ 22 h 44"/>
                  <a:gd name="T102" fmla="*/ 580 w 624"/>
                  <a:gd name="T103" fmla="*/ 0 h 44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624"/>
                  <a:gd name="T157" fmla="*/ 0 h 44"/>
                  <a:gd name="T158" fmla="*/ 624 w 624"/>
                  <a:gd name="T159" fmla="*/ 44 h 44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624" h="44">
                    <a:moveTo>
                      <a:pt x="0" y="15"/>
                    </a:moveTo>
                    <a:lnTo>
                      <a:pt x="15" y="15"/>
                    </a:lnTo>
                    <a:lnTo>
                      <a:pt x="15" y="30"/>
                    </a:lnTo>
                    <a:lnTo>
                      <a:pt x="0" y="30"/>
                    </a:lnTo>
                    <a:lnTo>
                      <a:pt x="0" y="15"/>
                    </a:lnTo>
                    <a:close/>
                    <a:moveTo>
                      <a:pt x="30" y="15"/>
                    </a:moveTo>
                    <a:lnTo>
                      <a:pt x="44" y="15"/>
                    </a:lnTo>
                    <a:lnTo>
                      <a:pt x="44" y="30"/>
                    </a:lnTo>
                    <a:lnTo>
                      <a:pt x="30" y="30"/>
                    </a:lnTo>
                    <a:lnTo>
                      <a:pt x="30" y="15"/>
                    </a:lnTo>
                    <a:close/>
                    <a:moveTo>
                      <a:pt x="59" y="15"/>
                    </a:moveTo>
                    <a:lnTo>
                      <a:pt x="74" y="15"/>
                    </a:lnTo>
                    <a:lnTo>
                      <a:pt x="74" y="30"/>
                    </a:lnTo>
                    <a:lnTo>
                      <a:pt x="59" y="30"/>
                    </a:lnTo>
                    <a:lnTo>
                      <a:pt x="59" y="15"/>
                    </a:lnTo>
                    <a:close/>
                    <a:moveTo>
                      <a:pt x="89" y="15"/>
                    </a:moveTo>
                    <a:lnTo>
                      <a:pt x="103" y="15"/>
                    </a:lnTo>
                    <a:lnTo>
                      <a:pt x="103" y="30"/>
                    </a:lnTo>
                    <a:lnTo>
                      <a:pt x="89" y="30"/>
                    </a:lnTo>
                    <a:lnTo>
                      <a:pt x="89" y="15"/>
                    </a:lnTo>
                    <a:close/>
                    <a:moveTo>
                      <a:pt x="118" y="15"/>
                    </a:moveTo>
                    <a:lnTo>
                      <a:pt x="133" y="15"/>
                    </a:lnTo>
                    <a:lnTo>
                      <a:pt x="133" y="30"/>
                    </a:lnTo>
                    <a:lnTo>
                      <a:pt x="118" y="30"/>
                    </a:lnTo>
                    <a:lnTo>
                      <a:pt x="118" y="15"/>
                    </a:lnTo>
                    <a:close/>
                    <a:moveTo>
                      <a:pt x="147" y="15"/>
                    </a:moveTo>
                    <a:lnTo>
                      <a:pt x="162" y="15"/>
                    </a:lnTo>
                    <a:lnTo>
                      <a:pt x="162" y="30"/>
                    </a:lnTo>
                    <a:lnTo>
                      <a:pt x="147" y="30"/>
                    </a:lnTo>
                    <a:lnTo>
                      <a:pt x="147" y="15"/>
                    </a:lnTo>
                    <a:close/>
                    <a:moveTo>
                      <a:pt x="177" y="15"/>
                    </a:moveTo>
                    <a:lnTo>
                      <a:pt x="192" y="15"/>
                    </a:lnTo>
                    <a:lnTo>
                      <a:pt x="192" y="30"/>
                    </a:lnTo>
                    <a:lnTo>
                      <a:pt x="177" y="30"/>
                    </a:lnTo>
                    <a:lnTo>
                      <a:pt x="177" y="15"/>
                    </a:lnTo>
                    <a:close/>
                    <a:moveTo>
                      <a:pt x="206" y="15"/>
                    </a:moveTo>
                    <a:lnTo>
                      <a:pt x="221" y="15"/>
                    </a:lnTo>
                    <a:lnTo>
                      <a:pt x="221" y="30"/>
                    </a:lnTo>
                    <a:lnTo>
                      <a:pt x="206" y="30"/>
                    </a:lnTo>
                    <a:lnTo>
                      <a:pt x="206" y="15"/>
                    </a:lnTo>
                    <a:close/>
                    <a:moveTo>
                      <a:pt x="236" y="15"/>
                    </a:moveTo>
                    <a:lnTo>
                      <a:pt x="250" y="15"/>
                    </a:lnTo>
                    <a:lnTo>
                      <a:pt x="250" y="30"/>
                    </a:lnTo>
                    <a:lnTo>
                      <a:pt x="236" y="30"/>
                    </a:lnTo>
                    <a:lnTo>
                      <a:pt x="236" y="15"/>
                    </a:lnTo>
                    <a:close/>
                    <a:moveTo>
                      <a:pt x="265" y="15"/>
                    </a:moveTo>
                    <a:lnTo>
                      <a:pt x="280" y="15"/>
                    </a:lnTo>
                    <a:lnTo>
                      <a:pt x="280" y="30"/>
                    </a:lnTo>
                    <a:lnTo>
                      <a:pt x="265" y="30"/>
                    </a:lnTo>
                    <a:lnTo>
                      <a:pt x="265" y="15"/>
                    </a:lnTo>
                    <a:close/>
                    <a:moveTo>
                      <a:pt x="295" y="15"/>
                    </a:moveTo>
                    <a:lnTo>
                      <a:pt x="309" y="15"/>
                    </a:lnTo>
                    <a:lnTo>
                      <a:pt x="309" y="30"/>
                    </a:lnTo>
                    <a:lnTo>
                      <a:pt x="295" y="30"/>
                    </a:lnTo>
                    <a:lnTo>
                      <a:pt x="295" y="15"/>
                    </a:lnTo>
                    <a:close/>
                    <a:moveTo>
                      <a:pt x="324" y="15"/>
                    </a:moveTo>
                    <a:lnTo>
                      <a:pt x="339" y="15"/>
                    </a:lnTo>
                    <a:lnTo>
                      <a:pt x="339" y="30"/>
                    </a:lnTo>
                    <a:lnTo>
                      <a:pt x="324" y="30"/>
                    </a:lnTo>
                    <a:lnTo>
                      <a:pt x="324" y="15"/>
                    </a:lnTo>
                    <a:close/>
                    <a:moveTo>
                      <a:pt x="353" y="15"/>
                    </a:moveTo>
                    <a:lnTo>
                      <a:pt x="368" y="15"/>
                    </a:lnTo>
                    <a:lnTo>
                      <a:pt x="368" y="30"/>
                    </a:lnTo>
                    <a:lnTo>
                      <a:pt x="353" y="30"/>
                    </a:lnTo>
                    <a:lnTo>
                      <a:pt x="353" y="15"/>
                    </a:lnTo>
                    <a:close/>
                    <a:moveTo>
                      <a:pt x="383" y="15"/>
                    </a:moveTo>
                    <a:lnTo>
                      <a:pt x="397" y="15"/>
                    </a:lnTo>
                    <a:lnTo>
                      <a:pt x="397" y="30"/>
                    </a:lnTo>
                    <a:lnTo>
                      <a:pt x="383" y="30"/>
                    </a:lnTo>
                    <a:lnTo>
                      <a:pt x="383" y="15"/>
                    </a:lnTo>
                    <a:close/>
                    <a:moveTo>
                      <a:pt x="412" y="15"/>
                    </a:moveTo>
                    <a:lnTo>
                      <a:pt x="427" y="15"/>
                    </a:lnTo>
                    <a:lnTo>
                      <a:pt x="427" y="30"/>
                    </a:lnTo>
                    <a:lnTo>
                      <a:pt x="412" y="30"/>
                    </a:lnTo>
                    <a:lnTo>
                      <a:pt x="412" y="15"/>
                    </a:lnTo>
                    <a:close/>
                    <a:moveTo>
                      <a:pt x="442" y="15"/>
                    </a:moveTo>
                    <a:lnTo>
                      <a:pt x="456" y="15"/>
                    </a:lnTo>
                    <a:lnTo>
                      <a:pt x="456" y="30"/>
                    </a:lnTo>
                    <a:lnTo>
                      <a:pt x="442" y="30"/>
                    </a:lnTo>
                    <a:lnTo>
                      <a:pt x="442" y="15"/>
                    </a:lnTo>
                    <a:close/>
                    <a:moveTo>
                      <a:pt x="471" y="15"/>
                    </a:moveTo>
                    <a:lnTo>
                      <a:pt x="486" y="15"/>
                    </a:lnTo>
                    <a:lnTo>
                      <a:pt x="486" y="30"/>
                    </a:lnTo>
                    <a:lnTo>
                      <a:pt x="471" y="30"/>
                    </a:lnTo>
                    <a:lnTo>
                      <a:pt x="471" y="15"/>
                    </a:lnTo>
                    <a:close/>
                    <a:moveTo>
                      <a:pt x="500" y="15"/>
                    </a:moveTo>
                    <a:lnTo>
                      <a:pt x="515" y="15"/>
                    </a:lnTo>
                    <a:lnTo>
                      <a:pt x="515" y="30"/>
                    </a:lnTo>
                    <a:lnTo>
                      <a:pt x="500" y="30"/>
                    </a:lnTo>
                    <a:lnTo>
                      <a:pt x="500" y="15"/>
                    </a:lnTo>
                    <a:close/>
                    <a:moveTo>
                      <a:pt x="530" y="15"/>
                    </a:moveTo>
                    <a:lnTo>
                      <a:pt x="545" y="15"/>
                    </a:lnTo>
                    <a:lnTo>
                      <a:pt x="545" y="30"/>
                    </a:lnTo>
                    <a:lnTo>
                      <a:pt x="530" y="30"/>
                    </a:lnTo>
                    <a:lnTo>
                      <a:pt x="530" y="15"/>
                    </a:lnTo>
                    <a:close/>
                    <a:moveTo>
                      <a:pt x="559" y="15"/>
                    </a:moveTo>
                    <a:lnTo>
                      <a:pt x="574" y="15"/>
                    </a:lnTo>
                    <a:lnTo>
                      <a:pt x="574" y="30"/>
                    </a:lnTo>
                    <a:lnTo>
                      <a:pt x="559" y="30"/>
                    </a:lnTo>
                    <a:lnTo>
                      <a:pt x="559" y="15"/>
                    </a:lnTo>
                    <a:close/>
                    <a:moveTo>
                      <a:pt x="580" y="0"/>
                    </a:moveTo>
                    <a:lnTo>
                      <a:pt x="624" y="22"/>
                    </a:lnTo>
                    <a:lnTo>
                      <a:pt x="580" y="44"/>
                    </a:lnTo>
                    <a:lnTo>
                      <a:pt x="580" y="0"/>
                    </a:lnTo>
                    <a:close/>
                  </a:path>
                </a:pathLst>
              </a:custGeom>
              <a:solidFill>
                <a:srgbClr val="0000FF"/>
              </a:solidFill>
              <a:ln w="1">
                <a:noFill/>
                <a:bevel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endParaRPr>
              </a:p>
            </p:txBody>
          </p:sp>
          <p:sp>
            <p:nvSpPr>
              <p:cNvPr id="63" name="Freeform 62"/>
              <p:cNvSpPr>
                <a:spLocks noEditPoints="1"/>
              </p:cNvSpPr>
              <p:nvPr/>
            </p:nvSpPr>
            <p:spPr bwMode="auto">
              <a:xfrm>
                <a:off x="859" y="2031"/>
                <a:ext cx="871" cy="257"/>
              </a:xfrm>
              <a:custGeom>
                <a:avLst/>
                <a:gdLst>
                  <a:gd name="T0" fmla="*/ 52 w 871"/>
                  <a:gd name="T1" fmla="*/ 242 h 257"/>
                  <a:gd name="T2" fmla="*/ 66 w 871"/>
                  <a:gd name="T3" fmla="*/ 226 h 257"/>
                  <a:gd name="T4" fmla="*/ 77 w 871"/>
                  <a:gd name="T5" fmla="*/ 240 h 257"/>
                  <a:gd name="T6" fmla="*/ 104 w 871"/>
                  <a:gd name="T7" fmla="*/ 222 h 257"/>
                  <a:gd name="T8" fmla="*/ 97 w 871"/>
                  <a:gd name="T9" fmla="*/ 238 h 257"/>
                  <a:gd name="T10" fmla="*/ 138 w 871"/>
                  <a:gd name="T11" fmla="*/ 217 h 257"/>
                  <a:gd name="T12" fmla="*/ 124 w 871"/>
                  <a:gd name="T13" fmla="*/ 220 h 257"/>
                  <a:gd name="T14" fmla="*/ 155 w 871"/>
                  <a:gd name="T15" fmla="*/ 229 h 257"/>
                  <a:gd name="T16" fmla="*/ 196 w 871"/>
                  <a:gd name="T17" fmla="*/ 207 h 257"/>
                  <a:gd name="T18" fmla="*/ 182 w 871"/>
                  <a:gd name="T19" fmla="*/ 210 h 257"/>
                  <a:gd name="T20" fmla="*/ 228 w 871"/>
                  <a:gd name="T21" fmla="*/ 216 h 257"/>
                  <a:gd name="T22" fmla="*/ 240 w 871"/>
                  <a:gd name="T23" fmla="*/ 199 h 257"/>
                  <a:gd name="T24" fmla="*/ 253 w 871"/>
                  <a:gd name="T25" fmla="*/ 212 h 257"/>
                  <a:gd name="T26" fmla="*/ 284 w 871"/>
                  <a:gd name="T27" fmla="*/ 193 h 257"/>
                  <a:gd name="T28" fmla="*/ 298 w 871"/>
                  <a:gd name="T29" fmla="*/ 191 h 257"/>
                  <a:gd name="T30" fmla="*/ 303 w 871"/>
                  <a:gd name="T31" fmla="*/ 205 h 257"/>
                  <a:gd name="T32" fmla="*/ 335 w 871"/>
                  <a:gd name="T33" fmla="*/ 186 h 257"/>
                  <a:gd name="T34" fmla="*/ 329 w 871"/>
                  <a:gd name="T35" fmla="*/ 202 h 257"/>
                  <a:gd name="T36" fmla="*/ 373 w 871"/>
                  <a:gd name="T37" fmla="*/ 193 h 257"/>
                  <a:gd name="T38" fmla="*/ 389 w 871"/>
                  <a:gd name="T39" fmla="*/ 174 h 257"/>
                  <a:gd name="T40" fmla="*/ 388 w 871"/>
                  <a:gd name="T41" fmla="*/ 190 h 257"/>
                  <a:gd name="T42" fmla="*/ 431 w 871"/>
                  <a:gd name="T43" fmla="*/ 179 h 257"/>
                  <a:gd name="T44" fmla="*/ 448 w 871"/>
                  <a:gd name="T45" fmla="*/ 159 h 257"/>
                  <a:gd name="T46" fmla="*/ 445 w 871"/>
                  <a:gd name="T47" fmla="*/ 175 h 257"/>
                  <a:gd name="T48" fmla="*/ 487 w 871"/>
                  <a:gd name="T49" fmla="*/ 163 h 257"/>
                  <a:gd name="T50" fmla="*/ 508 w 871"/>
                  <a:gd name="T51" fmla="*/ 141 h 257"/>
                  <a:gd name="T52" fmla="*/ 501 w 871"/>
                  <a:gd name="T53" fmla="*/ 159 h 257"/>
                  <a:gd name="T54" fmla="*/ 539 w 871"/>
                  <a:gd name="T55" fmla="*/ 132 h 257"/>
                  <a:gd name="T56" fmla="*/ 525 w 871"/>
                  <a:gd name="T57" fmla="*/ 136 h 257"/>
                  <a:gd name="T58" fmla="*/ 572 w 871"/>
                  <a:gd name="T59" fmla="*/ 138 h 257"/>
                  <a:gd name="T60" fmla="*/ 582 w 871"/>
                  <a:gd name="T61" fmla="*/ 120 h 257"/>
                  <a:gd name="T62" fmla="*/ 582 w 871"/>
                  <a:gd name="T63" fmla="*/ 120 h 257"/>
                  <a:gd name="T64" fmla="*/ 628 w 871"/>
                  <a:gd name="T65" fmla="*/ 121 h 257"/>
                  <a:gd name="T66" fmla="*/ 638 w 871"/>
                  <a:gd name="T67" fmla="*/ 103 h 257"/>
                  <a:gd name="T68" fmla="*/ 655 w 871"/>
                  <a:gd name="T69" fmla="*/ 112 h 257"/>
                  <a:gd name="T70" fmla="*/ 668 w 871"/>
                  <a:gd name="T71" fmla="*/ 92 h 257"/>
                  <a:gd name="T72" fmla="*/ 671 w 871"/>
                  <a:gd name="T73" fmla="*/ 107 h 257"/>
                  <a:gd name="T74" fmla="*/ 706 w 871"/>
                  <a:gd name="T75" fmla="*/ 77 h 257"/>
                  <a:gd name="T76" fmla="*/ 693 w 871"/>
                  <a:gd name="T77" fmla="*/ 82 h 257"/>
                  <a:gd name="T78" fmla="*/ 739 w 871"/>
                  <a:gd name="T79" fmla="*/ 79 h 257"/>
                  <a:gd name="T80" fmla="*/ 746 w 871"/>
                  <a:gd name="T81" fmla="*/ 59 h 257"/>
                  <a:gd name="T82" fmla="*/ 766 w 871"/>
                  <a:gd name="T83" fmla="*/ 67 h 257"/>
                  <a:gd name="T84" fmla="*/ 746 w 871"/>
                  <a:gd name="T85" fmla="*/ 59 h 257"/>
                  <a:gd name="T86" fmla="*/ 786 w 871"/>
                  <a:gd name="T87" fmla="*/ 41 h 257"/>
                  <a:gd name="T88" fmla="*/ 779 w 871"/>
                  <a:gd name="T89" fmla="*/ 60 h 257"/>
                  <a:gd name="T90" fmla="*/ 809 w 871"/>
                  <a:gd name="T91" fmla="*/ 30 h 257"/>
                  <a:gd name="T92" fmla="*/ 809 w 871"/>
                  <a:gd name="T93" fmla="*/ 46 h 257"/>
                  <a:gd name="T94" fmla="*/ 826 w 871"/>
                  <a:gd name="T95" fmla="*/ 21 h 257"/>
                  <a:gd name="T96" fmla="*/ 845 w 871"/>
                  <a:gd name="T97" fmla="*/ 27 h 257"/>
                  <a:gd name="T98" fmla="*/ 832 w 871"/>
                  <a:gd name="T99" fmla="*/ 34 h 257"/>
                  <a:gd name="T100" fmla="*/ 858 w 871"/>
                  <a:gd name="T101" fmla="*/ 4 h 257"/>
                  <a:gd name="T102" fmla="*/ 869 w 871"/>
                  <a:gd name="T103" fmla="*/ 14 h 257"/>
                  <a:gd name="T104" fmla="*/ 851 w 871"/>
                  <a:gd name="T105" fmla="*/ 7 h 257"/>
                  <a:gd name="T106" fmla="*/ 46 w 871"/>
                  <a:gd name="T107" fmla="*/ 257 h 257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871"/>
                  <a:gd name="T163" fmla="*/ 0 h 257"/>
                  <a:gd name="T164" fmla="*/ 871 w 871"/>
                  <a:gd name="T165" fmla="*/ 257 h 257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871" h="257">
                    <a:moveTo>
                      <a:pt x="37" y="228"/>
                    </a:moveTo>
                    <a:lnTo>
                      <a:pt x="50" y="227"/>
                    </a:lnTo>
                    <a:lnTo>
                      <a:pt x="51" y="227"/>
                    </a:lnTo>
                    <a:lnTo>
                      <a:pt x="52" y="242"/>
                    </a:lnTo>
                    <a:lnTo>
                      <a:pt x="51" y="242"/>
                    </a:lnTo>
                    <a:lnTo>
                      <a:pt x="38" y="243"/>
                    </a:lnTo>
                    <a:lnTo>
                      <a:pt x="37" y="228"/>
                    </a:lnTo>
                    <a:close/>
                    <a:moveTo>
                      <a:pt x="66" y="226"/>
                    </a:moveTo>
                    <a:lnTo>
                      <a:pt x="76" y="225"/>
                    </a:lnTo>
                    <a:lnTo>
                      <a:pt x="80" y="225"/>
                    </a:lnTo>
                    <a:lnTo>
                      <a:pt x="82" y="239"/>
                    </a:lnTo>
                    <a:lnTo>
                      <a:pt x="77" y="240"/>
                    </a:lnTo>
                    <a:lnTo>
                      <a:pt x="67" y="241"/>
                    </a:lnTo>
                    <a:lnTo>
                      <a:pt x="66" y="226"/>
                    </a:lnTo>
                    <a:close/>
                    <a:moveTo>
                      <a:pt x="95" y="223"/>
                    </a:moveTo>
                    <a:lnTo>
                      <a:pt x="104" y="222"/>
                    </a:lnTo>
                    <a:lnTo>
                      <a:pt x="109" y="222"/>
                    </a:lnTo>
                    <a:lnTo>
                      <a:pt x="111" y="236"/>
                    </a:lnTo>
                    <a:lnTo>
                      <a:pt x="106" y="237"/>
                    </a:lnTo>
                    <a:lnTo>
                      <a:pt x="97" y="238"/>
                    </a:lnTo>
                    <a:lnTo>
                      <a:pt x="95" y="223"/>
                    </a:lnTo>
                    <a:close/>
                    <a:moveTo>
                      <a:pt x="124" y="220"/>
                    </a:moveTo>
                    <a:lnTo>
                      <a:pt x="135" y="218"/>
                    </a:lnTo>
                    <a:lnTo>
                      <a:pt x="138" y="217"/>
                    </a:lnTo>
                    <a:lnTo>
                      <a:pt x="141" y="232"/>
                    </a:lnTo>
                    <a:lnTo>
                      <a:pt x="137" y="232"/>
                    </a:lnTo>
                    <a:lnTo>
                      <a:pt x="126" y="234"/>
                    </a:lnTo>
                    <a:lnTo>
                      <a:pt x="124" y="220"/>
                    </a:lnTo>
                    <a:close/>
                    <a:moveTo>
                      <a:pt x="153" y="215"/>
                    </a:moveTo>
                    <a:lnTo>
                      <a:pt x="167" y="212"/>
                    </a:lnTo>
                    <a:lnTo>
                      <a:pt x="170" y="227"/>
                    </a:lnTo>
                    <a:lnTo>
                      <a:pt x="155" y="229"/>
                    </a:lnTo>
                    <a:lnTo>
                      <a:pt x="153" y="215"/>
                    </a:lnTo>
                    <a:close/>
                    <a:moveTo>
                      <a:pt x="182" y="210"/>
                    </a:moveTo>
                    <a:lnTo>
                      <a:pt x="184" y="209"/>
                    </a:lnTo>
                    <a:lnTo>
                      <a:pt x="196" y="207"/>
                    </a:lnTo>
                    <a:lnTo>
                      <a:pt x="199" y="221"/>
                    </a:lnTo>
                    <a:lnTo>
                      <a:pt x="187" y="224"/>
                    </a:lnTo>
                    <a:lnTo>
                      <a:pt x="184" y="224"/>
                    </a:lnTo>
                    <a:lnTo>
                      <a:pt x="182" y="210"/>
                    </a:lnTo>
                    <a:close/>
                    <a:moveTo>
                      <a:pt x="211" y="204"/>
                    </a:moveTo>
                    <a:lnTo>
                      <a:pt x="218" y="203"/>
                    </a:lnTo>
                    <a:lnTo>
                      <a:pt x="225" y="202"/>
                    </a:lnTo>
                    <a:lnTo>
                      <a:pt x="228" y="216"/>
                    </a:lnTo>
                    <a:lnTo>
                      <a:pt x="220" y="218"/>
                    </a:lnTo>
                    <a:lnTo>
                      <a:pt x="213" y="219"/>
                    </a:lnTo>
                    <a:lnTo>
                      <a:pt x="211" y="204"/>
                    </a:lnTo>
                    <a:close/>
                    <a:moveTo>
                      <a:pt x="240" y="199"/>
                    </a:moveTo>
                    <a:lnTo>
                      <a:pt x="251" y="198"/>
                    </a:lnTo>
                    <a:lnTo>
                      <a:pt x="254" y="197"/>
                    </a:lnTo>
                    <a:lnTo>
                      <a:pt x="256" y="212"/>
                    </a:lnTo>
                    <a:lnTo>
                      <a:pt x="253" y="212"/>
                    </a:lnTo>
                    <a:lnTo>
                      <a:pt x="242" y="214"/>
                    </a:lnTo>
                    <a:lnTo>
                      <a:pt x="240" y="199"/>
                    </a:lnTo>
                    <a:close/>
                    <a:moveTo>
                      <a:pt x="269" y="195"/>
                    </a:moveTo>
                    <a:lnTo>
                      <a:pt x="284" y="193"/>
                    </a:lnTo>
                    <a:lnTo>
                      <a:pt x="285" y="208"/>
                    </a:lnTo>
                    <a:lnTo>
                      <a:pt x="271" y="210"/>
                    </a:lnTo>
                    <a:lnTo>
                      <a:pt x="269" y="195"/>
                    </a:lnTo>
                    <a:close/>
                    <a:moveTo>
                      <a:pt x="298" y="191"/>
                    </a:moveTo>
                    <a:lnTo>
                      <a:pt x="301" y="191"/>
                    </a:lnTo>
                    <a:lnTo>
                      <a:pt x="313" y="189"/>
                    </a:lnTo>
                    <a:lnTo>
                      <a:pt x="315" y="204"/>
                    </a:lnTo>
                    <a:lnTo>
                      <a:pt x="303" y="205"/>
                    </a:lnTo>
                    <a:lnTo>
                      <a:pt x="300" y="206"/>
                    </a:lnTo>
                    <a:lnTo>
                      <a:pt x="298" y="191"/>
                    </a:lnTo>
                    <a:close/>
                    <a:moveTo>
                      <a:pt x="327" y="187"/>
                    </a:moveTo>
                    <a:lnTo>
                      <a:pt x="335" y="186"/>
                    </a:lnTo>
                    <a:lnTo>
                      <a:pt x="341" y="185"/>
                    </a:lnTo>
                    <a:lnTo>
                      <a:pt x="344" y="199"/>
                    </a:lnTo>
                    <a:lnTo>
                      <a:pt x="337" y="200"/>
                    </a:lnTo>
                    <a:lnTo>
                      <a:pt x="329" y="202"/>
                    </a:lnTo>
                    <a:lnTo>
                      <a:pt x="327" y="187"/>
                    </a:lnTo>
                    <a:close/>
                    <a:moveTo>
                      <a:pt x="356" y="182"/>
                    </a:moveTo>
                    <a:lnTo>
                      <a:pt x="370" y="179"/>
                    </a:lnTo>
                    <a:lnTo>
                      <a:pt x="373" y="193"/>
                    </a:lnTo>
                    <a:lnTo>
                      <a:pt x="359" y="196"/>
                    </a:lnTo>
                    <a:lnTo>
                      <a:pt x="356" y="182"/>
                    </a:lnTo>
                    <a:close/>
                    <a:moveTo>
                      <a:pt x="384" y="176"/>
                    </a:moveTo>
                    <a:lnTo>
                      <a:pt x="389" y="174"/>
                    </a:lnTo>
                    <a:lnTo>
                      <a:pt x="398" y="172"/>
                    </a:lnTo>
                    <a:lnTo>
                      <a:pt x="402" y="186"/>
                    </a:lnTo>
                    <a:lnTo>
                      <a:pt x="392" y="189"/>
                    </a:lnTo>
                    <a:lnTo>
                      <a:pt x="388" y="190"/>
                    </a:lnTo>
                    <a:lnTo>
                      <a:pt x="384" y="176"/>
                    </a:lnTo>
                    <a:close/>
                    <a:moveTo>
                      <a:pt x="412" y="168"/>
                    </a:moveTo>
                    <a:lnTo>
                      <a:pt x="427" y="165"/>
                    </a:lnTo>
                    <a:lnTo>
                      <a:pt x="431" y="179"/>
                    </a:lnTo>
                    <a:lnTo>
                      <a:pt x="416" y="183"/>
                    </a:lnTo>
                    <a:lnTo>
                      <a:pt x="412" y="168"/>
                    </a:lnTo>
                    <a:close/>
                    <a:moveTo>
                      <a:pt x="441" y="161"/>
                    </a:moveTo>
                    <a:lnTo>
                      <a:pt x="448" y="159"/>
                    </a:lnTo>
                    <a:lnTo>
                      <a:pt x="455" y="157"/>
                    </a:lnTo>
                    <a:lnTo>
                      <a:pt x="459" y="171"/>
                    </a:lnTo>
                    <a:lnTo>
                      <a:pt x="452" y="173"/>
                    </a:lnTo>
                    <a:lnTo>
                      <a:pt x="445" y="175"/>
                    </a:lnTo>
                    <a:lnTo>
                      <a:pt x="441" y="161"/>
                    </a:lnTo>
                    <a:close/>
                    <a:moveTo>
                      <a:pt x="469" y="153"/>
                    </a:moveTo>
                    <a:lnTo>
                      <a:pt x="483" y="149"/>
                    </a:lnTo>
                    <a:lnTo>
                      <a:pt x="487" y="163"/>
                    </a:lnTo>
                    <a:lnTo>
                      <a:pt x="473" y="167"/>
                    </a:lnTo>
                    <a:lnTo>
                      <a:pt x="469" y="153"/>
                    </a:lnTo>
                    <a:close/>
                    <a:moveTo>
                      <a:pt x="497" y="144"/>
                    </a:moveTo>
                    <a:lnTo>
                      <a:pt x="508" y="141"/>
                    </a:lnTo>
                    <a:lnTo>
                      <a:pt x="511" y="140"/>
                    </a:lnTo>
                    <a:lnTo>
                      <a:pt x="515" y="154"/>
                    </a:lnTo>
                    <a:lnTo>
                      <a:pt x="512" y="155"/>
                    </a:lnTo>
                    <a:lnTo>
                      <a:pt x="501" y="159"/>
                    </a:lnTo>
                    <a:lnTo>
                      <a:pt x="497" y="144"/>
                    </a:lnTo>
                    <a:close/>
                    <a:moveTo>
                      <a:pt x="525" y="136"/>
                    </a:moveTo>
                    <a:lnTo>
                      <a:pt x="527" y="136"/>
                    </a:lnTo>
                    <a:lnTo>
                      <a:pt x="539" y="132"/>
                    </a:lnTo>
                    <a:lnTo>
                      <a:pt x="544" y="146"/>
                    </a:lnTo>
                    <a:lnTo>
                      <a:pt x="531" y="150"/>
                    </a:lnTo>
                    <a:lnTo>
                      <a:pt x="530" y="150"/>
                    </a:lnTo>
                    <a:lnTo>
                      <a:pt x="525" y="136"/>
                    </a:lnTo>
                    <a:close/>
                    <a:moveTo>
                      <a:pt x="554" y="128"/>
                    </a:moveTo>
                    <a:lnTo>
                      <a:pt x="564" y="125"/>
                    </a:lnTo>
                    <a:lnTo>
                      <a:pt x="568" y="124"/>
                    </a:lnTo>
                    <a:lnTo>
                      <a:pt x="572" y="138"/>
                    </a:lnTo>
                    <a:lnTo>
                      <a:pt x="568" y="139"/>
                    </a:lnTo>
                    <a:lnTo>
                      <a:pt x="558" y="142"/>
                    </a:lnTo>
                    <a:lnTo>
                      <a:pt x="554" y="128"/>
                    </a:lnTo>
                    <a:close/>
                    <a:moveTo>
                      <a:pt x="582" y="120"/>
                    </a:moveTo>
                    <a:lnTo>
                      <a:pt x="596" y="116"/>
                    </a:lnTo>
                    <a:lnTo>
                      <a:pt x="600" y="130"/>
                    </a:lnTo>
                    <a:lnTo>
                      <a:pt x="586" y="134"/>
                    </a:lnTo>
                    <a:lnTo>
                      <a:pt x="582" y="120"/>
                    </a:lnTo>
                    <a:close/>
                    <a:moveTo>
                      <a:pt x="610" y="111"/>
                    </a:moveTo>
                    <a:lnTo>
                      <a:pt x="616" y="110"/>
                    </a:lnTo>
                    <a:lnTo>
                      <a:pt x="624" y="107"/>
                    </a:lnTo>
                    <a:lnTo>
                      <a:pt x="628" y="121"/>
                    </a:lnTo>
                    <a:lnTo>
                      <a:pt x="621" y="124"/>
                    </a:lnTo>
                    <a:lnTo>
                      <a:pt x="614" y="125"/>
                    </a:lnTo>
                    <a:lnTo>
                      <a:pt x="610" y="111"/>
                    </a:lnTo>
                    <a:close/>
                    <a:moveTo>
                      <a:pt x="638" y="103"/>
                    </a:moveTo>
                    <a:lnTo>
                      <a:pt x="651" y="98"/>
                    </a:lnTo>
                    <a:lnTo>
                      <a:pt x="652" y="98"/>
                    </a:lnTo>
                    <a:lnTo>
                      <a:pt x="657" y="112"/>
                    </a:lnTo>
                    <a:lnTo>
                      <a:pt x="655" y="112"/>
                    </a:lnTo>
                    <a:lnTo>
                      <a:pt x="643" y="117"/>
                    </a:lnTo>
                    <a:lnTo>
                      <a:pt x="638" y="103"/>
                    </a:lnTo>
                    <a:close/>
                    <a:moveTo>
                      <a:pt x="666" y="93"/>
                    </a:moveTo>
                    <a:lnTo>
                      <a:pt x="668" y="92"/>
                    </a:lnTo>
                    <a:lnTo>
                      <a:pt x="679" y="88"/>
                    </a:lnTo>
                    <a:lnTo>
                      <a:pt x="684" y="101"/>
                    </a:lnTo>
                    <a:lnTo>
                      <a:pt x="673" y="106"/>
                    </a:lnTo>
                    <a:lnTo>
                      <a:pt x="671" y="107"/>
                    </a:lnTo>
                    <a:lnTo>
                      <a:pt x="666" y="93"/>
                    </a:lnTo>
                    <a:close/>
                    <a:moveTo>
                      <a:pt x="693" y="82"/>
                    </a:moveTo>
                    <a:lnTo>
                      <a:pt x="703" y="78"/>
                    </a:lnTo>
                    <a:lnTo>
                      <a:pt x="706" y="77"/>
                    </a:lnTo>
                    <a:lnTo>
                      <a:pt x="712" y="90"/>
                    </a:lnTo>
                    <a:lnTo>
                      <a:pt x="709" y="92"/>
                    </a:lnTo>
                    <a:lnTo>
                      <a:pt x="698" y="96"/>
                    </a:lnTo>
                    <a:lnTo>
                      <a:pt x="693" y="82"/>
                    </a:lnTo>
                    <a:close/>
                    <a:moveTo>
                      <a:pt x="720" y="71"/>
                    </a:moveTo>
                    <a:lnTo>
                      <a:pt x="721" y="70"/>
                    </a:lnTo>
                    <a:lnTo>
                      <a:pt x="733" y="65"/>
                    </a:lnTo>
                    <a:lnTo>
                      <a:pt x="739" y="79"/>
                    </a:lnTo>
                    <a:lnTo>
                      <a:pt x="727" y="84"/>
                    </a:lnTo>
                    <a:lnTo>
                      <a:pt x="725" y="85"/>
                    </a:lnTo>
                    <a:lnTo>
                      <a:pt x="720" y="71"/>
                    </a:lnTo>
                    <a:close/>
                    <a:moveTo>
                      <a:pt x="746" y="59"/>
                    </a:moveTo>
                    <a:lnTo>
                      <a:pt x="748" y="59"/>
                    </a:lnTo>
                    <a:lnTo>
                      <a:pt x="757" y="55"/>
                    </a:lnTo>
                    <a:lnTo>
                      <a:pt x="760" y="53"/>
                    </a:lnTo>
                    <a:lnTo>
                      <a:pt x="766" y="67"/>
                    </a:lnTo>
                    <a:lnTo>
                      <a:pt x="763" y="68"/>
                    </a:lnTo>
                    <a:lnTo>
                      <a:pt x="754" y="72"/>
                    </a:lnTo>
                    <a:lnTo>
                      <a:pt x="752" y="73"/>
                    </a:lnTo>
                    <a:lnTo>
                      <a:pt x="746" y="59"/>
                    </a:lnTo>
                    <a:close/>
                    <a:moveTo>
                      <a:pt x="773" y="47"/>
                    </a:moveTo>
                    <a:lnTo>
                      <a:pt x="773" y="47"/>
                    </a:lnTo>
                    <a:lnTo>
                      <a:pt x="781" y="43"/>
                    </a:lnTo>
                    <a:lnTo>
                      <a:pt x="786" y="41"/>
                    </a:lnTo>
                    <a:lnTo>
                      <a:pt x="793" y="54"/>
                    </a:lnTo>
                    <a:lnTo>
                      <a:pt x="788" y="56"/>
                    </a:lnTo>
                    <a:lnTo>
                      <a:pt x="780" y="60"/>
                    </a:lnTo>
                    <a:lnTo>
                      <a:pt x="779" y="60"/>
                    </a:lnTo>
                    <a:lnTo>
                      <a:pt x="773" y="47"/>
                    </a:lnTo>
                    <a:close/>
                    <a:moveTo>
                      <a:pt x="800" y="34"/>
                    </a:moveTo>
                    <a:lnTo>
                      <a:pt x="802" y="33"/>
                    </a:lnTo>
                    <a:lnTo>
                      <a:pt x="809" y="30"/>
                    </a:lnTo>
                    <a:lnTo>
                      <a:pt x="813" y="28"/>
                    </a:lnTo>
                    <a:lnTo>
                      <a:pt x="819" y="41"/>
                    </a:lnTo>
                    <a:lnTo>
                      <a:pt x="815" y="43"/>
                    </a:lnTo>
                    <a:lnTo>
                      <a:pt x="809" y="46"/>
                    </a:lnTo>
                    <a:lnTo>
                      <a:pt x="806" y="48"/>
                    </a:lnTo>
                    <a:lnTo>
                      <a:pt x="800" y="34"/>
                    </a:lnTo>
                    <a:close/>
                    <a:moveTo>
                      <a:pt x="826" y="21"/>
                    </a:moveTo>
                    <a:lnTo>
                      <a:pt x="826" y="21"/>
                    </a:lnTo>
                    <a:lnTo>
                      <a:pt x="831" y="18"/>
                    </a:lnTo>
                    <a:lnTo>
                      <a:pt x="836" y="16"/>
                    </a:lnTo>
                    <a:lnTo>
                      <a:pt x="838" y="14"/>
                    </a:lnTo>
                    <a:lnTo>
                      <a:pt x="845" y="27"/>
                    </a:lnTo>
                    <a:lnTo>
                      <a:pt x="843" y="28"/>
                    </a:lnTo>
                    <a:lnTo>
                      <a:pt x="838" y="31"/>
                    </a:lnTo>
                    <a:lnTo>
                      <a:pt x="833" y="34"/>
                    </a:lnTo>
                    <a:lnTo>
                      <a:pt x="832" y="34"/>
                    </a:lnTo>
                    <a:lnTo>
                      <a:pt x="826" y="21"/>
                    </a:lnTo>
                    <a:close/>
                    <a:moveTo>
                      <a:pt x="851" y="7"/>
                    </a:moveTo>
                    <a:lnTo>
                      <a:pt x="854" y="6"/>
                    </a:lnTo>
                    <a:lnTo>
                      <a:pt x="858" y="4"/>
                    </a:lnTo>
                    <a:lnTo>
                      <a:pt x="861" y="1"/>
                    </a:lnTo>
                    <a:lnTo>
                      <a:pt x="864" y="0"/>
                    </a:lnTo>
                    <a:lnTo>
                      <a:pt x="871" y="13"/>
                    </a:lnTo>
                    <a:lnTo>
                      <a:pt x="869" y="14"/>
                    </a:lnTo>
                    <a:lnTo>
                      <a:pt x="865" y="16"/>
                    </a:lnTo>
                    <a:lnTo>
                      <a:pt x="861" y="18"/>
                    </a:lnTo>
                    <a:lnTo>
                      <a:pt x="858" y="20"/>
                    </a:lnTo>
                    <a:lnTo>
                      <a:pt x="851" y="7"/>
                    </a:lnTo>
                    <a:close/>
                    <a:moveTo>
                      <a:pt x="46" y="257"/>
                    </a:moveTo>
                    <a:lnTo>
                      <a:pt x="0" y="237"/>
                    </a:lnTo>
                    <a:lnTo>
                      <a:pt x="43" y="213"/>
                    </a:lnTo>
                    <a:lnTo>
                      <a:pt x="46" y="257"/>
                    </a:lnTo>
                    <a:close/>
                  </a:path>
                </a:pathLst>
              </a:custGeom>
              <a:solidFill>
                <a:srgbClr val="0000CC"/>
              </a:solidFill>
              <a:ln w="1">
                <a:noFill/>
                <a:bevel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endParaRPr>
              </a:p>
            </p:txBody>
          </p:sp>
          <p:sp>
            <p:nvSpPr>
              <p:cNvPr id="64" name="Freeform 63"/>
              <p:cNvSpPr>
                <a:spLocks noEditPoints="1"/>
              </p:cNvSpPr>
              <p:nvPr/>
            </p:nvSpPr>
            <p:spPr bwMode="auto">
              <a:xfrm>
                <a:off x="1874" y="1614"/>
                <a:ext cx="491" cy="343"/>
              </a:xfrm>
              <a:custGeom>
                <a:avLst/>
                <a:gdLst>
                  <a:gd name="T0" fmla="*/ 20 w 491"/>
                  <a:gd name="T1" fmla="*/ 336 h 343"/>
                  <a:gd name="T2" fmla="*/ 26 w 491"/>
                  <a:gd name="T3" fmla="*/ 316 h 343"/>
                  <a:gd name="T4" fmla="*/ 46 w 491"/>
                  <a:gd name="T5" fmla="*/ 322 h 343"/>
                  <a:gd name="T6" fmla="*/ 26 w 491"/>
                  <a:gd name="T7" fmla="*/ 316 h 343"/>
                  <a:gd name="T8" fmla="*/ 64 w 491"/>
                  <a:gd name="T9" fmla="*/ 294 h 343"/>
                  <a:gd name="T10" fmla="*/ 59 w 491"/>
                  <a:gd name="T11" fmla="*/ 314 h 343"/>
                  <a:gd name="T12" fmla="*/ 83 w 491"/>
                  <a:gd name="T13" fmla="*/ 283 h 343"/>
                  <a:gd name="T14" fmla="*/ 91 w 491"/>
                  <a:gd name="T15" fmla="*/ 296 h 343"/>
                  <a:gd name="T16" fmla="*/ 102 w 491"/>
                  <a:gd name="T17" fmla="*/ 272 h 343"/>
                  <a:gd name="T18" fmla="*/ 122 w 491"/>
                  <a:gd name="T19" fmla="*/ 277 h 343"/>
                  <a:gd name="T20" fmla="*/ 102 w 491"/>
                  <a:gd name="T21" fmla="*/ 272 h 343"/>
                  <a:gd name="T22" fmla="*/ 139 w 491"/>
                  <a:gd name="T23" fmla="*/ 249 h 343"/>
                  <a:gd name="T24" fmla="*/ 135 w 491"/>
                  <a:gd name="T25" fmla="*/ 269 h 343"/>
                  <a:gd name="T26" fmla="*/ 161 w 491"/>
                  <a:gd name="T27" fmla="*/ 234 h 343"/>
                  <a:gd name="T28" fmla="*/ 169 w 491"/>
                  <a:gd name="T29" fmla="*/ 247 h 343"/>
                  <a:gd name="T30" fmla="*/ 176 w 491"/>
                  <a:gd name="T31" fmla="*/ 224 h 343"/>
                  <a:gd name="T32" fmla="*/ 197 w 491"/>
                  <a:gd name="T33" fmla="*/ 228 h 343"/>
                  <a:gd name="T34" fmla="*/ 176 w 491"/>
                  <a:gd name="T35" fmla="*/ 224 h 343"/>
                  <a:gd name="T36" fmla="*/ 213 w 491"/>
                  <a:gd name="T37" fmla="*/ 200 h 343"/>
                  <a:gd name="T38" fmla="*/ 209 w 491"/>
                  <a:gd name="T39" fmla="*/ 220 h 343"/>
                  <a:gd name="T40" fmla="*/ 228 w 491"/>
                  <a:gd name="T41" fmla="*/ 190 h 343"/>
                  <a:gd name="T42" fmla="*/ 245 w 491"/>
                  <a:gd name="T43" fmla="*/ 196 h 343"/>
                  <a:gd name="T44" fmla="*/ 233 w 491"/>
                  <a:gd name="T45" fmla="*/ 204 h 343"/>
                  <a:gd name="T46" fmla="*/ 258 w 491"/>
                  <a:gd name="T47" fmla="*/ 169 h 343"/>
                  <a:gd name="T48" fmla="*/ 266 w 491"/>
                  <a:gd name="T49" fmla="*/ 181 h 343"/>
                  <a:gd name="T50" fmla="*/ 273 w 491"/>
                  <a:gd name="T51" fmla="*/ 159 h 343"/>
                  <a:gd name="T52" fmla="*/ 282 w 491"/>
                  <a:gd name="T53" fmla="*/ 171 h 343"/>
                  <a:gd name="T54" fmla="*/ 300 w 491"/>
                  <a:gd name="T55" fmla="*/ 140 h 343"/>
                  <a:gd name="T56" fmla="*/ 309 w 491"/>
                  <a:gd name="T57" fmla="*/ 152 h 343"/>
                  <a:gd name="T58" fmla="*/ 321 w 491"/>
                  <a:gd name="T59" fmla="*/ 125 h 343"/>
                  <a:gd name="T60" fmla="*/ 342 w 491"/>
                  <a:gd name="T61" fmla="*/ 128 h 343"/>
                  <a:gd name="T62" fmla="*/ 321 w 491"/>
                  <a:gd name="T63" fmla="*/ 125 h 343"/>
                  <a:gd name="T64" fmla="*/ 357 w 491"/>
                  <a:gd name="T65" fmla="*/ 99 h 343"/>
                  <a:gd name="T66" fmla="*/ 354 w 491"/>
                  <a:gd name="T67" fmla="*/ 120 h 343"/>
                  <a:gd name="T68" fmla="*/ 374 w 491"/>
                  <a:gd name="T69" fmla="*/ 87 h 343"/>
                  <a:gd name="T70" fmla="*/ 383 w 491"/>
                  <a:gd name="T71" fmla="*/ 99 h 343"/>
                  <a:gd name="T72" fmla="*/ 393 w 491"/>
                  <a:gd name="T73" fmla="*/ 74 h 343"/>
                  <a:gd name="T74" fmla="*/ 414 w 491"/>
                  <a:gd name="T75" fmla="*/ 77 h 343"/>
                  <a:gd name="T76" fmla="*/ 393 w 491"/>
                  <a:gd name="T77" fmla="*/ 74 h 343"/>
                  <a:gd name="T78" fmla="*/ 428 w 491"/>
                  <a:gd name="T79" fmla="*/ 47 h 343"/>
                  <a:gd name="T80" fmla="*/ 426 w 491"/>
                  <a:gd name="T81" fmla="*/ 68 h 343"/>
                  <a:gd name="T82" fmla="*/ 440 w 491"/>
                  <a:gd name="T83" fmla="*/ 37 h 343"/>
                  <a:gd name="T84" fmla="*/ 449 w 491"/>
                  <a:gd name="T85" fmla="*/ 28 h 343"/>
                  <a:gd name="T86" fmla="*/ 453 w 491"/>
                  <a:gd name="T87" fmla="*/ 45 h 343"/>
                  <a:gd name="T88" fmla="*/ 439 w 491"/>
                  <a:gd name="T89" fmla="*/ 38 h 343"/>
                  <a:gd name="T90" fmla="*/ 472 w 491"/>
                  <a:gd name="T91" fmla="*/ 46 h 343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491"/>
                  <a:gd name="T139" fmla="*/ 0 h 343"/>
                  <a:gd name="T140" fmla="*/ 491 w 491"/>
                  <a:gd name="T141" fmla="*/ 343 h 343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491" h="343">
                    <a:moveTo>
                      <a:pt x="0" y="330"/>
                    </a:moveTo>
                    <a:lnTo>
                      <a:pt x="13" y="323"/>
                    </a:lnTo>
                    <a:lnTo>
                      <a:pt x="20" y="336"/>
                    </a:lnTo>
                    <a:lnTo>
                      <a:pt x="7" y="343"/>
                    </a:lnTo>
                    <a:lnTo>
                      <a:pt x="0" y="330"/>
                    </a:lnTo>
                    <a:close/>
                    <a:moveTo>
                      <a:pt x="26" y="316"/>
                    </a:moveTo>
                    <a:lnTo>
                      <a:pt x="28" y="315"/>
                    </a:lnTo>
                    <a:lnTo>
                      <a:pt x="39" y="309"/>
                    </a:lnTo>
                    <a:lnTo>
                      <a:pt x="46" y="322"/>
                    </a:lnTo>
                    <a:lnTo>
                      <a:pt x="35" y="328"/>
                    </a:lnTo>
                    <a:lnTo>
                      <a:pt x="33" y="329"/>
                    </a:lnTo>
                    <a:lnTo>
                      <a:pt x="26" y="316"/>
                    </a:lnTo>
                    <a:close/>
                    <a:moveTo>
                      <a:pt x="52" y="302"/>
                    </a:moveTo>
                    <a:lnTo>
                      <a:pt x="55" y="300"/>
                    </a:lnTo>
                    <a:lnTo>
                      <a:pt x="64" y="294"/>
                    </a:lnTo>
                    <a:lnTo>
                      <a:pt x="72" y="307"/>
                    </a:lnTo>
                    <a:lnTo>
                      <a:pt x="62" y="312"/>
                    </a:lnTo>
                    <a:lnTo>
                      <a:pt x="59" y="314"/>
                    </a:lnTo>
                    <a:lnTo>
                      <a:pt x="52" y="302"/>
                    </a:lnTo>
                    <a:close/>
                    <a:moveTo>
                      <a:pt x="77" y="287"/>
                    </a:moveTo>
                    <a:lnTo>
                      <a:pt x="83" y="283"/>
                    </a:lnTo>
                    <a:lnTo>
                      <a:pt x="90" y="280"/>
                    </a:lnTo>
                    <a:lnTo>
                      <a:pt x="97" y="292"/>
                    </a:lnTo>
                    <a:lnTo>
                      <a:pt x="91" y="296"/>
                    </a:lnTo>
                    <a:lnTo>
                      <a:pt x="84" y="300"/>
                    </a:lnTo>
                    <a:lnTo>
                      <a:pt x="77" y="287"/>
                    </a:lnTo>
                    <a:close/>
                    <a:moveTo>
                      <a:pt x="102" y="272"/>
                    </a:moveTo>
                    <a:lnTo>
                      <a:pt x="113" y="265"/>
                    </a:lnTo>
                    <a:lnTo>
                      <a:pt x="115" y="264"/>
                    </a:lnTo>
                    <a:lnTo>
                      <a:pt x="122" y="277"/>
                    </a:lnTo>
                    <a:lnTo>
                      <a:pt x="120" y="278"/>
                    </a:lnTo>
                    <a:lnTo>
                      <a:pt x="110" y="285"/>
                    </a:lnTo>
                    <a:lnTo>
                      <a:pt x="102" y="272"/>
                    </a:lnTo>
                    <a:close/>
                    <a:moveTo>
                      <a:pt x="127" y="257"/>
                    </a:moveTo>
                    <a:lnTo>
                      <a:pt x="128" y="256"/>
                    </a:lnTo>
                    <a:lnTo>
                      <a:pt x="139" y="249"/>
                    </a:lnTo>
                    <a:lnTo>
                      <a:pt x="147" y="261"/>
                    </a:lnTo>
                    <a:lnTo>
                      <a:pt x="136" y="268"/>
                    </a:lnTo>
                    <a:lnTo>
                      <a:pt x="135" y="269"/>
                    </a:lnTo>
                    <a:lnTo>
                      <a:pt x="127" y="257"/>
                    </a:lnTo>
                    <a:close/>
                    <a:moveTo>
                      <a:pt x="152" y="241"/>
                    </a:moveTo>
                    <a:lnTo>
                      <a:pt x="161" y="234"/>
                    </a:lnTo>
                    <a:lnTo>
                      <a:pt x="164" y="233"/>
                    </a:lnTo>
                    <a:lnTo>
                      <a:pt x="172" y="245"/>
                    </a:lnTo>
                    <a:lnTo>
                      <a:pt x="169" y="247"/>
                    </a:lnTo>
                    <a:lnTo>
                      <a:pt x="160" y="253"/>
                    </a:lnTo>
                    <a:lnTo>
                      <a:pt x="152" y="241"/>
                    </a:lnTo>
                    <a:close/>
                    <a:moveTo>
                      <a:pt x="176" y="224"/>
                    </a:moveTo>
                    <a:lnTo>
                      <a:pt x="178" y="223"/>
                    </a:lnTo>
                    <a:lnTo>
                      <a:pt x="188" y="216"/>
                    </a:lnTo>
                    <a:lnTo>
                      <a:pt x="197" y="228"/>
                    </a:lnTo>
                    <a:lnTo>
                      <a:pt x="186" y="235"/>
                    </a:lnTo>
                    <a:lnTo>
                      <a:pt x="184" y="237"/>
                    </a:lnTo>
                    <a:lnTo>
                      <a:pt x="176" y="224"/>
                    </a:lnTo>
                    <a:close/>
                    <a:moveTo>
                      <a:pt x="200" y="208"/>
                    </a:moveTo>
                    <a:lnTo>
                      <a:pt x="212" y="201"/>
                    </a:lnTo>
                    <a:lnTo>
                      <a:pt x="213" y="200"/>
                    </a:lnTo>
                    <a:lnTo>
                      <a:pt x="221" y="212"/>
                    </a:lnTo>
                    <a:lnTo>
                      <a:pt x="220" y="213"/>
                    </a:lnTo>
                    <a:lnTo>
                      <a:pt x="209" y="220"/>
                    </a:lnTo>
                    <a:lnTo>
                      <a:pt x="200" y="208"/>
                    </a:lnTo>
                    <a:close/>
                    <a:moveTo>
                      <a:pt x="225" y="192"/>
                    </a:moveTo>
                    <a:lnTo>
                      <a:pt x="228" y="190"/>
                    </a:lnTo>
                    <a:lnTo>
                      <a:pt x="236" y="185"/>
                    </a:lnTo>
                    <a:lnTo>
                      <a:pt x="237" y="183"/>
                    </a:lnTo>
                    <a:lnTo>
                      <a:pt x="245" y="196"/>
                    </a:lnTo>
                    <a:lnTo>
                      <a:pt x="244" y="197"/>
                    </a:lnTo>
                    <a:lnTo>
                      <a:pt x="236" y="202"/>
                    </a:lnTo>
                    <a:lnTo>
                      <a:pt x="233" y="204"/>
                    </a:lnTo>
                    <a:lnTo>
                      <a:pt x="225" y="192"/>
                    </a:lnTo>
                    <a:close/>
                    <a:moveTo>
                      <a:pt x="249" y="175"/>
                    </a:moveTo>
                    <a:lnTo>
                      <a:pt x="258" y="169"/>
                    </a:lnTo>
                    <a:lnTo>
                      <a:pt x="261" y="167"/>
                    </a:lnTo>
                    <a:lnTo>
                      <a:pt x="270" y="179"/>
                    </a:lnTo>
                    <a:lnTo>
                      <a:pt x="266" y="181"/>
                    </a:lnTo>
                    <a:lnTo>
                      <a:pt x="257" y="187"/>
                    </a:lnTo>
                    <a:lnTo>
                      <a:pt x="249" y="175"/>
                    </a:lnTo>
                    <a:close/>
                    <a:moveTo>
                      <a:pt x="273" y="159"/>
                    </a:moveTo>
                    <a:lnTo>
                      <a:pt x="285" y="150"/>
                    </a:lnTo>
                    <a:lnTo>
                      <a:pt x="294" y="162"/>
                    </a:lnTo>
                    <a:lnTo>
                      <a:pt x="282" y="171"/>
                    </a:lnTo>
                    <a:lnTo>
                      <a:pt x="273" y="159"/>
                    </a:lnTo>
                    <a:close/>
                    <a:moveTo>
                      <a:pt x="297" y="142"/>
                    </a:moveTo>
                    <a:lnTo>
                      <a:pt x="300" y="140"/>
                    </a:lnTo>
                    <a:lnTo>
                      <a:pt x="309" y="133"/>
                    </a:lnTo>
                    <a:lnTo>
                      <a:pt x="318" y="145"/>
                    </a:lnTo>
                    <a:lnTo>
                      <a:pt x="309" y="152"/>
                    </a:lnTo>
                    <a:lnTo>
                      <a:pt x="306" y="154"/>
                    </a:lnTo>
                    <a:lnTo>
                      <a:pt x="297" y="142"/>
                    </a:lnTo>
                    <a:close/>
                    <a:moveTo>
                      <a:pt x="321" y="125"/>
                    </a:moveTo>
                    <a:lnTo>
                      <a:pt x="327" y="121"/>
                    </a:lnTo>
                    <a:lnTo>
                      <a:pt x="333" y="116"/>
                    </a:lnTo>
                    <a:lnTo>
                      <a:pt x="342" y="128"/>
                    </a:lnTo>
                    <a:lnTo>
                      <a:pt x="335" y="133"/>
                    </a:lnTo>
                    <a:lnTo>
                      <a:pt x="330" y="137"/>
                    </a:lnTo>
                    <a:lnTo>
                      <a:pt x="321" y="125"/>
                    </a:lnTo>
                    <a:close/>
                    <a:moveTo>
                      <a:pt x="345" y="108"/>
                    </a:moveTo>
                    <a:lnTo>
                      <a:pt x="351" y="104"/>
                    </a:lnTo>
                    <a:lnTo>
                      <a:pt x="357" y="99"/>
                    </a:lnTo>
                    <a:lnTo>
                      <a:pt x="366" y="111"/>
                    </a:lnTo>
                    <a:lnTo>
                      <a:pt x="360" y="115"/>
                    </a:lnTo>
                    <a:lnTo>
                      <a:pt x="354" y="120"/>
                    </a:lnTo>
                    <a:lnTo>
                      <a:pt x="345" y="108"/>
                    </a:lnTo>
                    <a:close/>
                    <a:moveTo>
                      <a:pt x="369" y="91"/>
                    </a:moveTo>
                    <a:lnTo>
                      <a:pt x="374" y="87"/>
                    </a:lnTo>
                    <a:lnTo>
                      <a:pt x="381" y="82"/>
                    </a:lnTo>
                    <a:lnTo>
                      <a:pt x="390" y="94"/>
                    </a:lnTo>
                    <a:lnTo>
                      <a:pt x="383" y="99"/>
                    </a:lnTo>
                    <a:lnTo>
                      <a:pt x="378" y="103"/>
                    </a:lnTo>
                    <a:lnTo>
                      <a:pt x="369" y="91"/>
                    </a:lnTo>
                    <a:close/>
                    <a:moveTo>
                      <a:pt x="393" y="74"/>
                    </a:moveTo>
                    <a:lnTo>
                      <a:pt x="396" y="72"/>
                    </a:lnTo>
                    <a:lnTo>
                      <a:pt x="405" y="65"/>
                    </a:lnTo>
                    <a:lnTo>
                      <a:pt x="414" y="77"/>
                    </a:lnTo>
                    <a:lnTo>
                      <a:pt x="404" y="84"/>
                    </a:lnTo>
                    <a:lnTo>
                      <a:pt x="402" y="86"/>
                    </a:lnTo>
                    <a:lnTo>
                      <a:pt x="393" y="74"/>
                    </a:lnTo>
                    <a:close/>
                    <a:moveTo>
                      <a:pt x="417" y="56"/>
                    </a:moveTo>
                    <a:lnTo>
                      <a:pt x="424" y="51"/>
                    </a:lnTo>
                    <a:lnTo>
                      <a:pt x="428" y="47"/>
                    </a:lnTo>
                    <a:lnTo>
                      <a:pt x="437" y="59"/>
                    </a:lnTo>
                    <a:lnTo>
                      <a:pt x="433" y="62"/>
                    </a:lnTo>
                    <a:lnTo>
                      <a:pt x="426" y="68"/>
                    </a:lnTo>
                    <a:lnTo>
                      <a:pt x="417" y="56"/>
                    </a:lnTo>
                    <a:close/>
                    <a:moveTo>
                      <a:pt x="439" y="38"/>
                    </a:moveTo>
                    <a:lnTo>
                      <a:pt x="440" y="37"/>
                    </a:lnTo>
                    <a:lnTo>
                      <a:pt x="443" y="34"/>
                    </a:lnTo>
                    <a:lnTo>
                      <a:pt x="446" y="31"/>
                    </a:lnTo>
                    <a:lnTo>
                      <a:pt x="449" y="28"/>
                    </a:lnTo>
                    <a:lnTo>
                      <a:pt x="460" y="38"/>
                    </a:lnTo>
                    <a:lnTo>
                      <a:pt x="457" y="42"/>
                    </a:lnTo>
                    <a:lnTo>
                      <a:pt x="453" y="45"/>
                    </a:lnTo>
                    <a:lnTo>
                      <a:pt x="450" y="48"/>
                    </a:lnTo>
                    <a:lnTo>
                      <a:pt x="449" y="49"/>
                    </a:lnTo>
                    <a:lnTo>
                      <a:pt x="439" y="38"/>
                    </a:lnTo>
                    <a:close/>
                    <a:moveTo>
                      <a:pt x="443" y="13"/>
                    </a:moveTo>
                    <a:lnTo>
                      <a:pt x="491" y="0"/>
                    </a:lnTo>
                    <a:lnTo>
                      <a:pt x="472" y="46"/>
                    </a:lnTo>
                    <a:lnTo>
                      <a:pt x="443" y="13"/>
                    </a:lnTo>
                    <a:close/>
                  </a:path>
                </a:pathLst>
              </a:custGeom>
              <a:solidFill>
                <a:srgbClr val="0000CC"/>
              </a:solidFill>
              <a:ln w="1">
                <a:noFill/>
                <a:bevel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endParaRPr>
              </a:p>
            </p:txBody>
          </p:sp>
          <p:sp>
            <p:nvSpPr>
              <p:cNvPr id="65" name="Freeform 64"/>
              <p:cNvSpPr>
                <a:spLocks noEditPoints="1"/>
              </p:cNvSpPr>
              <p:nvPr/>
            </p:nvSpPr>
            <p:spPr bwMode="auto">
              <a:xfrm>
                <a:off x="3138" y="511"/>
                <a:ext cx="975" cy="273"/>
              </a:xfrm>
              <a:custGeom>
                <a:avLst/>
                <a:gdLst>
                  <a:gd name="T0" fmla="*/ 939 w 975"/>
                  <a:gd name="T1" fmla="*/ 15 h 273"/>
                  <a:gd name="T2" fmla="*/ 895 w 975"/>
                  <a:gd name="T3" fmla="*/ 29 h 273"/>
                  <a:gd name="T4" fmla="*/ 909 w 975"/>
                  <a:gd name="T5" fmla="*/ 29 h 273"/>
                  <a:gd name="T6" fmla="*/ 865 w 975"/>
                  <a:gd name="T7" fmla="*/ 15 h 273"/>
                  <a:gd name="T8" fmla="*/ 851 w 975"/>
                  <a:gd name="T9" fmla="*/ 30 h 273"/>
                  <a:gd name="T10" fmla="*/ 851 w 975"/>
                  <a:gd name="T11" fmla="*/ 30 h 273"/>
                  <a:gd name="T12" fmla="*/ 806 w 975"/>
                  <a:gd name="T13" fmla="*/ 17 h 273"/>
                  <a:gd name="T14" fmla="*/ 792 w 975"/>
                  <a:gd name="T15" fmla="*/ 33 h 273"/>
                  <a:gd name="T16" fmla="*/ 776 w 975"/>
                  <a:gd name="T17" fmla="*/ 19 h 273"/>
                  <a:gd name="T18" fmla="*/ 792 w 975"/>
                  <a:gd name="T19" fmla="*/ 33 h 273"/>
                  <a:gd name="T20" fmla="*/ 762 w 975"/>
                  <a:gd name="T21" fmla="*/ 20 h 273"/>
                  <a:gd name="T22" fmla="*/ 718 w 975"/>
                  <a:gd name="T23" fmla="*/ 25 h 273"/>
                  <a:gd name="T24" fmla="*/ 690 w 975"/>
                  <a:gd name="T25" fmla="*/ 42 h 273"/>
                  <a:gd name="T26" fmla="*/ 675 w 975"/>
                  <a:gd name="T27" fmla="*/ 44 h 273"/>
                  <a:gd name="T28" fmla="*/ 661 w 975"/>
                  <a:gd name="T29" fmla="*/ 31 h 273"/>
                  <a:gd name="T30" fmla="*/ 638 w 975"/>
                  <a:gd name="T31" fmla="*/ 49 h 273"/>
                  <a:gd name="T32" fmla="*/ 644 w 975"/>
                  <a:gd name="T33" fmla="*/ 33 h 273"/>
                  <a:gd name="T34" fmla="*/ 603 w 975"/>
                  <a:gd name="T35" fmla="*/ 54 h 273"/>
                  <a:gd name="T36" fmla="*/ 617 w 975"/>
                  <a:gd name="T37" fmla="*/ 52 h 273"/>
                  <a:gd name="T38" fmla="*/ 586 w 975"/>
                  <a:gd name="T39" fmla="*/ 42 h 273"/>
                  <a:gd name="T40" fmla="*/ 543 w 975"/>
                  <a:gd name="T41" fmla="*/ 50 h 273"/>
                  <a:gd name="T42" fmla="*/ 520 w 975"/>
                  <a:gd name="T43" fmla="*/ 69 h 273"/>
                  <a:gd name="T44" fmla="*/ 528 w 975"/>
                  <a:gd name="T45" fmla="*/ 52 h 273"/>
                  <a:gd name="T46" fmla="*/ 488 w 975"/>
                  <a:gd name="T47" fmla="*/ 76 h 273"/>
                  <a:gd name="T48" fmla="*/ 502 w 975"/>
                  <a:gd name="T49" fmla="*/ 73 h 273"/>
                  <a:gd name="T50" fmla="*/ 470 w 975"/>
                  <a:gd name="T51" fmla="*/ 65 h 273"/>
                  <a:gd name="T52" fmla="*/ 427 w 975"/>
                  <a:gd name="T53" fmla="*/ 76 h 273"/>
                  <a:gd name="T54" fmla="*/ 406 w 975"/>
                  <a:gd name="T55" fmla="*/ 97 h 273"/>
                  <a:gd name="T56" fmla="*/ 413 w 975"/>
                  <a:gd name="T57" fmla="*/ 80 h 273"/>
                  <a:gd name="T58" fmla="*/ 375 w 975"/>
                  <a:gd name="T59" fmla="*/ 107 h 273"/>
                  <a:gd name="T60" fmla="*/ 389 w 975"/>
                  <a:gd name="T61" fmla="*/ 103 h 273"/>
                  <a:gd name="T62" fmla="*/ 343 w 975"/>
                  <a:gd name="T63" fmla="*/ 103 h 273"/>
                  <a:gd name="T64" fmla="*/ 334 w 975"/>
                  <a:gd name="T65" fmla="*/ 122 h 273"/>
                  <a:gd name="T66" fmla="*/ 334 w 975"/>
                  <a:gd name="T67" fmla="*/ 122 h 273"/>
                  <a:gd name="T68" fmla="*/ 301 w 975"/>
                  <a:gd name="T69" fmla="*/ 118 h 273"/>
                  <a:gd name="T70" fmla="*/ 265 w 975"/>
                  <a:gd name="T71" fmla="*/ 148 h 273"/>
                  <a:gd name="T72" fmla="*/ 279 w 975"/>
                  <a:gd name="T73" fmla="*/ 142 h 273"/>
                  <a:gd name="T74" fmla="*/ 232 w 975"/>
                  <a:gd name="T75" fmla="*/ 145 h 273"/>
                  <a:gd name="T76" fmla="*/ 224 w 975"/>
                  <a:gd name="T77" fmla="*/ 164 h 273"/>
                  <a:gd name="T78" fmla="*/ 218 w 975"/>
                  <a:gd name="T79" fmla="*/ 151 h 273"/>
                  <a:gd name="T80" fmla="*/ 184 w 975"/>
                  <a:gd name="T81" fmla="*/ 181 h 273"/>
                  <a:gd name="T82" fmla="*/ 171 w 975"/>
                  <a:gd name="T83" fmla="*/ 188 h 273"/>
                  <a:gd name="T84" fmla="*/ 154 w 975"/>
                  <a:gd name="T85" fmla="*/ 179 h 273"/>
                  <a:gd name="T86" fmla="*/ 140 w 975"/>
                  <a:gd name="T87" fmla="*/ 201 h 273"/>
                  <a:gd name="T88" fmla="*/ 125 w 975"/>
                  <a:gd name="T89" fmla="*/ 192 h 273"/>
                  <a:gd name="T90" fmla="*/ 117 w 975"/>
                  <a:gd name="T91" fmla="*/ 212 h 273"/>
                  <a:gd name="T92" fmla="*/ 106 w 975"/>
                  <a:gd name="T93" fmla="*/ 201 h 273"/>
                  <a:gd name="T94" fmla="*/ 88 w 975"/>
                  <a:gd name="T95" fmla="*/ 226 h 273"/>
                  <a:gd name="T96" fmla="*/ 74 w 975"/>
                  <a:gd name="T97" fmla="*/ 216 h 273"/>
                  <a:gd name="T98" fmla="*/ 67 w 975"/>
                  <a:gd name="T99" fmla="*/ 239 h 273"/>
                  <a:gd name="T100" fmla="*/ 46 w 975"/>
                  <a:gd name="T101" fmla="*/ 236 h 273"/>
                  <a:gd name="T102" fmla="*/ 67 w 975"/>
                  <a:gd name="T103" fmla="*/ 239 h 273"/>
                  <a:gd name="T104" fmla="*/ 32 w 975"/>
                  <a:gd name="T105" fmla="*/ 266 h 273"/>
                  <a:gd name="T106" fmla="*/ 27 w 975"/>
                  <a:gd name="T107" fmla="*/ 251 h 273"/>
                  <a:gd name="T108" fmla="*/ 15 w 975"/>
                  <a:gd name="T109" fmla="*/ 273 h 273"/>
                  <a:gd name="T110" fmla="*/ 6 w 975"/>
                  <a:gd name="T111" fmla="*/ 272 h 273"/>
                  <a:gd name="T112" fmla="*/ 9 w 975"/>
                  <a:gd name="T113" fmla="*/ 257 h 273"/>
                  <a:gd name="T114" fmla="*/ 12 w 975"/>
                  <a:gd name="T115" fmla="*/ 258 h 273"/>
                  <a:gd name="T116" fmla="*/ 975 w 975"/>
                  <a:gd name="T117" fmla="*/ 23 h 273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975"/>
                  <a:gd name="T178" fmla="*/ 0 h 273"/>
                  <a:gd name="T179" fmla="*/ 975 w 975"/>
                  <a:gd name="T180" fmla="*/ 273 h 273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975" h="273">
                    <a:moveTo>
                      <a:pt x="938" y="30"/>
                    </a:moveTo>
                    <a:lnTo>
                      <a:pt x="924" y="29"/>
                    </a:lnTo>
                    <a:lnTo>
                      <a:pt x="924" y="15"/>
                    </a:lnTo>
                    <a:lnTo>
                      <a:pt x="939" y="15"/>
                    </a:lnTo>
                    <a:lnTo>
                      <a:pt x="938" y="30"/>
                    </a:lnTo>
                    <a:close/>
                    <a:moveTo>
                      <a:pt x="909" y="29"/>
                    </a:moveTo>
                    <a:lnTo>
                      <a:pt x="898" y="29"/>
                    </a:lnTo>
                    <a:lnTo>
                      <a:pt x="895" y="29"/>
                    </a:lnTo>
                    <a:lnTo>
                      <a:pt x="894" y="14"/>
                    </a:lnTo>
                    <a:lnTo>
                      <a:pt x="898" y="14"/>
                    </a:lnTo>
                    <a:lnTo>
                      <a:pt x="909" y="14"/>
                    </a:lnTo>
                    <a:lnTo>
                      <a:pt x="909" y="29"/>
                    </a:lnTo>
                    <a:close/>
                    <a:moveTo>
                      <a:pt x="880" y="29"/>
                    </a:moveTo>
                    <a:lnTo>
                      <a:pt x="878" y="29"/>
                    </a:lnTo>
                    <a:lnTo>
                      <a:pt x="865" y="29"/>
                    </a:lnTo>
                    <a:lnTo>
                      <a:pt x="865" y="15"/>
                    </a:lnTo>
                    <a:lnTo>
                      <a:pt x="878" y="14"/>
                    </a:lnTo>
                    <a:lnTo>
                      <a:pt x="880" y="14"/>
                    </a:lnTo>
                    <a:lnTo>
                      <a:pt x="880" y="29"/>
                    </a:lnTo>
                    <a:close/>
                    <a:moveTo>
                      <a:pt x="851" y="30"/>
                    </a:moveTo>
                    <a:lnTo>
                      <a:pt x="836" y="30"/>
                    </a:lnTo>
                    <a:lnTo>
                      <a:pt x="835" y="15"/>
                    </a:lnTo>
                    <a:lnTo>
                      <a:pt x="850" y="15"/>
                    </a:lnTo>
                    <a:lnTo>
                      <a:pt x="851" y="30"/>
                    </a:lnTo>
                    <a:close/>
                    <a:moveTo>
                      <a:pt x="822" y="31"/>
                    </a:moveTo>
                    <a:lnTo>
                      <a:pt x="813" y="31"/>
                    </a:lnTo>
                    <a:lnTo>
                      <a:pt x="807" y="32"/>
                    </a:lnTo>
                    <a:lnTo>
                      <a:pt x="806" y="17"/>
                    </a:lnTo>
                    <a:lnTo>
                      <a:pt x="813" y="17"/>
                    </a:lnTo>
                    <a:lnTo>
                      <a:pt x="821" y="16"/>
                    </a:lnTo>
                    <a:lnTo>
                      <a:pt x="822" y="31"/>
                    </a:lnTo>
                    <a:close/>
                    <a:moveTo>
                      <a:pt x="792" y="33"/>
                    </a:moveTo>
                    <a:lnTo>
                      <a:pt x="790" y="33"/>
                    </a:lnTo>
                    <a:lnTo>
                      <a:pt x="778" y="34"/>
                    </a:lnTo>
                    <a:lnTo>
                      <a:pt x="776" y="19"/>
                    </a:lnTo>
                    <a:lnTo>
                      <a:pt x="777" y="19"/>
                    </a:lnTo>
                    <a:lnTo>
                      <a:pt x="789" y="18"/>
                    </a:lnTo>
                    <a:lnTo>
                      <a:pt x="791" y="18"/>
                    </a:lnTo>
                    <a:lnTo>
                      <a:pt x="792" y="33"/>
                    </a:lnTo>
                    <a:close/>
                    <a:moveTo>
                      <a:pt x="763" y="35"/>
                    </a:moveTo>
                    <a:lnTo>
                      <a:pt x="748" y="36"/>
                    </a:lnTo>
                    <a:lnTo>
                      <a:pt x="747" y="22"/>
                    </a:lnTo>
                    <a:lnTo>
                      <a:pt x="762" y="20"/>
                    </a:lnTo>
                    <a:lnTo>
                      <a:pt x="763" y="35"/>
                    </a:lnTo>
                    <a:close/>
                    <a:moveTo>
                      <a:pt x="734" y="38"/>
                    </a:moveTo>
                    <a:lnTo>
                      <a:pt x="719" y="39"/>
                    </a:lnTo>
                    <a:lnTo>
                      <a:pt x="718" y="25"/>
                    </a:lnTo>
                    <a:lnTo>
                      <a:pt x="732" y="23"/>
                    </a:lnTo>
                    <a:lnTo>
                      <a:pt x="734" y="38"/>
                    </a:lnTo>
                    <a:close/>
                    <a:moveTo>
                      <a:pt x="705" y="41"/>
                    </a:moveTo>
                    <a:lnTo>
                      <a:pt x="690" y="42"/>
                    </a:lnTo>
                    <a:lnTo>
                      <a:pt x="688" y="28"/>
                    </a:lnTo>
                    <a:lnTo>
                      <a:pt x="703" y="26"/>
                    </a:lnTo>
                    <a:lnTo>
                      <a:pt x="705" y="41"/>
                    </a:lnTo>
                    <a:close/>
                    <a:moveTo>
                      <a:pt x="675" y="44"/>
                    </a:moveTo>
                    <a:lnTo>
                      <a:pt x="663" y="46"/>
                    </a:lnTo>
                    <a:lnTo>
                      <a:pt x="661" y="46"/>
                    </a:lnTo>
                    <a:lnTo>
                      <a:pt x="659" y="31"/>
                    </a:lnTo>
                    <a:lnTo>
                      <a:pt x="661" y="31"/>
                    </a:lnTo>
                    <a:lnTo>
                      <a:pt x="674" y="30"/>
                    </a:lnTo>
                    <a:lnTo>
                      <a:pt x="675" y="44"/>
                    </a:lnTo>
                    <a:close/>
                    <a:moveTo>
                      <a:pt x="646" y="48"/>
                    </a:moveTo>
                    <a:lnTo>
                      <a:pt x="638" y="49"/>
                    </a:lnTo>
                    <a:lnTo>
                      <a:pt x="632" y="50"/>
                    </a:lnTo>
                    <a:lnTo>
                      <a:pt x="630" y="35"/>
                    </a:lnTo>
                    <a:lnTo>
                      <a:pt x="636" y="35"/>
                    </a:lnTo>
                    <a:lnTo>
                      <a:pt x="644" y="33"/>
                    </a:lnTo>
                    <a:lnTo>
                      <a:pt x="646" y="48"/>
                    </a:lnTo>
                    <a:close/>
                    <a:moveTo>
                      <a:pt x="617" y="52"/>
                    </a:moveTo>
                    <a:lnTo>
                      <a:pt x="613" y="53"/>
                    </a:lnTo>
                    <a:lnTo>
                      <a:pt x="603" y="54"/>
                    </a:lnTo>
                    <a:lnTo>
                      <a:pt x="601" y="40"/>
                    </a:lnTo>
                    <a:lnTo>
                      <a:pt x="611" y="38"/>
                    </a:lnTo>
                    <a:lnTo>
                      <a:pt x="615" y="37"/>
                    </a:lnTo>
                    <a:lnTo>
                      <a:pt x="617" y="52"/>
                    </a:lnTo>
                    <a:close/>
                    <a:moveTo>
                      <a:pt x="588" y="56"/>
                    </a:moveTo>
                    <a:lnTo>
                      <a:pt x="574" y="59"/>
                    </a:lnTo>
                    <a:lnTo>
                      <a:pt x="571" y="44"/>
                    </a:lnTo>
                    <a:lnTo>
                      <a:pt x="586" y="42"/>
                    </a:lnTo>
                    <a:lnTo>
                      <a:pt x="588" y="56"/>
                    </a:lnTo>
                    <a:close/>
                    <a:moveTo>
                      <a:pt x="560" y="61"/>
                    </a:moveTo>
                    <a:lnTo>
                      <a:pt x="545" y="64"/>
                    </a:lnTo>
                    <a:lnTo>
                      <a:pt x="543" y="50"/>
                    </a:lnTo>
                    <a:lnTo>
                      <a:pt x="557" y="47"/>
                    </a:lnTo>
                    <a:lnTo>
                      <a:pt x="560" y="61"/>
                    </a:lnTo>
                    <a:close/>
                    <a:moveTo>
                      <a:pt x="531" y="67"/>
                    </a:moveTo>
                    <a:lnTo>
                      <a:pt x="520" y="69"/>
                    </a:lnTo>
                    <a:lnTo>
                      <a:pt x="516" y="70"/>
                    </a:lnTo>
                    <a:lnTo>
                      <a:pt x="513" y="55"/>
                    </a:lnTo>
                    <a:lnTo>
                      <a:pt x="518" y="54"/>
                    </a:lnTo>
                    <a:lnTo>
                      <a:pt x="528" y="52"/>
                    </a:lnTo>
                    <a:lnTo>
                      <a:pt x="531" y="67"/>
                    </a:lnTo>
                    <a:close/>
                    <a:moveTo>
                      <a:pt x="502" y="73"/>
                    </a:moveTo>
                    <a:lnTo>
                      <a:pt x="498" y="73"/>
                    </a:lnTo>
                    <a:lnTo>
                      <a:pt x="488" y="76"/>
                    </a:lnTo>
                    <a:lnTo>
                      <a:pt x="485" y="61"/>
                    </a:lnTo>
                    <a:lnTo>
                      <a:pt x="495" y="59"/>
                    </a:lnTo>
                    <a:lnTo>
                      <a:pt x="499" y="58"/>
                    </a:lnTo>
                    <a:lnTo>
                      <a:pt x="502" y="73"/>
                    </a:lnTo>
                    <a:close/>
                    <a:moveTo>
                      <a:pt x="474" y="79"/>
                    </a:moveTo>
                    <a:lnTo>
                      <a:pt x="459" y="83"/>
                    </a:lnTo>
                    <a:lnTo>
                      <a:pt x="456" y="68"/>
                    </a:lnTo>
                    <a:lnTo>
                      <a:pt x="470" y="65"/>
                    </a:lnTo>
                    <a:lnTo>
                      <a:pt x="474" y="79"/>
                    </a:lnTo>
                    <a:close/>
                    <a:moveTo>
                      <a:pt x="445" y="86"/>
                    </a:moveTo>
                    <a:lnTo>
                      <a:pt x="431" y="90"/>
                    </a:lnTo>
                    <a:lnTo>
                      <a:pt x="427" y="76"/>
                    </a:lnTo>
                    <a:lnTo>
                      <a:pt x="441" y="72"/>
                    </a:lnTo>
                    <a:lnTo>
                      <a:pt x="445" y="86"/>
                    </a:lnTo>
                    <a:close/>
                    <a:moveTo>
                      <a:pt x="417" y="94"/>
                    </a:moveTo>
                    <a:lnTo>
                      <a:pt x="406" y="97"/>
                    </a:lnTo>
                    <a:lnTo>
                      <a:pt x="403" y="98"/>
                    </a:lnTo>
                    <a:lnTo>
                      <a:pt x="399" y="84"/>
                    </a:lnTo>
                    <a:lnTo>
                      <a:pt x="402" y="83"/>
                    </a:lnTo>
                    <a:lnTo>
                      <a:pt x="413" y="80"/>
                    </a:lnTo>
                    <a:lnTo>
                      <a:pt x="417" y="94"/>
                    </a:lnTo>
                    <a:close/>
                    <a:moveTo>
                      <a:pt x="389" y="103"/>
                    </a:moveTo>
                    <a:lnTo>
                      <a:pt x="383" y="105"/>
                    </a:lnTo>
                    <a:lnTo>
                      <a:pt x="375" y="107"/>
                    </a:lnTo>
                    <a:lnTo>
                      <a:pt x="371" y="93"/>
                    </a:lnTo>
                    <a:lnTo>
                      <a:pt x="378" y="91"/>
                    </a:lnTo>
                    <a:lnTo>
                      <a:pt x="385" y="89"/>
                    </a:lnTo>
                    <a:lnTo>
                      <a:pt x="389" y="103"/>
                    </a:lnTo>
                    <a:close/>
                    <a:moveTo>
                      <a:pt x="361" y="112"/>
                    </a:moveTo>
                    <a:lnTo>
                      <a:pt x="359" y="113"/>
                    </a:lnTo>
                    <a:lnTo>
                      <a:pt x="348" y="117"/>
                    </a:lnTo>
                    <a:lnTo>
                      <a:pt x="343" y="103"/>
                    </a:lnTo>
                    <a:lnTo>
                      <a:pt x="355" y="99"/>
                    </a:lnTo>
                    <a:lnTo>
                      <a:pt x="357" y="98"/>
                    </a:lnTo>
                    <a:lnTo>
                      <a:pt x="361" y="112"/>
                    </a:lnTo>
                    <a:close/>
                    <a:moveTo>
                      <a:pt x="334" y="122"/>
                    </a:moveTo>
                    <a:lnTo>
                      <a:pt x="320" y="127"/>
                    </a:lnTo>
                    <a:lnTo>
                      <a:pt x="315" y="113"/>
                    </a:lnTo>
                    <a:lnTo>
                      <a:pt x="329" y="108"/>
                    </a:lnTo>
                    <a:lnTo>
                      <a:pt x="334" y="122"/>
                    </a:lnTo>
                    <a:close/>
                    <a:moveTo>
                      <a:pt x="306" y="132"/>
                    </a:moveTo>
                    <a:lnTo>
                      <a:pt x="292" y="137"/>
                    </a:lnTo>
                    <a:lnTo>
                      <a:pt x="287" y="123"/>
                    </a:lnTo>
                    <a:lnTo>
                      <a:pt x="301" y="118"/>
                    </a:lnTo>
                    <a:lnTo>
                      <a:pt x="306" y="132"/>
                    </a:lnTo>
                    <a:close/>
                    <a:moveTo>
                      <a:pt x="279" y="142"/>
                    </a:moveTo>
                    <a:lnTo>
                      <a:pt x="267" y="147"/>
                    </a:lnTo>
                    <a:lnTo>
                      <a:pt x="265" y="148"/>
                    </a:lnTo>
                    <a:lnTo>
                      <a:pt x="260" y="134"/>
                    </a:lnTo>
                    <a:lnTo>
                      <a:pt x="262" y="133"/>
                    </a:lnTo>
                    <a:lnTo>
                      <a:pt x="274" y="129"/>
                    </a:lnTo>
                    <a:lnTo>
                      <a:pt x="279" y="142"/>
                    </a:lnTo>
                    <a:close/>
                    <a:moveTo>
                      <a:pt x="252" y="153"/>
                    </a:moveTo>
                    <a:lnTo>
                      <a:pt x="245" y="156"/>
                    </a:lnTo>
                    <a:lnTo>
                      <a:pt x="238" y="159"/>
                    </a:lnTo>
                    <a:lnTo>
                      <a:pt x="232" y="145"/>
                    </a:lnTo>
                    <a:lnTo>
                      <a:pt x="240" y="142"/>
                    </a:lnTo>
                    <a:lnTo>
                      <a:pt x="246" y="139"/>
                    </a:lnTo>
                    <a:lnTo>
                      <a:pt x="252" y="153"/>
                    </a:lnTo>
                    <a:close/>
                    <a:moveTo>
                      <a:pt x="224" y="164"/>
                    </a:moveTo>
                    <a:lnTo>
                      <a:pt x="224" y="164"/>
                    </a:lnTo>
                    <a:lnTo>
                      <a:pt x="211" y="170"/>
                    </a:lnTo>
                    <a:lnTo>
                      <a:pt x="205" y="156"/>
                    </a:lnTo>
                    <a:lnTo>
                      <a:pt x="218" y="151"/>
                    </a:lnTo>
                    <a:lnTo>
                      <a:pt x="219" y="150"/>
                    </a:lnTo>
                    <a:lnTo>
                      <a:pt x="224" y="164"/>
                    </a:lnTo>
                    <a:close/>
                    <a:moveTo>
                      <a:pt x="197" y="176"/>
                    </a:moveTo>
                    <a:lnTo>
                      <a:pt x="184" y="181"/>
                    </a:lnTo>
                    <a:lnTo>
                      <a:pt x="178" y="168"/>
                    </a:lnTo>
                    <a:lnTo>
                      <a:pt x="192" y="162"/>
                    </a:lnTo>
                    <a:lnTo>
                      <a:pt x="197" y="176"/>
                    </a:lnTo>
                    <a:close/>
                    <a:moveTo>
                      <a:pt x="171" y="188"/>
                    </a:moveTo>
                    <a:lnTo>
                      <a:pt x="160" y="192"/>
                    </a:lnTo>
                    <a:lnTo>
                      <a:pt x="157" y="194"/>
                    </a:lnTo>
                    <a:lnTo>
                      <a:pt x="151" y="180"/>
                    </a:lnTo>
                    <a:lnTo>
                      <a:pt x="154" y="179"/>
                    </a:lnTo>
                    <a:lnTo>
                      <a:pt x="165" y="174"/>
                    </a:lnTo>
                    <a:lnTo>
                      <a:pt x="171" y="188"/>
                    </a:lnTo>
                    <a:close/>
                    <a:moveTo>
                      <a:pt x="144" y="200"/>
                    </a:moveTo>
                    <a:lnTo>
                      <a:pt x="140" y="201"/>
                    </a:lnTo>
                    <a:lnTo>
                      <a:pt x="131" y="206"/>
                    </a:lnTo>
                    <a:lnTo>
                      <a:pt x="124" y="193"/>
                    </a:lnTo>
                    <a:lnTo>
                      <a:pt x="125" y="192"/>
                    </a:lnTo>
                    <a:lnTo>
                      <a:pt x="134" y="188"/>
                    </a:lnTo>
                    <a:lnTo>
                      <a:pt x="138" y="186"/>
                    </a:lnTo>
                    <a:lnTo>
                      <a:pt x="144" y="200"/>
                    </a:lnTo>
                    <a:close/>
                    <a:moveTo>
                      <a:pt x="117" y="212"/>
                    </a:moveTo>
                    <a:lnTo>
                      <a:pt x="113" y="214"/>
                    </a:lnTo>
                    <a:lnTo>
                      <a:pt x="104" y="218"/>
                    </a:lnTo>
                    <a:lnTo>
                      <a:pt x="98" y="205"/>
                    </a:lnTo>
                    <a:lnTo>
                      <a:pt x="106" y="201"/>
                    </a:lnTo>
                    <a:lnTo>
                      <a:pt x="111" y="199"/>
                    </a:lnTo>
                    <a:lnTo>
                      <a:pt x="117" y="212"/>
                    </a:lnTo>
                    <a:close/>
                    <a:moveTo>
                      <a:pt x="91" y="225"/>
                    </a:moveTo>
                    <a:lnTo>
                      <a:pt x="88" y="226"/>
                    </a:lnTo>
                    <a:lnTo>
                      <a:pt x="81" y="230"/>
                    </a:lnTo>
                    <a:lnTo>
                      <a:pt x="78" y="231"/>
                    </a:lnTo>
                    <a:lnTo>
                      <a:pt x="71" y="219"/>
                    </a:lnTo>
                    <a:lnTo>
                      <a:pt x="74" y="216"/>
                    </a:lnTo>
                    <a:lnTo>
                      <a:pt x="82" y="213"/>
                    </a:lnTo>
                    <a:lnTo>
                      <a:pt x="85" y="211"/>
                    </a:lnTo>
                    <a:lnTo>
                      <a:pt x="91" y="225"/>
                    </a:lnTo>
                    <a:close/>
                    <a:moveTo>
                      <a:pt x="67" y="239"/>
                    </a:moveTo>
                    <a:lnTo>
                      <a:pt x="62" y="242"/>
                    </a:lnTo>
                    <a:lnTo>
                      <a:pt x="57" y="246"/>
                    </a:lnTo>
                    <a:lnTo>
                      <a:pt x="55" y="247"/>
                    </a:lnTo>
                    <a:lnTo>
                      <a:pt x="46" y="236"/>
                    </a:lnTo>
                    <a:lnTo>
                      <a:pt x="48" y="235"/>
                    </a:lnTo>
                    <a:lnTo>
                      <a:pt x="54" y="230"/>
                    </a:lnTo>
                    <a:lnTo>
                      <a:pt x="58" y="227"/>
                    </a:lnTo>
                    <a:lnTo>
                      <a:pt x="67" y="239"/>
                    </a:lnTo>
                    <a:close/>
                    <a:moveTo>
                      <a:pt x="44" y="257"/>
                    </a:moveTo>
                    <a:lnTo>
                      <a:pt x="41" y="259"/>
                    </a:lnTo>
                    <a:lnTo>
                      <a:pt x="36" y="262"/>
                    </a:lnTo>
                    <a:lnTo>
                      <a:pt x="32" y="266"/>
                    </a:lnTo>
                    <a:lnTo>
                      <a:pt x="31" y="266"/>
                    </a:lnTo>
                    <a:lnTo>
                      <a:pt x="23" y="254"/>
                    </a:lnTo>
                    <a:lnTo>
                      <a:pt x="27" y="251"/>
                    </a:lnTo>
                    <a:lnTo>
                      <a:pt x="32" y="247"/>
                    </a:lnTo>
                    <a:lnTo>
                      <a:pt x="35" y="245"/>
                    </a:lnTo>
                    <a:lnTo>
                      <a:pt x="44" y="257"/>
                    </a:lnTo>
                    <a:close/>
                    <a:moveTo>
                      <a:pt x="15" y="273"/>
                    </a:moveTo>
                    <a:lnTo>
                      <a:pt x="14" y="273"/>
                    </a:lnTo>
                    <a:lnTo>
                      <a:pt x="11" y="273"/>
                    </a:lnTo>
                    <a:lnTo>
                      <a:pt x="9" y="272"/>
                    </a:lnTo>
                    <a:lnTo>
                      <a:pt x="6" y="272"/>
                    </a:lnTo>
                    <a:lnTo>
                      <a:pt x="3" y="271"/>
                    </a:lnTo>
                    <a:lnTo>
                      <a:pt x="0" y="269"/>
                    </a:lnTo>
                    <a:lnTo>
                      <a:pt x="8" y="256"/>
                    </a:lnTo>
                    <a:lnTo>
                      <a:pt x="9" y="257"/>
                    </a:lnTo>
                    <a:lnTo>
                      <a:pt x="10" y="257"/>
                    </a:lnTo>
                    <a:lnTo>
                      <a:pt x="10" y="258"/>
                    </a:lnTo>
                    <a:lnTo>
                      <a:pt x="11" y="258"/>
                    </a:lnTo>
                    <a:lnTo>
                      <a:pt x="12" y="258"/>
                    </a:lnTo>
                    <a:lnTo>
                      <a:pt x="13" y="258"/>
                    </a:lnTo>
                    <a:lnTo>
                      <a:pt x="15" y="273"/>
                    </a:lnTo>
                    <a:close/>
                    <a:moveTo>
                      <a:pt x="932" y="0"/>
                    </a:moveTo>
                    <a:lnTo>
                      <a:pt x="975" y="23"/>
                    </a:lnTo>
                    <a:lnTo>
                      <a:pt x="931" y="44"/>
                    </a:lnTo>
                    <a:lnTo>
                      <a:pt x="932" y="0"/>
                    </a:lnTo>
                    <a:close/>
                  </a:path>
                </a:pathLst>
              </a:custGeom>
              <a:solidFill>
                <a:srgbClr val="0000CC"/>
              </a:solidFill>
              <a:ln w="1">
                <a:noFill/>
                <a:bevel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endParaRPr>
              </a:p>
            </p:txBody>
          </p:sp>
          <p:sp>
            <p:nvSpPr>
              <p:cNvPr id="66" name="Freeform 65"/>
              <p:cNvSpPr>
                <a:spLocks noEditPoints="1"/>
              </p:cNvSpPr>
              <p:nvPr/>
            </p:nvSpPr>
            <p:spPr bwMode="auto">
              <a:xfrm>
                <a:off x="2290" y="858"/>
                <a:ext cx="681" cy="646"/>
              </a:xfrm>
              <a:custGeom>
                <a:avLst/>
                <a:gdLst>
                  <a:gd name="T0" fmla="*/ 31 w 681"/>
                  <a:gd name="T1" fmla="*/ 626 h 646"/>
                  <a:gd name="T2" fmla="*/ 63 w 681"/>
                  <a:gd name="T3" fmla="*/ 596 h 646"/>
                  <a:gd name="T4" fmla="*/ 73 w 681"/>
                  <a:gd name="T5" fmla="*/ 567 h 646"/>
                  <a:gd name="T6" fmla="*/ 74 w 681"/>
                  <a:gd name="T7" fmla="*/ 586 h 646"/>
                  <a:gd name="T8" fmla="*/ 106 w 681"/>
                  <a:gd name="T9" fmla="*/ 555 h 646"/>
                  <a:gd name="T10" fmla="*/ 112 w 681"/>
                  <a:gd name="T11" fmla="*/ 529 h 646"/>
                  <a:gd name="T12" fmla="*/ 117 w 681"/>
                  <a:gd name="T13" fmla="*/ 545 h 646"/>
                  <a:gd name="T14" fmla="*/ 138 w 681"/>
                  <a:gd name="T15" fmla="*/ 504 h 646"/>
                  <a:gd name="T16" fmla="*/ 128 w 681"/>
                  <a:gd name="T17" fmla="*/ 514 h 646"/>
                  <a:gd name="T18" fmla="*/ 169 w 681"/>
                  <a:gd name="T19" fmla="*/ 494 h 646"/>
                  <a:gd name="T20" fmla="*/ 170 w 681"/>
                  <a:gd name="T21" fmla="*/ 473 h 646"/>
                  <a:gd name="T22" fmla="*/ 182 w 681"/>
                  <a:gd name="T23" fmla="*/ 482 h 646"/>
                  <a:gd name="T24" fmla="*/ 192 w 681"/>
                  <a:gd name="T25" fmla="*/ 451 h 646"/>
                  <a:gd name="T26" fmla="*/ 201 w 681"/>
                  <a:gd name="T27" fmla="*/ 463 h 646"/>
                  <a:gd name="T28" fmla="*/ 222 w 681"/>
                  <a:gd name="T29" fmla="*/ 421 h 646"/>
                  <a:gd name="T30" fmla="*/ 211 w 681"/>
                  <a:gd name="T31" fmla="*/ 432 h 646"/>
                  <a:gd name="T32" fmla="*/ 253 w 681"/>
                  <a:gd name="T33" fmla="*/ 411 h 646"/>
                  <a:gd name="T34" fmla="*/ 253 w 681"/>
                  <a:gd name="T35" fmla="*/ 390 h 646"/>
                  <a:gd name="T36" fmla="*/ 266 w 681"/>
                  <a:gd name="T37" fmla="*/ 399 h 646"/>
                  <a:gd name="T38" fmla="*/ 275 w 681"/>
                  <a:gd name="T39" fmla="*/ 369 h 646"/>
                  <a:gd name="T40" fmla="*/ 294 w 681"/>
                  <a:gd name="T41" fmla="*/ 370 h 646"/>
                  <a:gd name="T42" fmla="*/ 294 w 681"/>
                  <a:gd name="T43" fmla="*/ 349 h 646"/>
                  <a:gd name="T44" fmla="*/ 312 w 681"/>
                  <a:gd name="T45" fmla="*/ 352 h 646"/>
                  <a:gd name="T46" fmla="*/ 316 w 681"/>
                  <a:gd name="T47" fmla="*/ 326 h 646"/>
                  <a:gd name="T48" fmla="*/ 333 w 681"/>
                  <a:gd name="T49" fmla="*/ 329 h 646"/>
                  <a:gd name="T50" fmla="*/ 334 w 681"/>
                  <a:gd name="T51" fmla="*/ 306 h 646"/>
                  <a:gd name="T52" fmla="*/ 355 w 681"/>
                  <a:gd name="T53" fmla="*/ 304 h 646"/>
                  <a:gd name="T54" fmla="*/ 334 w 681"/>
                  <a:gd name="T55" fmla="*/ 306 h 646"/>
                  <a:gd name="T56" fmla="*/ 374 w 681"/>
                  <a:gd name="T57" fmla="*/ 282 h 646"/>
                  <a:gd name="T58" fmla="*/ 372 w 681"/>
                  <a:gd name="T59" fmla="*/ 261 h 646"/>
                  <a:gd name="T60" fmla="*/ 393 w 681"/>
                  <a:gd name="T61" fmla="*/ 260 h 646"/>
                  <a:gd name="T62" fmla="*/ 372 w 681"/>
                  <a:gd name="T63" fmla="*/ 261 h 646"/>
                  <a:gd name="T64" fmla="*/ 403 w 681"/>
                  <a:gd name="T65" fmla="*/ 249 h 646"/>
                  <a:gd name="T66" fmla="*/ 423 w 681"/>
                  <a:gd name="T67" fmla="*/ 207 h 646"/>
                  <a:gd name="T68" fmla="*/ 412 w 681"/>
                  <a:gd name="T69" fmla="*/ 218 h 646"/>
                  <a:gd name="T70" fmla="*/ 443 w 681"/>
                  <a:gd name="T71" fmla="*/ 207 h 646"/>
                  <a:gd name="T72" fmla="*/ 464 w 681"/>
                  <a:gd name="T73" fmla="*/ 165 h 646"/>
                  <a:gd name="T74" fmla="*/ 453 w 681"/>
                  <a:gd name="T75" fmla="*/ 175 h 646"/>
                  <a:gd name="T76" fmla="*/ 485 w 681"/>
                  <a:gd name="T77" fmla="*/ 165 h 646"/>
                  <a:gd name="T78" fmla="*/ 508 w 681"/>
                  <a:gd name="T79" fmla="*/ 125 h 646"/>
                  <a:gd name="T80" fmla="*/ 496 w 681"/>
                  <a:gd name="T81" fmla="*/ 134 h 646"/>
                  <a:gd name="T82" fmla="*/ 540 w 681"/>
                  <a:gd name="T83" fmla="*/ 117 h 646"/>
                  <a:gd name="T84" fmla="*/ 542 w 681"/>
                  <a:gd name="T85" fmla="*/ 97 h 646"/>
                  <a:gd name="T86" fmla="*/ 542 w 681"/>
                  <a:gd name="T87" fmla="*/ 97 h 646"/>
                  <a:gd name="T88" fmla="*/ 575 w 681"/>
                  <a:gd name="T89" fmla="*/ 91 h 646"/>
                  <a:gd name="T90" fmla="*/ 602 w 681"/>
                  <a:gd name="T91" fmla="*/ 53 h 646"/>
                  <a:gd name="T92" fmla="*/ 590 w 681"/>
                  <a:gd name="T93" fmla="*/ 62 h 646"/>
                  <a:gd name="T94" fmla="*/ 625 w 681"/>
                  <a:gd name="T95" fmla="*/ 36 h 646"/>
                  <a:gd name="T96" fmla="*/ 622 w 681"/>
                  <a:gd name="T97" fmla="*/ 56 h 646"/>
                  <a:gd name="T98" fmla="*/ 646 w 681"/>
                  <a:gd name="T99" fmla="*/ 20 h 646"/>
                  <a:gd name="T100" fmla="*/ 650 w 681"/>
                  <a:gd name="T101" fmla="*/ 35 h 646"/>
                  <a:gd name="T102" fmla="*/ 662 w 681"/>
                  <a:gd name="T103" fmla="*/ 7 h 646"/>
                  <a:gd name="T104" fmla="*/ 671 w 681"/>
                  <a:gd name="T105" fmla="*/ 0 h 646"/>
                  <a:gd name="T106" fmla="*/ 678 w 681"/>
                  <a:gd name="T107" fmla="*/ 12 h 646"/>
                  <a:gd name="T108" fmla="*/ 669 w 681"/>
                  <a:gd name="T109" fmla="*/ 20 h 646"/>
                  <a:gd name="T110" fmla="*/ 17 w 681"/>
                  <a:gd name="T111" fmla="*/ 600 h 64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681"/>
                  <a:gd name="T169" fmla="*/ 0 h 646"/>
                  <a:gd name="T170" fmla="*/ 681 w 681"/>
                  <a:gd name="T171" fmla="*/ 646 h 646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681" h="646">
                    <a:moveTo>
                      <a:pt x="21" y="616"/>
                    </a:moveTo>
                    <a:lnTo>
                      <a:pt x="32" y="605"/>
                    </a:lnTo>
                    <a:lnTo>
                      <a:pt x="42" y="616"/>
                    </a:lnTo>
                    <a:lnTo>
                      <a:pt x="31" y="626"/>
                    </a:lnTo>
                    <a:lnTo>
                      <a:pt x="21" y="616"/>
                    </a:lnTo>
                    <a:close/>
                    <a:moveTo>
                      <a:pt x="43" y="595"/>
                    </a:moveTo>
                    <a:lnTo>
                      <a:pt x="53" y="585"/>
                    </a:lnTo>
                    <a:lnTo>
                      <a:pt x="63" y="596"/>
                    </a:lnTo>
                    <a:lnTo>
                      <a:pt x="53" y="606"/>
                    </a:lnTo>
                    <a:lnTo>
                      <a:pt x="43" y="595"/>
                    </a:lnTo>
                    <a:close/>
                    <a:moveTo>
                      <a:pt x="64" y="575"/>
                    </a:moveTo>
                    <a:lnTo>
                      <a:pt x="73" y="567"/>
                    </a:lnTo>
                    <a:lnTo>
                      <a:pt x="75" y="565"/>
                    </a:lnTo>
                    <a:lnTo>
                      <a:pt x="85" y="576"/>
                    </a:lnTo>
                    <a:lnTo>
                      <a:pt x="83" y="577"/>
                    </a:lnTo>
                    <a:lnTo>
                      <a:pt x="74" y="586"/>
                    </a:lnTo>
                    <a:lnTo>
                      <a:pt x="64" y="575"/>
                    </a:lnTo>
                    <a:close/>
                    <a:moveTo>
                      <a:pt x="85" y="555"/>
                    </a:moveTo>
                    <a:lnTo>
                      <a:pt x="96" y="545"/>
                    </a:lnTo>
                    <a:lnTo>
                      <a:pt x="106" y="555"/>
                    </a:lnTo>
                    <a:lnTo>
                      <a:pt x="95" y="566"/>
                    </a:lnTo>
                    <a:lnTo>
                      <a:pt x="85" y="555"/>
                    </a:lnTo>
                    <a:close/>
                    <a:moveTo>
                      <a:pt x="107" y="535"/>
                    </a:moveTo>
                    <a:lnTo>
                      <a:pt x="112" y="529"/>
                    </a:lnTo>
                    <a:lnTo>
                      <a:pt x="117" y="524"/>
                    </a:lnTo>
                    <a:lnTo>
                      <a:pt x="127" y="535"/>
                    </a:lnTo>
                    <a:lnTo>
                      <a:pt x="123" y="540"/>
                    </a:lnTo>
                    <a:lnTo>
                      <a:pt x="117" y="545"/>
                    </a:lnTo>
                    <a:lnTo>
                      <a:pt x="107" y="535"/>
                    </a:lnTo>
                    <a:close/>
                    <a:moveTo>
                      <a:pt x="128" y="514"/>
                    </a:moveTo>
                    <a:lnTo>
                      <a:pt x="132" y="510"/>
                    </a:lnTo>
                    <a:lnTo>
                      <a:pt x="138" y="504"/>
                    </a:lnTo>
                    <a:lnTo>
                      <a:pt x="148" y="514"/>
                    </a:lnTo>
                    <a:lnTo>
                      <a:pt x="142" y="521"/>
                    </a:lnTo>
                    <a:lnTo>
                      <a:pt x="138" y="525"/>
                    </a:lnTo>
                    <a:lnTo>
                      <a:pt x="128" y="514"/>
                    </a:lnTo>
                    <a:close/>
                    <a:moveTo>
                      <a:pt x="149" y="494"/>
                    </a:moveTo>
                    <a:lnTo>
                      <a:pt x="151" y="491"/>
                    </a:lnTo>
                    <a:lnTo>
                      <a:pt x="159" y="483"/>
                    </a:lnTo>
                    <a:lnTo>
                      <a:pt x="169" y="494"/>
                    </a:lnTo>
                    <a:lnTo>
                      <a:pt x="162" y="501"/>
                    </a:lnTo>
                    <a:lnTo>
                      <a:pt x="159" y="504"/>
                    </a:lnTo>
                    <a:lnTo>
                      <a:pt x="149" y="494"/>
                    </a:lnTo>
                    <a:close/>
                    <a:moveTo>
                      <a:pt x="170" y="473"/>
                    </a:moveTo>
                    <a:lnTo>
                      <a:pt x="172" y="471"/>
                    </a:lnTo>
                    <a:lnTo>
                      <a:pt x="180" y="463"/>
                    </a:lnTo>
                    <a:lnTo>
                      <a:pt x="190" y="473"/>
                    </a:lnTo>
                    <a:lnTo>
                      <a:pt x="182" y="482"/>
                    </a:lnTo>
                    <a:lnTo>
                      <a:pt x="180" y="484"/>
                    </a:lnTo>
                    <a:lnTo>
                      <a:pt x="170" y="473"/>
                    </a:lnTo>
                    <a:close/>
                    <a:moveTo>
                      <a:pt x="190" y="452"/>
                    </a:moveTo>
                    <a:lnTo>
                      <a:pt x="192" y="451"/>
                    </a:lnTo>
                    <a:lnTo>
                      <a:pt x="201" y="442"/>
                    </a:lnTo>
                    <a:lnTo>
                      <a:pt x="211" y="452"/>
                    </a:lnTo>
                    <a:lnTo>
                      <a:pt x="203" y="461"/>
                    </a:lnTo>
                    <a:lnTo>
                      <a:pt x="201" y="463"/>
                    </a:lnTo>
                    <a:lnTo>
                      <a:pt x="190" y="452"/>
                    </a:lnTo>
                    <a:close/>
                    <a:moveTo>
                      <a:pt x="211" y="432"/>
                    </a:moveTo>
                    <a:lnTo>
                      <a:pt x="214" y="430"/>
                    </a:lnTo>
                    <a:lnTo>
                      <a:pt x="222" y="421"/>
                    </a:lnTo>
                    <a:lnTo>
                      <a:pt x="232" y="432"/>
                    </a:lnTo>
                    <a:lnTo>
                      <a:pt x="224" y="440"/>
                    </a:lnTo>
                    <a:lnTo>
                      <a:pt x="222" y="442"/>
                    </a:lnTo>
                    <a:lnTo>
                      <a:pt x="211" y="432"/>
                    </a:lnTo>
                    <a:close/>
                    <a:moveTo>
                      <a:pt x="232" y="411"/>
                    </a:moveTo>
                    <a:lnTo>
                      <a:pt x="235" y="409"/>
                    </a:lnTo>
                    <a:lnTo>
                      <a:pt x="243" y="401"/>
                    </a:lnTo>
                    <a:lnTo>
                      <a:pt x="253" y="411"/>
                    </a:lnTo>
                    <a:lnTo>
                      <a:pt x="245" y="419"/>
                    </a:lnTo>
                    <a:lnTo>
                      <a:pt x="243" y="421"/>
                    </a:lnTo>
                    <a:lnTo>
                      <a:pt x="232" y="411"/>
                    </a:lnTo>
                    <a:close/>
                    <a:moveTo>
                      <a:pt x="253" y="390"/>
                    </a:moveTo>
                    <a:lnTo>
                      <a:pt x="255" y="388"/>
                    </a:lnTo>
                    <a:lnTo>
                      <a:pt x="264" y="380"/>
                    </a:lnTo>
                    <a:lnTo>
                      <a:pt x="274" y="390"/>
                    </a:lnTo>
                    <a:lnTo>
                      <a:pt x="266" y="399"/>
                    </a:lnTo>
                    <a:lnTo>
                      <a:pt x="264" y="401"/>
                    </a:lnTo>
                    <a:lnTo>
                      <a:pt x="253" y="390"/>
                    </a:lnTo>
                    <a:close/>
                    <a:moveTo>
                      <a:pt x="274" y="370"/>
                    </a:moveTo>
                    <a:lnTo>
                      <a:pt x="275" y="369"/>
                    </a:lnTo>
                    <a:lnTo>
                      <a:pt x="284" y="359"/>
                    </a:lnTo>
                    <a:lnTo>
                      <a:pt x="295" y="369"/>
                    </a:lnTo>
                    <a:lnTo>
                      <a:pt x="294" y="370"/>
                    </a:lnTo>
                    <a:lnTo>
                      <a:pt x="285" y="379"/>
                    </a:lnTo>
                    <a:lnTo>
                      <a:pt x="284" y="380"/>
                    </a:lnTo>
                    <a:lnTo>
                      <a:pt x="274" y="370"/>
                    </a:lnTo>
                    <a:close/>
                    <a:moveTo>
                      <a:pt x="294" y="349"/>
                    </a:moveTo>
                    <a:lnTo>
                      <a:pt x="301" y="342"/>
                    </a:lnTo>
                    <a:lnTo>
                      <a:pt x="305" y="338"/>
                    </a:lnTo>
                    <a:lnTo>
                      <a:pt x="315" y="348"/>
                    </a:lnTo>
                    <a:lnTo>
                      <a:pt x="312" y="352"/>
                    </a:lnTo>
                    <a:lnTo>
                      <a:pt x="305" y="359"/>
                    </a:lnTo>
                    <a:lnTo>
                      <a:pt x="294" y="349"/>
                    </a:lnTo>
                    <a:close/>
                    <a:moveTo>
                      <a:pt x="315" y="327"/>
                    </a:moveTo>
                    <a:lnTo>
                      <a:pt x="316" y="326"/>
                    </a:lnTo>
                    <a:lnTo>
                      <a:pt x="322" y="319"/>
                    </a:lnTo>
                    <a:lnTo>
                      <a:pt x="325" y="317"/>
                    </a:lnTo>
                    <a:lnTo>
                      <a:pt x="336" y="327"/>
                    </a:lnTo>
                    <a:lnTo>
                      <a:pt x="333" y="329"/>
                    </a:lnTo>
                    <a:lnTo>
                      <a:pt x="327" y="336"/>
                    </a:lnTo>
                    <a:lnTo>
                      <a:pt x="325" y="338"/>
                    </a:lnTo>
                    <a:lnTo>
                      <a:pt x="315" y="327"/>
                    </a:lnTo>
                    <a:close/>
                    <a:moveTo>
                      <a:pt x="334" y="306"/>
                    </a:moveTo>
                    <a:lnTo>
                      <a:pt x="339" y="301"/>
                    </a:lnTo>
                    <a:lnTo>
                      <a:pt x="343" y="296"/>
                    </a:lnTo>
                    <a:lnTo>
                      <a:pt x="344" y="295"/>
                    </a:lnTo>
                    <a:lnTo>
                      <a:pt x="355" y="304"/>
                    </a:lnTo>
                    <a:lnTo>
                      <a:pt x="354" y="305"/>
                    </a:lnTo>
                    <a:lnTo>
                      <a:pt x="350" y="311"/>
                    </a:lnTo>
                    <a:lnTo>
                      <a:pt x="345" y="316"/>
                    </a:lnTo>
                    <a:lnTo>
                      <a:pt x="334" y="306"/>
                    </a:lnTo>
                    <a:close/>
                    <a:moveTo>
                      <a:pt x="353" y="284"/>
                    </a:moveTo>
                    <a:lnTo>
                      <a:pt x="360" y="275"/>
                    </a:lnTo>
                    <a:lnTo>
                      <a:pt x="363" y="272"/>
                    </a:lnTo>
                    <a:lnTo>
                      <a:pt x="374" y="282"/>
                    </a:lnTo>
                    <a:lnTo>
                      <a:pt x="372" y="284"/>
                    </a:lnTo>
                    <a:lnTo>
                      <a:pt x="364" y="293"/>
                    </a:lnTo>
                    <a:lnTo>
                      <a:pt x="353" y="284"/>
                    </a:lnTo>
                    <a:close/>
                    <a:moveTo>
                      <a:pt x="372" y="261"/>
                    </a:moveTo>
                    <a:lnTo>
                      <a:pt x="374" y="259"/>
                    </a:lnTo>
                    <a:lnTo>
                      <a:pt x="379" y="254"/>
                    </a:lnTo>
                    <a:lnTo>
                      <a:pt x="382" y="250"/>
                    </a:lnTo>
                    <a:lnTo>
                      <a:pt x="393" y="260"/>
                    </a:lnTo>
                    <a:lnTo>
                      <a:pt x="390" y="263"/>
                    </a:lnTo>
                    <a:lnTo>
                      <a:pt x="385" y="269"/>
                    </a:lnTo>
                    <a:lnTo>
                      <a:pt x="383" y="271"/>
                    </a:lnTo>
                    <a:lnTo>
                      <a:pt x="372" y="261"/>
                    </a:lnTo>
                    <a:close/>
                    <a:moveTo>
                      <a:pt x="392" y="239"/>
                    </a:moveTo>
                    <a:lnTo>
                      <a:pt x="402" y="228"/>
                    </a:lnTo>
                    <a:lnTo>
                      <a:pt x="413" y="239"/>
                    </a:lnTo>
                    <a:lnTo>
                      <a:pt x="403" y="249"/>
                    </a:lnTo>
                    <a:lnTo>
                      <a:pt x="392" y="239"/>
                    </a:lnTo>
                    <a:close/>
                    <a:moveTo>
                      <a:pt x="412" y="218"/>
                    </a:moveTo>
                    <a:lnTo>
                      <a:pt x="416" y="214"/>
                    </a:lnTo>
                    <a:lnTo>
                      <a:pt x="423" y="207"/>
                    </a:lnTo>
                    <a:lnTo>
                      <a:pt x="433" y="217"/>
                    </a:lnTo>
                    <a:lnTo>
                      <a:pt x="427" y="224"/>
                    </a:lnTo>
                    <a:lnTo>
                      <a:pt x="423" y="228"/>
                    </a:lnTo>
                    <a:lnTo>
                      <a:pt x="412" y="218"/>
                    </a:lnTo>
                    <a:close/>
                    <a:moveTo>
                      <a:pt x="433" y="196"/>
                    </a:moveTo>
                    <a:lnTo>
                      <a:pt x="443" y="186"/>
                    </a:lnTo>
                    <a:lnTo>
                      <a:pt x="454" y="196"/>
                    </a:lnTo>
                    <a:lnTo>
                      <a:pt x="443" y="207"/>
                    </a:lnTo>
                    <a:lnTo>
                      <a:pt x="433" y="196"/>
                    </a:lnTo>
                    <a:close/>
                    <a:moveTo>
                      <a:pt x="453" y="175"/>
                    </a:moveTo>
                    <a:lnTo>
                      <a:pt x="459" y="170"/>
                    </a:lnTo>
                    <a:lnTo>
                      <a:pt x="464" y="165"/>
                    </a:lnTo>
                    <a:lnTo>
                      <a:pt x="474" y="175"/>
                    </a:lnTo>
                    <a:lnTo>
                      <a:pt x="469" y="181"/>
                    </a:lnTo>
                    <a:lnTo>
                      <a:pt x="464" y="186"/>
                    </a:lnTo>
                    <a:lnTo>
                      <a:pt x="453" y="175"/>
                    </a:lnTo>
                    <a:close/>
                    <a:moveTo>
                      <a:pt x="475" y="155"/>
                    </a:moveTo>
                    <a:lnTo>
                      <a:pt x="485" y="144"/>
                    </a:lnTo>
                    <a:lnTo>
                      <a:pt x="495" y="155"/>
                    </a:lnTo>
                    <a:lnTo>
                      <a:pt x="485" y="165"/>
                    </a:lnTo>
                    <a:lnTo>
                      <a:pt x="475" y="155"/>
                    </a:lnTo>
                    <a:close/>
                    <a:moveTo>
                      <a:pt x="496" y="134"/>
                    </a:moveTo>
                    <a:lnTo>
                      <a:pt x="505" y="127"/>
                    </a:lnTo>
                    <a:lnTo>
                      <a:pt x="508" y="125"/>
                    </a:lnTo>
                    <a:lnTo>
                      <a:pt x="517" y="136"/>
                    </a:lnTo>
                    <a:lnTo>
                      <a:pt x="514" y="138"/>
                    </a:lnTo>
                    <a:lnTo>
                      <a:pt x="506" y="145"/>
                    </a:lnTo>
                    <a:lnTo>
                      <a:pt x="496" y="134"/>
                    </a:lnTo>
                    <a:close/>
                    <a:moveTo>
                      <a:pt x="519" y="115"/>
                    </a:moveTo>
                    <a:lnTo>
                      <a:pt x="522" y="113"/>
                    </a:lnTo>
                    <a:lnTo>
                      <a:pt x="530" y="106"/>
                    </a:lnTo>
                    <a:lnTo>
                      <a:pt x="540" y="117"/>
                    </a:lnTo>
                    <a:lnTo>
                      <a:pt x="531" y="124"/>
                    </a:lnTo>
                    <a:lnTo>
                      <a:pt x="528" y="126"/>
                    </a:lnTo>
                    <a:lnTo>
                      <a:pt x="519" y="115"/>
                    </a:lnTo>
                    <a:close/>
                    <a:moveTo>
                      <a:pt x="542" y="97"/>
                    </a:moveTo>
                    <a:lnTo>
                      <a:pt x="554" y="88"/>
                    </a:lnTo>
                    <a:lnTo>
                      <a:pt x="563" y="100"/>
                    </a:lnTo>
                    <a:lnTo>
                      <a:pt x="551" y="108"/>
                    </a:lnTo>
                    <a:lnTo>
                      <a:pt x="542" y="97"/>
                    </a:lnTo>
                    <a:close/>
                    <a:moveTo>
                      <a:pt x="566" y="79"/>
                    </a:moveTo>
                    <a:lnTo>
                      <a:pt x="578" y="70"/>
                    </a:lnTo>
                    <a:lnTo>
                      <a:pt x="586" y="82"/>
                    </a:lnTo>
                    <a:lnTo>
                      <a:pt x="575" y="91"/>
                    </a:lnTo>
                    <a:lnTo>
                      <a:pt x="566" y="79"/>
                    </a:lnTo>
                    <a:close/>
                    <a:moveTo>
                      <a:pt x="590" y="62"/>
                    </a:moveTo>
                    <a:lnTo>
                      <a:pt x="597" y="57"/>
                    </a:lnTo>
                    <a:lnTo>
                      <a:pt x="602" y="53"/>
                    </a:lnTo>
                    <a:lnTo>
                      <a:pt x="610" y="65"/>
                    </a:lnTo>
                    <a:lnTo>
                      <a:pt x="605" y="69"/>
                    </a:lnTo>
                    <a:lnTo>
                      <a:pt x="598" y="74"/>
                    </a:lnTo>
                    <a:lnTo>
                      <a:pt x="590" y="62"/>
                    </a:lnTo>
                    <a:close/>
                    <a:moveTo>
                      <a:pt x="613" y="44"/>
                    </a:moveTo>
                    <a:lnTo>
                      <a:pt x="614" y="44"/>
                    </a:lnTo>
                    <a:lnTo>
                      <a:pt x="622" y="38"/>
                    </a:lnTo>
                    <a:lnTo>
                      <a:pt x="625" y="36"/>
                    </a:lnTo>
                    <a:lnTo>
                      <a:pt x="634" y="48"/>
                    </a:lnTo>
                    <a:lnTo>
                      <a:pt x="630" y="50"/>
                    </a:lnTo>
                    <a:lnTo>
                      <a:pt x="622" y="56"/>
                    </a:lnTo>
                    <a:lnTo>
                      <a:pt x="613" y="44"/>
                    </a:lnTo>
                    <a:close/>
                    <a:moveTo>
                      <a:pt x="637" y="27"/>
                    </a:moveTo>
                    <a:lnTo>
                      <a:pt x="641" y="24"/>
                    </a:lnTo>
                    <a:lnTo>
                      <a:pt x="646" y="20"/>
                    </a:lnTo>
                    <a:lnTo>
                      <a:pt x="648" y="18"/>
                    </a:lnTo>
                    <a:lnTo>
                      <a:pt x="658" y="30"/>
                    </a:lnTo>
                    <a:lnTo>
                      <a:pt x="655" y="31"/>
                    </a:lnTo>
                    <a:lnTo>
                      <a:pt x="650" y="35"/>
                    </a:lnTo>
                    <a:lnTo>
                      <a:pt x="646" y="39"/>
                    </a:lnTo>
                    <a:lnTo>
                      <a:pt x="637" y="27"/>
                    </a:lnTo>
                    <a:close/>
                    <a:moveTo>
                      <a:pt x="660" y="9"/>
                    </a:moveTo>
                    <a:lnTo>
                      <a:pt x="662" y="7"/>
                    </a:lnTo>
                    <a:lnTo>
                      <a:pt x="664" y="5"/>
                    </a:lnTo>
                    <a:lnTo>
                      <a:pt x="667" y="3"/>
                    </a:lnTo>
                    <a:lnTo>
                      <a:pt x="669" y="1"/>
                    </a:lnTo>
                    <a:lnTo>
                      <a:pt x="671" y="0"/>
                    </a:lnTo>
                    <a:lnTo>
                      <a:pt x="681" y="10"/>
                    </a:lnTo>
                    <a:lnTo>
                      <a:pt x="680" y="11"/>
                    </a:lnTo>
                    <a:lnTo>
                      <a:pt x="678" y="12"/>
                    </a:lnTo>
                    <a:lnTo>
                      <a:pt x="676" y="14"/>
                    </a:lnTo>
                    <a:lnTo>
                      <a:pt x="674" y="16"/>
                    </a:lnTo>
                    <a:lnTo>
                      <a:pt x="671" y="19"/>
                    </a:lnTo>
                    <a:lnTo>
                      <a:pt x="669" y="20"/>
                    </a:lnTo>
                    <a:lnTo>
                      <a:pt x="660" y="9"/>
                    </a:lnTo>
                    <a:close/>
                    <a:moveTo>
                      <a:pt x="47" y="632"/>
                    </a:moveTo>
                    <a:lnTo>
                      <a:pt x="0" y="646"/>
                    </a:lnTo>
                    <a:lnTo>
                      <a:pt x="17" y="600"/>
                    </a:lnTo>
                    <a:lnTo>
                      <a:pt x="47" y="632"/>
                    </a:lnTo>
                    <a:close/>
                  </a:path>
                </a:pathLst>
              </a:custGeom>
              <a:solidFill>
                <a:srgbClr val="0000CC"/>
              </a:solidFill>
              <a:ln w="1">
                <a:noFill/>
                <a:bevel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endParaRPr>
              </a:p>
            </p:txBody>
          </p:sp>
          <p:sp>
            <p:nvSpPr>
              <p:cNvPr id="67" name="Rectangle 66"/>
              <p:cNvSpPr>
                <a:spLocks noChangeArrowheads="1"/>
              </p:cNvSpPr>
              <p:nvPr/>
            </p:nvSpPr>
            <p:spPr bwMode="auto">
              <a:xfrm rot="19800000">
                <a:off x="1729" y="1821"/>
                <a:ext cx="237" cy="30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2400" b="0" i="1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ＭＳ Ｐゴシック"/>
                    <a:cs typeface="+mn-cs"/>
                  </a:rPr>
                  <a:t>ss</a:t>
                </a:r>
                <a:endParaRPr kumimoji="0" lang="en-US" alt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/>
                  <a:cs typeface="+mn-cs"/>
                </a:endParaRPr>
              </a:p>
            </p:txBody>
          </p:sp>
          <p:sp>
            <p:nvSpPr>
              <p:cNvPr id="68" name="Rectangle 67"/>
              <p:cNvSpPr>
                <a:spLocks noChangeArrowheads="1"/>
              </p:cNvSpPr>
              <p:nvPr/>
            </p:nvSpPr>
            <p:spPr bwMode="auto">
              <a:xfrm rot="19500000">
                <a:off x="2972" y="644"/>
                <a:ext cx="197" cy="30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2400" b="0" i="1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ＭＳ Ｐゴシック"/>
                    <a:cs typeface="+mn-cs"/>
                  </a:rPr>
                  <a:t>sr</a:t>
                </a:r>
                <a:endParaRPr kumimoji="0" lang="en-US" alt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/>
                  <a:cs typeface="+mn-cs"/>
                </a:endParaRPr>
              </a:p>
            </p:txBody>
          </p:sp>
          <p:sp>
            <p:nvSpPr>
              <p:cNvPr id="69" name="Freeform 68"/>
              <p:cNvSpPr>
                <a:spLocks noEditPoints="1"/>
              </p:cNvSpPr>
              <p:nvPr/>
            </p:nvSpPr>
            <p:spPr bwMode="auto">
              <a:xfrm>
                <a:off x="4102" y="1181"/>
                <a:ext cx="44" cy="394"/>
              </a:xfrm>
              <a:custGeom>
                <a:avLst/>
                <a:gdLst>
                  <a:gd name="T0" fmla="*/ 30 w 44"/>
                  <a:gd name="T1" fmla="*/ 15 h 394"/>
                  <a:gd name="T2" fmla="*/ 15 w 44"/>
                  <a:gd name="T3" fmla="*/ 0 h 394"/>
                  <a:gd name="T4" fmla="*/ 30 w 44"/>
                  <a:gd name="T5" fmla="*/ 29 h 394"/>
                  <a:gd name="T6" fmla="*/ 15 w 44"/>
                  <a:gd name="T7" fmla="*/ 44 h 394"/>
                  <a:gd name="T8" fmla="*/ 30 w 44"/>
                  <a:gd name="T9" fmla="*/ 29 h 394"/>
                  <a:gd name="T10" fmla="*/ 30 w 44"/>
                  <a:gd name="T11" fmla="*/ 73 h 394"/>
                  <a:gd name="T12" fmla="*/ 15 w 44"/>
                  <a:gd name="T13" fmla="*/ 59 h 394"/>
                  <a:gd name="T14" fmla="*/ 30 w 44"/>
                  <a:gd name="T15" fmla="*/ 88 h 394"/>
                  <a:gd name="T16" fmla="*/ 15 w 44"/>
                  <a:gd name="T17" fmla="*/ 103 h 394"/>
                  <a:gd name="T18" fmla="*/ 30 w 44"/>
                  <a:gd name="T19" fmla="*/ 88 h 394"/>
                  <a:gd name="T20" fmla="*/ 30 w 44"/>
                  <a:gd name="T21" fmla="*/ 132 h 394"/>
                  <a:gd name="T22" fmla="*/ 15 w 44"/>
                  <a:gd name="T23" fmla="*/ 117 h 394"/>
                  <a:gd name="T24" fmla="*/ 30 w 44"/>
                  <a:gd name="T25" fmla="*/ 147 h 394"/>
                  <a:gd name="T26" fmla="*/ 15 w 44"/>
                  <a:gd name="T27" fmla="*/ 162 h 394"/>
                  <a:gd name="T28" fmla="*/ 30 w 44"/>
                  <a:gd name="T29" fmla="*/ 147 h 394"/>
                  <a:gd name="T30" fmla="*/ 30 w 44"/>
                  <a:gd name="T31" fmla="*/ 191 h 394"/>
                  <a:gd name="T32" fmla="*/ 15 w 44"/>
                  <a:gd name="T33" fmla="*/ 176 h 394"/>
                  <a:gd name="T34" fmla="*/ 30 w 44"/>
                  <a:gd name="T35" fmla="*/ 206 h 394"/>
                  <a:gd name="T36" fmla="*/ 15 w 44"/>
                  <a:gd name="T37" fmla="*/ 220 h 394"/>
                  <a:gd name="T38" fmla="*/ 30 w 44"/>
                  <a:gd name="T39" fmla="*/ 206 h 394"/>
                  <a:gd name="T40" fmla="*/ 30 w 44"/>
                  <a:gd name="T41" fmla="*/ 250 h 394"/>
                  <a:gd name="T42" fmla="*/ 15 w 44"/>
                  <a:gd name="T43" fmla="*/ 235 h 394"/>
                  <a:gd name="T44" fmla="*/ 30 w 44"/>
                  <a:gd name="T45" fmla="*/ 264 h 394"/>
                  <a:gd name="T46" fmla="*/ 15 w 44"/>
                  <a:gd name="T47" fmla="*/ 279 h 394"/>
                  <a:gd name="T48" fmla="*/ 30 w 44"/>
                  <a:gd name="T49" fmla="*/ 264 h 394"/>
                  <a:gd name="T50" fmla="*/ 30 w 44"/>
                  <a:gd name="T51" fmla="*/ 309 h 394"/>
                  <a:gd name="T52" fmla="*/ 15 w 44"/>
                  <a:gd name="T53" fmla="*/ 294 h 394"/>
                  <a:gd name="T54" fmla="*/ 30 w 44"/>
                  <a:gd name="T55" fmla="*/ 323 h 394"/>
                  <a:gd name="T56" fmla="*/ 15 w 44"/>
                  <a:gd name="T57" fmla="*/ 338 h 394"/>
                  <a:gd name="T58" fmla="*/ 30 w 44"/>
                  <a:gd name="T59" fmla="*/ 323 h 394"/>
                  <a:gd name="T60" fmla="*/ 30 w 44"/>
                  <a:gd name="T61" fmla="*/ 357 h 394"/>
                  <a:gd name="T62" fmla="*/ 15 w 44"/>
                  <a:gd name="T63" fmla="*/ 353 h 394"/>
                  <a:gd name="T64" fmla="*/ 44 w 44"/>
                  <a:gd name="T65" fmla="*/ 350 h 394"/>
                  <a:gd name="T66" fmla="*/ 0 w 44"/>
                  <a:gd name="T67" fmla="*/ 350 h 394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44"/>
                  <a:gd name="T103" fmla="*/ 0 h 394"/>
                  <a:gd name="T104" fmla="*/ 44 w 44"/>
                  <a:gd name="T105" fmla="*/ 394 h 394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44" h="394">
                    <a:moveTo>
                      <a:pt x="30" y="0"/>
                    </a:moveTo>
                    <a:lnTo>
                      <a:pt x="30" y="15"/>
                    </a:lnTo>
                    <a:lnTo>
                      <a:pt x="15" y="15"/>
                    </a:lnTo>
                    <a:lnTo>
                      <a:pt x="15" y="0"/>
                    </a:lnTo>
                    <a:lnTo>
                      <a:pt x="30" y="0"/>
                    </a:lnTo>
                    <a:close/>
                    <a:moveTo>
                      <a:pt x="30" y="29"/>
                    </a:moveTo>
                    <a:lnTo>
                      <a:pt x="30" y="44"/>
                    </a:lnTo>
                    <a:lnTo>
                      <a:pt x="15" y="44"/>
                    </a:lnTo>
                    <a:lnTo>
                      <a:pt x="15" y="29"/>
                    </a:lnTo>
                    <a:lnTo>
                      <a:pt x="30" y="29"/>
                    </a:lnTo>
                    <a:close/>
                    <a:moveTo>
                      <a:pt x="30" y="59"/>
                    </a:moveTo>
                    <a:lnTo>
                      <a:pt x="30" y="73"/>
                    </a:lnTo>
                    <a:lnTo>
                      <a:pt x="15" y="73"/>
                    </a:lnTo>
                    <a:lnTo>
                      <a:pt x="15" y="59"/>
                    </a:lnTo>
                    <a:lnTo>
                      <a:pt x="30" y="59"/>
                    </a:lnTo>
                    <a:close/>
                    <a:moveTo>
                      <a:pt x="30" y="88"/>
                    </a:moveTo>
                    <a:lnTo>
                      <a:pt x="30" y="103"/>
                    </a:lnTo>
                    <a:lnTo>
                      <a:pt x="15" y="103"/>
                    </a:lnTo>
                    <a:lnTo>
                      <a:pt x="15" y="88"/>
                    </a:lnTo>
                    <a:lnTo>
                      <a:pt x="30" y="88"/>
                    </a:lnTo>
                    <a:close/>
                    <a:moveTo>
                      <a:pt x="30" y="117"/>
                    </a:moveTo>
                    <a:lnTo>
                      <a:pt x="30" y="132"/>
                    </a:lnTo>
                    <a:lnTo>
                      <a:pt x="15" y="132"/>
                    </a:lnTo>
                    <a:lnTo>
                      <a:pt x="15" y="117"/>
                    </a:lnTo>
                    <a:lnTo>
                      <a:pt x="30" y="117"/>
                    </a:lnTo>
                    <a:close/>
                    <a:moveTo>
                      <a:pt x="30" y="147"/>
                    </a:moveTo>
                    <a:lnTo>
                      <a:pt x="30" y="162"/>
                    </a:lnTo>
                    <a:lnTo>
                      <a:pt x="15" y="162"/>
                    </a:lnTo>
                    <a:lnTo>
                      <a:pt x="15" y="147"/>
                    </a:lnTo>
                    <a:lnTo>
                      <a:pt x="30" y="147"/>
                    </a:lnTo>
                    <a:close/>
                    <a:moveTo>
                      <a:pt x="30" y="176"/>
                    </a:moveTo>
                    <a:lnTo>
                      <a:pt x="30" y="191"/>
                    </a:lnTo>
                    <a:lnTo>
                      <a:pt x="15" y="191"/>
                    </a:lnTo>
                    <a:lnTo>
                      <a:pt x="15" y="176"/>
                    </a:lnTo>
                    <a:lnTo>
                      <a:pt x="30" y="176"/>
                    </a:lnTo>
                    <a:close/>
                    <a:moveTo>
                      <a:pt x="30" y="206"/>
                    </a:moveTo>
                    <a:lnTo>
                      <a:pt x="30" y="220"/>
                    </a:lnTo>
                    <a:lnTo>
                      <a:pt x="15" y="220"/>
                    </a:lnTo>
                    <a:lnTo>
                      <a:pt x="15" y="206"/>
                    </a:lnTo>
                    <a:lnTo>
                      <a:pt x="30" y="206"/>
                    </a:lnTo>
                    <a:close/>
                    <a:moveTo>
                      <a:pt x="30" y="235"/>
                    </a:moveTo>
                    <a:lnTo>
                      <a:pt x="30" y="250"/>
                    </a:lnTo>
                    <a:lnTo>
                      <a:pt x="15" y="250"/>
                    </a:lnTo>
                    <a:lnTo>
                      <a:pt x="15" y="235"/>
                    </a:lnTo>
                    <a:lnTo>
                      <a:pt x="30" y="235"/>
                    </a:lnTo>
                    <a:close/>
                    <a:moveTo>
                      <a:pt x="30" y="264"/>
                    </a:moveTo>
                    <a:lnTo>
                      <a:pt x="30" y="279"/>
                    </a:lnTo>
                    <a:lnTo>
                      <a:pt x="15" y="279"/>
                    </a:lnTo>
                    <a:lnTo>
                      <a:pt x="15" y="264"/>
                    </a:lnTo>
                    <a:lnTo>
                      <a:pt x="30" y="264"/>
                    </a:lnTo>
                    <a:close/>
                    <a:moveTo>
                      <a:pt x="30" y="294"/>
                    </a:moveTo>
                    <a:lnTo>
                      <a:pt x="30" y="309"/>
                    </a:lnTo>
                    <a:lnTo>
                      <a:pt x="15" y="309"/>
                    </a:lnTo>
                    <a:lnTo>
                      <a:pt x="15" y="294"/>
                    </a:lnTo>
                    <a:lnTo>
                      <a:pt x="30" y="294"/>
                    </a:lnTo>
                    <a:close/>
                    <a:moveTo>
                      <a:pt x="30" y="323"/>
                    </a:moveTo>
                    <a:lnTo>
                      <a:pt x="30" y="338"/>
                    </a:lnTo>
                    <a:lnTo>
                      <a:pt x="15" y="338"/>
                    </a:lnTo>
                    <a:lnTo>
                      <a:pt x="15" y="323"/>
                    </a:lnTo>
                    <a:lnTo>
                      <a:pt x="30" y="323"/>
                    </a:lnTo>
                    <a:close/>
                    <a:moveTo>
                      <a:pt x="30" y="353"/>
                    </a:moveTo>
                    <a:lnTo>
                      <a:pt x="30" y="357"/>
                    </a:lnTo>
                    <a:lnTo>
                      <a:pt x="15" y="357"/>
                    </a:lnTo>
                    <a:lnTo>
                      <a:pt x="15" y="353"/>
                    </a:lnTo>
                    <a:lnTo>
                      <a:pt x="30" y="353"/>
                    </a:lnTo>
                    <a:close/>
                    <a:moveTo>
                      <a:pt x="44" y="350"/>
                    </a:moveTo>
                    <a:lnTo>
                      <a:pt x="22" y="394"/>
                    </a:lnTo>
                    <a:lnTo>
                      <a:pt x="0" y="350"/>
                    </a:lnTo>
                    <a:lnTo>
                      <a:pt x="44" y="350"/>
                    </a:lnTo>
                    <a:close/>
                  </a:path>
                </a:pathLst>
              </a:custGeom>
              <a:solidFill>
                <a:srgbClr val="0000FF"/>
              </a:solidFill>
              <a:ln w="1">
                <a:noFill/>
                <a:bevel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endParaRPr>
              </a:p>
            </p:txBody>
          </p:sp>
          <p:sp>
            <p:nvSpPr>
              <p:cNvPr id="70" name="Freeform 69"/>
              <p:cNvSpPr>
                <a:spLocks noEditPoints="1"/>
              </p:cNvSpPr>
              <p:nvPr/>
            </p:nvSpPr>
            <p:spPr bwMode="auto">
              <a:xfrm>
                <a:off x="4102" y="1969"/>
                <a:ext cx="44" cy="254"/>
              </a:xfrm>
              <a:custGeom>
                <a:avLst/>
                <a:gdLst>
                  <a:gd name="T0" fmla="*/ 30 w 44"/>
                  <a:gd name="T1" fmla="*/ 0 h 254"/>
                  <a:gd name="T2" fmla="*/ 30 w 44"/>
                  <a:gd name="T3" fmla="*/ 15 h 254"/>
                  <a:gd name="T4" fmla="*/ 15 w 44"/>
                  <a:gd name="T5" fmla="*/ 15 h 254"/>
                  <a:gd name="T6" fmla="*/ 15 w 44"/>
                  <a:gd name="T7" fmla="*/ 0 h 254"/>
                  <a:gd name="T8" fmla="*/ 30 w 44"/>
                  <a:gd name="T9" fmla="*/ 0 h 254"/>
                  <a:gd name="T10" fmla="*/ 30 w 44"/>
                  <a:gd name="T11" fmla="*/ 29 h 254"/>
                  <a:gd name="T12" fmla="*/ 30 w 44"/>
                  <a:gd name="T13" fmla="*/ 44 h 254"/>
                  <a:gd name="T14" fmla="*/ 15 w 44"/>
                  <a:gd name="T15" fmla="*/ 44 h 254"/>
                  <a:gd name="T16" fmla="*/ 15 w 44"/>
                  <a:gd name="T17" fmla="*/ 29 h 254"/>
                  <a:gd name="T18" fmla="*/ 30 w 44"/>
                  <a:gd name="T19" fmla="*/ 29 h 254"/>
                  <a:gd name="T20" fmla="*/ 30 w 44"/>
                  <a:gd name="T21" fmla="*/ 59 h 254"/>
                  <a:gd name="T22" fmla="*/ 30 w 44"/>
                  <a:gd name="T23" fmla="*/ 74 h 254"/>
                  <a:gd name="T24" fmla="*/ 15 w 44"/>
                  <a:gd name="T25" fmla="*/ 74 h 254"/>
                  <a:gd name="T26" fmla="*/ 15 w 44"/>
                  <a:gd name="T27" fmla="*/ 59 h 254"/>
                  <a:gd name="T28" fmla="*/ 30 w 44"/>
                  <a:gd name="T29" fmla="*/ 59 h 254"/>
                  <a:gd name="T30" fmla="*/ 30 w 44"/>
                  <a:gd name="T31" fmla="*/ 88 h 254"/>
                  <a:gd name="T32" fmla="*/ 30 w 44"/>
                  <a:gd name="T33" fmla="*/ 103 h 254"/>
                  <a:gd name="T34" fmla="*/ 15 w 44"/>
                  <a:gd name="T35" fmla="*/ 103 h 254"/>
                  <a:gd name="T36" fmla="*/ 15 w 44"/>
                  <a:gd name="T37" fmla="*/ 88 h 254"/>
                  <a:gd name="T38" fmla="*/ 30 w 44"/>
                  <a:gd name="T39" fmla="*/ 88 h 254"/>
                  <a:gd name="T40" fmla="*/ 30 w 44"/>
                  <a:gd name="T41" fmla="*/ 118 h 254"/>
                  <a:gd name="T42" fmla="*/ 30 w 44"/>
                  <a:gd name="T43" fmla="*/ 132 h 254"/>
                  <a:gd name="T44" fmla="*/ 15 w 44"/>
                  <a:gd name="T45" fmla="*/ 132 h 254"/>
                  <a:gd name="T46" fmla="*/ 15 w 44"/>
                  <a:gd name="T47" fmla="*/ 118 h 254"/>
                  <a:gd name="T48" fmla="*/ 30 w 44"/>
                  <a:gd name="T49" fmla="*/ 118 h 254"/>
                  <a:gd name="T50" fmla="*/ 30 w 44"/>
                  <a:gd name="T51" fmla="*/ 147 h 254"/>
                  <a:gd name="T52" fmla="*/ 30 w 44"/>
                  <a:gd name="T53" fmla="*/ 162 h 254"/>
                  <a:gd name="T54" fmla="*/ 15 w 44"/>
                  <a:gd name="T55" fmla="*/ 162 h 254"/>
                  <a:gd name="T56" fmla="*/ 15 w 44"/>
                  <a:gd name="T57" fmla="*/ 147 h 254"/>
                  <a:gd name="T58" fmla="*/ 30 w 44"/>
                  <a:gd name="T59" fmla="*/ 147 h 254"/>
                  <a:gd name="T60" fmla="*/ 30 w 44"/>
                  <a:gd name="T61" fmla="*/ 176 h 254"/>
                  <a:gd name="T62" fmla="*/ 30 w 44"/>
                  <a:gd name="T63" fmla="*/ 191 h 254"/>
                  <a:gd name="T64" fmla="*/ 15 w 44"/>
                  <a:gd name="T65" fmla="*/ 191 h 254"/>
                  <a:gd name="T66" fmla="*/ 15 w 44"/>
                  <a:gd name="T67" fmla="*/ 176 h 254"/>
                  <a:gd name="T68" fmla="*/ 30 w 44"/>
                  <a:gd name="T69" fmla="*/ 176 h 254"/>
                  <a:gd name="T70" fmla="*/ 30 w 44"/>
                  <a:gd name="T71" fmla="*/ 206 h 254"/>
                  <a:gd name="T72" fmla="*/ 30 w 44"/>
                  <a:gd name="T73" fmla="*/ 217 h 254"/>
                  <a:gd name="T74" fmla="*/ 15 w 44"/>
                  <a:gd name="T75" fmla="*/ 217 h 254"/>
                  <a:gd name="T76" fmla="*/ 15 w 44"/>
                  <a:gd name="T77" fmla="*/ 206 h 254"/>
                  <a:gd name="T78" fmla="*/ 30 w 44"/>
                  <a:gd name="T79" fmla="*/ 206 h 254"/>
                  <a:gd name="T80" fmla="*/ 44 w 44"/>
                  <a:gd name="T81" fmla="*/ 210 h 254"/>
                  <a:gd name="T82" fmla="*/ 22 w 44"/>
                  <a:gd name="T83" fmla="*/ 254 h 254"/>
                  <a:gd name="T84" fmla="*/ 0 w 44"/>
                  <a:gd name="T85" fmla="*/ 210 h 254"/>
                  <a:gd name="T86" fmla="*/ 44 w 44"/>
                  <a:gd name="T87" fmla="*/ 210 h 254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44"/>
                  <a:gd name="T133" fmla="*/ 0 h 254"/>
                  <a:gd name="T134" fmla="*/ 44 w 44"/>
                  <a:gd name="T135" fmla="*/ 254 h 254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44" h="254">
                    <a:moveTo>
                      <a:pt x="30" y="0"/>
                    </a:moveTo>
                    <a:lnTo>
                      <a:pt x="30" y="15"/>
                    </a:lnTo>
                    <a:lnTo>
                      <a:pt x="15" y="15"/>
                    </a:lnTo>
                    <a:lnTo>
                      <a:pt x="15" y="0"/>
                    </a:lnTo>
                    <a:lnTo>
                      <a:pt x="30" y="0"/>
                    </a:lnTo>
                    <a:close/>
                    <a:moveTo>
                      <a:pt x="30" y="29"/>
                    </a:moveTo>
                    <a:lnTo>
                      <a:pt x="30" y="44"/>
                    </a:lnTo>
                    <a:lnTo>
                      <a:pt x="15" y="44"/>
                    </a:lnTo>
                    <a:lnTo>
                      <a:pt x="15" y="29"/>
                    </a:lnTo>
                    <a:lnTo>
                      <a:pt x="30" y="29"/>
                    </a:lnTo>
                    <a:close/>
                    <a:moveTo>
                      <a:pt x="30" y="59"/>
                    </a:moveTo>
                    <a:lnTo>
                      <a:pt x="30" y="74"/>
                    </a:lnTo>
                    <a:lnTo>
                      <a:pt x="15" y="74"/>
                    </a:lnTo>
                    <a:lnTo>
                      <a:pt x="15" y="59"/>
                    </a:lnTo>
                    <a:lnTo>
                      <a:pt x="30" y="59"/>
                    </a:lnTo>
                    <a:close/>
                    <a:moveTo>
                      <a:pt x="30" y="88"/>
                    </a:moveTo>
                    <a:lnTo>
                      <a:pt x="30" y="103"/>
                    </a:lnTo>
                    <a:lnTo>
                      <a:pt x="15" y="103"/>
                    </a:lnTo>
                    <a:lnTo>
                      <a:pt x="15" y="88"/>
                    </a:lnTo>
                    <a:lnTo>
                      <a:pt x="30" y="88"/>
                    </a:lnTo>
                    <a:close/>
                    <a:moveTo>
                      <a:pt x="30" y="118"/>
                    </a:moveTo>
                    <a:lnTo>
                      <a:pt x="30" y="132"/>
                    </a:lnTo>
                    <a:lnTo>
                      <a:pt x="15" y="132"/>
                    </a:lnTo>
                    <a:lnTo>
                      <a:pt x="15" y="118"/>
                    </a:lnTo>
                    <a:lnTo>
                      <a:pt x="30" y="118"/>
                    </a:lnTo>
                    <a:close/>
                    <a:moveTo>
                      <a:pt x="30" y="147"/>
                    </a:moveTo>
                    <a:lnTo>
                      <a:pt x="30" y="162"/>
                    </a:lnTo>
                    <a:lnTo>
                      <a:pt x="15" y="162"/>
                    </a:lnTo>
                    <a:lnTo>
                      <a:pt x="15" y="147"/>
                    </a:lnTo>
                    <a:lnTo>
                      <a:pt x="30" y="147"/>
                    </a:lnTo>
                    <a:close/>
                    <a:moveTo>
                      <a:pt x="30" y="176"/>
                    </a:moveTo>
                    <a:lnTo>
                      <a:pt x="30" y="191"/>
                    </a:lnTo>
                    <a:lnTo>
                      <a:pt x="15" y="191"/>
                    </a:lnTo>
                    <a:lnTo>
                      <a:pt x="15" y="176"/>
                    </a:lnTo>
                    <a:lnTo>
                      <a:pt x="30" y="176"/>
                    </a:lnTo>
                    <a:close/>
                    <a:moveTo>
                      <a:pt x="30" y="206"/>
                    </a:moveTo>
                    <a:lnTo>
                      <a:pt x="30" y="217"/>
                    </a:lnTo>
                    <a:lnTo>
                      <a:pt x="15" y="217"/>
                    </a:lnTo>
                    <a:lnTo>
                      <a:pt x="15" y="206"/>
                    </a:lnTo>
                    <a:lnTo>
                      <a:pt x="30" y="206"/>
                    </a:lnTo>
                    <a:close/>
                    <a:moveTo>
                      <a:pt x="44" y="210"/>
                    </a:moveTo>
                    <a:lnTo>
                      <a:pt x="22" y="254"/>
                    </a:lnTo>
                    <a:lnTo>
                      <a:pt x="0" y="210"/>
                    </a:lnTo>
                    <a:lnTo>
                      <a:pt x="44" y="210"/>
                    </a:lnTo>
                    <a:close/>
                  </a:path>
                </a:pathLst>
              </a:custGeom>
              <a:solidFill>
                <a:srgbClr val="0000FF"/>
              </a:solidFill>
              <a:ln w="1">
                <a:noFill/>
                <a:bevel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endParaRPr>
              </a:p>
            </p:txBody>
          </p:sp>
          <p:sp>
            <p:nvSpPr>
              <p:cNvPr id="71" name="Freeform 70"/>
              <p:cNvSpPr>
                <a:spLocks/>
              </p:cNvSpPr>
              <p:nvPr/>
            </p:nvSpPr>
            <p:spPr bwMode="auto">
              <a:xfrm>
                <a:off x="918" y="602"/>
                <a:ext cx="3208" cy="1618"/>
              </a:xfrm>
              <a:custGeom>
                <a:avLst/>
                <a:gdLst>
                  <a:gd name="T0" fmla="*/ 0 w 3208"/>
                  <a:gd name="T1" fmla="*/ 1618 h 1618"/>
                  <a:gd name="T2" fmla="*/ 88 w 3208"/>
                  <a:gd name="T3" fmla="*/ 1589 h 1618"/>
                  <a:gd name="T4" fmla="*/ 236 w 3208"/>
                  <a:gd name="T5" fmla="*/ 1559 h 1618"/>
                  <a:gd name="T6" fmla="*/ 383 w 3208"/>
                  <a:gd name="T7" fmla="*/ 1530 h 1618"/>
                  <a:gd name="T8" fmla="*/ 559 w 3208"/>
                  <a:gd name="T9" fmla="*/ 1471 h 1618"/>
                  <a:gd name="T10" fmla="*/ 706 w 3208"/>
                  <a:gd name="T11" fmla="*/ 1412 h 1618"/>
                  <a:gd name="T12" fmla="*/ 883 w 3208"/>
                  <a:gd name="T13" fmla="*/ 1324 h 1618"/>
                  <a:gd name="T14" fmla="*/ 1030 w 3208"/>
                  <a:gd name="T15" fmla="*/ 1236 h 1618"/>
                  <a:gd name="T16" fmla="*/ 1185 w 3208"/>
                  <a:gd name="T17" fmla="*/ 1125 h 1618"/>
                  <a:gd name="T18" fmla="*/ 1325 w 3208"/>
                  <a:gd name="T19" fmla="*/ 1041 h 1618"/>
                  <a:gd name="T20" fmla="*/ 1376 w 3208"/>
                  <a:gd name="T21" fmla="*/ 997 h 1618"/>
                  <a:gd name="T22" fmla="*/ 1510 w 3208"/>
                  <a:gd name="T23" fmla="*/ 885 h 1618"/>
                  <a:gd name="T24" fmla="*/ 1633 w 3208"/>
                  <a:gd name="T25" fmla="*/ 772 h 1618"/>
                  <a:gd name="T26" fmla="*/ 1762 w 3208"/>
                  <a:gd name="T27" fmla="*/ 655 h 1618"/>
                  <a:gd name="T28" fmla="*/ 1897 w 3208"/>
                  <a:gd name="T29" fmla="*/ 510 h 1618"/>
                  <a:gd name="T30" fmla="*/ 1997 w 3208"/>
                  <a:gd name="T31" fmla="*/ 426 h 1618"/>
                  <a:gd name="T32" fmla="*/ 2098 w 3208"/>
                  <a:gd name="T33" fmla="*/ 353 h 1618"/>
                  <a:gd name="T34" fmla="*/ 2211 w 3208"/>
                  <a:gd name="T35" fmla="*/ 280 h 1618"/>
                  <a:gd name="T36" fmla="*/ 2328 w 3208"/>
                  <a:gd name="T37" fmla="*/ 218 h 1618"/>
                  <a:gd name="T38" fmla="*/ 2418 w 3208"/>
                  <a:gd name="T39" fmla="*/ 174 h 1618"/>
                  <a:gd name="T40" fmla="*/ 2558 w 3208"/>
                  <a:gd name="T41" fmla="*/ 118 h 1618"/>
                  <a:gd name="T42" fmla="*/ 2664 w 3208"/>
                  <a:gd name="T43" fmla="*/ 84 h 1618"/>
                  <a:gd name="T44" fmla="*/ 2771 w 3208"/>
                  <a:gd name="T45" fmla="*/ 56 h 1618"/>
                  <a:gd name="T46" fmla="*/ 2883 w 3208"/>
                  <a:gd name="T47" fmla="*/ 28 h 1618"/>
                  <a:gd name="T48" fmla="*/ 2995 w 3208"/>
                  <a:gd name="T49" fmla="*/ 11 h 1618"/>
                  <a:gd name="T50" fmla="*/ 3129 w 3208"/>
                  <a:gd name="T51" fmla="*/ 6 h 1618"/>
                  <a:gd name="T52" fmla="*/ 3208 w 3208"/>
                  <a:gd name="T53" fmla="*/ 0 h 1618"/>
                  <a:gd name="T54" fmla="*/ 3208 w 3208"/>
                  <a:gd name="T55" fmla="*/ 1618 h 1618"/>
                  <a:gd name="T56" fmla="*/ 0 w 3208"/>
                  <a:gd name="T57" fmla="*/ 1618 h 1618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w 3208"/>
                  <a:gd name="T88" fmla="*/ 0 h 1618"/>
                  <a:gd name="T89" fmla="*/ 3208 w 3208"/>
                  <a:gd name="T90" fmla="*/ 1618 h 1618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T87" t="T88" r="T89" b="T90"/>
                <a:pathLst>
                  <a:path w="3208" h="1618">
                    <a:moveTo>
                      <a:pt x="0" y="1618"/>
                    </a:moveTo>
                    <a:lnTo>
                      <a:pt x="88" y="1589"/>
                    </a:lnTo>
                    <a:lnTo>
                      <a:pt x="236" y="1559"/>
                    </a:lnTo>
                    <a:lnTo>
                      <a:pt x="383" y="1530"/>
                    </a:lnTo>
                    <a:lnTo>
                      <a:pt x="559" y="1471"/>
                    </a:lnTo>
                    <a:lnTo>
                      <a:pt x="706" y="1412"/>
                    </a:lnTo>
                    <a:lnTo>
                      <a:pt x="883" y="1324"/>
                    </a:lnTo>
                    <a:lnTo>
                      <a:pt x="1030" y="1236"/>
                    </a:lnTo>
                    <a:lnTo>
                      <a:pt x="1185" y="1125"/>
                    </a:lnTo>
                    <a:lnTo>
                      <a:pt x="1325" y="1041"/>
                    </a:lnTo>
                    <a:lnTo>
                      <a:pt x="1376" y="997"/>
                    </a:lnTo>
                    <a:lnTo>
                      <a:pt x="1510" y="885"/>
                    </a:lnTo>
                    <a:lnTo>
                      <a:pt x="1633" y="772"/>
                    </a:lnTo>
                    <a:lnTo>
                      <a:pt x="1762" y="655"/>
                    </a:lnTo>
                    <a:lnTo>
                      <a:pt x="1897" y="510"/>
                    </a:lnTo>
                    <a:lnTo>
                      <a:pt x="1997" y="426"/>
                    </a:lnTo>
                    <a:lnTo>
                      <a:pt x="2098" y="353"/>
                    </a:lnTo>
                    <a:lnTo>
                      <a:pt x="2211" y="280"/>
                    </a:lnTo>
                    <a:lnTo>
                      <a:pt x="2328" y="218"/>
                    </a:lnTo>
                    <a:lnTo>
                      <a:pt x="2418" y="174"/>
                    </a:lnTo>
                    <a:lnTo>
                      <a:pt x="2558" y="118"/>
                    </a:lnTo>
                    <a:lnTo>
                      <a:pt x="2664" y="84"/>
                    </a:lnTo>
                    <a:lnTo>
                      <a:pt x="2771" y="56"/>
                    </a:lnTo>
                    <a:lnTo>
                      <a:pt x="2883" y="28"/>
                    </a:lnTo>
                    <a:lnTo>
                      <a:pt x="2995" y="11"/>
                    </a:lnTo>
                    <a:lnTo>
                      <a:pt x="3129" y="6"/>
                    </a:lnTo>
                    <a:lnTo>
                      <a:pt x="3208" y="0"/>
                    </a:lnTo>
                    <a:lnTo>
                      <a:pt x="3208" y="1618"/>
                    </a:lnTo>
                    <a:lnTo>
                      <a:pt x="0" y="1618"/>
                    </a:lnTo>
                    <a:close/>
                  </a:path>
                </a:pathLst>
              </a:custGeom>
              <a:solidFill>
                <a:srgbClr val="EAEAE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endParaRPr>
              </a:p>
            </p:txBody>
          </p:sp>
          <p:sp>
            <p:nvSpPr>
              <p:cNvPr id="72" name="Freeform 71"/>
              <p:cNvSpPr>
                <a:spLocks/>
              </p:cNvSpPr>
              <p:nvPr/>
            </p:nvSpPr>
            <p:spPr bwMode="auto">
              <a:xfrm>
                <a:off x="859" y="603"/>
                <a:ext cx="3265" cy="1617"/>
              </a:xfrm>
              <a:custGeom>
                <a:avLst/>
                <a:gdLst>
                  <a:gd name="T0" fmla="*/ 0 w 3265"/>
                  <a:gd name="T1" fmla="*/ 1617 h 1617"/>
                  <a:gd name="T2" fmla="*/ 442 w 3265"/>
                  <a:gd name="T3" fmla="*/ 1529 h 1617"/>
                  <a:gd name="T4" fmla="*/ 824 w 3265"/>
                  <a:gd name="T5" fmla="*/ 1382 h 1617"/>
                  <a:gd name="T6" fmla="*/ 1353 w 3265"/>
                  <a:gd name="T7" fmla="*/ 1059 h 1617"/>
                  <a:gd name="T8" fmla="*/ 1706 w 3265"/>
                  <a:gd name="T9" fmla="*/ 765 h 1617"/>
                  <a:gd name="T10" fmla="*/ 2001 w 3265"/>
                  <a:gd name="T11" fmla="*/ 471 h 1617"/>
                  <a:gd name="T12" fmla="*/ 2295 w 3265"/>
                  <a:gd name="T13" fmla="*/ 265 h 1617"/>
                  <a:gd name="T14" fmla="*/ 2618 w 3265"/>
                  <a:gd name="T15" fmla="*/ 118 h 1617"/>
                  <a:gd name="T16" fmla="*/ 2942 w 3265"/>
                  <a:gd name="T17" fmla="*/ 30 h 1617"/>
                  <a:gd name="T18" fmla="*/ 3265 w 3265"/>
                  <a:gd name="T19" fmla="*/ 0 h 161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3265"/>
                  <a:gd name="T31" fmla="*/ 0 h 1617"/>
                  <a:gd name="T32" fmla="*/ 3265 w 3265"/>
                  <a:gd name="T33" fmla="*/ 1617 h 161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3265" h="1617">
                    <a:moveTo>
                      <a:pt x="0" y="1617"/>
                    </a:moveTo>
                    <a:cubicBezTo>
                      <a:pt x="152" y="1593"/>
                      <a:pt x="304" y="1568"/>
                      <a:pt x="442" y="1529"/>
                    </a:cubicBezTo>
                    <a:cubicBezTo>
                      <a:pt x="579" y="1490"/>
                      <a:pt x="672" y="1460"/>
                      <a:pt x="824" y="1382"/>
                    </a:cubicBezTo>
                    <a:cubicBezTo>
                      <a:pt x="976" y="1304"/>
                      <a:pt x="1206" y="1161"/>
                      <a:pt x="1353" y="1059"/>
                    </a:cubicBezTo>
                    <a:cubicBezTo>
                      <a:pt x="1501" y="956"/>
                      <a:pt x="1599" y="863"/>
                      <a:pt x="1706" y="765"/>
                    </a:cubicBezTo>
                    <a:cubicBezTo>
                      <a:pt x="1814" y="667"/>
                      <a:pt x="1903" y="554"/>
                      <a:pt x="2001" y="471"/>
                    </a:cubicBezTo>
                    <a:cubicBezTo>
                      <a:pt x="2099" y="388"/>
                      <a:pt x="2192" y="324"/>
                      <a:pt x="2295" y="265"/>
                    </a:cubicBezTo>
                    <a:cubicBezTo>
                      <a:pt x="2398" y="206"/>
                      <a:pt x="2510" y="157"/>
                      <a:pt x="2618" y="118"/>
                    </a:cubicBezTo>
                    <a:cubicBezTo>
                      <a:pt x="2726" y="79"/>
                      <a:pt x="2834" y="50"/>
                      <a:pt x="2942" y="30"/>
                    </a:cubicBezTo>
                    <a:cubicBezTo>
                      <a:pt x="3050" y="10"/>
                      <a:pt x="3158" y="5"/>
                      <a:pt x="3265" y="0"/>
                    </a:cubicBezTo>
                  </a:path>
                </a:pathLst>
              </a:custGeom>
              <a:noFill/>
              <a:ln w="15">
                <a:noFill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endParaRPr>
              </a:p>
            </p:txBody>
          </p:sp>
          <p:sp>
            <p:nvSpPr>
              <p:cNvPr id="73" name="Line 54"/>
              <p:cNvSpPr>
                <a:spLocks noChangeShapeType="1"/>
              </p:cNvSpPr>
              <p:nvPr/>
            </p:nvSpPr>
            <p:spPr bwMode="auto">
              <a:xfrm>
                <a:off x="859" y="2220"/>
                <a:ext cx="3265" cy="1"/>
              </a:xfrm>
              <a:prstGeom prst="line">
                <a:avLst/>
              </a:prstGeom>
              <a:noFill/>
              <a:ln w="11">
                <a:noFill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endParaRPr>
              </a:p>
            </p:txBody>
          </p:sp>
          <p:sp>
            <p:nvSpPr>
              <p:cNvPr id="74" name="Freeform 73"/>
              <p:cNvSpPr>
                <a:spLocks noEditPoints="1"/>
              </p:cNvSpPr>
              <p:nvPr/>
            </p:nvSpPr>
            <p:spPr bwMode="auto">
              <a:xfrm>
                <a:off x="2330" y="1568"/>
                <a:ext cx="1794" cy="11"/>
              </a:xfrm>
              <a:custGeom>
                <a:avLst/>
                <a:gdLst>
                  <a:gd name="T0" fmla="*/ 33 w 1794"/>
                  <a:gd name="T1" fmla="*/ 0 h 11"/>
                  <a:gd name="T2" fmla="*/ 44 w 1794"/>
                  <a:gd name="T3" fmla="*/ 11 h 11"/>
                  <a:gd name="T4" fmla="*/ 88 w 1794"/>
                  <a:gd name="T5" fmla="*/ 0 h 11"/>
                  <a:gd name="T6" fmla="*/ 121 w 1794"/>
                  <a:gd name="T7" fmla="*/ 11 h 11"/>
                  <a:gd name="T8" fmla="*/ 132 w 1794"/>
                  <a:gd name="T9" fmla="*/ 0 h 11"/>
                  <a:gd name="T10" fmla="*/ 188 w 1794"/>
                  <a:gd name="T11" fmla="*/ 0 h 11"/>
                  <a:gd name="T12" fmla="*/ 199 w 1794"/>
                  <a:gd name="T13" fmla="*/ 11 h 11"/>
                  <a:gd name="T14" fmla="*/ 243 w 1794"/>
                  <a:gd name="T15" fmla="*/ 0 h 11"/>
                  <a:gd name="T16" fmla="*/ 276 w 1794"/>
                  <a:gd name="T17" fmla="*/ 11 h 11"/>
                  <a:gd name="T18" fmla="*/ 287 w 1794"/>
                  <a:gd name="T19" fmla="*/ 0 h 11"/>
                  <a:gd name="T20" fmla="*/ 342 w 1794"/>
                  <a:gd name="T21" fmla="*/ 0 h 11"/>
                  <a:gd name="T22" fmla="*/ 353 w 1794"/>
                  <a:gd name="T23" fmla="*/ 11 h 11"/>
                  <a:gd name="T24" fmla="*/ 397 w 1794"/>
                  <a:gd name="T25" fmla="*/ 0 h 11"/>
                  <a:gd name="T26" fmla="*/ 430 w 1794"/>
                  <a:gd name="T27" fmla="*/ 11 h 11"/>
                  <a:gd name="T28" fmla="*/ 441 w 1794"/>
                  <a:gd name="T29" fmla="*/ 0 h 11"/>
                  <a:gd name="T30" fmla="*/ 496 w 1794"/>
                  <a:gd name="T31" fmla="*/ 0 h 11"/>
                  <a:gd name="T32" fmla="*/ 508 w 1794"/>
                  <a:gd name="T33" fmla="*/ 11 h 11"/>
                  <a:gd name="T34" fmla="*/ 552 w 1794"/>
                  <a:gd name="T35" fmla="*/ 0 h 11"/>
                  <a:gd name="T36" fmla="*/ 585 w 1794"/>
                  <a:gd name="T37" fmla="*/ 11 h 11"/>
                  <a:gd name="T38" fmla="*/ 596 w 1794"/>
                  <a:gd name="T39" fmla="*/ 0 h 11"/>
                  <a:gd name="T40" fmla="*/ 651 w 1794"/>
                  <a:gd name="T41" fmla="*/ 0 h 11"/>
                  <a:gd name="T42" fmla="*/ 662 w 1794"/>
                  <a:gd name="T43" fmla="*/ 11 h 11"/>
                  <a:gd name="T44" fmla="*/ 706 w 1794"/>
                  <a:gd name="T45" fmla="*/ 0 h 11"/>
                  <a:gd name="T46" fmla="*/ 739 w 1794"/>
                  <a:gd name="T47" fmla="*/ 11 h 11"/>
                  <a:gd name="T48" fmla="*/ 750 w 1794"/>
                  <a:gd name="T49" fmla="*/ 0 h 11"/>
                  <a:gd name="T50" fmla="*/ 805 w 1794"/>
                  <a:gd name="T51" fmla="*/ 0 h 11"/>
                  <a:gd name="T52" fmla="*/ 816 w 1794"/>
                  <a:gd name="T53" fmla="*/ 11 h 11"/>
                  <a:gd name="T54" fmla="*/ 860 w 1794"/>
                  <a:gd name="T55" fmla="*/ 0 h 11"/>
                  <a:gd name="T56" fmla="*/ 894 w 1794"/>
                  <a:gd name="T57" fmla="*/ 11 h 11"/>
                  <a:gd name="T58" fmla="*/ 905 w 1794"/>
                  <a:gd name="T59" fmla="*/ 0 h 11"/>
                  <a:gd name="T60" fmla="*/ 960 w 1794"/>
                  <a:gd name="T61" fmla="*/ 0 h 11"/>
                  <a:gd name="T62" fmla="*/ 971 w 1794"/>
                  <a:gd name="T63" fmla="*/ 11 h 11"/>
                  <a:gd name="T64" fmla="*/ 1015 w 1794"/>
                  <a:gd name="T65" fmla="*/ 0 h 11"/>
                  <a:gd name="T66" fmla="*/ 1048 w 1794"/>
                  <a:gd name="T67" fmla="*/ 11 h 11"/>
                  <a:gd name="T68" fmla="*/ 1059 w 1794"/>
                  <a:gd name="T69" fmla="*/ 0 h 11"/>
                  <a:gd name="T70" fmla="*/ 1114 w 1794"/>
                  <a:gd name="T71" fmla="*/ 0 h 11"/>
                  <a:gd name="T72" fmla="*/ 1125 w 1794"/>
                  <a:gd name="T73" fmla="*/ 11 h 11"/>
                  <a:gd name="T74" fmla="*/ 1169 w 1794"/>
                  <a:gd name="T75" fmla="*/ 0 h 11"/>
                  <a:gd name="T76" fmla="*/ 1202 w 1794"/>
                  <a:gd name="T77" fmla="*/ 11 h 11"/>
                  <a:gd name="T78" fmla="*/ 1213 w 1794"/>
                  <a:gd name="T79" fmla="*/ 0 h 11"/>
                  <a:gd name="T80" fmla="*/ 1269 w 1794"/>
                  <a:gd name="T81" fmla="*/ 0 h 11"/>
                  <a:gd name="T82" fmla="*/ 1280 w 1794"/>
                  <a:gd name="T83" fmla="*/ 11 h 11"/>
                  <a:gd name="T84" fmla="*/ 1324 w 1794"/>
                  <a:gd name="T85" fmla="*/ 0 h 11"/>
                  <a:gd name="T86" fmla="*/ 1357 w 1794"/>
                  <a:gd name="T87" fmla="*/ 11 h 11"/>
                  <a:gd name="T88" fmla="*/ 1368 w 1794"/>
                  <a:gd name="T89" fmla="*/ 0 h 11"/>
                  <a:gd name="T90" fmla="*/ 1423 w 1794"/>
                  <a:gd name="T91" fmla="*/ 0 h 11"/>
                  <a:gd name="T92" fmla="*/ 1434 w 1794"/>
                  <a:gd name="T93" fmla="*/ 11 h 11"/>
                  <a:gd name="T94" fmla="*/ 1478 w 1794"/>
                  <a:gd name="T95" fmla="*/ 0 h 11"/>
                  <a:gd name="T96" fmla="*/ 1511 w 1794"/>
                  <a:gd name="T97" fmla="*/ 11 h 11"/>
                  <a:gd name="T98" fmla="*/ 1522 w 1794"/>
                  <a:gd name="T99" fmla="*/ 0 h 11"/>
                  <a:gd name="T100" fmla="*/ 1577 w 1794"/>
                  <a:gd name="T101" fmla="*/ 0 h 11"/>
                  <a:gd name="T102" fmla="*/ 1588 w 1794"/>
                  <a:gd name="T103" fmla="*/ 11 h 11"/>
                  <a:gd name="T104" fmla="*/ 1633 w 1794"/>
                  <a:gd name="T105" fmla="*/ 0 h 11"/>
                  <a:gd name="T106" fmla="*/ 1666 w 1794"/>
                  <a:gd name="T107" fmla="*/ 11 h 11"/>
                  <a:gd name="T108" fmla="*/ 1677 w 1794"/>
                  <a:gd name="T109" fmla="*/ 0 h 11"/>
                  <a:gd name="T110" fmla="*/ 1732 w 1794"/>
                  <a:gd name="T111" fmla="*/ 0 h 11"/>
                  <a:gd name="T112" fmla="*/ 1743 w 1794"/>
                  <a:gd name="T113" fmla="*/ 11 h 11"/>
                  <a:gd name="T114" fmla="*/ 1787 w 1794"/>
                  <a:gd name="T115" fmla="*/ 0 h 11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1794"/>
                  <a:gd name="T175" fmla="*/ 0 h 11"/>
                  <a:gd name="T176" fmla="*/ 1794 w 1794"/>
                  <a:gd name="T177" fmla="*/ 11 h 11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1794" h="11">
                    <a:moveTo>
                      <a:pt x="0" y="0"/>
                    </a:moveTo>
                    <a:lnTo>
                      <a:pt x="11" y="0"/>
                    </a:lnTo>
                    <a:lnTo>
                      <a:pt x="11" y="11"/>
                    </a:lnTo>
                    <a:lnTo>
                      <a:pt x="0" y="11"/>
                    </a:lnTo>
                    <a:lnTo>
                      <a:pt x="0" y="0"/>
                    </a:lnTo>
                    <a:close/>
                    <a:moveTo>
                      <a:pt x="22" y="0"/>
                    </a:moveTo>
                    <a:lnTo>
                      <a:pt x="33" y="0"/>
                    </a:lnTo>
                    <a:lnTo>
                      <a:pt x="33" y="11"/>
                    </a:lnTo>
                    <a:lnTo>
                      <a:pt x="22" y="11"/>
                    </a:lnTo>
                    <a:lnTo>
                      <a:pt x="22" y="0"/>
                    </a:lnTo>
                    <a:close/>
                    <a:moveTo>
                      <a:pt x="44" y="0"/>
                    </a:moveTo>
                    <a:lnTo>
                      <a:pt x="55" y="0"/>
                    </a:lnTo>
                    <a:lnTo>
                      <a:pt x="55" y="11"/>
                    </a:lnTo>
                    <a:lnTo>
                      <a:pt x="44" y="11"/>
                    </a:lnTo>
                    <a:lnTo>
                      <a:pt x="44" y="0"/>
                    </a:lnTo>
                    <a:close/>
                    <a:moveTo>
                      <a:pt x="66" y="0"/>
                    </a:moveTo>
                    <a:lnTo>
                      <a:pt x="77" y="0"/>
                    </a:lnTo>
                    <a:lnTo>
                      <a:pt x="77" y="11"/>
                    </a:lnTo>
                    <a:lnTo>
                      <a:pt x="66" y="11"/>
                    </a:lnTo>
                    <a:lnTo>
                      <a:pt x="66" y="0"/>
                    </a:lnTo>
                    <a:close/>
                    <a:moveTo>
                      <a:pt x="88" y="0"/>
                    </a:moveTo>
                    <a:lnTo>
                      <a:pt x="99" y="0"/>
                    </a:lnTo>
                    <a:lnTo>
                      <a:pt x="99" y="11"/>
                    </a:lnTo>
                    <a:lnTo>
                      <a:pt x="88" y="11"/>
                    </a:lnTo>
                    <a:lnTo>
                      <a:pt x="88" y="0"/>
                    </a:lnTo>
                    <a:close/>
                    <a:moveTo>
                      <a:pt x="110" y="0"/>
                    </a:moveTo>
                    <a:lnTo>
                      <a:pt x="121" y="0"/>
                    </a:lnTo>
                    <a:lnTo>
                      <a:pt x="121" y="11"/>
                    </a:lnTo>
                    <a:lnTo>
                      <a:pt x="110" y="11"/>
                    </a:lnTo>
                    <a:lnTo>
                      <a:pt x="110" y="0"/>
                    </a:lnTo>
                    <a:close/>
                    <a:moveTo>
                      <a:pt x="132" y="0"/>
                    </a:moveTo>
                    <a:lnTo>
                      <a:pt x="144" y="0"/>
                    </a:lnTo>
                    <a:lnTo>
                      <a:pt x="144" y="11"/>
                    </a:lnTo>
                    <a:lnTo>
                      <a:pt x="132" y="11"/>
                    </a:lnTo>
                    <a:lnTo>
                      <a:pt x="132" y="0"/>
                    </a:lnTo>
                    <a:close/>
                    <a:moveTo>
                      <a:pt x="155" y="0"/>
                    </a:moveTo>
                    <a:lnTo>
                      <a:pt x="166" y="0"/>
                    </a:lnTo>
                    <a:lnTo>
                      <a:pt x="166" y="11"/>
                    </a:lnTo>
                    <a:lnTo>
                      <a:pt x="155" y="11"/>
                    </a:lnTo>
                    <a:lnTo>
                      <a:pt x="155" y="0"/>
                    </a:lnTo>
                    <a:close/>
                    <a:moveTo>
                      <a:pt x="177" y="0"/>
                    </a:moveTo>
                    <a:lnTo>
                      <a:pt x="188" y="0"/>
                    </a:lnTo>
                    <a:lnTo>
                      <a:pt x="188" y="11"/>
                    </a:lnTo>
                    <a:lnTo>
                      <a:pt x="177" y="11"/>
                    </a:lnTo>
                    <a:lnTo>
                      <a:pt x="177" y="0"/>
                    </a:lnTo>
                    <a:close/>
                    <a:moveTo>
                      <a:pt x="199" y="0"/>
                    </a:moveTo>
                    <a:lnTo>
                      <a:pt x="210" y="0"/>
                    </a:lnTo>
                    <a:lnTo>
                      <a:pt x="210" y="11"/>
                    </a:lnTo>
                    <a:lnTo>
                      <a:pt x="199" y="11"/>
                    </a:lnTo>
                    <a:lnTo>
                      <a:pt x="199" y="0"/>
                    </a:lnTo>
                    <a:close/>
                    <a:moveTo>
                      <a:pt x="221" y="0"/>
                    </a:moveTo>
                    <a:lnTo>
                      <a:pt x="232" y="0"/>
                    </a:lnTo>
                    <a:lnTo>
                      <a:pt x="232" y="11"/>
                    </a:lnTo>
                    <a:lnTo>
                      <a:pt x="221" y="11"/>
                    </a:lnTo>
                    <a:lnTo>
                      <a:pt x="221" y="0"/>
                    </a:lnTo>
                    <a:close/>
                    <a:moveTo>
                      <a:pt x="243" y="0"/>
                    </a:moveTo>
                    <a:lnTo>
                      <a:pt x="254" y="0"/>
                    </a:lnTo>
                    <a:lnTo>
                      <a:pt x="254" y="11"/>
                    </a:lnTo>
                    <a:lnTo>
                      <a:pt x="243" y="11"/>
                    </a:lnTo>
                    <a:lnTo>
                      <a:pt x="243" y="0"/>
                    </a:lnTo>
                    <a:close/>
                    <a:moveTo>
                      <a:pt x="265" y="0"/>
                    </a:moveTo>
                    <a:lnTo>
                      <a:pt x="276" y="0"/>
                    </a:lnTo>
                    <a:lnTo>
                      <a:pt x="276" y="11"/>
                    </a:lnTo>
                    <a:lnTo>
                      <a:pt x="265" y="11"/>
                    </a:lnTo>
                    <a:lnTo>
                      <a:pt x="265" y="0"/>
                    </a:lnTo>
                    <a:close/>
                    <a:moveTo>
                      <a:pt x="287" y="0"/>
                    </a:moveTo>
                    <a:lnTo>
                      <a:pt x="298" y="0"/>
                    </a:lnTo>
                    <a:lnTo>
                      <a:pt x="298" y="11"/>
                    </a:lnTo>
                    <a:lnTo>
                      <a:pt x="287" y="11"/>
                    </a:lnTo>
                    <a:lnTo>
                      <a:pt x="287" y="0"/>
                    </a:lnTo>
                    <a:close/>
                    <a:moveTo>
                      <a:pt x="309" y="0"/>
                    </a:moveTo>
                    <a:lnTo>
                      <a:pt x="320" y="0"/>
                    </a:lnTo>
                    <a:lnTo>
                      <a:pt x="320" y="11"/>
                    </a:lnTo>
                    <a:lnTo>
                      <a:pt x="309" y="11"/>
                    </a:lnTo>
                    <a:lnTo>
                      <a:pt x="309" y="0"/>
                    </a:lnTo>
                    <a:close/>
                    <a:moveTo>
                      <a:pt x="331" y="0"/>
                    </a:moveTo>
                    <a:lnTo>
                      <a:pt x="342" y="0"/>
                    </a:lnTo>
                    <a:lnTo>
                      <a:pt x="342" y="11"/>
                    </a:lnTo>
                    <a:lnTo>
                      <a:pt x="331" y="11"/>
                    </a:lnTo>
                    <a:lnTo>
                      <a:pt x="331" y="0"/>
                    </a:lnTo>
                    <a:close/>
                    <a:moveTo>
                      <a:pt x="353" y="0"/>
                    </a:moveTo>
                    <a:lnTo>
                      <a:pt x="364" y="0"/>
                    </a:lnTo>
                    <a:lnTo>
                      <a:pt x="364" y="11"/>
                    </a:lnTo>
                    <a:lnTo>
                      <a:pt x="353" y="11"/>
                    </a:lnTo>
                    <a:lnTo>
                      <a:pt x="353" y="0"/>
                    </a:lnTo>
                    <a:close/>
                    <a:moveTo>
                      <a:pt x="375" y="0"/>
                    </a:moveTo>
                    <a:lnTo>
                      <a:pt x="386" y="0"/>
                    </a:lnTo>
                    <a:lnTo>
                      <a:pt x="386" y="11"/>
                    </a:lnTo>
                    <a:lnTo>
                      <a:pt x="375" y="11"/>
                    </a:lnTo>
                    <a:lnTo>
                      <a:pt x="375" y="0"/>
                    </a:lnTo>
                    <a:close/>
                    <a:moveTo>
                      <a:pt x="397" y="0"/>
                    </a:moveTo>
                    <a:lnTo>
                      <a:pt x="408" y="0"/>
                    </a:lnTo>
                    <a:lnTo>
                      <a:pt x="408" y="11"/>
                    </a:lnTo>
                    <a:lnTo>
                      <a:pt x="397" y="11"/>
                    </a:lnTo>
                    <a:lnTo>
                      <a:pt x="397" y="0"/>
                    </a:lnTo>
                    <a:close/>
                    <a:moveTo>
                      <a:pt x="419" y="0"/>
                    </a:moveTo>
                    <a:lnTo>
                      <a:pt x="430" y="0"/>
                    </a:lnTo>
                    <a:lnTo>
                      <a:pt x="430" y="11"/>
                    </a:lnTo>
                    <a:lnTo>
                      <a:pt x="419" y="11"/>
                    </a:lnTo>
                    <a:lnTo>
                      <a:pt x="419" y="0"/>
                    </a:lnTo>
                    <a:close/>
                    <a:moveTo>
                      <a:pt x="441" y="0"/>
                    </a:moveTo>
                    <a:lnTo>
                      <a:pt x="452" y="0"/>
                    </a:lnTo>
                    <a:lnTo>
                      <a:pt x="452" y="11"/>
                    </a:lnTo>
                    <a:lnTo>
                      <a:pt x="441" y="11"/>
                    </a:lnTo>
                    <a:lnTo>
                      <a:pt x="441" y="0"/>
                    </a:lnTo>
                    <a:close/>
                    <a:moveTo>
                      <a:pt x="463" y="0"/>
                    </a:moveTo>
                    <a:lnTo>
                      <a:pt x="474" y="0"/>
                    </a:lnTo>
                    <a:lnTo>
                      <a:pt x="474" y="11"/>
                    </a:lnTo>
                    <a:lnTo>
                      <a:pt x="463" y="11"/>
                    </a:lnTo>
                    <a:lnTo>
                      <a:pt x="463" y="0"/>
                    </a:lnTo>
                    <a:close/>
                    <a:moveTo>
                      <a:pt x="485" y="0"/>
                    </a:moveTo>
                    <a:lnTo>
                      <a:pt x="496" y="0"/>
                    </a:lnTo>
                    <a:lnTo>
                      <a:pt x="496" y="11"/>
                    </a:lnTo>
                    <a:lnTo>
                      <a:pt x="485" y="11"/>
                    </a:lnTo>
                    <a:lnTo>
                      <a:pt x="485" y="0"/>
                    </a:lnTo>
                    <a:close/>
                    <a:moveTo>
                      <a:pt x="508" y="0"/>
                    </a:moveTo>
                    <a:lnTo>
                      <a:pt x="519" y="0"/>
                    </a:lnTo>
                    <a:lnTo>
                      <a:pt x="519" y="11"/>
                    </a:lnTo>
                    <a:lnTo>
                      <a:pt x="508" y="11"/>
                    </a:lnTo>
                    <a:lnTo>
                      <a:pt x="508" y="0"/>
                    </a:lnTo>
                    <a:close/>
                    <a:moveTo>
                      <a:pt x="530" y="0"/>
                    </a:moveTo>
                    <a:lnTo>
                      <a:pt x="541" y="0"/>
                    </a:lnTo>
                    <a:lnTo>
                      <a:pt x="541" y="11"/>
                    </a:lnTo>
                    <a:lnTo>
                      <a:pt x="530" y="11"/>
                    </a:lnTo>
                    <a:lnTo>
                      <a:pt x="530" y="0"/>
                    </a:lnTo>
                    <a:close/>
                    <a:moveTo>
                      <a:pt x="552" y="0"/>
                    </a:moveTo>
                    <a:lnTo>
                      <a:pt x="563" y="0"/>
                    </a:lnTo>
                    <a:lnTo>
                      <a:pt x="563" y="11"/>
                    </a:lnTo>
                    <a:lnTo>
                      <a:pt x="552" y="11"/>
                    </a:lnTo>
                    <a:lnTo>
                      <a:pt x="552" y="0"/>
                    </a:lnTo>
                    <a:close/>
                    <a:moveTo>
                      <a:pt x="574" y="0"/>
                    </a:moveTo>
                    <a:lnTo>
                      <a:pt x="585" y="0"/>
                    </a:lnTo>
                    <a:lnTo>
                      <a:pt x="585" y="11"/>
                    </a:lnTo>
                    <a:lnTo>
                      <a:pt x="574" y="11"/>
                    </a:lnTo>
                    <a:lnTo>
                      <a:pt x="574" y="0"/>
                    </a:lnTo>
                    <a:close/>
                    <a:moveTo>
                      <a:pt x="596" y="0"/>
                    </a:moveTo>
                    <a:lnTo>
                      <a:pt x="607" y="0"/>
                    </a:lnTo>
                    <a:lnTo>
                      <a:pt x="607" y="11"/>
                    </a:lnTo>
                    <a:lnTo>
                      <a:pt x="596" y="11"/>
                    </a:lnTo>
                    <a:lnTo>
                      <a:pt x="596" y="0"/>
                    </a:lnTo>
                    <a:close/>
                    <a:moveTo>
                      <a:pt x="618" y="0"/>
                    </a:moveTo>
                    <a:lnTo>
                      <a:pt x="629" y="0"/>
                    </a:lnTo>
                    <a:lnTo>
                      <a:pt x="629" y="11"/>
                    </a:lnTo>
                    <a:lnTo>
                      <a:pt x="618" y="11"/>
                    </a:lnTo>
                    <a:lnTo>
                      <a:pt x="618" y="0"/>
                    </a:lnTo>
                    <a:close/>
                    <a:moveTo>
                      <a:pt x="640" y="0"/>
                    </a:moveTo>
                    <a:lnTo>
                      <a:pt x="651" y="0"/>
                    </a:lnTo>
                    <a:lnTo>
                      <a:pt x="651" y="11"/>
                    </a:lnTo>
                    <a:lnTo>
                      <a:pt x="640" y="11"/>
                    </a:lnTo>
                    <a:lnTo>
                      <a:pt x="640" y="0"/>
                    </a:lnTo>
                    <a:close/>
                    <a:moveTo>
                      <a:pt x="662" y="0"/>
                    </a:moveTo>
                    <a:lnTo>
                      <a:pt x="673" y="0"/>
                    </a:lnTo>
                    <a:lnTo>
                      <a:pt x="673" y="11"/>
                    </a:lnTo>
                    <a:lnTo>
                      <a:pt x="662" y="11"/>
                    </a:lnTo>
                    <a:lnTo>
                      <a:pt x="662" y="0"/>
                    </a:lnTo>
                    <a:close/>
                    <a:moveTo>
                      <a:pt x="684" y="0"/>
                    </a:moveTo>
                    <a:lnTo>
                      <a:pt x="695" y="0"/>
                    </a:lnTo>
                    <a:lnTo>
                      <a:pt x="695" y="11"/>
                    </a:lnTo>
                    <a:lnTo>
                      <a:pt x="684" y="11"/>
                    </a:lnTo>
                    <a:lnTo>
                      <a:pt x="684" y="0"/>
                    </a:lnTo>
                    <a:close/>
                    <a:moveTo>
                      <a:pt x="706" y="0"/>
                    </a:moveTo>
                    <a:lnTo>
                      <a:pt x="717" y="0"/>
                    </a:lnTo>
                    <a:lnTo>
                      <a:pt x="717" y="11"/>
                    </a:lnTo>
                    <a:lnTo>
                      <a:pt x="706" y="11"/>
                    </a:lnTo>
                    <a:lnTo>
                      <a:pt x="706" y="0"/>
                    </a:lnTo>
                    <a:close/>
                    <a:moveTo>
                      <a:pt x="728" y="0"/>
                    </a:moveTo>
                    <a:lnTo>
                      <a:pt x="739" y="0"/>
                    </a:lnTo>
                    <a:lnTo>
                      <a:pt x="739" y="11"/>
                    </a:lnTo>
                    <a:lnTo>
                      <a:pt x="728" y="11"/>
                    </a:lnTo>
                    <a:lnTo>
                      <a:pt x="728" y="0"/>
                    </a:lnTo>
                    <a:close/>
                    <a:moveTo>
                      <a:pt x="750" y="0"/>
                    </a:moveTo>
                    <a:lnTo>
                      <a:pt x="761" y="0"/>
                    </a:lnTo>
                    <a:lnTo>
                      <a:pt x="761" y="11"/>
                    </a:lnTo>
                    <a:lnTo>
                      <a:pt x="750" y="11"/>
                    </a:lnTo>
                    <a:lnTo>
                      <a:pt x="750" y="0"/>
                    </a:lnTo>
                    <a:close/>
                    <a:moveTo>
                      <a:pt x="772" y="0"/>
                    </a:moveTo>
                    <a:lnTo>
                      <a:pt x="783" y="0"/>
                    </a:lnTo>
                    <a:lnTo>
                      <a:pt x="783" y="11"/>
                    </a:lnTo>
                    <a:lnTo>
                      <a:pt x="772" y="11"/>
                    </a:lnTo>
                    <a:lnTo>
                      <a:pt x="772" y="0"/>
                    </a:lnTo>
                    <a:close/>
                    <a:moveTo>
                      <a:pt x="794" y="0"/>
                    </a:moveTo>
                    <a:lnTo>
                      <a:pt x="805" y="0"/>
                    </a:lnTo>
                    <a:lnTo>
                      <a:pt x="805" y="11"/>
                    </a:lnTo>
                    <a:lnTo>
                      <a:pt x="794" y="11"/>
                    </a:lnTo>
                    <a:lnTo>
                      <a:pt x="794" y="0"/>
                    </a:lnTo>
                    <a:close/>
                    <a:moveTo>
                      <a:pt x="816" y="0"/>
                    </a:moveTo>
                    <a:lnTo>
                      <a:pt x="827" y="0"/>
                    </a:lnTo>
                    <a:lnTo>
                      <a:pt x="827" y="11"/>
                    </a:lnTo>
                    <a:lnTo>
                      <a:pt x="816" y="11"/>
                    </a:lnTo>
                    <a:lnTo>
                      <a:pt x="816" y="0"/>
                    </a:lnTo>
                    <a:close/>
                    <a:moveTo>
                      <a:pt x="838" y="0"/>
                    </a:moveTo>
                    <a:lnTo>
                      <a:pt x="849" y="0"/>
                    </a:lnTo>
                    <a:lnTo>
                      <a:pt x="849" y="11"/>
                    </a:lnTo>
                    <a:lnTo>
                      <a:pt x="838" y="11"/>
                    </a:lnTo>
                    <a:lnTo>
                      <a:pt x="838" y="0"/>
                    </a:lnTo>
                    <a:close/>
                    <a:moveTo>
                      <a:pt x="860" y="0"/>
                    </a:moveTo>
                    <a:lnTo>
                      <a:pt x="872" y="0"/>
                    </a:lnTo>
                    <a:lnTo>
                      <a:pt x="872" y="11"/>
                    </a:lnTo>
                    <a:lnTo>
                      <a:pt x="860" y="11"/>
                    </a:lnTo>
                    <a:lnTo>
                      <a:pt x="860" y="0"/>
                    </a:lnTo>
                    <a:close/>
                    <a:moveTo>
                      <a:pt x="883" y="0"/>
                    </a:moveTo>
                    <a:lnTo>
                      <a:pt x="894" y="0"/>
                    </a:lnTo>
                    <a:lnTo>
                      <a:pt x="894" y="11"/>
                    </a:lnTo>
                    <a:lnTo>
                      <a:pt x="883" y="11"/>
                    </a:lnTo>
                    <a:lnTo>
                      <a:pt x="883" y="0"/>
                    </a:lnTo>
                    <a:close/>
                    <a:moveTo>
                      <a:pt x="905" y="0"/>
                    </a:moveTo>
                    <a:lnTo>
                      <a:pt x="916" y="0"/>
                    </a:lnTo>
                    <a:lnTo>
                      <a:pt x="916" y="11"/>
                    </a:lnTo>
                    <a:lnTo>
                      <a:pt x="905" y="11"/>
                    </a:lnTo>
                    <a:lnTo>
                      <a:pt x="905" y="0"/>
                    </a:lnTo>
                    <a:close/>
                    <a:moveTo>
                      <a:pt x="927" y="0"/>
                    </a:moveTo>
                    <a:lnTo>
                      <a:pt x="938" y="0"/>
                    </a:lnTo>
                    <a:lnTo>
                      <a:pt x="938" y="11"/>
                    </a:lnTo>
                    <a:lnTo>
                      <a:pt x="927" y="11"/>
                    </a:lnTo>
                    <a:lnTo>
                      <a:pt x="927" y="0"/>
                    </a:lnTo>
                    <a:close/>
                    <a:moveTo>
                      <a:pt x="949" y="0"/>
                    </a:moveTo>
                    <a:lnTo>
                      <a:pt x="960" y="0"/>
                    </a:lnTo>
                    <a:lnTo>
                      <a:pt x="960" y="11"/>
                    </a:lnTo>
                    <a:lnTo>
                      <a:pt x="949" y="11"/>
                    </a:lnTo>
                    <a:lnTo>
                      <a:pt x="949" y="0"/>
                    </a:lnTo>
                    <a:close/>
                    <a:moveTo>
                      <a:pt x="971" y="0"/>
                    </a:moveTo>
                    <a:lnTo>
                      <a:pt x="982" y="0"/>
                    </a:lnTo>
                    <a:lnTo>
                      <a:pt x="982" y="11"/>
                    </a:lnTo>
                    <a:lnTo>
                      <a:pt x="971" y="11"/>
                    </a:lnTo>
                    <a:lnTo>
                      <a:pt x="971" y="0"/>
                    </a:lnTo>
                    <a:close/>
                    <a:moveTo>
                      <a:pt x="993" y="0"/>
                    </a:moveTo>
                    <a:lnTo>
                      <a:pt x="1004" y="0"/>
                    </a:lnTo>
                    <a:lnTo>
                      <a:pt x="1004" y="11"/>
                    </a:lnTo>
                    <a:lnTo>
                      <a:pt x="993" y="11"/>
                    </a:lnTo>
                    <a:lnTo>
                      <a:pt x="993" y="0"/>
                    </a:lnTo>
                    <a:close/>
                    <a:moveTo>
                      <a:pt x="1015" y="0"/>
                    </a:moveTo>
                    <a:lnTo>
                      <a:pt x="1026" y="0"/>
                    </a:lnTo>
                    <a:lnTo>
                      <a:pt x="1026" y="11"/>
                    </a:lnTo>
                    <a:lnTo>
                      <a:pt x="1015" y="11"/>
                    </a:lnTo>
                    <a:lnTo>
                      <a:pt x="1015" y="0"/>
                    </a:lnTo>
                    <a:close/>
                    <a:moveTo>
                      <a:pt x="1037" y="0"/>
                    </a:moveTo>
                    <a:lnTo>
                      <a:pt x="1048" y="0"/>
                    </a:lnTo>
                    <a:lnTo>
                      <a:pt x="1048" y="11"/>
                    </a:lnTo>
                    <a:lnTo>
                      <a:pt x="1037" y="11"/>
                    </a:lnTo>
                    <a:lnTo>
                      <a:pt x="1037" y="0"/>
                    </a:lnTo>
                    <a:close/>
                    <a:moveTo>
                      <a:pt x="1059" y="0"/>
                    </a:moveTo>
                    <a:lnTo>
                      <a:pt x="1070" y="0"/>
                    </a:lnTo>
                    <a:lnTo>
                      <a:pt x="1070" y="11"/>
                    </a:lnTo>
                    <a:lnTo>
                      <a:pt x="1059" y="11"/>
                    </a:lnTo>
                    <a:lnTo>
                      <a:pt x="1059" y="0"/>
                    </a:lnTo>
                    <a:close/>
                    <a:moveTo>
                      <a:pt x="1081" y="0"/>
                    </a:moveTo>
                    <a:lnTo>
                      <a:pt x="1092" y="0"/>
                    </a:lnTo>
                    <a:lnTo>
                      <a:pt x="1092" y="11"/>
                    </a:lnTo>
                    <a:lnTo>
                      <a:pt x="1081" y="11"/>
                    </a:lnTo>
                    <a:lnTo>
                      <a:pt x="1081" y="0"/>
                    </a:lnTo>
                    <a:close/>
                    <a:moveTo>
                      <a:pt x="1103" y="0"/>
                    </a:moveTo>
                    <a:lnTo>
                      <a:pt x="1114" y="0"/>
                    </a:lnTo>
                    <a:lnTo>
                      <a:pt x="1114" y="11"/>
                    </a:lnTo>
                    <a:lnTo>
                      <a:pt x="1103" y="11"/>
                    </a:lnTo>
                    <a:lnTo>
                      <a:pt x="1103" y="0"/>
                    </a:lnTo>
                    <a:close/>
                    <a:moveTo>
                      <a:pt x="1125" y="0"/>
                    </a:moveTo>
                    <a:lnTo>
                      <a:pt x="1136" y="0"/>
                    </a:lnTo>
                    <a:lnTo>
                      <a:pt x="1136" y="11"/>
                    </a:lnTo>
                    <a:lnTo>
                      <a:pt x="1125" y="11"/>
                    </a:lnTo>
                    <a:lnTo>
                      <a:pt x="1125" y="0"/>
                    </a:lnTo>
                    <a:close/>
                    <a:moveTo>
                      <a:pt x="1147" y="0"/>
                    </a:moveTo>
                    <a:lnTo>
                      <a:pt x="1158" y="0"/>
                    </a:lnTo>
                    <a:lnTo>
                      <a:pt x="1158" y="11"/>
                    </a:lnTo>
                    <a:lnTo>
                      <a:pt x="1147" y="11"/>
                    </a:lnTo>
                    <a:lnTo>
                      <a:pt x="1147" y="0"/>
                    </a:lnTo>
                    <a:close/>
                    <a:moveTo>
                      <a:pt x="1169" y="0"/>
                    </a:moveTo>
                    <a:lnTo>
                      <a:pt x="1180" y="0"/>
                    </a:lnTo>
                    <a:lnTo>
                      <a:pt x="1180" y="11"/>
                    </a:lnTo>
                    <a:lnTo>
                      <a:pt x="1169" y="11"/>
                    </a:lnTo>
                    <a:lnTo>
                      <a:pt x="1169" y="0"/>
                    </a:lnTo>
                    <a:close/>
                    <a:moveTo>
                      <a:pt x="1191" y="0"/>
                    </a:moveTo>
                    <a:lnTo>
                      <a:pt x="1202" y="0"/>
                    </a:lnTo>
                    <a:lnTo>
                      <a:pt x="1202" y="11"/>
                    </a:lnTo>
                    <a:lnTo>
                      <a:pt x="1191" y="11"/>
                    </a:lnTo>
                    <a:lnTo>
                      <a:pt x="1191" y="0"/>
                    </a:lnTo>
                    <a:close/>
                    <a:moveTo>
                      <a:pt x="1213" y="0"/>
                    </a:moveTo>
                    <a:lnTo>
                      <a:pt x="1224" y="0"/>
                    </a:lnTo>
                    <a:lnTo>
                      <a:pt x="1224" y="11"/>
                    </a:lnTo>
                    <a:lnTo>
                      <a:pt x="1213" y="11"/>
                    </a:lnTo>
                    <a:lnTo>
                      <a:pt x="1213" y="0"/>
                    </a:lnTo>
                    <a:close/>
                    <a:moveTo>
                      <a:pt x="1236" y="0"/>
                    </a:moveTo>
                    <a:lnTo>
                      <a:pt x="1247" y="0"/>
                    </a:lnTo>
                    <a:lnTo>
                      <a:pt x="1247" y="11"/>
                    </a:lnTo>
                    <a:lnTo>
                      <a:pt x="1236" y="11"/>
                    </a:lnTo>
                    <a:lnTo>
                      <a:pt x="1236" y="0"/>
                    </a:lnTo>
                    <a:close/>
                    <a:moveTo>
                      <a:pt x="1258" y="0"/>
                    </a:moveTo>
                    <a:lnTo>
                      <a:pt x="1269" y="0"/>
                    </a:lnTo>
                    <a:lnTo>
                      <a:pt x="1269" y="11"/>
                    </a:lnTo>
                    <a:lnTo>
                      <a:pt x="1258" y="11"/>
                    </a:lnTo>
                    <a:lnTo>
                      <a:pt x="1258" y="0"/>
                    </a:lnTo>
                    <a:close/>
                    <a:moveTo>
                      <a:pt x="1280" y="0"/>
                    </a:moveTo>
                    <a:lnTo>
                      <a:pt x="1291" y="0"/>
                    </a:lnTo>
                    <a:lnTo>
                      <a:pt x="1291" y="11"/>
                    </a:lnTo>
                    <a:lnTo>
                      <a:pt x="1280" y="11"/>
                    </a:lnTo>
                    <a:lnTo>
                      <a:pt x="1280" y="0"/>
                    </a:lnTo>
                    <a:close/>
                    <a:moveTo>
                      <a:pt x="1302" y="0"/>
                    </a:moveTo>
                    <a:lnTo>
                      <a:pt x="1313" y="0"/>
                    </a:lnTo>
                    <a:lnTo>
                      <a:pt x="1313" y="11"/>
                    </a:lnTo>
                    <a:lnTo>
                      <a:pt x="1302" y="11"/>
                    </a:lnTo>
                    <a:lnTo>
                      <a:pt x="1302" y="0"/>
                    </a:lnTo>
                    <a:close/>
                    <a:moveTo>
                      <a:pt x="1324" y="0"/>
                    </a:moveTo>
                    <a:lnTo>
                      <a:pt x="1335" y="0"/>
                    </a:lnTo>
                    <a:lnTo>
                      <a:pt x="1335" y="11"/>
                    </a:lnTo>
                    <a:lnTo>
                      <a:pt x="1324" y="11"/>
                    </a:lnTo>
                    <a:lnTo>
                      <a:pt x="1324" y="0"/>
                    </a:lnTo>
                    <a:close/>
                    <a:moveTo>
                      <a:pt x="1346" y="0"/>
                    </a:moveTo>
                    <a:lnTo>
                      <a:pt x="1357" y="0"/>
                    </a:lnTo>
                    <a:lnTo>
                      <a:pt x="1357" y="11"/>
                    </a:lnTo>
                    <a:lnTo>
                      <a:pt x="1346" y="11"/>
                    </a:lnTo>
                    <a:lnTo>
                      <a:pt x="1346" y="0"/>
                    </a:lnTo>
                    <a:close/>
                    <a:moveTo>
                      <a:pt x="1368" y="0"/>
                    </a:moveTo>
                    <a:lnTo>
                      <a:pt x="1379" y="0"/>
                    </a:lnTo>
                    <a:lnTo>
                      <a:pt x="1379" y="11"/>
                    </a:lnTo>
                    <a:lnTo>
                      <a:pt x="1368" y="11"/>
                    </a:lnTo>
                    <a:lnTo>
                      <a:pt x="1368" y="0"/>
                    </a:lnTo>
                    <a:close/>
                    <a:moveTo>
                      <a:pt x="1390" y="0"/>
                    </a:moveTo>
                    <a:lnTo>
                      <a:pt x="1401" y="0"/>
                    </a:lnTo>
                    <a:lnTo>
                      <a:pt x="1401" y="11"/>
                    </a:lnTo>
                    <a:lnTo>
                      <a:pt x="1390" y="11"/>
                    </a:lnTo>
                    <a:lnTo>
                      <a:pt x="1390" y="0"/>
                    </a:lnTo>
                    <a:close/>
                    <a:moveTo>
                      <a:pt x="1412" y="0"/>
                    </a:moveTo>
                    <a:lnTo>
                      <a:pt x="1423" y="0"/>
                    </a:lnTo>
                    <a:lnTo>
                      <a:pt x="1423" y="11"/>
                    </a:lnTo>
                    <a:lnTo>
                      <a:pt x="1412" y="11"/>
                    </a:lnTo>
                    <a:lnTo>
                      <a:pt x="1412" y="0"/>
                    </a:lnTo>
                    <a:close/>
                    <a:moveTo>
                      <a:pt x="1434" y="0"/>
                    </a:moveTo>
                    <a:lnTo>
                      <a:pt x="1445" y="0"/>
                    </a:lnTo>
                    <a:lnTo>
                      <a:pt x="1445" y="11"/>
                    </a:lnTo>
                    <a:lnTo>
                      <a:pt x="1434" y="11"/>
                    </a:lnTo>
                    <a:lnTo>
                      <a:pt x="1434" y="0"/>
                    </a:lnTo>
                    <a:close/>
                    <a:moveTo>
                      <a:pt x="1456" y="0"/>
                    </a:moveTo>
                    <a:lnTo>
                      <a:pt x="1467" y="0"/>
                    </a:lnTo>
                    <a:lnTo>
                      <a:pt x="1467" y="11"/>
                    </a:lnTo>
                    <a:lnTo>
                      <a:pt x="1456" y="11"/>
                    </a:lnTo>
                    <a:lnTo>
                      <a:pt x="1456" y="0"/>
                    </a:lnTo>
                    <a:close/>
                    <a:moveTo>
                      <a:pt x="1478" y="0"/>
                    </a:moveTo>
                    <a:lnTo>
                      <a:pt x="1489" y="0"/>
                    </a:lnTo>
                    <a:lnTo>
                      <a:pt x="1489" y="11"/>
                    </a:lnTo>
                    <a:lnTo>
                      <a:pt x="1478" y="11"/>
                    </a:lnTo>
                    <a:lnTo>
                      <a:pt x="1478" y="0"/>
                    </a:lnTo>
                    <a:close/>
                    <a:moveTo>
                      <a:pt x="1500" y="0"/>
                    </a:moveTo>
                    <a:lnTo>
                      <a:pt x="1511" y="0"/>
                    </a:lnTo>
                    <a:lnTo>
                      <a:pt x="1511" y="11"/>
                    </a:lnTo>
                    <a:lnTo>
                      <a:pt x="1500" y="11"/>
                    </a:lnTo>
                    <a:lnTo>
                      <a:pt x="1500" y="0"/>
                    </a:lnTo>
                    <a:close/>
                    <a:moveTo>
                      <a:pt x="1522" y="0"/>
                    </a:moveTo>
                    <a:lnTo>
                      <a:pt x="1533" y="0"/>
                    </a:lnTo>
                    <a:lnTo>
                      <a:pt x="1533" y="11"/>
                    </a:lnTo>
                    <a:lnTo>
                      <a:pt x="1522" y="11"/>
                    </a:lnTo>
                    <a:lnTo>
                      <a:pt x="1522" y="0"/>
                    </a:lnTo>
                    <a:close/>
                    <a:moveTo>
                      <a:pt x="1544" y="0"/>
                    </a:moveTo>
                    <a:lnTo>
                      <a:pt x="1555" y="0"/>
                    </a:lnTo>
                    <a:lnTo>
                      <a:pt x="1555" y="11"/>
                    </a:lnTo>
                    <a:lnTo>
                      <a:pt x="1544" y="11"/>
                    </a:lnTo>
                    <a:lnTo>
                      <a:pt x="1544" y="0"/>
                    </a:lnTo>
                    <a:close/>
                    <a:moveTo>
                      <a:pt x="1566" y="0"/>
                    </a:moveTo>
                    <a:lnTo>
                      <a:pt x="1577" y="0"/>
                    </a:lnTo>
                    <a:lnTo>
                      <a:pt x="1577" y="11"/>
                    </a:lnTo>
                    <a:lnTo>
                      <a:pt x="1566" y="11"/>
                    </a:lnTo>
                    <a:lnTo>
                      <a:pt x="1566" y="0"/>
                    </a:lnTo>
                    <a:close/>
                    <a:moveTo>
                      <a:pt x="1588" y="0"/>
                    </a:moveTo>
                    <a:lnTo>
                      <a:pt x="1600" y="0"/>
                    </a:lnTo>
                    <a:lnTo>
                      <a:pt x="1600" y="11"/>
                    </a:lnTo>
                    <a:lnTo>
                      <a:pt x="1588" y="11"/>
                    </a:lnTo>
                    <a:lnTo>
                      <a:pt x="1588" y="0"/>
                    </a:lnTo>
                    <a:close/>
                    <a:moveTo>
                      <a:pt x="1611" y="0"/>
                    </a:moveTo>
                    <a:lnTo>
                      <a:pt x="1622" y="0"/>
                    </a:lnTo>
                    <a:lnTo>
                      <a:pt x="1622" y="11"/>
                    </a:lnTo>
                    <a:lnTo>
                      <a:pt x="1611" y="11"/>
                    </a:lnTo>
                    <a:lnTo>
                      <a:pt x="1611" y="0"/>
                    </a:lnTo>
                    <a:close/>
                    <a:moveTo>
                      <a:pt x="1633" y="0"/>
                    </a:moveTo>
                    <a:lnTo>
                      <a:pt x="1644" y="0"/>
                    </a:lnTo>
                    <a:lnTo>
                      <a:pt x="1644" y="11"/>
                    </a:lnTo>
                    <a:lnTo>
                      <a:pt x="1633" y="11"/>
                    </a:lnTo>
                    <a:lnTo>
                      <a:pt x="1633" y="0"/>
                    </a:lnTo>
                    <a:close/>
                    <a:moveTo>
                      <a:pt x="1655" y="0"/>
                    </a:moveTo>
                    <a:lnTo>
                      <a:pt x="1666" y="0"/>
                    </a:lnTo>
                    <a:lnTo>
                      <a:pt x="1666" y="11"/>
                    </a:lnTo>
                    <a:lnTo>
                      <a:pt x="1655" y="11"/>
                    </a:lnTo>
                    <a:lnTo>
                      <a:pt x="1655" y="0"/>
                    </a:lnTo>
                    <a:close/>
                    <a:moveTo>
                      <a:pt x="1677" y="0"/>
                    </a:moveTo>
                    <a:lnTo>
                      <a:pt x="1688" y="0"/>
                    </a:lnTo>
                    <a:lnTo>
                      <a:pt x="1688" y="11"/>
                    </a:lnTo>
                    <a:lnTo>
                      <a:pt x="1677" y="11"/>
                    </a:lnTo>
                    <a:lnTo>
                      <a:pt x="1677" y="0"/>
                    </a:lnTo>
                    <a:close/>
                    <a:moveTo>
                      <a:pt x="1699" y="0"/>
                    </a:moveTo>
                    <a:lnTo>
                      <a:pt x="1710" y="0"/>
                    </a:lnTo>
                    <a:lnTo>
                      <a:pt x="1710" y="11"/>
                    </a:lnTo>
                    <a:lnTo>
                      <a:pt x="1699" y="11"/>
                    </a:lnTo>
                    <a:lnTo>
                      <a:pt x="1699" y="0"/>
                    </a:lnTo>
                    <a:close/>
                    <a:moveTo>
                      <a:pt x="1721" y="0"/>
                    </a:moveTo>
                    <a:lnTo>
                      <a:pt x="1732" y="0"/>
                    </a:lnTo>
                    <a:lnTo>
                      <a:pt x="1732" y="11"/>
                    </a:lnTo>
                    <a:lnTo>
                      <a:pt x="1721" y="11"/>
                    </a:lnTo>
                    <a:lnTo>
                      <a:pt x="1721" y="0"/>
                    </a:lnTo>
                    <a:close/>
                    <a:moveTo>
                      <a:pt x="1743" y="0"/>
                    </a:moveTo>
                    <a:lnTo>
                      <a:pt x="1754" y="0"/>
                    </a:lnTo>
                    <a:lnTo>
                      <a:pt x="1754" y="11"/>
                    </a:lnTo>
                    <a:lnTo>
                      <a:pt x="1743" y="11"/>
                    </a:lnTo>
                    <a:lnTo>
                      <a:pt x="1743" y="0"/>
                    </a:lnTo>
                    <a:close/>
                    <a:moveTo>
                      <a:pt x="1765" y="0"/>
                    </a:moveTo>
                    <a:lnTo>
                      <a:pt x="1776" y="0"/>
                    </a:lnTo>
                    <a:lnTo>
                      <a:pt x="1776" y="11"/>
                    </a:lnTo>
                    <a:lnTo>
                      <a:pt x="1765" y="11"/>
                    </a:lnTo>
                    <a:lnTo>
                      <a:pt x="1765" y="0"/>
                    </a:lnTo>
                    <a:close/>
                    <a:moveTo>
                      <a:pt x="1787" y="0"/>
                    </a:moveTo>
                    <a:lnTo>
                      <a:pt x="1794" y="0"/>
                    </a:lnTo>
                    <a:lnTo>
                      <a:pt x="1794" y="11"/>
                    </a:lnTo>
                    <a:lnTo>
                      <a:pt x="1787" y="11"/>
                    </a:lnTo>
                    <a:lnTo>
                      <a:pt x="1787" y="0"/>
                    </a:lnTo>
                    <a:close/>
                  </a:path>
                </a:pathLst>
              </a:custGeom>
              <a:solidFill>
                <a:srgbClr val="000000"/>
              </a:solidFill>
              <a:ln w="1">
                <a:noFill/>
                <a:bevel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endParaRPr>
              </a:p>
            </p:txBody>
          </p:sp>
          <p:sp>
            <p:nvSpPr>
              <p:cNvPr id="75" name="Freeform 74"/>
              <p:cNvSpPr>
                <a:spLocks noEditPoints="1"/>
              </p:cNvSpPr>
              <p:nvPr/>
            </p:nvSpPr>
            <p:spPr bwMode="auto">
              <a:xfrm>
                <a:off x="4102" y="603"/>
                <a:ext cx="44" cy="460"/>
              </a:xfrm>
              <a:custGeom>
                <a:avLst/>
                <a:gdLst>
                  <a:gd name="T0" fmla="*/ 30 w 44"/>
                  <a:gd name="T1" fmla="*/ 52 h 460"/>
                  <a:gd name="T2" fmla="*/ 15 w 44"/>
                  <a:gd name="T3" fmla="*/ 37 h 460"/>
                  <a:gd name="T4" fmla="*/ 30 w 44"/>
                  <a:gd name="T5" fmla="*/ 67 h 460"/>
                  <a:gd name="T6" fmla="*/ 15 w 44"/>
                  <a:gd name="T7" fmla="*/ 81 h 460"/>
                  <a:gd name="T8" fmla="*/ 30 w 44"/>
                  <a:gd name="T9" fmla="*/ 67 h 460"/>
                  <a:gd name="T10" fmla="*/ 30 w 44"/>
                  <a:gd name="T11" fmla="*/ 111 h 460"/>
                  <a:gd name="T12" fmla="*/ 15 w 44"/>
                  <a:gd name="T13" fmla="*/ 96 h 460"/>
                  <a:gd name="T14" fmla="*/ 30 w 44"/>
                  <a:gd name="T15" fmla="*/ 125 h 460"/>
                  <a:gd name="T16" fmla="*/ 15 w 44"/>
                  <a:gd name="T17" fmla="*/ 140 h 460"/>
                  <a:gd name="T18" fmla="*/ 30 w 44"/>
                  <a:gd name="T19" fmla="*/ 125 h 460"/>
                  <a:gd name="T20" fmla="*/ 30 w 44"/>
                  <a:gd name="T21" fmla="*/ 169 h 460"/>
                  <a:gd name="T22" fmla="*/ 15 w 44"/>
                  <a:gd name="T23" fmla="*/ 155 h 460"/>
                  <a:gd name="T24" fmla="*/ 30 w 44"/>
                  <a:gd name="T25" fmla="*/ 184 h 460"/>
                  <a:gd name="T26" fmla="*/ 15 w 44"/>
                  <a:gd name="T27" fmla="*/ 199 h 460"/>
                  <a:gd name="T28" fmla="*/ 30 w 44"/>
                  <a:gd name="T29" fmla="*/ 184 h 460"/>
                  <a:gd name="T30" fmla="*/ 30 w 44"/>
                  <a:gd name="T31" fmla="*/ 228 h 460"/>
                  <a:gd name="T32" fmla="*/ 15 w 44"/>
                  <a:gd name="T33" fmla="*/ 214 h 460"/>
                  <a:gd name="T34" fmla="*/ 30 w 44"/>
                  <a:gd name="T35" fmla="*/ 243 h 460"/>
                  <a:gd name="T36" fmla="*/ 15 w 44"/>
                  <a:gd name="T37" fmla="*/ 258 h 460"/>
                  <a:gd name="T38" fmla="*/ 30 w 44"/>
                  <a:gd name="T39" fmla="*/ 243 h 460"/>
                  <a:gd name="T40" fmla="*/ 30 w 44"/>
                  <a:gd name="T41" fmla="*/ 287 h 460"/>
                  <a:gd name="T42" fmla="*/ 15 w 44"/>
                  <a:gd name="T43" fmla="*/ 272 h 460"/>
                  <a:gd name="T44" fmla="*/ 30 w 44"/>
                  <a:gd name="T45" fmla="*/ 302 h 460"/>
                  <a:gd name="T46" fmla="*/ 15 w 44"/>
                  <a:gd name="T47" fmla="*/ 316 h 460"/>
                  <a:gd name="T48" fmla="*/ 30 w 44"/>
                  <a:gd name="T49" fmla="*/ 302 h 460"/>
                  <a:gd name="T50" fmla="*/ 30 w 44"/>
                  <a:gd name="T51" fmla="*/ 346 h 460"/>
                  <a:gd name="T52" fmla="*/ 15 w 44"/>
                  <a:gd name="T53" fmla="*/ 331 h 460"/>
                  <a:gd name="T54" fmla="*/ 30 w 44"/>
                  <a:gd name="T55" fmla="*/ 361 h 460"/>
                  <a:gd name="T56" fmla="*/ 15 w 44"/>
                  <a:gd name="T57" fmla="*/ 375 h 460"/>
                  <a:gd name="T58" fmla="*/ 30 w 44"/>
                  <a:gd name="T59" fmla="*/ 361 h 460"/>
                  <a:gd name="T60" fmla="*/ 30 w 44"/>
                  <a:gd name="T61" fmla="*/ 405 h 460"/>
                  <a:gd name="T62" fmla="*/ 15 w 44"/>
                  <a:gd name="T63" fmla="*/ 390 h 460"/>
                  <a:gd name="T64" fmla="*/ 30 w 44"/>
                  <a:gd name="T65" fmla="*/ 419 h 460"/>
                  <a:gd name="T66" fmla="*/ 15 w 44"/>
                  <a:gd name="T67" fmla="*/ 434 h 460"/>
                  <a:gd name="T68" fmla="*/ 30 w 44"/>
                  <a:gd name="T69" fmla="*/ 419 h 460"/>
                  <a:gd name="T70" fmla="*/ 30 w 44"/>
                  <a:gd name="T71" fmla="*/ 460 h 460"/>
                  <a:gd name="T72" fmla="*/ 15 w 44"/>
                  <a:gd name="T73" fmla="*/ 449 h 460"/>
                  <a:gd name="T74" fmla="*/ 0 w 44"/>
                  <a:gd name="T75" fmla="*/ 45 h 460"/>
                  <a:gd name="T76" fmla="*/ 44 w 44"/>
                  <a:gd name="T77" fmla="*/ 45 h 460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44"/>
                  <a:gd name="T118" fmla="*/ 0 h 460"/>
                  <a:gd name="T119" fmla="*/ 44 w 44"/>
                  <a:gd name="T120" fmla="*/ 460 h 460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44" h="460">
                    <a:moveTo>
                      <a:pt x="30" y="37"/>
                    </a:moveTo>
                    <a:lnTo>
                      <a:pt x="30" y="52"/>
                    </a:lnTo>
                    <a:lnTo>
                      <a:pt x="15" y="52"/>
                    </a:lnTo>
                    <a:lnTo>
                      <a:pt x="15" y="37"/>
                    </a:lnTo>
                    <a:lnTo>
                      <a:pt x="30" y="37"/>
                    </a:lnTo>
                    <a:close/>
                    <a:moveTo>
                      <a:pt x="30" y="67"/>
                    </a:moveTo>
                    <a:lnTo>
                      <a:pt x="30" y="81"/>
                    </a:lnTo>
                    <a:lnTo>
                      <a:pt x="15" y="81"/>
                    </a:lnTo>
                    <a:lnTo>
                      <a:pt x="15" y="67"/>
                    </a:lnTo>
                    <a:lnTo>
                      <a:pt x="30" y="67"/>
                    </a:lnTo>
                    <a:close/>
                    <a:moveTo>
                      <a:pt x="30" y="96"/>
                    </a:moveTo>
                    <a:lnTo>
                      <a:pt x="30" y="111"/>
                    </a:lnTo>
                    <a:lnTo>
                      <a:pt x="15" y="111"/>
                    </a:lnTo>
                    <a:lnTo>
                      <a:pt x="15" y="96"/>
                    </a:lnTo>
                    <a:lnTo>
                      <a:pt x="30" y="96"/>
                    </a:lnTo>
                    <a:close/>
                    <a:moveTo>
                      <a:pt x="30" y="125"/>
                    </a:moveTo>
                    <a:lnTo>
                      <a:pt x="30" y="140"/>
                    </a:lnTo>
                    <a:lnTo>
                      <a:pt x="15" y="140"/>
                    </a:lnTo>
                    <a:lnTo>
                      <a:pt x="15" y="125"/>
                    </a:lnTo>
                    <a:lnTo>
                      <a:pt x="30" y="125"/>
                    </a:lnTo>
                    <a:close/>
                    <a:moveTo>
                      <a:pt x="30" y="155"/>
                    </a:moveTo>
                    <a:lnTo>
                      <a:pt x="30" y="169"/>
                    </a:lnTo>
                    <a:lnTo>
                      <a:pt x="15" y="169"/>
                    </a:lnTo>
                    <a:lnTo>
                      <a:pt x="15" y="155"/>
                    </a:lnTo>
                    <a:lnTo>
                      <a:pt x="30" y="155"/>
                    </a:lnTo>
                    <a:close/>
                    <a:moveTo>
                      <a:pt x="30" y="184"/>
                    </a:moveTo>
                    <a:lnTo>
                      <a:pt x="30" y="199"/>
                    </a:lnTo>
                    <a:lnTo>
                      <a:pt x="15" y="199"/>
                    </a:lnTo>
                    <a:lnTo>
                      <a:pt x="15" y="184"/>
                    </a:lnTo>
                    <a:lnTo>
                      <a:pt x="30" y="184"/>
                    </a:lnTo>
                    <a:close/>
                    <a:moveTo>
                      <a:pt x="30" y="214"/>
                    </a:moveTo>
                    <a:lnTo>
                      <a:pt x="30" y="228"/>
                    </a:lnTo>
                    <a:lnTo>
                      <a:pt x="15" y="228"/>
                    </a:lnTo>
                    <a:lnTo>
                      <a:pt x="15" y="214"/>
                    </a:lnTo>
                    <a:lnTo>
                      <a:pt x="30" y="214"/>
                    </a:lnTo>
                    <a:close/>
                    <a:moveTo>
                      <a:pt x="30" y="243"/>
                    </a:moveTo>
                    <a:lnTo>
                      <a:pt x="30" y="258"/>
                    </a:lnTo>
                    <a:lnTo>
                      <a:pt x="15" y="258"/>
                    </a:lnTo>
                    <a:lnTo>
                      <a:pt x="15" y="243"/>
                    </a:lnTo>
                    <a:lnTo>
                      <a:pt x="30" y="243"/>
                    </a:lnTo>
                    <a:close/>
                    <a:moveTo>
                      <a:pt x="30" y="272"/>
                    </a:moveTo>
                    <a:lnTo>
                      <a:pt x="30" y="287"/>
                    </a:lnTo>
                    <a:lnTo>
                      <a:pt x="15" y="287"/>
                    </a:lnTo>
                    <a:lnTo>
                      <a:pt x="15" y="272"/>
                    </a:lnTo>
                    <a:lnTo>
                      <a:pt x="30" y="272"/>
                    </a:lnTo>
                    <a:close/>
                    <a:moveTo>
                      <a:pt x="30" y="302"/>
                    </a:moveTo>
                    <a:lnTo>
                      <a:pt x="30" y="316"/>
                    </a:lnTo>
                    <a:lnTo>
                      <a:pt x="15" y="316"/>
                    </a:lnTo>
                    <a:lnTo>
                      <a:pt x="15" y="302"/>
                    </a:lnTo>
                    <a:lnTo>
                      <a:pt x="30" y="302"/>
                    </a:lnTo>
                    <a:close/>
                    <a:moveTo>
                      <a:pt x="30" y="331"/>
                    </a:moveTo>
                    <a:lnTo>
                      <a:pt x="30" y="346"/>
                    </a:lnTo>
                    <a:lnTo>
                      <a:pt x="15" y="346"/>
                    </a:lnTo>
                    <a:lnTo>
                      <a:pt x="15" y="331"/>
                    </a:lnTo>
                    <a:lnTo>
                      <a:pt x="30" y="331"/>
                    </a:lnTo>
                    <a:close/>
                    <a:moveTo>
                      <a:pt x="30" y="361"/>
                    </a:moveTo>
                    <a:lnTo>
                      <a:pt x="30" y="375"/>
                    </a:lnTo>
                    <a:lnTo>
                      <a:pt x="15" y="375"/>
                    </a:lnTo>
                    <a:lnTo>
                      <a:pt x="15" y="361"/>
                    </a:lnTo>
                    <a:lnTo>
                      <a:pt x="30" y="361"/>
                    </a:lnTo>
                    <a:close/>
                    <a:moveTo>
                      <a:pt x="30" y="390"/>
                    </a:moveTo>
                    <a:lnTo>
                      <a:pt x="30" y="405"/>
                    </a:lnTo>
                    <a:lnTo>
                      <a:pt x="15" y="405"/>
                    </a:lnTo>
                    <a:lnTo>
                      <a:pt x="15" y="390"/>
                    </a:lnTo>
                    <a:lnTo>
                      <a:pt x="30" y="390"/>
                    </a:lnTo>
                    <a:close/>
                    <a:moveTo>
                      <a:pt x="30" y="419"/>
                    </a:moveTo>
                    <a:lnTo>
                      <a:pt x="30" y="434"/>
                    </a:lnTo>
                    <a:lnTo>
                      <a:pt x="15" y="434"/>
                    </a:lnTo>
                    <a:lnTo>
                      <a:pt x="15" y="419"/>
                    </a:lnTo>
                    <a:lnTo>
                      <a:pt x="30" y="419"/>
                    </a:lnTo>
                    <a:close/>
                    <a:moveTo>
                      <a:pt x="30" y="449"/>
                    </a:moveTo>
                    <a:lnTo>
                      <a:pt x="30" y="460"/>
                    </a:lnTo>
                    <a:lnTo>
                      <a:pt x="15" y="460"/>
                    </a:lnTo>
                    <a:lnTo>
                      <a:pt x="15" y="449"/>
                    </a:lnTo>
                    <a:lnTo>
                      <a:pt x="30" y="449"/>
                    </a:lnTo>
                    <a:close/>
                    <a:moveTo>
                      <a:pt x="0" y="45"/>
                    </a:moveTo>
                    <a:lnTo>
                      <a:pt x="22" y="0"/>
                    </a:lnTo>
                    <a:lnTo>
                      <a:pt x="44" y="45"/>
                    </a:lnTo>
                    <a:lnTo>
                      <a:pt x="0" y="45"/>
                    </a:lnTo>
                    <a:close/>
                  </a:path>
                </a:pathLst>
              </a:custGeom>
              <a:solidFill>
                <a:srgbClr val="0000FF"/>
              </a:solidFill>
              <a:ln w="1">
                <a:noFill/>
                <a:bevel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endParaRPr>
              </a:p>
            </p:txBody>
          </p:sp>
          <p:sp>
            <p:nvSpPr>
              <p:cNvPr id="76" name="Freeform 75"/>
              <p:cNvSpPr>
                <a:spLocks noEditPoints="1"/>
              </p:cNvSpPr>
              <p:nvPr/>
            </p:nvSpPr>
            <p:spPr bwMode="auto">
              <a:xfrm>
                <a:off x="4102" y="1573"/>
                <a:ext cx="44" cy="284"/>
              </a:xfrm>
              <a:custGeom>
                <a:avLst/>
                <a:gdLst>
                  <a:gd name="T0" fmla="*/ 30 w 44"/>
                  <a:gd name="T1" fmla="*/ 37 h 284"/>
                  <a:gd name="T2" fmla="*/ 30 w 44"/>
                  <a:gd name="T3" fmla="*/ 52 h 284"/>
                  <a:gd name="T4" fmla="*/ 15 w 44"/>
                  <a:gd name="T5" fmla="*/ 52 h 284"/>
                  <a:gd name="T6" fmla="*/ 15 w 44"/>
                  <a:gd name="T7" fmla="*/ 37 h 284"/>
                  <a:gd name="T8" fmla="*/ 30 w 44"/>
                  <a:gd name="T9" fmla="*/ 37 h 284"/>
                  <a:gd name="T10" fmla="*/ 30 w 44"/>
                  <a:gd name="T11" fmla="*/ 67 h 284"/>
                  <a:gd name="T12" fmla="*/ 30 w 44"/>
                  <a:gd name="T13" fmla="*/ 81 h 284"/>
                  <a:gd name="T14" fmla="*/ 15 w 44"/>
                  <a:gd name="T15" fmla="*/ 81 h 284"/>
                  <a:gd name="T16" fmla="*/ 15 w 44"/>
                  <a:gd name="T17" fmla="*/ 67 h 284"/>
                  <a:gd name="T18" fmla="*/ 30 w 44"/>
                  <a:gd name="T19" fmla="*/ 67 h 284"/>
                  <a:gd name="T20" fmla="*/ 30 w 44"/>
                  <a:gd name="T21" fmla="*/ 96 h 284"/>
                  <a:gd name="T22" fmla="*/ 30 w 44"/>
                  <a:gd name="T23" fmla="*/ 111 h 284"/>
                  <a:gd name="T24" fmla="*/ 15 w 44"/>
                  <a:gd name="T25" fmla="*/ 111 h 284"/>
                  <a:gd name="T26" fmla="*/ 15 w 44"/>
                  <a:gd name="T27" fmla="*/ 96 h 284"/>
                  <a:gd name="T28" fmla="*/ 30 w 44"/>
                  <a:gd name="T29" fmla="*/ 96 h 284"/>
                  <a:gd name="T30" fmla="*/ 30 w 44"/>
                  <a:gd name="T31" fmla="*/ 125 h 284"/>
                  <a:gd name="T32" fmla="*/ 30 w 44"/>
                  <a:gd name="T33" fmla="*/ 140 h 284"/>
                  <a:gd name="T34" fmla="*/ 15 w 44"/>
                  <a:gd name="T35" fmla="*/ 140 h 284"/>
                  <a:gd name="T36" fmla="*/ 15 w 44"/>
                  <a:gd name="T37" fmla="*/ 125 h 284"/>
                  <a:gd name="T38" fmla="*/ 30 w 44"/>
                  <a:gd name="T39" fmla="*/ 125 h 284"/>
                  <a:gd name="T40" fmla="*/ 30 w 44"/>
                  <a:gd name="T41" fmla="*/ 155 h 284"/>
                  <a:gd name="T42" fmla="*/ 30 w 44"/>
                  <a:gd name="T43" fmla="*/ 169 h 284"/>
                  <a:gd name="T44" fmla="*/ 15 w 44"/>
                  <a:gd name="T45" fmla="*/ 169 h 284"/>
                  <a:gd name="T46" fmla="*/ 15 w 44"/>
                  <a:gd name="T47" fmla="*/ 155 h 284"/>
                  <a:gd name="T48" fmla="*/ 30 w 44"/>
                  <a:gd name="T49" fmla="*/ 155 h 284"/>
                  <a:gd name="T50" fmla="*/ 30 w 44"/>
                  <a:gd name="T51" fmla="*/ 184 h 284"/>
                  <a:gd name="T52" fmla="*/ 30 w 44"/>
                  <a:gd name="T53" fmla="*/ 199 h 284"/>
                  <a:gd name="T54" fmla="*/ 15 w 44"/>
                  <a:gd name="T55" fmla="*/ 199 h 284"/>
                  <a:gd name="T56" fmla="*/ 15 w 44"/>
                  <a:gd name="T57" fmla="*/ 184 h 284"/>
                  <a:gd name="T58" fmla="*/ 30 w 44"/>
                  <a:gd name="T59" fmla="*/ 184 h 284"/>
                  <a:gd name="T60" fmla="*/ 30 w 44"/>
                  <a:gd name="T61" fmla="*/ 214 h 284"/>
                  <a:gd name="T62" fmla="*/ 30 w 44"/>
                  <a:gd name="T63" fmla="*/ 228 h 284"/>
                  <a:gd name="T64" fmla="*/ 15 w 44"/>
                  <a:gd name="T65" fmla="*/ 228 h 284"/>
                  <a:gd name="T66" fmla="*/ 15 w 44"/>
                  <a:gd name="T67" fmla="*/ 214 h 284"/>
                  <a:gd name="T68" fmla="*/ 30 w 44"/>
                  <a:gd name="T69" fmla="*/ 214 h 284"/>
                  <a:gd name="T70" fmla="*/ 30 w 44"/>
                  <a:gd name="T71" fmla="*/ 243 h 284"/>
                  <a:gd name="T72" fmla="*/ 30 w 44"/>
                  <a:gd name="T73" fmla="*/ 258 h 284"/>
                  <a:gd name="T74" fmla="*/ 15 w 44"/>
                  <a:gd name="T75" fmla="*/ 258 h 284"/>
                  <a:gd name="T76" fmla="*/ 15 w 44"/>
                  <a:gd name="T77" fmla="*/ 243 h 284"/>
                  <a:gd name="T78" fmla="*/ 30 w 44"/>
                  <a:gd name="T79" fmla="*/ 243 h 284"/>
                  <a:gd name="T80" fmla="*/ 30 w 44"/>
                  <a:gd name="T81" fmla="*/ 272 h 284"/>
                  <a:gd name="T82" fmla="*/ 30 w 44"/>
                  <a:gd name="T83" fmla="*/ 284 h 284"/>
                  <a:gd name="T84" fmla="*/ 15 w 44"/>
                  <a:gd name="T85" fmla="*/ 284 h 284"/>
                  <a:gd name="T86" fmla="*/ 15 w 44"/>
                  <a:gd name="T87" fmla="*/ 272 h 284"/>
                  <a:gd name="T88" fmla="*/ 30 w 44"/>
                  <a:gd name="T89" fmla="*/ 272 h 284"/>
                  <a:gd name="T90" fmla="*/ 0 w 44"/>
                  <a:gd name="T91" fmla="*/ 45 h 284"/>
                  <a:gd name="T92" fmla="*/ 22 w 44"/>
                  <a:gd name="T93" fmla="*/ 0 h 284"/>
                  <a:gd name="T94" fmla="*/ 44 w 44"/>
                  <a:gd name="T95" fmla="*/ 45 h 284"/>
                  <a:gd name="T96" fmla="*/ 0 w 44"/>
                  <a:gd name="T97" fmla="*/ 45 h 284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44"/>
                  <a:gd name="T148" fmla="*/ 0 h 284"/>
                  <a:gd name="T149" fmla="*/ 44 w 44"/>
                  <a:gd name="T150" fmla="*/ 284 h 284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44" h="284">
                    <a:moveTo>
                      <a:pt x="30" y="37"/>
                    </a:moveTo>
                    <a:lnTo>
                      <a:pt x="30" y="52"/>
                    </a:lnTo>
                    <a:lnTo>
                      <a:pt x="15" y="52"/>
                    </a:lnTo>
                    <a:lnTo>
                      <a:pt x="15" y="37"/>
                    </a:lnTo>
                    <a:lnTo>
                      <a:pt x="30" y="37"/>
                    </a:lnTo>
                    <a:close/>
                    <a:moveTo>
                      <a:pt x="30" y="67"/>
                    </a:moveTo>
                    <a:lnTo>
                      <a:pt x="30" y="81"/>
                    </a:lnTo>
                    <a:lnTo>
                      <a:pt x="15" y="81"/>
                    </a:lnTo>
                    <a:lnTo>
                      <a:pt x="15" y="67"/>
                    </a:lnTo>
                    <a:lnTo>
                      <a:pt x="30" y="67"/>
                    </a:lnTo>
                    <a:close/>
                    <a:moveTo>
                      <a:pt x="30" y="96"/>
                    </a:moveTo>
                    <a:lnTo>
                      <a:pt x="30" y="111"/>
                    </a:lnTo>
                    <a:lnTo>
                      <a:pt x="15" y="111"/>
                    </a:lnTo>
                    <a:lnTo>
                      <a:pt x="15" y="96"/>
                    </a:lnTo>
                    <a:lnTo>
                      <a:pt x="30" y="96"/>
                    </a:lnTo>
                    <a:close/>
                    <a:moveTo>
                      <a:pt x="30" y="125"/>
                    </a:moveTo>
                    <a:lnTo>
                      <a:pt x="30" y="140"/>
                    </a:lnTo>
                    <a:lnTo>
                      <a:pt x="15" y="140"/>
                    </a:lnTo>
                    <a:lnTo>
                      <a:pt x="15" y="125"/>
                    </a:lnTo>
                    <a:lnTo>
                      <a:pt x="30" y="125"/>
                    </a:lnTo>
                    <a:close/>
                    <a:moveTo>
                      <a:pt x="30" y="155"/>
                    </a:moveTo>
                    <a:lnTo>
                      <a:pt x="30" y="169"/>
                    </a:lnTo>
                    <a:lnTo>
                      <a:pt x="15" y="169"/>
                    </a:lnTo>
                    <a:lnTo>
                      <a:pt x="15" y="155"/>
                    </a:lnTo>
                    <a:lnTo>
                      <a:pt x="30" y="155"/>
                    </a:lnTo>
                    <a:close/>
                    <a:moveTo>
                      <a:pt x="30" y="184"/>
                    </a:moveTo>
                    <a:lnTo>
                      <a:pt x="30" y="199"/>
                    </a:lnTo>
                    <a:lnTo>
                      <a:pt x="15" y="199"/>
                    </a:lnTo>
                    <a:lnTo>
                      <a:pt x="15" y="184"/>
                    </a:lnTo>
                    <a:lnTo>
                      <a:pt x="30" y="184"/>
                    </a:lnTo>
                    <a:close/>
                    <a:moveTo>
                      <a:pt x="30" y="214"/>
                    </a:moveTo>
                    <a:lnTo>
                      <a:pt x="30" y="228"/>
                    </a:lnTo>
                    <a:lnTo>
                      <a:pt x="15" y="228"/>
                    </a:lnTo>
                    <a:lnTo>
                      <a:pt x="15" y="214"/>
                    </a:lnTo>
                    <a:lnTo>
                      <a:pt x="30" y="214"/>
                    </a:lnTo>
                    <a:close/>
                    <a:moveTo>
                      <a:pt x="30" y="243"/>
                    </a:moveTo>
                    <a:lnTo>
                      <a:pt x="30" y="258"/>
                    </a:lnTo>
                    <a:lnTo>
                      <a:pt x="15" y="258"/>
                    </a:lnTo>
                    <a:lnTo>
                      <a:pt x="15" y="243"/>
                    </a:lnTo>
                    <a:lnTo>
                      <a:pt x="30" y="243"/>
                    </a:lnTo>
                    <a:close/>
                    <a:moveTo>
                      <a:pt x="30" y="272"/>
                    </a:moveTo>
                    <a:lnTo>
                      <a:pt x="30" y="284"/>
                    </a:lnTo>
                    <a:lnTo>
                      <a:pt x="15" y="284"/>
                    </a:lnTo>
                    <a:lnTo>
                      <a:pt x="15" y="272"/>
                    </a:lnTo>
                    <a:lnTo>
                      <a:pt x="30" y="272"/>
                    </a:lnTo>
                    <a:close/>
                    <a:moveTo>
                      <a:pt x="0" y="45"/>
                    </a:moveTo>
                    <a:lnTo>
                      <a:pt x="22" y="0"/>
                    </a:lnTo>
                    <a:lnTo>
                      <a:pt x="44" y="45"/>
                    </a:lnTo>
                    <a:lnTo>
                      <a:pt x="0" y="45"/>
                    </a:lnTo>
                    <a:close/>
                  </a:path>
                </a:pathLst>
              </a:custGeom>
              <a:solidFill>
                <a:srgbClr val="0000FF"/>
              </a:solidFill>
              <a:ln w="1">
                <a:noFill/>
                <a:bevel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endParaRPr>
              </a:p>
            </p:txBody>
          </p:sp>
          <p:sp>
            <p:nvSpPr>
              <p:cNvPr id="77" name="Line 58"/>
              <p:cNvSpPr>
                <a:spLocks noChangeShapeType="1"/>
              </p:cNvSpPr>
              <p:nvPr/>
            </p:nvSpPr>
            <p:spPr bwMode="auto">
              <a:xfrm>
                <a:off x="859" y="2191"/>
                <a:ext cx="1" cy="166"/>
              </a:xfrm>
              <a:prstGeom prst="line">
                <a:avLst/>
              </a:prstGeom>
              <a:noFill/>
              <a:ln w="4" cap="rnd">
                <a:noFill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endParaRPr>
              </a:p>
            </p:txBody>
          </p:sp>
          <p:sp>
            <p:nvSpPr>
              <p:cNvPr id="78" name="Freeform 77"/>
              <p:cNvSpPr>
                <a:spLocks noEditPoints="1"/>
              </p:cNvSpPr>
              <p:nvPr/>
            </p:nvSpPr>
            <p:spPr bwMode="auto">
              <a:xfrm>
                <a:off x="859" y="2305"/>
                <a:ext cx="695" cy="44"/>
              </a:xfrm>
              <a:custGeom>
                <a:avLst/>
                <a:gdLst>
                  <a:gd name="T0" fmla="*/ 52 w 695"/>
                  <a:gd name="T1" fmla="*/ 15 h 44"/>
                  <a:gd name="T2" fmla="*/ 37 w 695"/>
                  <a:gd name="T3" fmla="*/ 30 h 44"/>
                  <a:gd name="T4" fmla="*/ 67 w 695"/>
                  <a:gd name="T5" fmla="*/ 15 h 44"/>
                  <a:gd name="T6" fmla="*/ 81 w 695"/>
                  <a:gd name="T7" fmla="*/ 30 h 44"/>
                  <a:gd name="T8" fmla="*/ 67 w 695"/>
                  <a:gd name="T9" fmla="*/ 15 h 44"/>
                  <a:gd name="T10" fmla="*/ 111 w 695"/>
                  <a:gd name="T11" fmla="*/ 15 h 44"/>
                  <a:gd name="T12" fmla="*/ 96 w 695"/>
                  <a:gd name="T13" fmla="*/ 30 h 44"/>
                  <a:gd name="T14" fmla="*/ 125 w 695"/>
                  <a:gd name="T15" fmla="*/ 15 h 44"/>
                  <a:gd name="T16" fmla="*/ 140 w 695"/>
                  <a:gd name="T17" fmla="*/ 30 h 44"/>
                  <a:gd name="T18" fmla="*/ 125 w 695"/>
                  <a:gd name="T19" fmla="*/ 15 h 44"/>
                  <a:gd name="T20" fmla="*/ 170 w 695"/>
                  <a:gd name="T21" fmla="*/ 15 h 44"/>
                  <a:gd name="T22" fmla="*/ 155 w 695"/>
                  <a:gd name="T23" fmla="*/ 30 h 44"/>
                  <a:gd name="T24" fmla="*/ 184 w 695"/>
                  <a:gd name="T25" fmla="*/ 15 h 44"/>
                  <a:gd name="T26" fmla="*/ 199 w 695"/>
                  <a:gd name="T27" fmla="*/ 30 h 44"/>
                  <a:gd name="T28" fmla="*/ 184 w 695"/>
                  <a:gd name="T29" fmla="*/ 15 h 44"/>
                  <a:gd name="T30" fmla="*/ 228 w 695"/>
                  <a:gd name="T31" fmla="*/ 15 h 44"/>
                  <a:gd name="T32" fmla="*/ 214 w 695"/>
                  <a:gd name="T33" fmla="*/ 30 h 44"/>
                  <a:gd name="T34" fmla="*/ 243 w 695"/>
                  <a:gd name="T35" fmla="*/ 15 h 44"/>
                  <a:gd name="T36" fmla="*/ 258 w 695"/>
                  <a:gd name="T37" fmla="*/ 30 h 44"/>
                  <a:gd name="T38" fmla="*/ 243 w 695"/>
                  <a:gd name="T39" fmla="*/ 15 h 44"/>
                  <a:gd name="T40" fmla="*/ 287 w 695"/>
                  <a:gd name="T41" fmla="*/ 15 h 44"/>
                  <a:gd name="T42" fmla="*/ 272 w 695"/>
                  <a:gd name="T43" fmla="*/ 30 h 44"/>
                  <a:gd name="T44" fmla="*/ 302 w 695"/>
                  <a:gd name="T45" fmla="*/ 15 h 44"/>
                  <a:gd name="T46" fmla="*/ 317 w 695"/>
                  <a:gd name="T47" fmla="*/ 30 h 44"/>
                  <a:gd name="T48" fmla="*/ 302 w 695"/>
                  <a:gd name="T49" fmla="*/ 15 h 44"/>
                  <a:gd name="T50" fmla="*/ 346 w 695"/>
                  <a:gd name="T51" fmla="*/ 15 h 44"/>
                  <a:gd name="T52" fmla="*/ 331 w 695"/>
                  <a:gd name="T53" fmla="*/ 30 h 44"/>
                  <a:gd name="T54" fmla="*/ 361 w 695"/>
                  <a:gd name="T55" fmla="*/ 15 h 44"/>
                  <a:gd name="T56" fmla="*/ 375 w 695"/>
                  <a:gd name="T57" fmla="*/ 30 h 44"/>
                  <a:gd name="T58" fmla="*/ 361 w 695"/>
                  <a:gd name="T59" fmla="*/ 15 h 44"/>
                  <a:gd name="T60" fmla="*/ 405 w 695"/>
                  <a:gd name="T61" fmla="*/ 15 h 44"/>
                  <a:gd name="T62" fmla="*/ 390 w 695"/>
                  <a:gd name="T63" fmla="*/ 30 h 44"/>
                  <a:gd name="T64" fmla="*/ 420 w 695"/>
                  <a:gd name="T65" fmla="*/ 15 h 44"/>
                  <a:gd name="T66" fmla="*/ 434 w 695"/>
                  <a:gd name="T67" fmla="*/ 30 h 44"/>
                  <a:gd name="T68" fmla="*/ 420 w 695"/>
                  <a:gd name="T69" fmla="*/ 15 h 44"/>
                  <a:gd name="T70" fmla="*/ 464 w 695"/>
                  <a:gd name="T71" fmla="*/ 15 h 44"/>
                  <a:gd name="T72" fmla="*/ 449 w 695"/>
                  <a:gd name="T73" fmla="*/ 30 h 44"/>
                  <a:gd name="T74" fmla="*/ 478 w 695"/>
                  <a:gd name="T75" fmla="*/ 15 h 44"/>
                  <a:gd name="T76" fmla="*/ 493 w 695"/>
                  <a:gd name="T77" fmla="*/ 30 h 44"/>
                  <a:gd name="T78" fmla="*/ 478 w 695"/>
                  <a:gd name="T79" fmla="*/ 15 h 44"/>
                  <a:gd name="T80" fmla="*/ 522 w 695"/>
                  <a:gd name="T81" fmla="*/ 15 h 44"/>
                  <a:gd name="T82" fmla="*/ 508 w 695"/>
                  <a:gd name="T83" fmla="*/ 30 h 44"/>
                  <a:gd name="T84" fmla="*/ 537 w 695"/>
                  <a:gd name="T85" fmla="*/ 15 h 44"/>
                  <a:gd name="T86" fmla="*/ 552 w 695"/>
                  <a:gd name="T87" fmla="*/ 30 h 44"/>
                  <a:gd name="T88" fmla="*/ 537 w 695"/>
                  <a:gd name="T89" fmla="*/ 15 h 44"/>
                  <a:gd name="T90" fmla="*/ 581 w 695"/>
                  <a:gd name="T91" fmla="*/ 15 h 44"/>
                  <a:gd name="T92" fmla="*/ 567 w 695"/>
                  <a:gd name="T93" fmla="*/ 30 h 44"/>
                  <a:gd name="T94" fmla="*/ 596 w 695"/>
                  <a:gd name="T95" fmla="*/ 15 h 44"/>
                  <a:gd name="T96" fmla="*/ 611 w 695"/>
                  <a:gd name="T97" fmla="*/ 30 h 44"/>
                  <a:gd name="T98" fmla="*/ 596 w 695"/>
                  <a:gd name="T99" fmla="*/ 15 h 44"/>
                  <a:gd name="T100" fmla="*/ 640 w 695"/>
                  <a:gd name="T101" fmla="*/ 15 h 44"/>
                  <a:gd name="T102" fmla="*/ 625 w 695"/>
                  <a:gd name="T103" fmla="*/ 30 h 44"/>
                  <a:gd name="T104" fmla="*/ 655 w 695"/>
                  <a:gd name="T105" fmla="*/ 15 h 44"/>
                  <a:gd name="T106" fmla="*/ 670 w 695"/>
                  <a:gd name="T107" fmla="*/ 30 h 44"/>
                  <a:gd name="T108" fmla="*/ 655 w 695"/>
                  <a:gd name="T109" fmla="*/ 15 h 44"/>
                  <a:gd name="T110" fmla="*/ 695 w 695"/>
                  <a:gd name="T111" fmla="*/ 15 h 44"/>
                  <a:gd name="T112" fmla="*/ 684 w 695"/>
                  <a:gd name="T113" fmla="*/ 30 h 44"/>
                  <a:gd name="T114" fmla="*/ 45 w 695"/>
                  <a:gd name="T115" fmla="*/ 44 h 44"/>
                  <a:gd name="T116" fmla="*/ 45 w 695"/>
                  <a:gd name="T117" fmla="*/ 0 h 44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695"/>
                  <a:gd name="T178" fmla="*/ 0 h 44"/>
                  <a:gd name="T179" fmla="*/ 695 w 695"/>
                  <a:gd name="T180" fmla="*/ 44 h 44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695" h="44">
                    <a:moveTo>
                      <a:pt x="37" y="15"/>
                    </a:moveTo>
                    <a:lnTo>
                      <a:pt x="52" y="15"/>
                    </a:lnTo>
                    <a:lnTo>
                      <a:pt x="52" y="30"/>
                    </a:lnTo>
                    <a:lnTo>
                      <a:pt x="37" y="30"/>
                    </a:lnTo>
                    <a:lnTo>
                      <a:pt x="37" y="15"/>
                    </a:lnTo>
                    <a:close/>
                    <a:moveTo>
                      <a:pt x="67" y="15"/>
                    </a:moveTo>
                    <a:lnTo>
                      <a:pt x="81" y="15"/>
                    </a:lnTo>
                    <a:lnTo>
                      <a:pt x="81" y="30"/>
                    </a:lnTo>
                    <a:lnTo>
                      <a:pt x="67" y="30"/>
                    </a:lnTo>
                    <a:lnTo>
                      <a:pt x="67" y="15"/>
                    </a:lnTo>
                    <a:close/>
                    <a:moveTo>
                      <a:pt x="96" y="15"/>
                    </a:moveTo>
                    <a:lnTo>
                      <a:pt x="111" y="15"/>
                    </a:lnTo>
                    <a:lnTo>
                      <a:pt x="111" y="30"/>
                    </a:lnTo>
                    <a:lnTo>
                      <a:pt x="96" y="30"/>
                    </a:lnTo>
                    <a:lnTo>
                      <a:pt x="96" y="15"/>
                    </a:lnTo>
                    <a:close/>
                    <a:moveTo>
                      <a:pt x="125" y="15"/>
                    </a:moveTo>
                    <a:lnTo>
                      <a:pt x="140" y="15"/>
                    </a:lnTo>
                    <a:lnTo>
                      <a:pt x="140" y="30"/>
                    </a:lnTo>
                    <a:lnTo>
                      <a:pt x="125" y="30"/>
                    </a:lnTo>
                    <a:lnTo>
                      <a:pt x="125" y="15"/>
                    </a:lnTo>
                    <a:close/>
                    <a:moveTo>
                      <a:pt x="155" y="15"/>
                    </a:moveTo>
                    <a:lnTo>
                      <a:pt x="170" y="15"/>
                    </a:lnTo>
                    <a:lnTo>
                      <a:pt x="170" y="30"/>
                    </a:lnTo>
                    <a:lnTo>
                      <a:pt x="155" y="30"/>
                    </a:lnTo>
                    <a:lnTo>
                      <a:pt x="155" y="15"/>
                    </a:lnTo>
                    <a:close/>
                    <a:moveTo>
                      <a:pt x="184" y="15"/>
                    </a:moveTo>
                    <a:lnTo>
                      <a:pt x="199" y="15"/>
                    </a:lnTo>
                    <a:lnTo>
                      <a:pt x="199" y="30"/>
                    </a:lnTo>
                    <a:lnTo>
                      <a:pt x="184" y="30"/>
                    </a:lnTo>
                    <a:lnTo>
                      <a:pt x="184" y="15"/>
                    </a:lnTo>
                    <a:close/>
                    <a:moveTo>
                      <a:pt x="214" y="15"/>
                    </a:moveTo>
                    <a:lnTo>
                      <a:pt x="228" y="15"/>
                    </a:lnTo>
                    <a:lnTo>
                      <a:pt x="228" y="30"/>
                    </a:lnTo>
                    <a:lnTo>
                      <a:pt x="214" y="30"/>
                    </a:lnTo>
                    <a:lnTo>
                      <a:pt x="214" y="15"/>
                    </a:lnTo>
                    <a:close/>
                    <a:moveTo>
                      <a:pt x="243" y="15"/>
                    </a:moveTo>
                    <a:lnTo>
                      <a:pt x="258" y="15"/>
                    </a:lnTo>
                    <a:lnTo>
                      <a:pt x="258" y="30"/>
                    </a:lnTo>
                    <a:lnTo>
                      <a:pt x="243" y="30"/>
                    </a:lnTo>
                    <a:lnTo>
                      <a:pt x="243" y="15"/>
                    </a:lnTo>
                    <a:close/>
                    <a:moveTo>
                      <a:pt x="272" y="15"/>
                    </a:moveTo>
                    <a:lnTo>
                      <a:pt x="287" y="15"/>
                    </a:lnTo>
                    <a:lnTo>
                      <a:pt x="287" y="30"/>
                    </a:lnTo>
                    <a:lnTo>
                      <a:pt x="272" y="30"/>
                    </a:lnTo>
                    <a:lnTo>
                      <a:pt x="272" y="15"/>
                    </a:lnTo>
                    <a:close/>
                    <a:moveTo>
                      <a:pt x="302" y="15"/>
                    </a:moveTo>
                    <a:lnTo>
                      <a:pt x="317" y="15"/>
                    </a:lnTo>
                    <a:lnTo>
                      <a:pt x="317" y="30"/>
                    </a:lnTo>
                    <a:lnTo>
                      <a:pt x="302" y="30"/>
                    </a:lnTo>
                    <a:lnTo>
                      <a:pt x="302" y="15"/>
                    </a:lnTo>
                    <a:close/>
                    <a:moveTo>
                      <a:pt x="331" y="15"/>
                    </a:moveTo>
                    <a:lnTo>
                      <a:pt x="346" y="15"/>
                    </a:lnTo>
                    <a:lnTo>
                      <a:pt x="346" y="30"/>
                    </a:lnTo>
                    <a:lnTo>
                      <a:pt x="331" y="30"/>
                    </a:lnTo>
                    <a:lnTo>
                      <a:pt x="331" y="15"/>
                    </a:lnTo>
                    <a:close/>
                    <a:moveTo>
                      <a:pt x="361" y="15"/>
                    </a:moveTo>
                    <a:lnTo>
                      <a:pt x="375" y="15"/>
                    </a:lnTo>
                    <a:lnTo>
                      <a:pt x="375" y="30"/>
                    </a:lnTo>
                    <a:lnTo>
                      <a:pt x="361" y="30"/>
                    </a:lnTo>
                    <a:lnTo>
                      <a:pt x="361" y="15"/>
                    </a:lnTo>
                    <a:close/>
                    <a:moveTo>
                      <a:pt x="390" y="15"/>
                    </a:moveTo>
                    <a:lnTo>
                      <a:pt x="405" y="15"/>
                    </a:lnTo>
                    <a:lnTo>
                      <a:pt x="405" y="30"/>
                    </a:lnTo>
                    <a:lnTo>
                      <a:pt x="390" y="30"/>
                    </a:lnTo>
                    <a:lnTo>
                      <a:pt x="390" y="15"/>
                    </a:lnTo>
                    <a:close/>
                    <a:moveTo>
                      <a:pt x="420" y="15"/>
                    </a:moveTo>
                    <a:lnTo>
                      <a:pt x="434" y="15"/>
                    </a:lnTo>
                    <a:lnTo>
                      <a:pt x="434" y="30"/>
                    </a:lnTo>
                    <a:lnTo>
                      <a:pt x="420" y="30"/>
                    </a:lnTo>
                    <a:lnTo>
                      <a:pt x="420" y="15"/>
                    </a:lnTo>
                    <a:close/>
                    <a:moveTo>
                      <a:pt x="449" y="15"/>
                    </a:moveTo>
                    <a:lnTo>
                      <a:pt x="464" y="15"/>
                    </a:lnTo>
                    <a:lnTo>
                      <a:pt x="464" y="30"/>
                    </a:lnTo>
                    <a:lnTo>
                      <a:pt x="449" y="30"/>
                    </a:lnTo>
                    <a:lnTo>
                      <a:pt x="449" y="15"/>
                    </a:lnTo>
                    <a:close/>
                    <a:moveTo>
                      <a:pt x="478" y="15"/>
                    </a:moveTo>
                    <a:lnTo>
                      <a:pt x="493" y="15"/>
                    </a:lnTo>
                    <a:lnTo>
                      <a:pt x="493" y="30"/>
                    </a:lnTo>
                    <a:lnTo>
                      <a:pt x="478" y="30"/>
                    </a:lnTo>
                    <a:lnTo>
                      <a:pt x="478" y="15"/>
                    </a:lnTo>
                    <a:close/>
                    <a:moveTo>
                      <a:pt x="508" y="15"/>
                    </a:moveTo>
                    <a:lnTo>
                      <a:pt x="522" y="15"/>
                    </a:lnTo>
                    <a:lnTo>
                      <a:pt x="522" y="30"/>
                    </a:lnTo>
                    <a:lnTo>
                      <a:pt x="508" y="30"/>
                    </a:lnTo>
                    <a:lnTo>
                      <a:pt x="508" y="15"/>
                    </a:lnTo>
                    <a:close/>
                    <a:moveTo>
                      <a:pt x="537" y="15"/>
                    </a:moveTo>
                    <a:lnTo>
                      <a:pt x="552" y="15"/>
                    </a:lnTo>
                    <a:lnTo>
                      <a:pt x="552" y="30"/>
                    </a:lnTo>
                    <a:lnTo>
                      <a:pt x="537" y="30"/>
                    </a:lnTo>
                    <a:lnTo>
                      <a:pt x="537" y="15"/>
                    </a:lnTo>
                    <a:close/>
                    <a:moveTo>
                      <a:pt x="567" y="15"/>
                    </a:moveTo>
                    <a:lnTo>
                      <a:pt x="581" y="15"/>
                    </a:lnTo>
                    <a:lnTo>
                      <a:pt x="581" y="30"/>
                    </a:lnTo>
                    <a:lnTo>
                      <a:pt x="567" y="30"/>
                    </a:lnTo>
                    <a:lnTo>
                      <a:pt x="567" y="15"/>
                    </a:lnTo>
                    <a:close/>
                    <a:moveTo>
                      <a:pt x="596" y="15"/>
                    </a:moveTo>
                    <a:lnTo>
                      <a:pt x="611" y="15"/>
                    </a:lnTo>
                    <a:lnTo>
                      <a:pt x="611" y="30"/>
                    </a:lnTo>
                    <a:lnTo>
                      <a:pt x="596" y="30"/>
                    </a:lnTo>
                    <a:lnTo>
                      <a:pt x="596" y="15"/>
                    </a:lnTo>
                    <a:close/>
                    <a:moveTo>
                      <a:pt x="625" y="15"/>
                    </a:moveTo>
                    <a:lnTo>
                      <a:pt x="640" y="15"/>
                    </a:lnTo>
                    <a:lnTo>
                      <a:pt x="640" y="30"/>
                    </a:lnTo>
                    <a:lnTo>
                      <a:pt x="625" y="30"/>
                    </a:lnTo>
                    <a:lnTo>
                      <a:pt x="625" y="15"/>
                    </a:lnTo>
                    <a:close/>
                    <a:moveTo>
                      <a:pt x="655" y="15"/>
                    </a:moveTo>
                    <a:lnTo>
                      <a:pt x="670" y="15"/>
                    </a:lnTo>
                    <a:lnTo>
                      <a:pt x="670" y="30"/>
                    </a:lnTo>
                    <a:lnTo>
                      <a:pt x="655" y="30"/>
                    </a:lnTo>
                    <a:lnTo>
                      <a:pt x="655" y="15"/>
                    </a:lnTo>
                    <a:close/>
                    <a:moveTo>
                      <a:pt x="684" y="15"/>
                    </a:moveTo>
                    <a:lnTo>
                      <a:pt x="695" y="15"/>
                    </a:lnTo>
                    <a:lnTo>
                      <a:pt x="695" y="30"/>
                    </a:lnTo>
                    <a:lnTo>
                      <a:pt x="684" y="30"/>
                    </a:lnTo>
                    <a:lnTo>
                      <a:pt x="684" y="15"/>
                    </a:lnTo>
                    <a:close/>
                    <a:moveTo>
                      <a:pt x="45" y="44"/>
                    </a:moveTo>
                    <a:lnTo>
                      <a:pt x="0" y="22"/>
                    </a:lnTo>
                    <a:lnTo>
                      <a:pt x="45" y="0"/>
                    </a:lnTo>
                    <a:lnTo>
                      <a:pt x="45" y="44"/>
                    </a:lnTo>
                    <a:close/>
                  </a:path>
                </a:pathLst>
              </a:custGeom>
              <a:solidFill>
                <a:srgbClr val="0000FF"/>
              </a:solidFill>
              <a:ln w="1">
                <a:noFill/>
                <a:bevel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endParaRPr>
              </a:p>
            </p:txBody>
          </p:sp>
          <p:sp>
            <p:nvSpPr>
              <p:cNvPr id="79" name="Line 60"/>
              <p:cNvSpPr>
                <a:spLocks noChangeShapeType="1"/>
              </p:cNvSpPr>
              <p:nvPr/>
            </p:nvSpPr>
            <p:spPr bwMode="auto">
              <a:xfrm>
                <a:off x="4124" y="2220"/>
                <a:ext cx="1" cy="137"/>
              </a:xfrm>
              <a:prstGeom prst="line">
                <a:avLst/>
              </a:prstGeom>
              <a:noFill/>
              <a:ln w="4" cap="rnd">
                <a:noFill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endParaRPr>
              </a:p>
            </p:txBody>
          </p:sp>
          <p:sp>
            <p:nvSpPr>
              <p:cNvPr id="80" name="Freeform 79"/>
              <p:cNvSpPr>
                <a:spLocks noEditPoints="1"/>
              </p:cNvSpPr>
              <p:nvPr/>
            </p:nvSpPr>
            <p:spPr bwMode="auto">
              <a:xfrm>
                <a:off x="2336" y="2305"/>
                <a:ext cx="812" cy="44"/>
              </a:xfrm>
              <a:custGeom>
                <a:avLst/>
                <a:gdLst>
                  <a:gd name="T0" fmla="*/ 51 w 812"/>
                  <a:gd name="T1" fmla="*/ 30 h 44"/>
                  <a:gd name="T2" fmla="*/ 66 w 812"/>
                  <a:gd name="T3" fmla="*/ 15 h 44"/>
                  <a:gd name="T4" fmla="*/ 66 w 812"/>
                  <a:gd name="T5" fmla="*/ 30 h 44"/>
                  <a:gd name="T6" fmla="*/ 110 w 812"/>
                  <a:gd name="T7" fmla="*/ 15 h 44"/>
                  <a:gd name="T8" fmla="*/ 95 w 812"/>
                  <a:gd name="T9" fmla="*/ 15 h 44"/>
                  <a:gd name="T10" fmla="*/ 139 w 812"/>
                  <a:gd name="T11" fmla="*/ 30 h 44"/>
                  <a:gd name="T12" fmla="*/ 154 w 812"/>
                  <a:gd name="T13" fmla="*/ 15 h 44"/>
                  <a:gd name="T14" fmla="*/ 154 w 812"/>
                  <a:gd name="T15" fmla="*/ 30 h 44"/>
                  <a:gd name="T16" fmla="*/ 198 w 812"/>
                  <a:gd name="T17" fmla="*/ 15 h 44"/>
                  <a:gd name="T18" fmla="*/ 184 w 812"/>
                  <a:gd name="T19" fmla="*/ 15 h 44"/>
                  <a:gd name="T20" fmla="*/ 228 w 812"/>
                  <a:gd name="T21" fmla="*/ 30 h 44"/>
                  <a:gd name="T22" fmla="*/ 242 w 812"/>
                  <a:gd name="T23" fmla="*/ 15 h 44"/>
                  <a:gd name="T24" fmla="*/ 242 w 812"/>
                  <a:gd name="T25" fmla="*/ 30 h 44"/>
                  <a:gd name="T26" fmla="*/ 286 w 812"/>
                  <a:gd name="T27" fmla="*/ 15 h 44"/>
                  <a:gd name="T28" fmla="*/ 272 w 812"/>
                  <a:gd name="T29" fmla="*/ 15 h 44"/>
                  <a:gd name="T30" fmla="*/ 316 w 812"/>
                  <a:gd name="T31" fmla="*/ 30 h 44"/>
                  <a:gd name="T32" fmla="*/ 331 w 812"/>
                  <a:gd name="T33" fmla="*/ 15 h 44"/>
                  <a:gd name="T34" fmla="*/ 331 w 812"/>
                  <a:gd name="T35" fmla="*/ 30 h 44"/>
                  <a:gd name="T36" fmla="*/ 375 w 812"/>
                  <a:gd name="T37" fmla="*/ 15 h 44"/>
                  <a:gd name="T38" fmla="*/ 360 w 812"/>
                  <a:gd name="T39" fmla="*/ 15 h 44"/>
                  <a:gd name="T40" fmla="*/ 404 w 812"/>
                  <a:gd name="T41" fmla="*/ 30 h 44"/>
                  <a:gd name="T42" fmla="*/ 419 w 812"/>
                  <a:gd name="T43" fmla="*/ 15 h 44"/>
                  <a:gd name="T44" fmla="*/ 419 w 812"/>
                  <a:gd name="T45" fmla="*/ 30 h 44"/>
                  <a:gd name="T46" fmla="*/ 463 w 812"/>
                  <a:gd name="T47" fmla="*/ 15 h 44"/>
                  <a:gd name="T48" fmla="*/ 448 w 812"/>
                  <a:gd name="T49" fmla="*/ 15 h 44"/>
                  <a:gd name="T50" fmla="*/ 492 w 812"/>
                  <a:gd name="T51" fmla="*/ 30 h 44"/>
                  <a:gd name="T52" fmla="*/ 507 w 812"/>
                  <a:gd name="T53" fmla="*/ 15 h 44"/>
                  <a:gd name="T54" fmla="*/ 507 w 812"/>
                  <a:gd name="T55" fmla="*/ 30 h 44"/>
                  <a:gd name="T56" fmla="*/ 551 w 812"/>
                  <a:gd name="T57" fmla="*/ 15 h 44"/>
                  <a:gd name="T58" fmla="*/ 537 w 812"/>
                  <a:gd name="T59" fmla="*/ 15 h 44"/>
                  <a:gd name="T60" fmla="*/ 581 w 812"/>
                  <a:gd name="T61" fmla="*/ 30 h 44"/>
                  <a:gd name="T62" fmla="*/ 595 w 812"/>
                  <a:gd name="T63" fmla="*/ 15 h 44"/>
                  <a:gd name="T64" fmla="*/ 595 w 812"/>
                  <a:gd name="T65" fmla="*/ 30 h 44"/>
                  <a:gd name="T66" fmla="*/ 639 w 812"/>
                  <a:gd name="T67" fmla="*/ 15 h 44"/>
                  <a:gd name="T68" fmla="*/ 625 w 812"/>
                  <a:gd name="T69" fmla="*/ 15 h 44"/>
                  <a:gd name="T70" fmla="*/ 669 w 812"/>
                  <a:gd name="T71" fmla="*/ 30 h 44"/>
                  <a:gd name="T72" fmla="*/ 684 w 812"/>
                  <a:gd name="T73" fmla="*/ 15 h 44"/>
                  <a:gd name="T74" fmla="*/ 684 w 812"/>
                  <a:gd name="T75" fmla="*/ 30 h 44"/>
                  <a:gd name="T76" fmla="*/ 728 w 812"/>
                  <a:gd name="T77" fmla="*/ 15 h 44"/>
                  <a:gd name="T78" fmla="*/ 713 w 812"/>
                  <a:gd name="T79" fmla="*/ 15 h 44"/>
                  <a:gd name="T80" fmla="*/ 757 w 812"/>
                  <a:gd name="T81" fmla="*/ 30 h 44"/>
                  <a:gd name="T82" fmla="*/ 772 w 812"/>
                  <a:gd name="T83" fmla="*/ 15 h 44"/>
                  <a:gd name="T84" fmla="*/ 772 w 812"/>
                  <a:gd name="T85" fmla="*/ 30 h 44"/>
                  <a:gd name="T86" fmla="*/ 812 w 812"/>
                  <a:gd name="T87" fmla="*/ 15 h 44"/>
                  <a:gd name="T88" fmla="*/ 801 w 812"/>
                  <a:gd name="T89" fmla="*/ 15 h 44"/>
                  <a:gd name="T90" fmla="*/ 44 w 812"/>
                  <a:gd name="T91" fmla="*/ 0 h 44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812"/>
                  <a:gd name="T139" fmla="*/ 0 h 44"/>
                  <a:gd name="T140" fmla="*/ 812 w 812"/>
                  <a:gd name="T141" fmla="*/ 44 h 44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812" h="44">
                    <a:moveTo>
                      <a:pt x="36" y="15"/>
                    </a:moveTo>
                    <a:lnTo>
                      <a:pt x="51" y="15"/>
                    </a:lnTo>
                    <a:lnTo>
                      <a:pt x="51" y="30"/>
                    </a:lnTo>
                    <a:lnTo>
                      <a:pt x="36" y="30"/>
                    </a:lnTo>
                    <a:lnTo>
                      <a:pt x="36" y="15"/>
                    </a:lnTo>
                    <a:close/>
                    <a:moveTo>
                      <a:pt x="66" y="15"/>
                    </a:moveTo>
                    <a:lnTo>
                      <a:pt x="81" y="15"/>
                    </a:lnTo>
                    <a:lnTo>
                      <a:pt x="81" y="30"/>
                    </a:lnTo>
                    <a:lnTo>
                      <a:pt x="66" y="30"/>
                    </a:lnTo>
                    <a:lnTo>
                      <a:pt x="66" y="15"/>
                    </a:lnTo>
                    <a:close/>
                    <a:moveTo>
                      <a:pt x="95" y="15"/>
                    </a:moveTo>
                    <a:lnTo>
                      <a:pt x="110" y="15"/>
                    </a:lnTo>
                    <a:lnTo>
                      <a:pt x="110" y="30"/>
                    </a:lnTo>
                    <a:lnTo>
                      <a:pt x="95" y="30"/>
                    </a:lnTo>
                    <a:lnTo>
                      <a:pt x="95" y="15"/>
                    </a:lnTo>
                    <a:close/>
                    <a:moveTo>
                      <a:pt x="125" y="15"/>
                    </a:moveTo>
                    <a:lnTo>
                      <a:pt x="139" y="15"/>
                    </a:lnTo>
                    <a:lnTo>
                      <a:pt x="139" y="30"/>
                    </a:lnTo>
                    <a:lnTo>
                      <a:pt x="125" y="30"/>
                    </a:lnTo>
                    <a:lnTo>
                      <a:pt x="125" y="15"/>
                    </a:lnTo>
                    <a:close/>
                    <a:moveTo>
                      <a:pt x="154" y="15"/>
                    </a:moveTo>
                    <a:lnTo>
                      <a:pt x="169" y="15"/>
                    </a:lnTo>
                    <a:lnTo>
                      <a:pt x="169" y="30"/>
                    </a:lnTo>
                    <a:lnTo>
                      <a:pt x="154" y="30"/>
                    </a:lnTo>
                    <a:lnTo>
                      <a:pt x="154" y="15"/>
                    </a:lnTo>
                    <a:close/>
                    <a:moveTo>
                      <a:pt x="184" y="15"/>
                    </a:moveTo>
                    <a:lnTo>
                      <a:pt x="198" y="15"/>
                    </a:lnTo>
                    <a:lnTo>
                      <a:pt x="198" y="30"/>
                    </a:lnTo>
                    <a:lnTo>
                      <a:pt x="184" y="30"/>
                    </a:lnTo>
                    <a:lnTo>
                      <a:pt x="184" y="15"/>
                    </a:lnTo>
                    <a:close/>
                    <a:moveTo>
                      <a:pt x="213" y="15"/>
                    </a:moveTo>
                    <a:lnTo>
                      <a:pt x="228" y="15"/>
                    </a:lnTo>
                    <a:lnTo>
                      <a:pt x="228" y="30"/>
                    </a:lnTo>
                    <a:lnTo>
                      <a:pt x="213" y="30"/>
                    </a:lnTo>
                    <a:lnTo>
                      <a:pt x="213" y="15"/>
                    </a:lnTo>
                    <a:close/>
                    <a:moveTo>
                      <a:pt x="242" y="15"/>
                    </a:moveTo>
                    <a:lnTo>
                      <a:pt x="257" y="15"/>
                    </a:lnTo>
                    <a:lnTo>
                      <a:pt x="257" y="30"/>
                    </a:lnTo>
                    <a:lnTo>
                      <a:pt x="242" y="30"/>
                    </a:lnTo>
                    <a:lnTo>
                      <a:pt x="242" y="15"/>
                    </a:lnTo>
                    <a:close/>
                    <a:moveTo>
                      <a:pt x="272" y="15"/>
                    </a:moveTo>
                    <a:lnTo>
                      <a:pt x="286" y="15"/>
                    </a:lnTo>
                    <a:lnTo>
                      <a:pt x="286" y="30"/>
                    </a:lnTo>
                    <a:lnTo>
                      <a:pt x="272" y="30"/>
                    </a:lnTo>
                    <a:lnTo>
                      <a:pt x="272" y="15"/>
                    </a:lnTo>
                    <a:close/>
                    <a:moveTo>
                      <a:pt x="301" y="15"/>
                    </a:moveTo>
                    <a:lnTo>
                      <a:pt x="316" y="15"/>
                    </a:lnTo>
                    <a:lnTo>
                      <a:pt x="316" y="30"/>
                    </a:lnTo>
                    <a:lnTo>
                      <a:pt x="301" y="30"/>
                    </a:lnTo>
                    <a:lnTo>
                      <a:pt x="301" y="15"/>
                    </a:lnTo>
                    <a:close/>
                    <a:moveTo>
                      <a:pt x="331" y="15"/>
                    </a:moveTo>
                    <a:lnTo>
                      <a:pt x="345" y="15"/>
                    </a:lnTo>
                    <a:lnTo>
                      <a:pt x="345" y="30"/>
                    </a:lnTo>
                    <a:lnTo>
                      <a:pt x="331" y="30"/>
                    </a:lnTo>
                    <a:lnTo>
                      <a:pt x="331" y="15"/>
                    </a:lnTo>
                    <a:close/>
                    <a:moveTo>
                      <a:pt x="360" y="15"/>
                    </a:moveTo>
                    <a:lnTo>
                      <a:pt x="375" y="15"/>
                    </a:lnTo>
                    <a:lnTo>
                      <a:pt x="375" y="30"/>
                    </a:lnTo>
                    <a:lnTo>
                      <a:pt x="360" y="30"/>
                    </a:lnTo>
                    <a:lnTo>
                      <a:pt x="360" y="15"/>
                    </a:lnTo>
                    <a:close/>
                    <a:moveTo>
                      <a:pt x="389" y="15"/>
                    </a:moveTo>
                    <a:lnTo>
                      <a:pt x="404" y="15"/>
                    </a:lnTo>
                    <a:lnTo>
                      <a:pt x="404" y="30"/>
                    </a:lnTo>
                    <a:lnTo>
                      <a:pt x="389" y="30"/>
                    </a:lnTo>
                    <a:lnTo>
                      <a:pt x="389" y="15"/>
                    </a:lnTo>
                    <a:close/>
                    <a:moveTo>
                      <a:pt x="419" y="15"/>
                    </a:moveTo>
                    <a:lnTo>
                      <a:pt x="434" y="15"/>
                    </a:lnTo>
                    <a:lnTo>
                      <a:pt x="434" y="30"/>
                    </a:lnTo>
                    <a:lnTo>
                      <a:pt x="419" y="30"/>
                    </a:lnTo>
                    <a:lnTo>
                      <a:pt x="419" y="15"/>
                    </a:lnTo>
                    <a:close/>
                    <a:moveTo>
                      <a:pt x="448" y="15"/>
                    </a:moveTo>
                    <a:lnTo>
                      <a:pt x="463" y="15"/>
                    </a:lnTo>
                    <a:lnTo>
                      <a:pt x="463" y="30"/>
                    </a:lnTo>
                    <a:lnTo>
                      <a:pt x="448" y="30"/>
                    </a:lnTo>
                    <a:lnTo>
                      <a:pt x="448" y="15"/>
                    </a:lnTo>
                    <a:close/>
                    <a:moveTo>
                      <a:pt x="478" y="15"/>
                    </a:moveTo>
                    <a:lnTo>
                      <a:pt x="492" y="15"/>
                    </a:lnTo>
                    <a:lnTo>
                      <a:pt x="492" y="30"/>
                    </a:lnTo>
                    <a:lnTo>
                      <a:pt x="478" y="30"/>
                    </a:lnTo>
                    <a:lnTo>
                      <a:pt x="478" y="15"/>
                    </a:lnTo>
                    <a:close/>
                    <a:moveTo>
                      <a:pt x="507" y="15"/>
                    </a:moveTo>
                    <a:lnTo>
                      <a:pt x="522" y="15"/>
                    </a:lnTo>
                    <a:lnTo>
                      <a:pt x="522" y="30"/>
                    </a:lnTo>
                    <a:lnTo>
                      <a:pt x="507" y="30"/>
                    </a:lnTo>
                    <a:lnTo>
                      <a:pt x="507" y="15"/>
                    </a:lnTo>
                    <a:close/>
                    <a:moveTo>
                      <a:pt x="537" y="15"/>
                    </a:moveTo>
                    <a:lnTo>
                      <a:pt x="551" y="15"/>
                    </a:lnTo>
                    <a:lnTo>
                      <a:pt x="551" y="30"/>
                    </a:lnTo>
                    <a:lnTo>
                      <a:pt x="537" y="30"/>
                    </a:lnTo>
                    <a:lnTo>
                      <a:pt x="537" y="15"/>
                    </a:lnTo>
                    <a:close/>
                    <a:moveTo>
                      <a:pt x="566" y="15"/>
                    </a:moveTo>
                    <a:lnTo>
                      <a:pt x="581" y="15"/>
                    </a:lnTo>
                    <a:lnTo>
                      <a:pt x="581" y="30"/>
                    </a:lnTo>
                    <a:lnTo>
                      <a:pt x="566" y="30"/>
                    </a:lnTo>
                    <a:lnTo>
                      <a:pt x="566" y="15"/>
                    </a:lnTo>
                    <a:close/>
                    <a:moveTo>
                      <a:pt x="595" y="15"/>
                    </a:moveTo>
                    <a:lnTo>
                      <a:pt x="610" y="15"/>
                    </a:lnTo>
                    <a:lnTo>
                      <a:pt x="610" y="30"/>
                    </a:lnTo>
                    <a:lnTo>
                      <a:pt x="595" y="30"/>
                    </a:lnTo>
                    <a:lnTo>
                      <a:pt x="595" y="15"/>
                    </a:lnTo>
                    <a:close/>
                    <a:moveTo>
                      <a:pt x="625" y="15"/>
                    </a:moveTo>
                    <a:lnTo>
                      <a:pt x="639" y="15"/>
                    </a:lnTo>
                    <a:lnTo>
                      <a:pt x="639" y="30"/>
                    </a:lnTo>
                    <a:lnTo>
                      <a:pt x="625" y="30"/>
                    </a:lnTo>
                    <a:lnTo>
                      <a:pt x="625" y="15"/>
                    </a:lnTo>
                    <a:close/>
                    <a:moveTo>
                      <a:pt x="654" y="15"/>
                    </a:moveTo>
                    <a:lnTo>
                      <a:pt x="669" y="15"/>
                    </a:lnTo>
                    <a:lnTo>
                      <a:pt x="669" y="30"/>
                    </a:lnTo>
                    <a:lnTo>
                      <a:pt x="654" y="30"/>
                    </a:lnTo>
                    <a:lnTo>
                      <a:pt x="654" y="15"/>
                    </a:lnTo>
                    <a:close/>
                    <a:moveTo>
                      <a:pt x="684" y="15"/>
                    </a:moveTo>
                    <a:lnTo>
                      <a:pt x="698" y="15"/>
                    </a:lnTo>
                    <a:lnTo>
                      <a:pt x="698" y="30"/>
                    </a:lnTo>
                    <a:lnTo>
                      <a:pt x="684" y="30"/>
                    </a:lnTo>
                    <a:lnTo>
                      <a:pt x="684" y="15"/>
                    </a:lnTo>
                    <a:close/>
                    <a:moveTo>
                      <a:pt x="713" y="15"/>
                    </a:moveTo>
                    <a:lnTo>
                      <a:pt x="728" y="15"/>
                    </a:lnTo>
                    <a:lnTo>
                      <a:pt x="728" y="30"/>
                    </a:lnTo>
                    <a:lnTo>
                      <a:pt x="713" y="30"/>
                    </a:lnTo>
                    <a:lnTo>
                      <a:pt x="713" y="15"/>
                    </a:lnTo>
                    <a:close/>
                    <a:moveTo>
                      <a:pt x="742" y="15"/>
                    </a:moveTo>
                    <a:lnTo>
                      <a:pt x="757" y="15"/>
                    </a:lnTo>
                    <a:lnTo>
                      <a:pt x="757" y="30"/>
                    </a:lnTo>
                    <a:lnTo>
                      <a:pt x="742" y="30"/>
                    </a:lnTo>
                    <a:lnTo>
                      <a:pt x="742" y="15"/>
                    </a:lnTo>
                    <a:close/>
                    <a:moveTo>
                      <a:pt x="772" y="15"/>
                    </a:moveTo>
                    <a:lnTo>
                      <a:pt x="787" y="15"/>
                    </a:lnTo>
                    <a:lnTo>
                      <a:pt x="787" y="30"/>
                    </a:lnTo>
                    <a:lnTo>
                      <a:pt x="772" y="30"/>
                    </a:lnTo>
                    <a:lnTo>
                      <a:pt x="772" y="15"/>
                    </a:lnTo>
                    <a:close/>
                    <a:moveTo>
                      <a:pt x="801" y="15"/>
                    </a:moveTo>
                    <a:lnTo>
                      <a:pt x="812" y="15"/>
                    </a:lnTo>
                    <a:lnTo>
                      <a:pt x="812" y="30"/>
                    </a:lnTo>
                    <a:lnTo>
                      <a:pt x="801" y="30"/>
                    </a:lnTo>
                    <a:lnTo>
                      <a:pt x="801" y="15"/>
                    </a:lnTo>
                    <a:close/>
                    <a:moveTo>
                      <a:pt x="44" y="44"/>
                    </a:moveTo>
                    <a:lnTo>
                      <a:pt x="0" y="22"/>
                    </a:lnTo>
                    <a:lnTo>
                      <a:pt x="44" y="0"/>
                    </a:lnTo>
                    <a:lnTo>
                      <a:pt x="44" y="44"/>
                    </a:lnTo>
                    <a:close/>
                  </a:path>
                </a:pathLst>
              </a:custGeom>
              <a:solidFill>
                <a:srgbClr val="0000FF"/>
              </a:solidFill>
              <a:ln w="1">
                <a:noFill/>
                <a:bevel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endParaRPr>
              </a:p>
            </p:txBody>
          </p:sp>
          <p:sp>
            <p:nvSpPr>
              <p:cNvPr id="81" name="Rectangle 80"/>
              <p:cNvSpPr>
                <a:spLocks noChangeArrowheads="1"/>
              </p:cNvSpPr>
              <p:nvPr/>
            </p:nvSpPr>
            <p:spPr bwMode="auto">
              <a:xfrm>
                <a:off x="1585" y="2281"/>
                <a:ext cx="250" cy="30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2400" b="0" i="1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ＭＳ Ｐゴシック"/>
                    <a:cs typeface="+mn-cs"/>
                  </a:rPr>
                  <a:t>hs</a:t>
                </a:r>
                <a:endParaRPr kumimoji="0" lang="en-US" alt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/>
                  <a:cs typeface="+mn-cs"/>
                </a:endParaRPr>
              </a:p>
            </p:txBody>
          </p:sp>
          <p:sp>
            <p:nvSpPr>
              <p:cNvPr id="82" name="Rectangle 81"/>
              <p:cNvSpPr>
                <a:spLocks noChangeArrowheads="1"/>
              </p:cNvSpPr>
              <p:nvPr/>
            </p:nvSpPr>
            <p:spPr bwMode="auto">
              <a:xfrm>
                <a:off x="3189" y="2264"/>
                <a:ext cx="211" cy="30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2400" b="0" i="1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ＭＳ Ｐゴシック"/>
                    <a:cs typeface="+mn-cs"/>
                  </a:rPr>
                  <a:t>hr</a:t>
                </a:r>
                <a:endParaRPr kumimoji="0" lang="en-US" alt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/>
                  <a:cs typeface="+mn-cs"/>
                </a:endParaRPr>
              </a:p>
            </p:txBody>
          </p:sp>
          <p:sp>
            <p:nvSpPr>
              <p:cNvPr id="83" name="Rectangle 82"/>
              <p:cNvSpPr>
                <a:spLocks noChangeArrowheads="1"/>
              </p:cNvSpPr>
              <p:nvPr/>
            </p:nvSpPr>
            <p:spPr bwMode="auto">
              <a:xfrm>
                <a:off x="4088" y="978"/>
                <a:ext cx="314" cy="30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square" lIns="0" tIns="0" rIns="0" bIns="0">
                <a:spAutoFit/>
              </a:bodyPr>
              <a:lstStyle>
                <a:lvl1pPr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2400" b="0" i="1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ＭＳ Ｐゴシック"/>
                    <a:cs typeface="+mn-cs"/>
                  </a:rPr>
                  <a:t>vr</a:t>
                </a:r>
                <a:endParaRPr kumimoji="0" lang="en-US" alt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/>
                  <a:cs typeface="+mn-cs"/>
                </a:endParaRPr>
              </a:p>
            </p:txBody>
          </p:sp>
          <p:sp>
            <p:nvSpPr>
              <p:cNvPr id="84" name="Rectangle 83"/>
              <p:cNvSpPr>
                <a:spLocks noChangeArrowheads="1"/>
              </p:cNvSpPr>
              <p:nvPr/>
            </p:nvSpPr>
            <p:spPr bwMode="auto">
              <a:xfrm>
                <a:off x="4091" y="1730"/>
                <a:ext cx="237" cy="30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24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ＭＳ Ｐゴシック"/>
                    <a:cs typeface="+mn-cs"/>
                  </a:rPr>
                  <a:t>vs</a:t>
                </a:r>
                <a:endParaRPr kumimoji="0" lang="en-US" alt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/>
                  <a:cs typeface="+mn-cs"/>
                </a:endParaRPr>
              </a:p>
            </p:txBody>
          </p:sp>
          <p:sp>
            <p:nvSpPr>
              <p:cNvPr id="85" name="Rectangle 84"/>
              <p:cNvSpPr>
                <a:spLocks noChangeArrowheads="1"/>
              </p:cNvSpPr>
              <p:nvPr/>
            </p:nvSpPr>
            <p:spPr bwMode="auto">
              <a:xfrm>
                <a:off x="1587" y="1093"/>
                <a:ext cx="673" cy="133"/>
              </a:xfrm>
              <a:prstGeom prst="rect">
                <a:avLst/>
              </a:prstGeom>
              <a:noFill/>
              <a:ln w="4" cap="rnd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altLang="en-US" sz="4000" b="0" i="0" u="none" strike="noStrike" kern="1200" cap="none" spc="0" normalizeH="0" baseline="0" noProof="0">
                  <a:ln>
                    <a:noFill/>
                  </a:ln>
                  <a:solidFill>
                    <a:srgbClr val="EEECE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ＭＳ Ｐゴシック"/>
                  <a:cs typeface="+mn-cs"/>
                </a:endParaRPr>
              </a:p>
            </p:txBody>
          </p:sp>
          <p:sp>
            <p:nvSpPr>
              <p:cNvPr id="86" name="Freeform 85"/>
              <p:cNvSpPr>
                <a:spLocks noEditPoints="1"/>
              </p:cNvSpPr>
              <p:nvPr/>
            </p:nvSpPr>
            <p:spPr bwMode="auto">
              <a:xfrm>
                <a:off x="2165" y="1237"/>
                <a:ext cx="98" cy="208"/>
              </a:xfrm>
              <a:custGeom>
                <a:avLst/>
                <a:gdLst>
                  <a:gd name="T0" fmla="*/ 14 w 98"/>
                  <a:gd name="T1" fmla="*/ 0 h 208"/>
                  <a:gd name="T2" fmla="*/ 88 w 98"/>
                  <a:gd name="T3" fmla="*/ 172 h 208"/>
                  <a:gd name="T4" fmla="*/ 74 w 98"/>
                  <a:gd name="T5" fmla="*/ 178 h 208"/>
                  <a:gd name="T6" fmla="*/ 0 w 98"/>
                  <a:gd name="T7" fmla="*/ 6 h 208"/>
                  <a:gd name="T8" fmla="*/ 14 w 98"/>
                  <a:gd name="T9" fmla="*/ 0 h 208"/>
                  <a:gd name="T10" fmla="*/ 98 w 98"/>
                  <a:gd name="T11" fmla="*/ 159 h 208"/>
                  <a:gd name="T12" fmla="*/ 95 w 98"/>
                  <a:gd name="T13" fmla="*/ 208 h 208"/>
                  <a:gd name="T14" fmla="*/ 58 w 98"/>
                  <a:gd name="T15" fmla="*/ 177 h 208"/>
                  <a:gd name="T16" fmla="*/ 98 w 98"/>
                  <a:gd name="T17" fmla="*/ 159 h 20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98"/>
                  <a:gd name="T28" fmla="*/ 0 h 208"/>
                  <a:gd name="T29" fmla="*/ 98 w 98"/>
                  <a:gd name="T30" fmla="*/ 208 h 20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98" h="208">
                    <a:moveTo>
                      <a:pt x="14" y="0"/>
                    </a:moveTo>
                    <a:lnTo>
                      <a:pt x="88" y="172"/>
                    </a:lnTo>
                    <a:lnTo>
                      <a:pt x="74" y="178"/>
                    </a:lnTo>
                    <a:lnTo>
                      <a:pt x="0" y="6"/>
                    </a:lnTo>
                    <a:lnTo>
                      <a:pt x="14" y="0"/>
                    </a:lnTo>
                    <a:close/>
                    <a:moveTo>
                      <a:pt x="98" y="159"/>
                    </a:moveTo>
                    <a:lnTo>
                      <a:pt x="95" y="208"/>
                    </a:lnTo>
                    <a:lnTo>
                      <a:pt x="58" y="177"/>
                    </a:lnTo>
                    <a:lnTo>
                      <a:pt x="98" y="159"/>
                    </a:lnTo>
                    <a:close/>
                  </a:path>
                </a:pathLst>
              </a:custGeom>
              <a:solidFill>
                <a:srgbClr val="0000FF"/>
              </a:solidFill>
              <a:ln w="1">
                <a:noFill/>
                <a:bevel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endParaRPr>
              </a:p>
            </p:txBody>
          </p:sp>
          <p:grpSp>
            <p:nvGrpSpPr>
              <p:cNvPr id="87" name="Group 71"/>
              <p:cNvGrpSpPr>
                <a:grpSpLocks/>
              </p:cNvGrpSpPr>
              <p:nvPr/>
            </p:nvGrpSpPr>
            <p:grpSpPr bwMode="auto">
              <a:xfrm>
                <a:off x="2286" y="1529"/>
                <a:ext cx="88" cy="88"/>
                <a:chOff x="2286" y="1529"/>
                <a:chExt cx="88" cy="88"/>
              </a:xfrm>
            </p:grpSpPr>
            <p:sp>
              <p:nvSpPr>
                <p:cNvPr id="113" name="Oval 69"/>
                <p:cNvSpPr>
                  <a:spLocks noChangeArrowheads="1"/>
                </p:cNvSpPr>
                <p:nvPr/>
              </p:nvSpPr>
              <p:spPr bwMode="auto">
                <a:xfrm>
                  <a:off x="2286" y="1529"/>
                  <a:ext cx="88" cy="88"/>
                </a:xfrm>
                <a:prstGeom prst="ellipse">
                  <a:avLst/>
                </a:prstGeom>
                <a:solidFill>
                  <a:srgbClr val="0000FF"/>
                </a:solidFill>
                <a:ln w="0">
                  <a:noFill/>
                  <a:round/>
                  <a:headEnd/>
                  <a:tailEnd/>
                </a:ln>
              </p:spPr>
              <p:txBody>
                <a:bodyPr/>
                <a:lstStyle>
                  <a:lvl1pPr>
                    <a:defRPr kumimoji="1" sz="2000">
                      <a:solidFill>
                        <a:schemeClr val="bg2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kumimoji="1" sz="2000">
                      <a:solidFill>
                        <a:schemeClr val="bg2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kumimoji="1" sz="2000">
                      <a:solidFill>
                        <a:schemeClr val="bg2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kumimoji="1" sz="2000">
                      <a:solidFill>
                        <a:schemeClr val="bg2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kumimoji="1" sz="2000">
                      <a:solidFill>
                        <a:schemeClr val="bg2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000">
                      <a:solidFill>
                        <a:schemeClr val="bg2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000">
                      <a:solidFill>
                        <a:schemeClr val="bg2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000">
                      <a:solidFill>
                        <a:schemeClr val="bg2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000">
                      <a:solidFill>
                        <a:schemeClr val="bg2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en-US" alt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srgbClr val="EEECE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ＭＳ Ｐゴシック"/>
                    <a:cs typeface="+mn-cs"/>
                  </a:endParaRPr>
                </a:p>
              </p:txBody>
            </p:sp>
            <p:sp>
              <p:nvSpPr>
                <p:cNvPr id="115" name="Oval 70"/>
                <p:cNvSpPr>
                  <a:spLocks noChangeArrowheads="1"/>
                </p:cNvSpPr>
                <p:nvPr/>
              </p:nvSpPr>
              <p:spPr bwMode="auto">
                <a:xfrm>
                  <a:off x="2286" y="1529"/>
                  <a:ext cx="88" cy="88"/>
                </a:xfrm>
                <a:prstGeom prst="ellipse">
                  <a:avLst/>
                </a:prstGeom>
                <a:noFill/>
                <a:ln w="4" cap="rnd">
                  <a:noFill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 kumimoji="1" sz="2000">
                      <a:solidFill>
                        <a:schemeClr val="bg2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kumimoji="1" sz="2000">
                      <a:solidFill>
                        <a:schemeClr val="bg2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kumimoji="1" sz="2000">
                      <a:solidFill>
                        <a:schemeClr val="bg2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kumimoji="1" sz="2000">
                      <a:solidFill>
                        <a:schemeClr val="bg2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kumimoji="1" sz="2000">
                      <a:solidFill>
                        <a:schemeClr val="bg2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000">
                      <a:solidFill>
                        <a:schemeClr val="bg2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000">
                      <a:solidFill>
                        <a:schemeClr val="bg2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000">
                      <a:solidFill>
                        <a:schemeClr val="bg2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000">
                      <a:solidFill>
                        <a:schemeClr val="bg2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en-US" alt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srgbClr val="EEECE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ＭＳ Ｐゴシック"/>
                    <a:cs typeface="+mn-cs"/>
                  </a:endParaRPr>
                </a:p>
              </p:txBody>
            </p:sp>
          </p:grpSp>
          <p:sp>
            <p:nvSpPr>
              <p:cNvPr id="88" name="Rectangle 72"/>
              <p:cNvSpPr>
                <a:spLocks noChangeArrowheads="1"/>
              </p:cNvSpPr>
              <p:nvPr/>
            </p:nvSpPr>
            <p:spPr bwMode="auto">
              <a:xfrm>
                <a:off x="769" y="1651"/>
                <a:ext cx="374" cy="145"/>
              </a:xfrm>
              <a:prstGeom prst="rect">
                <a:avLst/>
              </a:prstGeom>
              <a:noFill/>
              <a:ln w="4" cap="rnd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altLang="en-US" sz="4000" b="0" i="0" u="none" strike="noStrike" kern="1200" cap="none" spc="0" normalizeH="0" baseline="0" noProof="0">
                  <a:ln>
                    <a:noFill/>
                  </a:ln>
                  <a:solidFill>
                    <a:srgbClr val="EEECE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ＭＳ Ｐゴシック"/>
                  <a:cs typeface="+mn-cs"/>
                </a:endParaRPr>
              </a:p>
            </p:txBody>
          </p:sp>
          <p:sp>
            <p:nvSpPr>
              <p:cNvPr id="89" name="Rectangle 73"/>
              <p:cNvSpPr>
                <a:spLocks noChangeArrowheads="1"/>
              </p:cNvSpPr>
              <p:nvPr/>
            </p:nvSpPr>
            <p:spPr bwMode="auto">
              <a:xfrm>
                <a:off x="717" y="1586"/>
                <a:ext cx="668" cy="25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ＭＳ Ｐゴシック"/>
                    <a:cs typeface="+mn-cs"/>
                  </a:rPr>
                  <a:t>Stream</a:t>
                </a:r>
                <a:endParaRPr kumimoji="0" lang="en-US" alt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/>
                  <a:cs typeface="+mn-cs"/>
                </a:endParaRPr>
              </a:p>
            </p:txBody>
          </p:sp>
          <p:sp>
            <p:nvSpPr>
              <p:cNvPr id="90" name="Freeform 74"/>
              <p:cNvSpPr>
                <a:spLocks noEditPoints="1"/>
              </p:cNvSpPr>
              <p:nvPr/>
            </p:nvSpPr>
            <p:spPr bwMode="auto">
              <a:xfrm>
                <a:off x="837" y="1809"/>
                <a:ext cx="44" cy="382"/>
              </a:xfrm>
              <a:custGeom>
                <a:avLst/>
                <a:gdLst>
                  <a:gd name="T0" fmla="*/ 30 w 44"/>
                  <a:gd name="T1" fmla="*/ 0 h 382"/>
                  <a:gd name="T2" fmla="*/ 30 w 44"/>
                  <a:gd name="T3" fmla="*/ 345 h 382"/>
                  <a:gd name="T4" fmla="*/ 15 w 44"/>
                  <a:gd name="T5" fmla="*/ 345 h 382"/>
                  <a:gd name="T6" fmla="*/ 15 w 44"/>
                  <a:gd name="T7" fmla="*/ 0 h 382"/>
                  <a:gd name="T8" fmla="*/ 30 w 44"/>
                  <a:gd name="T9" fmla="*/ 0 h 382"/>
                  <a:gd name="T10" fmla="*/ 44 w 44"/>
                  <a:gd name="T11" fmla="*/ 338 h 382"/>
                  <a:gd name="T12" fmla="*/ 22 w 44"/>
                  <a:gd name="T13" fmla="*/ 382 h 382"/>
                  <a:gd name="T14" fmla="*/ 0 w 44"/>
                  <a:gd name="T15" fmla="*/ 338 h 382"/>
                  <a:gd name="T16" fmla="*/ 44 w 44"/>
                  <a:gd name="T17" fmla="*/ 338 h 38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44"/>
                  <a:gd name="T28" fmla="*/ 0 h 382"/>
                  <a:gd name="T29" fmla="*/ 44 w 44"/>
                  <a:gd name="T30" fmla="*/ 382 h 382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44" h="382">
                    <a:moveTo>
                      <a:pt x="30" y="0"/>
                    </a:moveTo>
                    <a:lnTo>
                      <a:pt x="30" y="345"/>
                    </a:lnTo>
                    <a:lnTo>
                      <a:pt x="15" y="345"/>
                    </a:lnTo>
                    <a:lnTo>
                      <a:pt x="15" y="0"/>
                    </a:lnTo>
                    <a:lnTo>
                      <a:pt x="30" y="0"/>
                    </a:lnTo>
                    <a:close/>
                    <a:moveTo>
                      <a:pt x="44" y="338"/>
                    </a:moveTo>
                    <a:lnTo>
                      <a:pt x="22" y="382"/>
                    </a:lnTo>
                    <a:lnTo>
                      <a:pt x="0" y="338"/>
                    </a:lnTo>
                    <a:lnTo>
                      <a:pt x="44" y="338"/>
                    </a:lnTo>
                    <a:close/>
                  </a:path>
                </a:pathLst>
              </a:custGeom>
              <a:solidFill>
                <a:srgbClr val="0000FF"/>
              </a:solidFill>
              <a:ln w="1">
                <a:noFill/>
                <a:bevel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endParaRPr>
              </a:p>
            </p:txBody>
          </p:sp>
          <p:sp>
            <p:nvSpPr>
              <p:cNvPr id="91" name="Freeform 75"/>
              <p:cNvSpPr>
                <a:spLocks noEditPoints="1"/>
              </p:cNvSpPr>
              <p:nvPr/>
            </p:nvSpPr>
            <p:spPr bwMode="auto">
              <a:xfrm>
                <a:off x="2325" y="957"/>
                <a:ext cx="11" cy="1400"/>
              </a:xfrm>
              <a:custGeom>
                <a:avLst/>
                <a:gdLst>
                  <a:gd name="T0" fmla="*/ 0 w 11"/>
                  <a:gd name="T1" fmla="*/ 1378 h 1400"/>
                  <a:gd name="T2" fmla="*/ 0 w 11"/>
                  <a:gd name="T3" fmla="*/ 1345 h 1400"/>
                  <a:gd name="T4" fmla="*/ 11 w 11"/>
                  <a:gd name="T5" fmla="*/ 1322 h 1400"/>
                  <a:gd name="T6" fmla="*/ 11 w 11"/>
                  <a:gd name="T7" fmla="*/ 1311 h 1400"/>
                  <a:gd name="T8" fmla="*/ 0 w 11"/>
                  <a:gd name="T9" fmla="*/ 1289 h 1400"/>
                  <a:gd name="T10" fmla="*/ 0 w 11"/>
                  <a:gd name="T11" fmla="*/ 1245 h 1400"/>
                  <a:gd name="T12" fmla="*/ 0 w 11"/>
                  <a:gd name="T13" fmla="*/ 1212 h 1400"/>
                  <a:gd name="T14" fmla="*/ 11 w 11"/>
                  <a:gd name="T15" fmla="*/ 1190 h 1400"/>
                  <a:gd name="T16" fmla="*/ 11 w 11"/>
                  <a:gd name="T17" fmla="*/ 1179 h 1400"/>
                  <a:gd name="T18" fmla="*/ 0 w 11"/>
                  <a:gd name="T19" fmla="*/ 1157 h 1400"/>
                  <a:gd name="T20" fmla="*/ 0 w 11"/>
                  <a:gd name="T21" fmla="*/ 1113 h 1400"/>
                  <a:gd name="T22" fmla="*/ 0 w 11"/>
                  <a:gd name="T23" fmla="*/ 1080 h 1400"/>
                  <a:gd name="T24" fmla="*/ 11 w 11"/>
                  <a:gd name="T25" fmla="*/ 1058 h 1400"/>
                  <a:gd name="T26" fmla="*/ 11 w 11"/>
                  <a:gd name="T27" fmla="*/ 1047 h 1400"/>
                  <a:gd name="T28" fmla="*/ 0 w 11"/>
                  <a:gd name="T29" fmla="*/ 1025 h 1400"/>
                  <a:gd name="T30" fmla="*/ 0 w 11"/>
                  <a:gd name="T31" fmla="*/ 981 h 1400"/>
                  <a:gd name="T32" fmla="*/ 0 w 11"/>
                  <a:gd name="T33" fmla="*/ 948 h 1400"/>
                  <a:gd name="T34" fmla="*/ 11 w 11"/>
                  <a:gd name="T35" fmla="*/ 926 h 1400"/>
                  <a:gd name="T36" fmla="*/ 11 w 11"/>
                  <a:gd name="T37" fmla="*/ 915 h 1400"/>
                  <a:gd name="T38" fmla="*/ 0 w 11"/>
                  <a:gd name="T39" fmla="*/ 893 h 1400"/>
                  <a:gd name="T40" fmla="*/ 0 w 11"/>
                  <a:gd name="T41" fmla="*/ 848 h 1400"/>
                  <a:gd name="T42" fmla="*/ 0 w 11"/>
                  <a:gd name="T43" fmla="*/ 815 h 1400"/>
                  <a:gd name="T44" fmla="*/ 11 w 11"/>
                  <a:gd name="T45" fmla="*/ 793 h 1400"/>
                  <a:gd name="T46" fmla="*/ 11 w 11"/>
                  <a:gd name="T47" fmla="*/ 782 h 1400"/>
                  <a:gd name="T48" fmla="*/ 0 w 11"/>
                  <a:gd name="T49" fmla="*/ 760 h 1400"/>
                  <a:gd name="T50" fmla="*/ 0 w 11"/>
                  <a:gd name="T51" fmla="*/ 716 h 1400"/>
                  <a:gd name="T52" fmla="*/ 0 w 11"/>
                  <a:gd name="T53" fmla="*/ 683 h 1400"/>
                  <a:gd name="T54" fmla="*/ 11 w 11"/>
                  <a:gd name="T55" fmla="*/ 661 h 1400"/>
                  <a:gd name="T56" fmla="*/ 11 w 11"/>
                  <a:gd name="T57" fmla="*/ 650 h 1400"/>
                  <a:gd name="T58" fmla="*/ 0 w 11"/>
                  <a:gd name="T59" fmla="*/ 628 h 1400"/>
                  <a:gd name="T60" fmla="*/ 0 w 11"/>
                  <a:gd name="T61" fmla="*/ 584 h 1400"/>
                  <a:gd name="T62" fmla="*/ 0 w 11"/>
                  <a:gd name="T63" fmla="*/ 551 h 1400"/>
                  <a:gd name="T64" fmla="*/ 11 w 11"/>
                  <a:gd name="T65" fmla="*/ 529 h 1400"/>
                  <a:gd name="T66" fmla="*/ 11 w 11"/>
                  <a:gd name="T67" fmla="*/ 518 h 1400"/>
                  <a:gd name="T68" fmla="*/ 0 w 11"/>
                  <a:gd name="T69" fmla="*/ 496 h 1400"/>
                  <a:gd name="T70" fmla="*/ 0 w 11"/>
                  <a:gd name="T71" fmla="*/ 452 h 1400"/>
                  <a:gd name="T72" fmla="*/ 0 w 11"/>
                  <a:gd name="T73" fmla="*/ 419 h 1400"/>
                  <a:gd name="T74" fmla="*/ 11 w 11"/>
                  <a:gd name="T75" fmla="*/ 397 h 1400"/>
                  <a:gd name="T76" fmla="*/ 11 w 11"/>
                  <a:gd name="T77" fmla="*/ 386 h 1400"/>
                  <a:gd name="T78" fmla="*/ 0 w 11"/>
                  <a:gd name="T79" fmla="*/ 363 h 1400"/>
                  <a:gd name="T80" fmla="*/ 0 w 11"/>
                  <a:gd name="T81" fmla="*/ 319 h 1400"/>
                  <a:gd name="T82" fmla="*/ 0 w 11"/>
                  <a:gd name="T83" fmla="*/ 286 h 1400"/>
                  <a:gd name="T84" fmla="*/ 11 w 11"/>
                  <a:gd name="T85" fmla="*/ 264 h 1400"/>
                  <a:gd name="T86" fmla="*/ 11 w 11"/>
                  <a:gd name="T87" fmla="*/ 253 h 1400"/>
                  <a:gd name="T88" fmla="*/ 0 w 11"/>
                  <a:gd name="T89" fmla="*/ 231 h 1400"/>
                  <a:gd name="T90" fmla="*/ 0 w 11"/>
                  <a:gd name="T91" fmla="*/ 187 h 1400"/>
                  <a:gd name="T92" fmla="*/ 0 w 11"/>
                  <a:gd name="T93" fmla="*/ 154 h 1400"/>
                  <a:gd name="T94" fmla="*/ 11 w 11"/>
                  <a:gd name="T95" fmla="*/ 132 h 1400"/>
                  <a:gd name="T96" fmla="*/ 11 w 11"/>
                  <a:gd name="T97" fmla="*/ 121 h 1400"/>
                  <a:gd name="T98" fmla="*/ 0 w 11"/>
                  <a:gd name="T99" fmla="*/ 99 h 1400"/>
                  <a:gd name="T100" fmla="*/ 0 w 11"/>
                  <a:gd name="T101" fmla="*/ 55 h 1400"/>
                  <a:gd name="T102" fmla="*/ 0 w 11"/>
                  <a:gd name="T103" fmla="*/ 22 h 1400"/>
                  <a:gd name="T104" fmla="*/ 11 w 11"/>
                  <a:gd name="T105" fmla="*/ 0 h 1400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11"/>
                  <a:gd name="T160" fmla="*/ 0 h 1400"/>
                  <a:gd name="T161" fmla="*/ 11 w 11"/>
                  <a:gd name="T162" fmla="*/ 1400 h 1400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11" h="1400">
                    <a:moveTo>
                      <a:pt x="0" y="1400"/>
                    </a:moveTo>
                    <a:lnTo>
                      <a:pt x="0" y="1389"/>
                    </a:lnTo>
                    <a:lnTo>
                      <a:pt x="11" y="1389"/>
                    </a:lnTo>
                    <a:lnTo>
                      <a:pt x="11" y="1400"/>
                    </a:lnTo>
                    <a:lnTo>
                      <a:pt x="0" y="1400"/>
                    </a:lnTo>
                    <a:close/>
                    <a:moveTo>
                      <a:pt x="0" y="1378"/>
                    </a:moveTo>
                    <a:lnTo>
                      <a:pt x="0" y="1367"/>
                    </a:lnTo>
                    <a:lnTo>
                      <a:pt x="11" y="1367"/>
                    </a:lnTo>
                    <a:lnTo>
                      <a:pt x="11" y="1378"/>
                    </a:lnTo>
                    <a:lnTo>
                      <a:pt x="0" y="1378"/>
                    </a:lnTo>
                    <a:close/>
                    <a:moveTo>
                      <a:pt x="0" y="1356"/>
                    </a:moveTo>
                    <a:lnTo>
                      <a:pt x="0" y="1345"/>
                    </a:lnTo>
                    <a:lnTo>
                      <a:pt x="11" y="1345"/>
                    </a:lnTo>
                    <a:lnTo>
                      <a:pt x="11" y="1356"/>
                    </a:lnTo>
                    <a:lnTo>
                      <a:pt x="0" y="1356"/>
                    </a:lnTo>
                    <a:close/>
                    <a:moveTo>
                      <a:pt x="0" y="1333"/>
                    </a:moveTo>
                    <a:lnTo>
                      <a:pt x="0" y="1322"/>
                    </a:lnTo>
                    <a:lnTo>
                      <a:pt x="11" y="1322"/>
                    </a:lnTo>
                    <a:lnTo>
                      <a:pt x="11" y="1333"/>
                    </a:lnTo>
                    <a:lnTo>
                      <a:pt x="0" y="1333"/>
                    </a:lnTo>
                    <a:close/>
                    <a:moveTo>
                      <a:pt x="0" y="1311"/>
                    </a:moveTo>
                    <a:lnTo>
                      <a:pt x="0" y="1300"/>
                    </a:lnTo>
                    <a:lnTo>
                      <a:pt x="11" y="1300"/>
                    </a:lnTo>
                    <a:lnTo>
                      <a:pt x="11" y="1311"/>
                    </a:lnTo>
                    <a:lnTo>
                      <a:pt x="0" y="1311"/>
                    </a:lnTo>
                    <a:close/>
                    <a:moveTo>
                      <a:pt x="0" y="1289"/>
                    </a:moveTo>
                    <a:lnTo>
                      <a:pt x="0" y="1278"/>
                    </a:lnTo>
                    <a:lnTo>
                      <a:pt x="11" y="1278"/>
                    </a:lnTo>
                    <a:lnTo>
                      <a:pt x="11" y="1289"/>
                    </a:lnTo>
                    <a:lnTo>
                      <a:pt x="0" y="1289"/>
                    </a:lnTo>
                    <a:close/>
                    <a:moveTo>
                      <a:pt x="0" y="1267"/>
                    </a:moveTo>
                    <a:lnTo>
                      <a:pt x="0" y="1256"/>
                    </a:lnTo>
                    <a:lnTo>
                      <a:pt x="11" y="1256"/>
                    </a:lnTo>
                    <a:lnTo>
                      <a:pt x="11" y="1267"/>
                    </a:lnTo>
                    <a:lnTo>
                      <a:pt x="0" y="1267"/>
                    </a:lnTo>
                    <a:close/>
                    <a:moveTo>
                      <a:pt x="0" y="1245"/>
                    </a:moveTo>
                    <a:lnTo>
                      <a:pt x="0" y="1234"/>
                    </a:lnTo>
                    <a:lnTo>
                      <a:pt x="11" y="1234"/>
                    </a:lnTo>
                    <a:lnTo>
                      <a:pt x="11" y="1245"/>
                    </a:lnTo>
                    <a:lnTo>
                      <a:pt x="0" y="1245"/>
                    </a:lnTo>
                    <a:close/>
                    <a:moveTo>
                      <a:pt x="0" y="1223"/>
                    </a:moveTo>
                    <a:lnTo>
                      <a:pt x="0" y="1212"/>
                    </a:lnTo>
                    <a:lnTo>
                      <a:pt x="11" y="1212"/>
                    </a:lnTo>
                    <a:lnTo>
                      <a:pt x="11" y="1223"/>
                    </a:lnTo>
                    <a:lnTo>
                      <a:pt x="0" y="1223"/>
                    </a:lnTo>
                    <a:close/>
                    <a:moveTo>
                      <a:pt x="0" y="1201"/>
                    </a:moveTo>
                    <a:lnTo>
                      <a:pt x="0" y="1190"/>
                    </a:lnTo>
                    <a:lnTo>
                      <a:pt x="11" y="1190"/>
                    </a:lnTo>
                    <a:lnTo>
                      <a:pt x="11" y="1201"/>
                    </a:lnTo>
                    <a:lnTo>
                      <a:pt x="0" y="1201"/>
                    </a:lnTo>
                    <a:close/>
                    <a:moveTo>
                      <a:pt x="0" y="1179"/>
                    </a:moveTo>
                    <a:lnTo>
                      <a:pt x="0" y="1168"/>
                    </a:lnTo>
                    <a:lnTo>
                      <a:pt x="11" y="1168"/>
                    </a:lnTo>
                    <a:lnTo>
                      <a:pt x="11" y="1179"/>
                    </a:lnTo>
                    <a:lnTo>
                      <a:pt x="0" y="1179"/>
                    </a:lnTo>
                    <a:close/>
                    <a:moveTo>
                      <a:pt x="0" y="1157"/>
                    </a:moveTo>
                    <a:lnTo>
                      <a:pt x="0" y="1146"/>
                    </a:lnTo>
                    <a:lnTo>
                      <a:pt x="11" y="1146"/>
                    </a:lnTo>
                    <a:lnTo>
                      <a:pt x="11" y="1157"/>
                    </a:lnTo>
                    <a:lnTo>
                      <a:pt x="0" y="1157"/>
                    </a:lnTo>
                    <a:close/>
                    <a:moveTo>
                      <a:pt x="0" y="1135"/>
                    </a:moveTo>
                    <a:lnTo>
                      <a:pt x="0" y="1124"/>
                    </a:lnTo>
                    <a:lnTo>
                      <a:pt x="11" y="1124"/>
                    </a:lnTo>
                    <a:lnTo>
                      <a:pt x="11" y="1135"/>
                    </a:lnTo>
                    <a:lnTo>
                      <a:pt x="0" y="1135"/>
                    </a:lnTo>
                    <a:close/>
                    <a:moveTo>
                      <a:pt x="0" y="1113"/>
                    </a:moveTo>
                    <a:lnTo>
                      <a:pt x="0" y="1102"/>
                    </a:lnTo>
                    <a:lnTo>
                      <a:pt x="11" y="1102"/>
                    </a:lnTo>
                    <a:lnTo>
                      <a:pt x="11" y="1113"/>
                    </a:lnTo>
                    <a:lnTo>
                      <a:pt x="0" y="1113"/>
                    </a:lnTo>
                    <a:close/>
                    <a:moveTo>
                      <a:pt x="0" y="1091"/>
                    </a:moveTo>
                    <a:lnTo>
                      <a:pt x="0" y="1080"/>
                    </a:lnTo>
                    <a:lnTo>
                      <a:pt x="11" y="1080"/>
                    </a:lnTo>
                    <a:lnTo>
                      <a:pt x="11" y="1091"/>
                    </a:lnTo>
                    <a:lnTo>
                      <a:pt x="0" y="1091"/>
                    </a:lnTo>
                    <a:close/>
                    <a:moveTo>
                      <a:pt x="0" y="1069"/>
                    </a:moveTo>
                    <a:lnTo>
                      <a:pt x="0" y="1058"/>
                    </a:lnTo>
                    <a:lnTo>
                      <a:pt x="11" y="1058"/>
                    </a:lnTo>
                    <a:lnTo>
                      <a:pt x="11" y="1069"/>
                    </a:lnTo>
                    <a:lnTo>
                      <a:pt x="0" y="1069"/>
                    </a:lnTo>
                    <a:close/>
                    <a:moveTo>
                      <a:pt x="0" y="1047"/>
                    </a:moveTo>
                    <a:lnTo>
                      <a:pt x="0" y="1036"/>
                    </a:lnTo>
                    <a:lnTo>
                      <a:pt x="11" y="1036"/>
                    </a:lnTo>
                    <a:lnTo>
                      <a:pt x="11" y="1047"/>
                    </a:lnTo>
                    <a:lnTo>
                      <a:pt x="0" y="1047"/>
                    </a:lnTo>
                    <a:close/>
                    <a:moveTo>
                      <a:pt x="0" y="1025"/>
                    </a:moveTo>
                    <a:lnTo>
                      <a:pt x="0" y="1014"/>
                    </a:lnTo>
                    <a:lnTo>
                      <a:pt x="11" y="1014"/>
                    </a:lnTo>
                    <a:lnTo>
                      <a:pt x="11" y="1025"/>
                    </a:lnTo>
                    <a:lnTo>
                      <a:pt x="0" y="1025"/>
                    </a:lnTo>
                    <a:close/>
                    <a:moveTo>
                      <a:pt x="0" y="1003"/>
                    </a:moveTo>
                    <a:lnTo>
                      <a:pt x="0" y="992"/>
                    </a:lnTo>
                    <a:lnTo>
                      <a:pt x="11" y="992"/>
                    </a:lnTo>
                    <a:lnTo>
                      <a:pt x="11" y="1003"/>
                    </a:lnTo>
                    <a:lnTo>
                      <a:pt x="0" y="1003"/>
                    </a:lnTo>
                    <a:close/>
                    <a:moveTo>
                      <a:pt x="0" y="981"/>
                    </a:moveTo>
                    <a:lnTo>
                      <a:pt x="0" y="970"/>
                    </a:lnTo>
                    <a:lnTo>
                      <a:pt x="11" y="970"/>
                    </a:lnTo>
                    <a:lnTo>
                      <a:pt x="11" y="981"/>
                    </a:lnTo>
                    <a:lnTo>
                      <a:pt x="0" y="981"/>
                    </a:lnTo>
                    <a:close/>
                    <a:moveTo>
                      <a:pt x="0" y="959"/>
                    </a:moveTo>
                    <a:lnTo>
                      <a:pt x="0" y="948"/>
                    </a:lnTo>
                    <a:lnTo>
                      <a:pt x="11" y="948"/>
                    </a:lnTo>
                    <a:lnTo>
                      <a:pt x="11" y="959"/>
                    </a:lnTo>
                    <a:lnTo>
                      <a:pt x="0" y="959"/>
                    </a:lnTo>
                    <a:close/>
                    <a:moveTo>
                      <a:pt x="0" y="937"/>
                    </a:moveTo>
                    <a:lnTo>
                      <a:pt x="0" y="926"/>
                    </a:lnTo>
                    <a:lnTo>
                      <a:pt x="11" y="926"/>
                    </a:lnTo>
                    <a:lnTo>
                      <a:pt x="11" y="937"/>
                    </a:lnTo>
                    <a:lnTo>
                      <a:pt x="0" y="937"/>
                    </a:lnTo>
                    <a:close/>
                    <a:moveTo>
                      <a:pt x="0" y="915"/>
                    </a:moveTo>
                    <a:lnTo>
                      <a:pt x="0" y="904"/>
                    </a:lnTo>
                    <a:lnTo>
                      <a:pt x="11" y="904"/>
                    </a:lnTo>
                    <a:lnTo>
                      <a:pt x="11" y="915"/>
                    </a:lnTo>
                    <a:lnTo>
                      <a:pt x="0" y="915"/>
                    </a:lnTo>
                    <a:close/>
                    <a:moveTo>
                      <a:pt x="0" y="893"/>
                    </a:moveTo>
                    <a:lnTo>
                      <a:pt x="0" y="882"/>
                    </a:lnTo>
                    <a:lnTo>
                      <a:pt x="11" y="882"/>
                    </a:lnTo>
                    <a:lnTo>
                      <a:pt x="11" y="893"/>
                    </a:lnTo>
                    <a:lnTo>
                      <a:pt x="0" y="893"/>
                    </a:lnTo>
                    <a:close/>
                    <a:moveTo>
                      <a:pt x="0" y="871"/>
                    </a:moveTo>
                    <a:lnTo>
                      <a:pt x="0" y="860"/>
                    </a:lnTo>
                    <a:lnTo>
                      <a:pt x="11" y="860"/>
                    </a:lnTo>
                    <a:lnTo>
                      <a:pt x="11" y="871"/>
                    </a:lnTo>
                    <a:lnTo>
                      <a:pt x="0" y="871"/>
                    </a:lnTo>
                    <a:close/>
                    <a:moveTo>
                      <a:pt x="0" y="848"/>
                    </a:moveTo>
                    <a:lnTo>
                      <a:pt x="0" y="837"/>
                    </a:lnTo>
                    <a:lnTo>
                      <a:pt x="11" y="837"/>
                    </a:lnTo>
                    <a:lnTo>
                      <a:pt x="11" y="848"/>
                    </a:lnTo>
                    <a:lnTo>
                      <a:pt x="0" y="848"/>
                    </a:lnTo>
                    <a:close/>
                    <a:moveTo>
                      <a:pt x="0" y="826"/>
                    </a:moveTo>
                    <a:lnTo>
                      <a:pt x="0" y="815"/>
                    </a:lnTo>
                    <a:lnTo>
                      <a:pt x="11" y="815"/>
                    </a:lnTo>
                    <a:lnTo>
                      <a:pt x="11" y="826"/>
                    </a:lnTo>
                    <a:lnTo>
                      <a:pt x="0" y="826"/>
                    </a:lnTo>
                    <a:close/>
                    <a:moveTo>
                      <a:pt x="0" y="804"/>
                    </a:moveTo>
                    <a:lnTo>
                      <a:pt x="0" y="793"/>
                    </a:lnTo>
                    <a:lnTo>
                      <a:pt x="11" y="793"/>
                    </a:lnTo>
                    <a:lnTo>
                      <a:pt x="11" y="804"/>
                    </a:lnTo>
                    <a:lnTo>
                      <a:pt x="0" y="804"/>
                    </a:lnTo>
                    <a:close/>
                    <a:moveTo>
                      <a:pt x="0" y="782"/>
                    </a:moveTo>
                    <a:lnTo>
                      <a:pt x="0" y="771"/>
                    </a:lnTo>
                    <a:lnTo>
                      <a:pt x="11" y="771"/>
                    </a:lnTo>
                    <a:lnTo>
                      <a:pt x="11" y="782"/>
                    </a:lnTo>
                    <a:lnTo>
                      <a:pt x="0" y="782"/>
                    </a:lnTo>
                    <a:close/>
                    <a:moveTo>
                      <a:pt x="0" y="760"/>
                    </a:moveTo>
                    <a:lnTo>
                      <a:pt x="0" y="749"/>
                    </a:lnTo>
                    <a:lnTo>
                      <a:pt x="11" y="749"/>
                    </a:lnTo>
                    <a:lnTo>
                      <a:pt x="11" y="760"/>
                    </a:lnTo>
                    <a:lnTo>
                      <a:pt x="0" y="760"/>
                    </a:lnTo>
                    <a:close/>
                    <a:moveTo>
                      <a:pt x="0" y="738"/>
                    </a:moveTo>
                    <a:lnTo>
                      <a:pt x="0" y="727"/>
                    </a:lnTo>
                    <a:lnTo>
                      <a:pt x="11" y="727"/>
                    </a:lnTo>
                    <a:lnTo>
                      <a:pt x="11" y="738"/>
                    </a:lnTo>
                    <a:lnTo>
                      <a:pt x="0" y="738"/>
                    </a:lnTo>
                    <a:close/>
                    <a:moveTo>
                      <a:pt x="0" y="716"/>
                    </a:moveTo>
                    <a:lnTo>
                      <a:pt x="0" y="705"/>
                    </a:lnTo>
                    <a:lnTo>
                      <a:pt x="11" y="705"/>
                    </a:lnTo>
                    <a:lnTo>
                      <a:pt x="11" y="716"/>
                    </a:lnTo>
                    <a:lnTo>
                      <a:pt x="0" y="716"/>
                    </a:lnTo>
                    <a:close/>
                    <a:moveTo>
                      <a:pt x="0" y="694"/>
                    </a:moveTo>
                    <a:lnTo>
                      <a:pt x="0" y="683"/>
                    </a:lnTo>
                    <a:lnTo>
                      <a:pt x="11" y="683"/>
                    </a:lnTo>
                    <a:lnTo>
                      <a:pt x="11" y="694"/>
                    </a:lnTo>
                    <a:lnTo>
                      <a:pt x="0" y="694"/>
                    </a:lnTo>
                    <a:close/>
                    <a:moveTo>
                      <a:pt x="0" y="672"/>
                    </a:moveTo>
                    <a:lnTo>
                      <a:pt x="0" y="661"/>
                    </a:lnTo>
                    <a:lnTo>
                      <a:pt x="11" y="661"/>
                    </a:lnTo>
                    <a:lnTo>
                      <a:pt x="11" y="672"/>
                    </a:lnTo>
                    <a:lnTo>
                      <a:pt x="0" y="672"/>
                    </a:lnTo>
                    <a:close/>
                    <a:moveTo>
                      <a:pt x="0" y="650"/>
                    </a:moveTo>
                    <a:lnTo>
                      <a:pt x="0" y="639"/>
                    </a:lnTo>
                    <a:lnTo>
                      <a:pt x="11" y="639"/>
                    </a:lnTo>
                    <a:lnTo>
                      <a:pt x="11" y="650"/>
                    </a:lnTo>
                    <a:lnTo>
                      <a:pt x="0" y="650"/>
                    </a:lnTo>
                    <a:close/>
                    <a:moveTo>
                      <a:pt x="0" y="628"/>
                    </a:moveTo>
                    <a:lnTo>
                      <a:pt x="0" y="617"/>
                    </a:lnTo>
                    <a:lnTo>
                      <a:pt x="11" y="617"/>
                    </a:lnTo>
                    <a:lnTo>
                      <a:pt x="11" y="628"/>
                    </a:lnTo>
                    <a:lnTo>
                      <a:pt x="0" y="628"/>
                    </a:lnTo>
                    <a:close/>
                    <a:moveTo>
                      <a:pt x="0" y="606"/>
                    </a:moveTo>
                    <a:lnTo>
                      <a:pt x="0" y="595"/>
                    </a:lnTo>
                    <a:lnTo>
                      <a:pt x="11" y="595"/>
                    </a:lnTo>
                    <a:lnTo>
                      <a:pt x="11" y="606"/>
                    </a:lnTo>
                    <a:lnTo>
                      <a:pt x="0" y="606"/>
                    </a:lnTo>
                    <a:close/>
                    <a:moveTo>
                      <a:pt x="0" y="584"/>
                    </a:moveTo>
                    <a:lnTo>
                      <a:pt x="0" y="573"/>
                    </a:lnTo>
                    <a:lnTo>
                      <a:pt x="11" y="573"/>
                    </a:lnTo>
                    <a:lnTo>
                      <a:pt x="11" y="584"/>
                    </a:lnTo>
                    <a:lnTo>
                      <a:pt x="0" y="584"/>
                    </a:lnTo>
                    <a:close/>
                    <a:moveTo>
                      <a:pt x="0" y="562"/>
                    </a:moveTo>
                    <a:lnTo>
                      <a:pt x="0" y="551"/>
                    </a:lnTo>
                    <a:lnTo>
                      <a:pt x="11" y="551"/>
                    </a:lnTo>
                    <a:lnTo>
                      <a:pt x="11" y="562"/>
                    </a:lnTo>
                    <a:lnTo>
                      <a:pt x="0" y="562"/>
                    </a:lnTo>
                    <a:close/>
                    <a:moveTo>
                      <a:pt x="0" y="540"/>
                    </a:moveTo>
                    <a:lnTo>
                      <a:pt x="0" y="529"/>
                    </a:lnTo>
                    <a:lnTo>
                      <a:pt x="11" y="529"/>
                    </a:lnTo>
                    <a:lnTo>
                      <a:pt x="11" y="540"/>
                    </a:lnTo>
                    <a:lnTo>
                      <a:pt x="0" y="540"/>
                    </a:lnTo>
                    <a:close/>
                    <a:moveTo>
                      <a:pt x="0" y="518"/>
                    </a:moveTo>
                    <a:lnTo>
                      <a:pt x="0" y="507"/>
                    </a:lnTo>
                    <a:lnTo>
                      <a:pt x="11" y="507"/>
                    </a:lnTo>
                    <a:lnTo>
                      <a:pt x="11" y="518"/>
                    </a:lnTo>
                    <a:lnTo>
                      <a:pt x="0" y="518"/>
                    </a:lnTo>
                    <a:close/>
                    <a:moveTo>
                      <a:pt x="0" y="496"/>
                    </a:moveTo>
                    <a:lnTo>
                      <a:pt x="0" y="485"/>
                    </a:lnTo>
                    <a:lnTo>
                      <a:pt x="11" y="485"/>
                    </a:lnTo>
                    <a:lnTo>
                      <a:pt x="11" y="496"/>
                    </a:lnTo>
                    <a:lnTo>
                      <a:pt x="0" y="496"/>
                    </a:lnTo>
                    <a:close/>
                    <a:moveTo>
                      <a:pt x="0" y="474"/>
                    </a:moveTo>
                    <a:lnTo>
                      <a:pt x="0" y="463"/>
                    </a:lnTo>
                    <a:lnTo>
                      <a:pt x="11" y="463"/>
                    </a:lnTo>
                    <a:lnTo>
                      <a:pt x="11" y="474"/>
                    </a:lnTo>
                    <a:lnTo>
                      <a:pt x="0" y="474"/>
                    </a:lnTo>
                    <a:close/>
                    <a:moveTo>
                      <a:pt x="0" y="452"/>
                    </a:moveTo>
                    <a:lnTo>
                      <a:pt x="0" y="441"/>
                    </a:lnTo>
                    <a:lnTo>
                      <a:pt x="11" y="441"/>
                    </a:lnTo>
                    <a:lnTo>
                      <a:pt x="11" y="452"/>
                    </a:lnTo>
                    <a:lnTo>
                      <a:pt x="0" y="452"/>
                    </a:lnTo>
                    <a:close/>
                    <a:moveTo>
                      <a:pt x="0" y="430"/>
                    </a:moveTo>
                    <a:lnTo>
                      <a:pt x="0" y="419"/>
                    </a:lnTo>
                    <a:lnTo>
                      <a:pt x="11" y="419"/>
                    </a:lnTo>
                    <a:lnTo>
                      <a:pt x="11" y="430"/>
                    </a:lnTo>
                    <a:lnTo>
                      <a:pt x="0" y="430"/>
                    </a:lnTo>
                    <a:close/>
                    <a:moveTo>
                      <a:pt x="0" y="408"/>
                    </a:moveTo>
                    <a:lnTo>
                      <a:pt x="0" y="397"/>
                    </a:lnTo>
                    <a:lnTo>
                      <a:pt x="11" y="397"/>
                    </a:lnTo>
                    <a:lnTo>
                      <a:pt x="11" y="408"/>
                    </a:lnTo>
                    <a:lnTo>
                      <a:pt x="0" y="408"/>
                    </a:lnTo>
                    <a:close/>
                    <a:moveTo>
                      <a:pt x="0" y="386"/>
                    </a:moveTo>
                    <a:lnTo>
                      <a:pt x="0" y="375"/>
                    </a:lnTo>
                    <a:lnTo>
                      <a:pt x="11" y="375"/>
                    </a:lnTo>
                    <a:lnTo>
                      <a:pt x="11" y="386"/>
                    </a:lnTo>
                    <a:lnTo>
                      <a:pt x="0" y="386"/>
                    </a:lnTo>
                    <a:close/>
                    <a:moveTo>
                      <a:pt x="0" y="363"/>
                    </a:moveTo>
                    <a:lnTo>
                      <a:pt x="0" y="352"/>
                    </a:lnTo>
                    <a:lnTo>
                      <a:pt x="11" y="352"/>
                    </a:lnTo>
                    <a:lnTo>
                      <a:pt x="11" y="363"/>
                    </a:lnTo>
                    <a:lnTo>
                      <a:pt x="0" y="363"/>
                    </a:lnTo>
                    <a:close/>
                    <a:moveTo>
                      <a:pt x="0" y="341"/>
                    </a:moveTo>
                    <a:lnTo>
                      <a:pt x="0" y="330"/>
                    </a:lnTo>
                    <a:lnTo>
                      <a:pt x="11" y="330"/>
                    </a:lnTo>
                    <a:lnTo>
                      <a:pt x="11" y="341"/>
                    </a:lnTo>
                    <a:lnTo>
                      <a:pt x="0" y="341"/>
                    </a:lnTo>
                    <a:close/>
                    <a:moveTo>
                      <a:pt x="0" y="319"/>
                    </a:moveTo>
                    <a:lnTo>
                      <a:pt x="0" y="308"/>
                    </a:lnTo>
                    <a:lnTo>
                      <a:pt x="11" y="308"/>
                    </a:lnTo>
                    <a:lnTo>
                      <a:pt x="11" y="319"/>
                    </a:lnTo>
                    <a:lnTo>
                      <a:pt x="0" y="319"/>
                    </a:lnTo>
                    <a:close/>
                    <a:moveTo>
                      <a:pt x="0" y="297"/>
                    </a:moveTo>
                    <a:lnTo>
                      <a:pt x="0" y="286"/>
                    </a:lnTo>
                    <a:lnTo>
                      <a:pt x="11" y="286"/>
                    </a:lnTo>
                    <a:lnTo>
                      <a:pt x="11" y="297"/>
                    </a:lnTo>
                    <a:lnTo>
                      <a:pt x="0" y="297"/>
                    </a:lnTo>
                    <a:close/>
                    <a:moveTo>
                      <a:pt x="0" y="275"/>
                    </a:moveTo>
                    <a:lnTo>
                      <a:pt x="0" y="264"/>
                    </a:lnTo>
                    <a:lnTo>
                      <a:pt x="11" y="264"/>
                    </a:lnTo>
                    <a:lnTo>
                      <a:pt x="11" y="275"/>
                    </a:lnTo>
                    <a:lnTo>
                      <a:pt x="0" y="275"/>
                    </a:lnTo>
                    <a:close/>
                    <a:moveTo>
                      <a:pt x="0" y="253"/>
                    </a:moveTo>
                    <a:lnTo>
                      <a:pt x="0" y="242"/>
                    </a:lnTo>
                    <a:lnTo>
                      <a:pt x="11" y="242"/>
                    </a:lnTo>
                    <a:lnTo>
                      <a:pt x="11" y="253"/>
                    </a:lnTo>
                    <a:lnTo>
                      <a:pt x="0" y="253"/>
                    </a:lnTo>
                    <a:close/>
                    <a:moveTo>
                      <a:pt x="0" y="231"/>
                    </a:moveTo>
                    <a:lnTo>
                      <a:pt x="0" y="220"/>
                    </a:lnTo>
                    <a:lnTo>
                      <a:pt x="11" y="220"/>
                    </a:lnTo>
                    <a:lnTo>
                      <a:pt x="11" y="231"/>
                    </a:lnTo>
                    <a:lnTo>
                      <a:pt x="0" y="231"/>
                    </a:lnTo>
                    <a:close/>
                    <a:moveTo>
                      <a:pt x="0" y="209"/>
                    </a:moveTo>
                    <a:lnTo>
                      <a:pt x="0" y="198"/>
                    </a:lnTo>
                    <a:lnTo>
                      <a:pt x="11" y="198"/>
                    </a:lnTo>
                    <a:lnTo>
                      <a:pt x="11" y="209"/>
                    </a:lnTo>
                    <a:lnTo>
                      <a:pt x="0" y="209"/>
                    </a:lnTo>
                    <a:close/>
                    <a:moveTo>
                      <a:pt x="0" y="187"/>
                    </a:moveTo>
                    <a:lnTo>
                      <a:pt x="0" y="176"/>
                    </a:lnTo>
                    <a:lnTo>
                      <a:pt x="11" y="176"/>
                    </a:lnTo>
                    <a:lnTo>
                      <a:pt x="11" y="187"/>
                    </a:lnTo>
                    <a:lnTo>
                      <a:pt x="0" y="187"/>
                    </a:lnTo>
                    <a:close/>
                    <a:moveTo>
                      <a:pt x="0" y="165"/>
                    </a:moveTo>
                    <a:lnTo>
                      <a:pt x="0" y="154"/>
                    </a:lnTo>
                    <a:lnTo>
                      <a:pt x="11" y="154"/>
                    </a:lnTo>
                    <a:lnTo>
                      <a:pt x="11" y="165"/>
                    </a:lnTo>
                    <a:lnTo>
                      <a:pt x="0" y="165"/>
                    </a:lnTo>
                    <a:close/>
                    <a:moveTo>
                      <a:pt x="0" y="143"/>
                    </a:moveTo>
                    <a:lnTo>
                      <a:pt x="0" y="132"/>
                    </a:lnTo>
                    <a:lnTo>
                      <a:pt x="11" y="132"/>
                    </a:lnTo>
                    <a:lnTo>
                      <a:pt x="11" y="143"/>
                    </a:lnTo>
                    <a:lnTo>
                      <a:pt x="0" y="143"/>
                    </a:lnTo>
                    <a:close/>
                    <a:moveTo>
                      <a:pt x="0" y="121"/>
                    </a:moveTo>
                    <a:lnTo>
                      <a:pt x="0" y="110"/>
                    </a:lnTo>
                    <a:lnTo>
                      <a:pt x="11" y="110"/>
                    </a:lnTo>
                    <a:lnTo>
                      <a:pt x="11" y="121"/>
                    </a:lnTo>
                    <a:lnTo>
                      <a:pt x="0" y="121"/>
                    </a:lnTo>
                    <a:close/>
                    <a:moveTo>
                      <a:pt x="0" y="99"/>
                    </a:moveTo>
                    <a:lnTo>
                      <a:pt x="0" y="88"/>
                    </a:lnTo>
                    <a:lnTo>
                      <a:pt x="11" y="88"/>
                    </a:lnTo>
                    <a:lnTo>
                      <a:pt x="11" y="99"/>
                    </a:lnTo>
                    <a:lnTo>
                      <a:pt x="0" y="99"/>
                    </a:lnTo>
                    <a:close/>
                    <a:moveTo>
                      <a:pt x="0" y="77"/>
                    </a:moveTo>
                    <a:lnTo>
                      <a:pt x="0" y="66"/>
                    </a:lnTo>
                    <a:lnTo>
                      <a:pt x="11" y="66"/>
                    </a:lnTo>
                    <a:lnTo>
                      <a:pt x="11" y="77"/>
                    </a:lnTo>
                    <a:lnTo>
                      <a:pt x="0" y="77"/>
                    </a:lnTo>
                    <a:close/>
                    <a:moveTo>
                      <a:pt x="0" y="55"/>
                    </a:moveTo>
                    <a:lnTo>
                      <a:pt x="0" y="44"/>
                    </a:lnTo>
                    <a:lnTo>
                      <a:pt x="11" y="44"/>
                    </a:lnTo>
                    <a:lnTo>
                      <a:pt x="11" y="55"/>
                    </a:lnTo>
                    <a:lnTo>
                      <a:pt x="0" y="55"/>
                    </a:lnTo>
                    <a:close/>
                    <a:moveTo>
                      <a:pt x="0" y="33"/>
                    </a:moveTo>
                    <a:lnTo>
                      <a:pt x="0" y="22"/>
                    </a:lnTo>
                    <a:lnTo>
                      <a:pt x="11" y="22"/>
                    </a:lnTo>
                    <a:lnTo>
                      <a:pt x="11" y="33"/>
                    </a:lnTo>
                    <a:lnTo>
                      <a:pt x="0" y="33"/>
                    </a:lnTo>
                    <a:close/>
                    <a:moveTo>
                      <a:pt x="0" y="11"/>
                    </a:moveTo>
                    <a:lnTo>
                      <a:pt x="0" y="0"/>
                    </a:lnTo>
                    <a:lnTo>
                      <a:pt x="11" y="0"/>
                    </a:lnTo>
                    <a:lnTo>
                      <a:pt x="11" y="11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00000"/>
              </a:solidFill>
              <a:ln w="1">
                <a:noFill/>
                <a:bevel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endParaRPr>
              </a:p>
            </p:txBody>
          </p:sp>
          <p:sp>
            <p:nvSpPr>
              <p:cNvPr id="92" name="Line 76"/>
              <p:cNvSpPr>
                <a:spLocks noChangeShapeType="1"/>
              </p:cNvSpPr>
              <p:nvPr/>
            </p:nvSpPr>
            <p:spPr bwMode="auto">
              <a:xfrm>
                <a:off x="4124" y="545"/>
                <a:ext cx="1" cy="88"/>
              </a:xfrm>
              <a:prstGeom prst="line">
                <a:avLst/>
              </a:prstGeom>
              <a:noFill/>
              <a:ln w="4" cap="rnd">
                <a:noFill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endParaRPr>
              </a:p>
            </p:txBody>
          </p:sp>
          <p:sp>
            <p:nvSpPr>
              <p:cNvPr id="93" name="Rectangle 77"/>
              <p:cNvSpPr>
                <a:spLocks noChangeArrowheads="1"/>
              </p:cNvSpPr>
              <p:nvPr/>
            </p:nvSpPr>
            <p:spPr bwMode="auto">
              <a:xfrm>
                <a:off x="3889" y="242"/>
                <a:ext cx="320" cy="145"/>
              </a:xfrm>
              <a:prstGeom prst="rect">
                <a:avLst/>
              </a:prstGeom>
              <a:noFill/>
              <a:ln w="4" cap="rnd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altLang="en-US" sz="4000" b="0" i="0" u="none" strike="noStrike" kern="1200" cap="none" spc="0" normalizeH="0" baseline="0" noProof="0">
                  <a:ln>
                    <a:noFill/>
                  </a:ln>
                  <a:solidFill>
                    <a:srgbClr val="EEECE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ＭＳ Ｐゴシック"/>
                  <a:cs typeface="+mn-cs"/>
                </a:endParaRPr>
              </a:p>
            </p:txBody>
          </p:sp>
          <p:sp>
            <p:nvSpPr>
              <p:cNvPr id="94" name="Freeform 79"/>
              <p:cNvSpPr>
                <a:spLocks noEditPoints="1"/>
              </p:cNvSpPr>
              <p:nvPr/>
            </p:nvSpPr>
            <p:spPr bwMode="auto">
              <a:xfrm>
                <a:off x="4102" y="398"/>
                <a:ext cx="44" cy="147"/>
              </a:xfrm>
              <a:custGeom>
                <a:avLst/>
                <a:gdLst>
                  <a:gd name="T0" fmla="*/ 30 w 44"/>
                  <a:gd name="T1" fmla="*/ 0 h 147"/>
                  <a:gd name="T2" fmla="*/ 30 w 44"/>
                  <a:gd name="T3" fmla="*/ 110 h 147"/>
                  <a:gd name="T4" fmla="*/ 15 w 44"/>
                  <a:gd name="T5" fmla="*/ 110 h 147"/>
                  <a:gd name="T6" fmla="*/ 15 w 44"/>
                  <a:gd name="T7" fmla="*/ 0 h 147"/>
                  <a:gd name="T8" fmla="*/ 30 w 44"/>
                  <a:gd name="T9" fmla="*/ 0 h 147"/>
                  <a:gd name="T10" fmla="*/ 44 w 44"/>
                  <a:gd name="T11" fmla="*/ 103 h 147"/>
                  <a:gd name="T12" fmla="*/ 22 w 44"/>
                  <a:gd name="T13" fmla="*/ 147 h 147"/>
                  <a:gd name="T14" fmla="*/ 0 w 44"/>
                  <a:gd name="T15" fmla="*/ 103 h 147"/>
                  <a:gd name="T16" fmla="*/ 44 w 44"/>
                  <a:gd name="T17" fmla="*/ 103 h 14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44"/>
                  <a:gd name="T28" fmla="*/ 0 h 147"/>
                  <a:gd name="T29" fmla="*/ 44 w 44"/>
                  <a:gd name="T30" fmla="*/ 147 h 14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44" h="147">
                    <a:moveTo>
                      <a:pt x="30" y="0"/>
                    </a:moveTo>
                    <a:lnTo>
                      <a:pt x="30" y="110"/>
                    </a:lnTo>
                    <a:lnTo>
                      <a:pt x="15" y="110"/>
                    </a:lnTo>
                    <a:lnTo>
                      <a:pt x="15" y="0"/>
                    </a:lnTo>
                    <a:lnTo>
                      <a:pt x="30" y="0"/>
                    </a:lnTo>
                    <a:close/>
                    <a:moveTo>
                      <a:pt x="44" y="103"/>
                    </a:moveTo>
                    <a:lnTo>
                      <a:pt x="22" y="147"/>
                    </a:lnTo>
                    <a:lnTo>
                      <a:pt x="0" y="103"/>
                    </a:lnTo>
                    <a:lnTo>
                      <a:pt x="44" y="103"/>
                    </a:lnTo>
                    <a:close/>
                  </a:path>
                </a:pathLst>
              </a:custGeom>
              <a:solidFill>
                <a:srgbClr val="0000FF"/>
              </a:solidFill>
              <a:ln w="1">
                <a:noFill/>
                <a:bevel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endParaRPr>
              </a:p>
            </p:txBody>
          </p:sp>
          <p:sp>
            <p:nvSpPr>
              <p:cNvPr id="95" name="Freeform 80"/>
              <p:cNvSpPr>
                <a:spLocks noEditPoints="1"/>
              </p:cNvSpPr>
              <p:nvPr/>
            </p:nvSpPr>
            <p:spPr bwMode="auto">
              <a:xfrm>
                <a:off x="2152" y="1408"/>
                <a:ext cx="357" cy="328"/>
              </a:xfrm>
              <a:custGeom>
                <a:avLst/>
                <a:gdLst>
                  <a:gd name="T0" fmla="*/ 352 w 357"/>
                  <a:gd name="T1" fmla="*/ 318 h 328"/>
                  <a:gd name="T2" fmla="*/ 341 w 357"/>
                  <a:gd name="T3" fmla="*/ 318 h 328"/>
                  <a:gd name="T4" fmla="*/ 346 w 357"/>
                  <a:gd name="T5" fmla="*/ 313 h 328"/>
                  <a:gd name="T6" fmla="*/ 325 w 357"/>
                  <a:gd name="T7" fmla="*/ 303 h 328"/>
                  <a:gd name="T8" fmla="*/ 330 w 357"/>
                  <a:gd name="T9" fmla="*/ 308 h 328"/>
                  <a:gd name="T10" fmla="*/ 319 w 357"/>
                  <a:gd name="T11" fmla="*/ 288 h 328"/>
                  <a:gd name="T12" fmla="*/ 309 w 357"/>
                  <a:gd name="T13" fmla="*/ 288 h 328"/>
                  <a:gd name="T14" fmla="*/ 314 w 357"/>
                  <a:gd name="T15" fmla="*/ 283 h 328"/>
                  <a:gd name="T16" fmla="*/ 293 w 357"/>
                  <a:gd name="T17" fmla="*/ 273 h 328"/>
                  <a:gd name="T18" fmla="*/ 298 w 357"/>
                  <a:gd name="T19" fmla="*/ 278 h 328"/>
                  <a:gd name="T20" fmla="*/ 287 w 357"/>
                  <a:gd name="T21" fmla="*/ 258 h 328"/>
                  <a:gd name="T22" fmla="*/ 276 w 357"/>
                  <a:gd name="T23" fmla="*/ 258 h 328"/>
                  <a:gd name="T24" fmla="*/ 281 w 357"/>
                  <a:gd name="T25" fmla="*/ 253 h 328"/>
                  <a:gd name="T26" fmla="*/ 260 w 357"/>
                  <a:gd name="T27" fmla="*/ 244 h 328"/>
                  <a:gd name="T28" fmla="*/ 265 w 357"/>
                  <a:gd name="T29" fmla="*/ 249 h 328"/>
                  <a:gd name="T30" fmla="*/ 254 w 357"/>
                  <a:gd name="T31" fmla="*/ 228 h 328"/>
                  <a:gd name="T32" fmla="*/ 244 w 357"/>
                  <a:gd name="T33" fmla="*/ 229 h 328"/>
                  <a:gd name="T34" fmla="*/ 249 w 357"/>
                  <a:gd name="T35" fmla="*/ 223 h 328"/>
                  <a:gd name="T36" fmla="*/ 227 w 357"/>
                  <a:gd name="T37" fmla="*/ 214 h 328"/>
                  <a:gd name="T38" fmla="*/ 233 w 357"/>
                  <a:gd name="T39" fmla="*/ 219 h 328"/>
                  <a:gd name="T40" fmla="*/ 222 w 357"/>
                  <a:gd name="T41" fmla="*/ 198 h 328"/>
                  <a:gd name="T42" fmla="*/ 211 w 357"/>
                  <a:gd name="T43" fmla="*/ 199 h 328"/>
                  <a:gd name="T44" fmla="*/ 216 w 357"/>
                  <a:gd name="T45" fmla="*/ 193 h 328"/>
                  <a:gd name="T46" fmla="*/ 195 w 357"/>
                  <a:gd name="T47" fmla="*/ 184 h 328"/>
                  <a:gd name="T48" fmla="*/ 200 w 357"/>
                  <a:gd name="T49" fmla="*/ 189 h 328"/>
                  <a:gd name="T50" fmla="*/ 189 w 357"/>
                  <a:gd name="T51" fmla="*/ 169 h 328"/>
                  <a:gd name="T52" fmla="*/ 179 w 357"/>
                  <a:gd name="T53" fmla="*/ 169 h 328"/>
                  <a:gd name="T54" fmla="*/ 184 w 357"/>
                  <a:gd name="T55" fmla="*/ 164 h 328"/>
                  <a:gd name="T56" fmla="*/ 162 w 357"/>
                  <a:gd name="T57" fmla="*/ 154 h 328"/>
                  <a:gd name="T58" fmla="*/ 168 w 357"/>
                  <a:gd name="T59" fmla="*/ 159 h 328"/>
                  <a:gd name="T60" fmla="*/ 157 w 357"/>
                  <a:gd name="T61" fmla="*/ 139 h 328"/>
                  <a:gd name="T62" fmla="*/ 146 w 357"/>
                  <a:gd name="T63" fmla="*/ 139 h 328"/>
                  <a:gd name="T64" fmla="*/ 151 w 357"/>
                  <a:gd name="T65" fmla="*/ 134 h 328"/>
                  <a:gd name="T66" fmla="*/ 130 w 357"/>
                  <a:gd name="T67" fmla="*/ 124 h 328"/>
                  <a:gd name="T68" fmla="*/ 135 w 357"/>
                  <a:gd name="T69" fmla="*/ 129 h 328"/>
                  <a:gd name="T70" fmla="*/ 124 w 357"/>
                  <a:gd name="T71" fmla="*/ 109 h 328"/>
                  <a:gd name="T72" fmla="*/ 114 w 357"/>
                  <a:gd name="T73" fmla="*/ 109 h 328"/>
                  <a:gd name="T74" fmla="*/ 119 w 357"/>
                  <a:gd name="T75" fmla="*/ 104 h 328"/>
                  <a:gd name="T76" fmla="*/ 97 w 357"/>
                  <a:gd name="T77" fmla="*/ 95 h 328"/>
                  <a:gd name="T78" fmla="*/ 103 w 357"/>
                  <a:gd name="T79" fmla="*/ 100 h 328"/>
                  <a:gd name="T80" fmla="*/ 91 w 357"/>
                  <a:gd name="T81" fmla="*/ 79 h 328"/>
                  <a:gd name="T82" fmla="*/ 81 w 357"/>
                  <a:gd name="T83" fmla="*/ 80 h 328"/>
                  <a:gd name="T84" fmla="*/ 86 w 357"/>
                  <a:gd name="T85" fmla="*/ 74 h 328"/>
                  <a:gd name="T86" fmla="*/ 65 w 357"/>
                  <a:gd name="T87" fmla="*/ 65 h 328"/>
                  <a:gd name="T88" fmla="*/ 70 w 357"/>
                  <a:gd name="T89" fmla="*/ 70 h 328"/>
                  <a:gd name="T90" fmla="*/ 59 w 357"/>
                  <a:gd name="T91" fmla="*/ 49 h 328"/>
                  <a:gd name="T92" fmla="*/ 49 w 357"/>
                  <a:gd name="T93" fmla="*/ 50 h 328"/>
                  <a:gd name="T94" fmla="*/ 54 w 357"/>
                  <a:gd name="T95" fmla="*/ 44 h 328"/>
                  <a:gd name="T96" fmla="*/ 32 w 357"/>
                  <a:gd name="T97" fmla="*/ 35 h 328"/>
                  <a:gd name="T98" fmla="*/ 38 w 357"/>
                  <a:gd name="T99" fmla="*/ 40 h 328"/>
                  <a:gd name="T100" fmla="*/ 26 w 357"/>
                  <a:gd name="T101" fmla="*/ 20 h 328"/>
                  <a:gd name="T102" fmla="*/ 16 w 357"/>
                  <a:gd name="T103" fmla="*/ 20 h 328"/>
                  <a:gd name="T104" fmla="*/ 21 w 357"/>
                  <a:gd name="T105" fmla="*/ 15 h 328"/>
                  <a:gd name="T106" fmla="*/ 0 w 357"/>
                  <a:gd name="T107" fmla="*/ 5 h 328"/>
                  <a:gd name="T108" fmla="*/ 5 w 357"/>
                  <a:gd name="T109" fmla="*/ 10 h 328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357"/>
                  <a:gd name="T166" fmla="*/ 0 h 328"/>
                  <a:gd name="T167" fmla="*/ 357 w 357"/>
                  <a:gd name="T168" fmla="*/ 328 h 328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357" h="328">
                    <a:moveTo>
                      <a:pt x="352" y="328"/>
                    </a:moveTo>
                    <a:lnTo>
                      <a:pt x="347" y="323"/>
                    </a:lnTo>
                    <a:lnTo>
                      <a:pt x="352" y="318"/>
                    </a:lnTo>
                    <a:lnTo>
                      <a:pt x="357" y="323"/>
                    </a:lnTo>
                    <a:lnTo>
                      <a:pt x="352" y="328"/>
                    </a:lnTo>
                    <a:close/>
                    <a:moveTo>
                      <a:pt x="341" y="318"/>
                    </a:moveTo>
                    <a:lnTo>
                      <a:pt x="336" y="313"/>
                    </a:lnTo>
                    <a:lnTo>
                      <a:pt x="341" y="308"/>
                    </a:lnTo>
                    <a:lnTo>
                      <a:pt x="346" y="313"/>
                    </a:lnTo>
                    <a:lnTo>
                      <a:pt x="341" y="318"/>
                    </a:lnTo>
                    <a:close/>
                    <a:moveTo>
                      <a:pt x="330" y="308"/>
                    </a:moveTo>
                    <a:lnTo>
                      <a:pt x="325" y="303"/>
                    </a:lnTo>
                    <a:lnTo>
                      <a:pt x="330" y="298"/>
                    </a:lnTo>
                    <a:lnTo>
                      <a:pt x="335" y="303"/>
                    </a:lnTo>
                    <a:lnTo>
                      <a:pt x="330" y="308"/>
                    </a:lnTo>
                    <a:close/>
                    <a:moveTo>
                      <a:pt x="320" y="298"/>
                    </a:moveTo>
                    <a:lnTo>
                      <a:pt x="314" y="293"/>
                    </a:lnTo>
                    <a:lnTo>
                      <a:pt x="319" y="288"/>
                    </a:lnTo>
                    <a:lnTo>
                      <a:pt x="325" y="293"/>
                    </a:lnTo>
                    <a:lnTo>
                      <a:pt x="320" y="298"/>
                    </a:lnTo>
                    <a:close/>
                    <a:moveTo>
                      <a:pt x="309" y="288"/>
                    </a:moveTo>
                    <a:lnTo>
                      <a:pt x="303" y="283"/>
                    </a:lnTo>
                    <a:lnTo>
                      <a:pt x="308" y="278"/>
                    </a:lnTo>
                    <a:lnTo>
                      <a:pt x="314" y="283"/>
                    </a:lnTo>
                    <a:lnTo>
                      <a:pt x="309" y="288"/>
                    </a:lnTo>
                    <a:close/>
                    <a:moveTo>
                      <a:pt x="298" y="278"/>
                    </a:moveTo>
                    <a:lnTo>
                      <a:pt x="293" y="273"/>
                    </a:lnTo>
                    <a:lnTo>
                      <a:pt x="297" y="268"/>
                    </a:lnTo>
                    <a:lnTo>
                      <a:pt x="303" y="273"/>
                    </a:lnTo>
                    <a:lnTo>
                      <a:pt x="298" y="278"/>
                    </a:lnTo>
                    <a:close/>
                    <a:moveTo>
                      <a:pt x="287" y="268"/>
                    </a:moveTo>
                    <a:lnTo>
                      <a:pt x="282" y="263"/>
                    </a:lnTo>
                    <a:lnTo>
                      <a:pt x="287" y="258"/>
                    </a:lnTo>
                    <a:lnTo>
                      <a:pt x="292" y="263"/>
                    </a:lnTo>
                    <a:lnTo>
                      <a:pt x="287" y="268"/>
                    </a:lnTo>
                    <a:close/>
                    <a:moveTo>
                      <a:pt x="276" y="258"/>
                    </a:moveTo>
                    <a:lnTo>
                      <a:pt x="271" y="253"/>
                    </a:lnTo>
                    <a:lnTo>
                      <a:pt x="276" y="248"/>
                    </a:lnTo>
                    <a:lnTo>
                      <a:pt x="281" y="253"/>
                    </a:lnTo>
                    <a:lnTo>
                      <a:pt x="276" y="258"/>
                    </a:lnTo>
                    <a:close/>
                    <a:moveTo>
                      <a:pt x="265" y="249"/>
                    </a:moveTo>
                    <a:lnTo>
                      <a:pt x="260" y="244"/>
                    </a:lnTo>
                    <a:lnTo>
                      <a:pt x="265" y="238"/>
                    </a:lnTo>
                    <a:lnTo>
                      <a:pt x="270" y="243"/>
                    </a:lnTo>
                    <a:lnTo>
                      <a:pt x="265" y="249"/>
                    </a:lnTo>
                    <a:close/>
                    <a:moveTo>
                      <a:pt x="255" y="239"/>
                    </a:moveTo>
                    <a:lnTo>
                      <a:pt x="249" y="234"/>
                    </a:lnTo>
                    <a:lnTo>
                      <a:pt x="254" y="228"/>
                    </a:lnTo>
                    <a:lnTo>
                      <a:pt x="260" y="233"/>
                    </a:lnTo>
                    <a:lnTo>
                      <a:pt x="255" y="239"/>
                    </a:lnTo>
                    <a:close/>
                    <a:moveTo>
                      <a:pt x="244" y="229"/>
                    </a:moveTo>
                    <a:lnTo>
                      <a:pt x="238" y="224"/>
                    </a:lnTo>
                    <a:lnTo>
                      <a:pt x="243" y="218"/>
                    </a:lnTo>
                    <a:lnTo>
                      <a:pt x="249" y="223"/>
                    </a:lnTo>
                    <a:lnTo>
                      <a:pt x="244" y="229"/>
                    </a:lnTo>
                    <a:close/>
                    <a:moveTo>
                      <a:pt x="233" y="219"/>
                    </a:moveTo>
                    <a:lnTo>
                      <a:pt x="227" y="214"/>
                    </a:lnTo>
                    <a:lnTo>
                      <a:pt x="232" y="208"/>
                    </a:lnTo>
                    <a:lnTo>
                      <a:pt x="238" y="213"/>
                    </a:lnTo>
                    <a:lnTo>
                      <a:pt x="233" y="219"/>
                    </a:lnTo>
                    <a:close/>
                    <a:moveTo>
                      <a:pt x="222" y="209"/>
                    </a:moveTo>
                    <a:lnTo>
                      <a:pt x="217" y="204"/>
                    </a:lnTo>
                    <a:lnTo>
                      <a:pt x="222" y="198"/>
                    </a:lnTo>
                    <a:lnTo>
                      <a:pt x="227" y="203"/>
                    </a:lnTo>
                    <a:lnTo>
                      <a:pt x="222" y="209"/>
                    </a:lnTo>
                    <a:close/>
                    <a:moveTo>
                      <a:pt x="211" y="199"/>
                    </a:moveTo>
                    <a:lnTo>
                      <a:pt x="206" y="194"/>
                    </a:lnTo>
                    <a:lnTo>
                      <a:pt x="211" y="188"/>
                    </a:lnTo>
                    <a:lnTo>
                      <a:pt x="216" y="193"/>
                    </a:lnTo>
                    <a:lnTo>
                      <a:pt x="211" y="199"/>
                    </a:lnTo>
                    <a:close/>
                    <a:moveTo>
                      <a:pt x="200" y="189"/>
                    </a:moveTo>
                    <a:lnTo>
                      <a:pt x="195" y="184"/>
                    </a:lnTo>
                    <a:lnTo>
                      <a:pt x="200" y="179"/>
                    </a:lnTo>
                    <a:lnTo>
                      <a:pt x="205" y="183"/>
                    </a:lnTo>
                    <a:lnTo>
                      <a:pt x="200" y="189"/>
                    </a:lnTo>
                    <a:close/>
                    <a:moveTo>
                      <a:pt x="190" y="179"/>
                    </a:moveTo>
                    <a:lnTo>
                      <a:pt x="184" y="174"/>
                    </a:lnTo>
                    <a:lnTo>
                      <a:pt x="189" y="169"/>
                    </a:lnTo>
                    <a:lnTo>
                      <a:pt x="195" y="174"/>
                    </a:lnTo>
                    <a:lnTo>
                      <a:pt x="190" y="179"/>
                    </a:lnTo>
                    <a:close/>
                    <a:moveTo>
                      <a:pt x="179" y="169"/>
                    </a:moveTo>
                    <a:lnTo>
                      <a:pt x="173" y="164"/>
                    </a:lnTo>
                    <a:lnTo>
                      <a:pt x="178" y="159"/>
                    </a:lnTo>
                    <a:lnTo>
                      <a:pt x="184" y="164"/>
                    </a:lnTo>
                    <a:lnTo>
                      <a:pt x="179" y="169"/>
                    </a:lnTo>
                    <a:close/>
                    <a:moveTo>
                      <a:pt x="168" y="159"/>
                    </a:moveTo>
                    <a:lnTo>
                      <a:pt x="162" y="154"/>
                    </a:lnTo>
                    <a:lnTo>
                      <a:pt x="167" y="149"/>
                    </a:lnTo>
                    <a:lnTo>
                      <a:pt x="173" y="154"/>
                    </a:lnTo>
                    <a:lnTo>
                      <a:pt x="168" y="159"/>
                    </a:lnTo>
                    <a:close/>
                    <a:moveTo>
                      <a:pt x="157" y="149"/>
                    </a:moveTo>
                    <a:lnTo>
                      <a:pt x="152" y="144"/>
                    </a:lnTo>
                    <a:lnTo>
                      <a:pt x="157" y="139"/>
                    </a:lnTo>
                    <a:lnTo>
                      <a:pt x="162" y="144"/>
                    </a:lnTo>
                    <a:lnTo>
                      <a:pt x="157" y="149"/>
                    </a:lnTo>
                    <a:close/>
                    <a:moveTo>
                      <a:pt x="146" y="139"/>
                    </a:moveTo>
                    <a:lnTo>
                      <a:pt x="141" y="134"/>
                    </a:lnTo>
                    <a:lnTo>
                      <a:pt x="146" y="129"/>
                    </a:lnTo>
                    <a:lnTo>
                      <a:pt x="151" y="134"/>
                    </a:lnTo>
                    <a:lnTo>
                      <a:pt x="146" y="139"/>
                    </a:lnTo>
                    <a:close/>
                    <a:moveTo>
                      <a:pt x="135" y="129"/>
                    </a:moveTo>
                    <a:lnTo>
                      <a:pt x="130" y="124"/>
                    </a:lnTo>
                    <a:lnTo>
                      <a:pt x="135" y="119"/>
                    </a:lnTo>
                    <a:lnTo>
                      <a:pt x="140" y="124"/>
                    </a:lnTo>
                    <a:lnTo>
                      <a:pt x="135" y="129"/>
                    </a:lnTo>
                    <a:close/>
                    <a:moveTo>
                      <a:pt x="125" y="119"/>
                    </a:moveTo>
                    <a:lnTo>
                      <a:pt x="119" y="114"/>
                    </a:lnTo>
                    <a:lnTo>
                      <a:pt x="124" y="109"/>
                    </a:lnTo>
                    <a:lnTo>
                      <a:pt x="129" y="114"/>
                    </a:lnTo>
                    <a:lnTo>
                      <a:pt x="125" y="119"/>
                    </a:lnTo>
                    <a:close/>
                    <a:moveTo>
                      <a:pt x="114" y="109"/>
                    </a:moveTo>
                    <a:lnTo>
                      <a:pt x="108" y="105"/>
                    </a:lnTo>
                    <a:lnTo>
                      <a:pt x="113" y="99"/>
                    </a:lnTo>
                    <a:lnTo>
                      <a:pt x="119" y="104"/>
                    </a:lnTo>
                    <a:lnTo>
                      <a:pt x="114" y="109"/>
                    </a:lnTo>
                    <a:close/>
                    <a:moveTo>
                      <a:pt x="103" y="100"/>
                    </a:moveTo>
                    <a:lnTo>
                      <a:pt x="97" y="95"/>
                    </a:lnTo>
                    <a:lnTo>
                      <a:pt x="102" y="89"/>
                    </a:lnTo>
                    <a:lnTo>
                      <a:pt x="108" y="94"/>
                    </a:lnTo>
                    <a:lnTo>
                      <a:pt x="103" y="100"/>
                    </a:lnTo>
                    <a:close/>
                    <a:moveTo>
                      <a:pt x="92" y="90"/>
                    </a:moveTo>
                    <a:lnTo>
                      <a:pt x="87" y="85"/>
                    </a:lnTo>
                    <a:lnTo>
                      <a:pt x="91" y="79"/>
                    </a:lnTo>
                    <a:lnTo>
                      <a:pt x="97" y="84"/>
                    </a:lnTo>
                    <a:lnTo>
                      <a:pt x="92" y="90"/>
                    </a:lnTo>
                    <a:close/>
                    <a:moveTo>
                      <a:pt x="81" y="80"/>
                    </a:moveTo>
                    <a:lnTo>
                      <a:pt x="76" y="75"/>
                    </a:lnTo>
                    <a:lnTo>
                      <a:pt x="81" y="69"/>
                    </a:lnTo>
                    <a:lnTo>
                      <a:pt x="86" y="74"/>
                    </a:lnTo>
                    <a:lnTo>
                      <a:pt x="81" y="80"/>
                    </a:lnTo>
                    <a:close/>
                    <a:moveTo>
                      <a:pt x="70" y="70"/>
                    </a:moveTo>
                    <a:lnTo>
                      <a:pt x="65" y="65"/>
                    </a:lnTo>
                    <a:lnTo>
                      <a:pt x="70" y="59"/>
                    </a:lnTo>
                    <a:lnTo>
                      <a:pt x="75" y="64"/>
                    </a:lnTo>
                    <a:lnTo>
                      <a:pt x="70" y="70"/>
                    </a:lnTo>
                    <a:close/>
                    <a:moveTo>
                      <a:pt x="59" y="60"/>
                    </a:moveTo>
                    <a:lnTo>
                      <a:pt x="54" y="55"/>
                    </a:lnTo>
                    <a:lnTo>
                      <a:pt x="59" y="49"/>
                    </a:lnTo>
                    <a:lnTo>
                      <a:pt x="64" y="54"/>
                    </a:lnTo>
                    <a:lnTo>
                      <a:pt x="59" y="60"/>
                    </a:lnTo>
                    <a:close/>
                    <a:moveTo>
                      <a:pt x="49" y="50"/>
                    </a:moveTo>
                    <a:lnTo>
                      <a:pt x="43" y="45"/>
                    </a:lnTo>
                    <a:lnTo>
                      <a:pt x="48" y="40"/>
                    </a:lnTo>
                    <a:lnTo>
                      <a:pt x="54" y="44"/>
                    </a:lnTo>
                    <a:lnTo>
                      <a:pt x="49" y="50"/>
                    </a:lnTo>
                    <a:close/>
                    <a:moveTo>
                      <a:pt x="38" y="40"/>
                    </a:moveTo>
                    <a:lnTo>
                      <a:pt x="32" y="35"/>
                    </a:lnTo>
                    <a:lnTo>
                      <a:pt x="37" y="30"/>
                    </a:lnTo>
                    <a:lnTo>
                      <a:pt x="43" y="35"/>
                    </a:lnTo>
                    <a:lnTo>
                      <a:pt x="38" y="40"/>
                    </a:lnTo>
                    <a:close/>
                    <a:moveTo>
                      <a:pt x="27" y="30"/>
                    </a:moveTo>
                    <a:lnTo>
                      <a:pt x="21" y="25"/>
                    </a:lnTo>
                    <a:lnTo>
                      <a:pt x="26" y="20"/>
                    </a:lnTo>
                    <a:lnTo>
                      <a:pt x="32" y="25"/>
                    </a:lnTo>
                    <a:lnTo>
                      <a:pt x="27" y="30"/>
                    </a:lnTo>
                    <a:close/>
                    <a:moveTo>
                      <a:pt x="16" y="20"/>
                    </a:moveTo>
                    <a:lnTo>
                      <a:pt x="11" y="15"/>
                    </a:lnTo>
                    <a:lnTo>
                      <a:pt x="16" y="10"/>
                    </a:lnTo>
                    <a:lnTo>
                      <a:pt x="21" y="15"/>
                    </a:lnTo>
                    <a:lnTo>
                      <a:pt x="16" y="20"/>
                    </a:lnTo>
                    <a:close/>
                    <a:moveTo>
                      <a:pt x="5" y="10"/>
                    </a:moveTo>
                    <a:lnTo>
                      <a:pt x="0" y="5"/>
                    </a:lnTo>
                    <a:lnTo>
                      <a:pt x="5" y="0"/>
                    </a:lnTo>
                    <a:lnTo>
                      <a:pt x="10" y="5"/>
                    </a:lnTo>
                    <a:lnTo>
                      <a:pt x="5" y="10"/>
                    </a:lnTo>
                    <a:close/>
                  </a:path>
                </a:pathLst>
              </a:custGeom>
              <a:solidFill>
                <a:srgbClr val="000000"/>
              </a:solidFill>
              <a:ln w="1">
                <a:noFill/>
                <a:bevel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endParaRPr>
              </a:p>
            </p:txBody>
          </p:sp>
          <p:sp>
            <p:nvSpPr>
              <p:cNvPr id="96" name="Freeform 81"/>
              <p:cNvSpPr>
                <a:spLocks noEditPoints="1"/>
              </p:cNvSpPr>
              <p:nvPr/>
            </p:nvSpPr>
            <p:spPr bwMode="auto">
              <a:xfrm>
                <a:off x="2360" y="1145"/>
                <a:ext cx="757" cy="425"/>
              </a:xfrm>
              <a:custGeom>
                <a:avLst/>
                <a:gdLst>
                  <a:gd name="T0" fmla="*/ 48 w 757"/>
                  <a:gd name="T1" fmla="*/ 407 h 425"/>
                  <a:gd name="T2" fmla="*/ 54 w 757"/>
                  <a:gd name="T3" fmla="*/ 387 h 425"/>
                  <a:gd name="T4" fmla="*/ 61 w 757"/>
                  <a:gd name="T5" fmla="*/ 400 h 425"/>
                  <a:gd name="T6" fmla="*/ 92 w 757"/>
                  <a:gd name="T7" fmla="*/ 365 h 425"/>
                  <a:gd name="T8" fmla="*/ 80 w 757"/>
                  <a:gd name="T9" fmla="*/ 373 h 425"/>
                  <a:gd name="T10" fmla="*/ 125 w 757"/>
                  <a:gd name="T11" fmla="*/ 364 h 425"/>
                  <a:gd name="T12" fmla="*/ 131 w 757"/>
                  <a:gd name="T13" fmla="*/ 344 h 425"/>
                  <a:gd name="T14" fmla="*/ 138 w 757"/>
                  <a:gd name="T15" fmla="*/ 357 h 425"/>
                  <a:gd name="T16" fmla="*/ 170 w 757"/>
                  <a:gd name="T17" fmla="*/ 323 h 425"/>
                  <a:gd name="T18" fmla="*/ 157 w 757"/>
                  <a:gd name="T19" fmla="*/ 330 h 425"/>
                  <a:gd name="T20" fmla="*/ 202 w 757"/>
                  <a:gd name="T21" fmla="*/ 321 h 425"/>
                  <a:gd name="T22" fmla="*/ 208 w 757"/>
                  <a:gd name="T23" fmla="*/ 301 h 425"/>
                  <a:gd name="T24" fmla="*/ 215 w 757"/>
                  <a:gd name="T25" fmla="*/ 314 h 425"/>
                  <a:gd name="T26" fmla="*/ 247 w 757"/>
                  <a:gd name="T27" fmla="*/ 280 h 425"/>
                  <a:gd name="T28" fmla="*/ 234 w 757"/>
                  <a:gd name="T29" fmla="*/ 287 h 425"/>
                  <a:gd name="T30" fmla="*/ 280 w 757"/>
                  <a:gd name="T31" fmla="*/ 278 h 425"/>
                  <a:gd name="T32" fmla="*/ 285 w 757"/>
                  <a:gd name="T33" fmla="*/ 258 h 425"/>
                  <a:gd name="T34" fmla="*/ 292 w 757"/>
                  <a:gd name="T35" fmla="*/ 271 h 425"/>
                  <a:gd name="T36" fmla="*/ 324 w 757"/>
                  <a:gd name="T37" fmla="*/ 237 h 425"/>
                  <a:gd name="T38" fmla="*/ 311 w 757"/>
                  <a:gd name="T39" fmla="*/ 244 h 425"/>
                  <a:gd name="T40" fmla="*/ 357 w 757"/>
                  <a:gd name="T41" fmla="*/ 235 h 425"/>
                  <a:gd name="T42" fmla="*/ 362 w 757"/>
                  <a:gd name="T43" fmla="*/ 215 h 425"/>
                  <a:gd name="T44" fmla="*/ 370 w 757"/>
                  <a:gd name="T45" fmla="*/ 228 h 425"/>
                  <a:gd name="T46" fmla="*/ 401 w 757"/>
                  <a:gd name="T47" fmla="*/ 194 h 425"/>
                  <a:gd name="T48" fmla="*/ 388 w 757"/>
                  <a:gd name="T49" fmla="*/ 201 h 425"/>
                  <a:gd name="T50" fmla="*/ 434 w 757"/>
                  <a:gd name="T51" fmla="*/ 193 h 425"/>
                  <a:gd name="T52" fmla="*/ 439 w 757"/>
                  <a:gd name="T53" fmla="*/ 173 h 425"/>
                  <a:gd name="T54" fmla="*/ 447 w 757"/>
                  <a:gd name="T55" fmla="*/ 185 h 425"/>
                  <a:gd name="T56" fmla="*/ 478 w 757"/>
                  <a:gd name="T57" fmla="*/ 151 h 425"/>
                  <a:gd name="T58" fmla="*/ 465 w 757"/>
                  <a:gd name="T59" fmla="*/ 158 h 425"/>
                  <a:gd name="T60" fmla="*/ 511 w 757"/>
                  <a:gd name="T61" fmla="*/ 150 h 425"/>
                  <a:gd name="T62" fmla="*/ 517 w 757"/>
                  <a:gd name="T63" fmla="*/ 130 h 425"/>
                  <a:gd name="T64" fmla="*/ 524 w 757"/>
                  <a:gd name="T65" fmla="*/ 143 h 425"/>
                  <a:gd name="T66" fmla="*/ 555 w 757"/>
                  <a:gd name="T67" fmla="*/ 108 h 425"/>
                  <a:gd name="T68" fmla="*/ 542 w 757"/>
                  <a:gd name="T69" fmla="*/ 115 h 425"/>
                  <a:gd name="T70" fmla="*/ 588 w 757"/>
                  <a:gd name="T71" fmla="*/ 107 h 425"/>
                  <a:gd name="T72" fmla="*/ 594 w 757"/>
                  <a:gd name="T73" fmla="*/ 87 h 425"/>
                  <a:gd name="T74" fmla="*/ 601 w 757"/>
                  <a:gd name="T75" fmla="*/ 100 h 425"/>
                  <a:gd name="T76" fmla="*/ 632 w 757"/>
                  <a:gd name="T77" fmla="*/ 65 h 425"/>
                  <a:gd name="T78" fmla="*/ 619 w 757"/>
                  <a:gd name="T79" fmla="*/ 73 h 425"/>
                  <a:gd name="T80" fmla="*/ 665 w 757"/>
                  <a:gd name="T81" fmla="*/ 64 h 425"/>
                  <a:gd name="T82" fmla="*/ 671 w 757"/>
                  <a:gd name="T83" fmla="*/ 44 h 425"/>
                  <a:gd name="T84" fmla="*/ 678 w 757"/>
                  <a:gd name="T85" fmla="*/ 57 h 425"/>
                  <a:gd name="T86" fmla="*/ 709 w 757"/>
                  <a:gd name="T87" fmla="*/ 22 h 425"/>
                  <a:gd name="T88" fmla="*/ 696 w 757"/>
                  <a:gd name="T89" fmla="*/ 30 h 425"/>
                  <a:gd name="T90" fmla="*/ 742 w 757"/>
                  <a:gd name="T91" fmla="*/ 21 h 425"/>
                  <a:gd name="T92" fmla="*/ 748 w 757"/>
                  <a:gd name="T93" fmla="*/ 1 h 425"/>
                  <a:gd name="T94" fmla="*/ 755 w 757"/>
                  <a:gd name="T95" fmla="*/ 14 h 425"/>
                  <a:gd name="T96" fmla="*/ 0 w 757"/>
                  <a:gd name="T97" fmla="*/ 425 h 425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757"/>
                  <a:gd name="T148" fmla="*/ 0 h 425"/>
                  <a:gd name="T149" fmla="*/ 757 w 757"/>
                  <a:gd name="T150" fmla="*/ 425 h 425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757" h="425">
                    <a:moveTo>
                      <a:pt x="28" y="401"/>
                    </a:moveTo>
                    <a:lnTo>
                      <a:pt x="41" y="394"/>
                    </a:lnTo>
                    <a:lnTo>
                      <a:pt x="48" y="407"/>
                    </a:lnTo>
                    <a:lnTo>
                      <a:pt x="35" y="414"/>
                    </a:lnTo>
                    <a:lnTo>
                      <a:pt x="28" y="401"/>
                    </a:lnTo>
                    <a:close/>
                    <a:moveTo>
                      <a:pt x="54" y="387"/>
                    </a:moveTo>
                    <a:lnTo>
                      <a:pt x="67" y="380"/>
                    </a:lnTo>
                    <a:lnTo>
                      <a:pt x="74" y="393"/>
                    </a:lnTo>
                    <a:lnTo>
                      <a:pt x="61" y="400"/>
                    </a:lnTo>
                    <a:lnTo>
                      <a:pt x="54" y="387"/>
                    </a:lnTo>
                    <a:close/>
                    <a:moveTo>
                      <a:pt x="80" y="373"/>
                    </a:moveTo>
                    <a:lnTo>
                      <a:pt x="92" y="365"/>
                    </a:lnTo>
                    <a:lnTo>
                      <a:pt x="100" y="378"/>
                    </a:lnTo>
                    <a:lnTo>
                      <a:pt x="87" y="385"/>
                    </a:lnTo>
                    <a:lnTo>
                      <a:pt x="80" y="373"/>
                    </a:lnTo>
                    <a:close/>
                    <a:moveTo>
                      <a:pt x="105" y="358"/>
                    </a:moveTo>
                    <a:lnTo>
                      <a:pt x="118" y="351"/>
                    </a:lnTo>
                    <a:lnTo>
                      <a:pt x="125" y="364"/>
                    </a:lnTo>
                    <a:lnTo>
                      <a:pt x="112" y="371"/>
                    </a:lnTo>
                    <a:lnTo>
                      <a:pt x="105" y="358"/>
                    </a:lnTo>
                    <a:close/>
                    <a:moveTo>
                      <a:pt x="131" y="344"/>
                    </a:moveTo>
                    <a:lnTo>
                      <a:pt x="144" y="337"/>
                    </a:lnTo>
                    <a:lnTo>
                      <a:pt x="151" y="350"/>
                    </a:lnTo>
                    <a:lnTo>
                      <a:pt x="138" y="357"/>
                    </a:lnTo>
                    <a:lnTo>
                      <a:pt x="131" y="344"/>
                    </a:lnTo>
                    <a:close/>
                    <a:moveTo>
                      <a:pt x="157" y="330"/>
                    </a:moveTo>
                    <a:lnTo>
                      <a:pt x="170" y="323"/>
                    </a:lnTo>
                    <a:lnTo>
                      <a:pt x="177" y="335"/>
                    </a:lnTo>
                    <a:lnTo>
                      <a:pt x="164" y="343"/>
                    </a:lnTo>
                    <a:lnTo>
                      <a:pt x="157" y="330"/>
                    </a:lnTo>
                    <a:close/>
                    <a:moveTo>
                      <a:pt x="182" y="315"/>
                    </a:moveTo>
                    <a:lnTo>
                      <a:pt x="195" y="308"/>
                    </a:lnTo>
                    <a:lnTo>
                      <a:pt x="202" y="321"/>
                    </a:lnTo>
                    <a:lnTo>
                      <a:pt x="190" y="328"/>
                    </a:lnTo>
                    <a:lnTo>
                      <a:pt x="182" y="315"/>
                    </a:lnTo>
                    <a:close/>
                    <a:moveTo>
                      <a:pt x="208" y="301"/>
                    </a:moveTo>
                    <a:lnTo>
                      <a:pt x="221" y="294"/>
                    </a:lnTo>
                    <a:lnTo>
                      <a:pt x="228" y="307"/>
                    </a:lnTo>
                    <a:lnTo>
                      <a:pt x="215" y="314"/>
                    </a:lnTo>
                    <a:lnTo>
                      <a:pt x="208" y="301"/>
                    </a:lnTo>
                    <a:close/>
                    <a:moveTo>
                      <a:pt x="234" y="287"/>
                    </a:moveTo>
                    <a:lnTo>
                      <a:pt x="247" y="280"/>
                    </a:lnTo>
                    <a:lnTo>
                      <a:pt x="254" y="292"/>
                    </a:lnTo>
                    <a:lnTo>
                      <a:pt x="241" y="300"/>
                    </a:lnTo>
                    <a:lnTo>
                      <a:pt x="234" y="287"/>
                    </a:lnTo>
                    <a:close/>
                    <a:moveTo>
                      <a:pt x="260" y="272"/>
                    </a:moveTo>
                    <a:lnTo>
                      <a:pt x="272" y="265"/>
                    </a:lnTo>
                    <a:lnTo>
                      <a:pt x="280" y="278"/>
                    </a:lnTo>
                    <a:lnTo>
                      <a:pt x="267" y="285"/>
                    </a:lnTo>
                    <a:lnTo>
                      <a:pt x="260" y="272"/>
                    </a:lnTo>
                    <a:close/>
                    <a:moveTo>
                      <a:pt x="285" y="258"/>
                    </a:moveTo>
                    <a:lnTo>
                      <a:pt x="298" y="251"/>
                    </a:lnTo>
                    <a:lnTo>
                      <a:pt x="305" y="264"/>
                    </a:lnTo>
                    <a:lnTo>
                      <a:pt x="292" y="271"/>
                    </a:lnTo>
                    <a:lnTo>
                      <a:pt x="285" y="258"/>
                    </a:lnTo>
                    <a:close/>
                    <a:moveTo>
                      <a:pt x="311" y="244"/>
                    </a:moveTo>
                    <a:lnTo>
                      <a:pt x="324" y="237"/>
                    </a:lnTo>
                    <a:lnTo>
                      <a:pt x="331" y="250"/>
                    </a:lnTo>
                    <a:lnTo>
                      <a:pt x="318" y="257"/>
                    </a:lnTo>
                    <a:lnTo>
                      <a:pt x="311" y="244"/>
                    </a:lnTo>
                    <a:close/>
                    <a:moveTo>
                      <a:pt x="337" y="230"/>
                    </a:moveTo>
                    <a:lnTo>
                      <a:pt x="350" y="223"/>
                    </a:lnTo>
                    <a:lnTo>
                      <a:pt x="357" y="235"/>
                    </a:lnTo>
                    <a:lnTo>
                      <a:pt x="344" y="243"/>
                    </a:lnTo>
                    <a:lnTo>
                      <a:pt x="337" y="230"/>
                    </a:lnTo>
                    <a:close/>
                    <a:moveTo>
                      <a:pt x="362" y="215"/>
                    </a:moveTo>
                    <a:lnTo>
                      <a:pt x="375" y="208"/>
                    </a:lnTo>
                    <a:lnTo>
                      <a:pt x="382" y="221"/>
                    </a:lnTo>
                    <a:lnTo>
                      <a:pt x="370" y="228"/>
                    </a:lnTo>
                    <a:lnTo>
                      <a:pt x="362" y="215"/>
                    </a:lnTo>
                    <a:close/>
                    <a:moveTo>
                      <a:pt x="388" y="201"/>
                    </a:moveTo>
                    <a:lnTo>
                      <a:pt x="401" y="194"/>
                    </a:lnTo>
                    <a:lnTo>
                      <a:pt x="408" y="207"/>
                    </a:lnTo>
                    <a:lnTo>
                      <a:pt x="395" y="214"/>
                    </a:lnTo>
                    <a:lnTo>
                      <a:pt x="388" y="201"/>
                    </a:lnTo>
                    <a:close/>
                    <a:moveTo>
                      <a:pt x="414" y="187"/>
                    </a:moveTo>
                    <a:lnTo>
                      <a:pt x="427" y="180"/>
                    </a:lnTo>
                    <a:lnTo>
                      <a:pt x="434" y="193"/>
                    </a:lnTo>
                    <a:lnTo>
                      <a:pt x="421" y="200"/>
                    </a:lnTo>
                    <a:lnTo>
                      <a:pt x="414" y="187"/>
                    </a:lnTo>
                    <a:close/>
                    <a:moveTo>
                      <a:pt x="439" y="173"/>
                    </a:moveTo>
                    <a:lnTo>
                      <a:pt x="452" y="165"/>
                    </a:lnTo>
                    <a:lnTo>
                      <a:pt x="459" y="178"/>
                    </a:lnTo>
                    <a:lnTo>
                      <a:pt x="447" y="185"/>
                    </a:lnTo>
                    <a:lnTo>
                      <a:pt x="439" y="173"/>
                    </a:lnTo>
                    <a:close/>
                    <a:moveTo>
                      <a:pt x="465" y="158"/>
                    </a:moveTo>
                    <a:lnTo>
                      <a:pt x="478" y="151"/>
                    </a:lnTo>
                    <a:lnTo>
                      <a:pt x="485" y="164"/>
                    </a:lnTo>
                    <a:lnTo>
                      <a:pt x="472" y="171"/>
                    </a:lnTo>
                    <a:lnTo>
                      <a:pt x="465" y="158"/>
                    </a:lnTo>
                    <a:close/>
                    <a:moveTo>
                      <a:pt x="491" y="144"/>
                    </a:moveTo>
                    <a:lnTo>
                      <a:pt x="504" y="137"/>
                    </a:lnTo>
                    <a:lnTo>
                      <a:pt x="511" y="150"/>
                    </a:lnTo>
                    <a:lnTo>
                      <a:pt x="498" y="157"/>
                    </a:lnTo>
                    <a:lnTo>
                      <a:pt x="491" y="144"/>
                    </a:lnTo>
                    <a:close/>
                    <a:moveTo>
                      <a:pt x="517" y="130"/>
                    </a:moveTo>
                    <a:lnTo>
                      <a:pt x="529" y="123"/>
                    </a:lnTo>
                    <a:lnTo>
                      <a:pt x="537" y="135"/>
                    </a:lnTo>
                    <a:lnTo>
                      <a:pt x="524" y="143"/>
                    </a:lnTo>
                    <a:lnTo>
                      <a:pt x="517" y="130"/>
                    </a:lnTo>
                    <a:close/>
                    <a:moveTo>
                      <a:pt x="542" y="115"/>
                    </a:moveTo>
                    <a:lnTo>
                      <a:pt x="555" y="108"/>
                    </a:lnTo>
                    <a:lnTo>
                      <a:pt x="562" y="121"/>
                    </a:lnTo>
                    <a:lnTo>
                      <a:pt x="549" y="128"/>
                    </a:lnTo>
                    <a:lnTo>
                      <a:pt x="542" y="115"/>
                    </a:lnTo>
                    <a:close/>
                    <a:moveTo>
                      <a:pt x="568" y="101"/>
                    </a:moveTo>
                    <a:lnTo>
                      <a:pt x="581" y="94"/>
                    </a:lnTo>
                    <a:lnTo>
                      <a:pt x="588" y="107"/>
                    </a:lnTo>
                    <a:lnTo>
                      <a:pt x="575" y="114"/>
                    </a:lnTo>
                    <a:lnTo>
                      <a:pt x="568" y="101"/>
                    </a:lnTo>
                    <a:close/>
                    <a:moveTo>
                      <a:pt x="594" y="87"/>
                    </a:moveTo>
                    <a:lnTo>
                      <a:pt x="606" y="80"/>
                    </a:lnTo>
                    <a:lnTo>
                      <a:pt x="614" y="93"/>
                    </a:lnTo>
                    <a:lnTo>
                      <a:pt x="601" y="100"/>
                    </a:lnTo>
                    <a:lnTo>
                      <a:pt x="594" y="87"/>
                    </a:lnTo>
                    <a:close/>
                    <a:moveTo>
                      <a:pt x="619" y="73"/>
                    </a:moveTo>
                    <a:lnTo>
                      <a:pt x="632" y="65"/>
                    </a:lnTo>
                    <a:lnTo>
                      <a:pt x="639" y="78"/>
                    </a:lnTo>
                    <a:lnTo>
                      <a:pt x="626" y="85"/>
                    </a:lnTo>
                    <a:lnTo>
                      <a:pt x="619" y="73"/>
                    </a:lnTo>
                    <a:close/>
                    <a:moveTo>
                      <a:pt x="645" y="58"/>
                    </a:moveTo>
                    <a:lnTo>
                      <a:pt x="658" y="51"/>
                    </a:lnTo>
                    <a:lnTo>
                      <a:pt x="665" y="64"/>
                    </a:lnTo>
                    <a:lnTo>
                      <a:pt x="652" y="71"/>
                    </a:lnTo>
                    <a:lnTo>
                      <a:pt x="645" y="58"/>
                    </a:lnTo>
                    <a:close/>
                    <a:moveTo>
                      <a:pt x="671" y="44"/>
                    </a:moveTo>
                    <a:lnTo>
                      <a:pt x="684" y="37"/>
                    </a:lnTo>
                    <a:lnTo>
                      <a:pt x="691" y="50"/>
                    </a:lnTo>
                    <a:lnTo>
                      <a:pt x="678" y="57"/>
                    </a:lnTo>
                    <a:lnTo>
                      <a:pt x="671" y="44"/>
                    </a:lnTo>
                    <a:close/>
                    <a:moveTo>
                      <a:pt x="696" y="30"/>
                    </a:moveTo>
                    <a:lnTo>
                      <a:pt x="709" y="22"/>
                    </a:lnTo>
                    <a:lnTo>
                      <a:pt x="716" y="35"/>
                    </a:lnTo>
                    <a:lnTo>
                      <a:pt x="704" y="42"/>
                    </a:lnTo>
                    <a:lnTo>
                      <a:pt x="696" y="30"/>
                    </a:lnTo>
                    <a:close/>
                    <a:moveTo>
                      <a:pt x="722" y="15"/>
                    </a:moveTo>
                    <a:lnTo>
                      <a:pt x="735" y="8"/>
                    </a:lnTo>
                    <a:lnTo>
                      <a:pt x="742" y="21"/>
                    </a:lnTo>
                    <a:lnTo>
                      <a:pt x="729" y="28"/>
                    </a:lnTo>
                    <a:lnTo>
                      <a:pt x="722" y="15"/>
                    </a:lnTo>
                    <a:close/>
                    <a:moveTo>
                      <a:pt x="748" y="1"/>
                    </a:moveTo>
                    <a:lnTo>
                      <a:pt x="750" y="0"/>
                    </a:lnTo>
                    <a:lnTo>
                      <a:pt x="757" y="13"/>
                    </a:lnTo>
                    <a:lnTo>
                      <a:pt x="755" y="14"/>
                    </a:lnTo>
                    <a:lnTo>
                      <a:pt x="748" y="1"/>
                    </a:lnTo>
                    <a:close/>
                    <a:moveTo>
                      <a:pt x="49" y="423"/>
                    </a:moveTo>
                    <a:lnTo>
                      <a:pt x="0" y="425"/>
                    </a:lnTo>
                    <a:lnTo>
                      <a:pt x="27" y="385"/>
                    </a:lnTo>
                    <a:lnTo>
                      <a:pt x="49" y="423"/>
                    </a:lnTo>
                    <a:close/>
                  </a:path>
                </a:pathLst>
              </a:custGeom>
              <a:solidFill>
                <a:srgbClr val="0000CC"/>
              </a:solidFill>
              <a:ln w="1">
                <a:noFill/>
                <a:bevel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endParaRPr>
              </a:p>
            </p:txBody>
          </p:sp>
          <p:sp>
            <p:nvSpPr>
              <p:cNvPr id="97" name="Freeform 82"/>
              <p:cNvSpPr>
                <a:spLocks noEditPoints="1"/>
              </p:cNvSpPr>
              <p:nvPr/>
            </p:nvSpPr>
            <p:spPr bwMode="auto">
              <a:xfrm>
                <a:off x="889" y="1918"/>
                <a:ext cx="610" cy="282"/>
              </a:xfrm>
              <a:custGeom>
                <a:avLst/>
                <a:gdLst>
                  <a:gd name="T0" fmla="*/ 44 w 610"/>
                  <a:gd name="T1" fmla="*/ 252 h 282"/>
                  <a:gd name="T2" fmla="*/ 36 w 610"/>
                  <a:gd name="T3" fmla="*/ 272 h 282"/>
                  <a:gd name="T4" fmla="*/ 57 w 610"/>
                  <a:gd name="T5" fmla="*/ 246 h 282"/>
                  <a:gd name="T6" fmla="*/ 77 w 610"/>
                  <a:gd name="T7" fmla="*/ 254 h 282"/>
                  <a:gd name="T8" fmla="*/ 57 w 610"/>
                  <a:gd name="T9" fmla="*/ 246 h 282"/>
                  <a:gd name="T10" fmla="*/ 97 w 610"/>
                  <a:gd name="T11" fmla="*/ 228 h 282"/>
                  <a:gd name="T12" fmla="*/ 90 w 610"/>
                  <a:gd name="T13" fmla="*/ 247 h 282"/>
                  <a:gd name="T14" fmla="*/ 111 w 610"/>
                  <a:gd name="T15" fmla="*/ 222 h 282"/>
                  <a:gd name="T16" fmla="*/ 130 w 610"/>
                  <a:gd name="T17" fmla="*/ 229 h 282"/>
                  <a:gd name="T18" fmla="*/ 111 w 610"/>
                  <a:gd name="T19" fmla="*/ 222 h 282"/>
                  <a:gd name="T20" fmla="*/ 151 w 610"/>
                  <a:gd name="T21" fmla="*/ 204 h 282"/>
                  <a:gd name="T22" fmla="*/ 144 w 610"/>
                  <a:gd name="T23" fmla="*/ 223 h 282"/>
                  <a:gd name="T24" fmla="*/ 164 w 610"/>
                  <a:gd name="T25" fmla="*/ 198 h 282"/>
                  <a:gd name="T26" fmla="*/ 184 w 610"/>
                  <a:gd name="T27" fmla="*/ 205 h 282"/>
                  <a:gd name="T28" fmla="*/ 164 w 610"/>
                  <a:gd name="T29" fmla="*/ 198 h 282"/>
                  <a:gd name="T30" fmla="*/ 205 w 610"/>
                  <a:gd name="T31" fmla="*/ 180 h 282"/>
                  <a:gd name="T32" fmla="*/ 197 w 610"/>
                  <a:gd name="T33" fmla="*/ 199 h 282"/>
                  <a:gd name="T34" fmla="*/ 218 w 610"/>
                  <a:gd name="T35" fmla="*/ 174 h 282"/>
                  <a:gd name="T36" fmla="*/ 237 w 610"/>
                  <a:gd name="T37" fmla="*/ 181 h 282"/>
                  <a:gd name="T38" fmla="*/ 218 w 610"/>
                  <a:gd name="T39" fmla="*/ 174 h 282"/>
                  <a:gd name="T40" fmla="*/ 258 w 610"/>
                  <a:gd name="T41" fmla="*/ 155 h 282"/>
                  <a:gd name="T42" fmla="*/ 251 w 610"/>
                  <a:gd name="T43" fmla="*/ 175 h 282"/>
                  <a:gd name="T44" fmla="*/ 272 w 610"/>
                  <a:gd name="T45" fmla="*/ 149 h 282"/>
                  <a:gd name="T46" fmla="*/ 291 w 610"/>
                  <a:gd name="T47" fmla="*/ 157 h 282"/>
                  <a:gd name="T48" fmla="*/ 272 w 610"/>
                  <a:gd name="T49" fmla="*/ 149 h 282"/>
                  <a:gd name="T50" fmla="*/ 312 w 610"/>
                  <a:gd name="T51" fmla="*/ 131 h 282"/>
                  <a:gd name="T52" fmla="*/ 304 w 610"/>
                  <a:gd name="T53" fmla="*/ 151 h 282"/>
                  <a:gd name="T54" fmla="*/ 325 w 610"/>
                  <a:gd name="T55" fmla="*/ 125 h 282"/>
                  <a:gd name="T56" fmla="*/ 345 w 610"/>
                  <a:gd name="T57" fmla="*/ 133 h 282"/>
                  <a:gd name="T58" fmla="*/ 325 w 610"/>
                  <a:gd name="T59" fmla="*/ 125 h 282"/>
                  <a:gd name="T60" fmla="*/ 365 w 610"/>
                  <a:gd name="T61" fmla="*/ 107 h 282"/>
                  <a:gd name="T62" fmla="*/ 358 w 610"/>
                  <a:gd name="T63" fmla="*/ 126 h 282"/>
                  <a:gd name="T64" fmla="*/ 379 w 610"/>
                  <a:gd name="T65" fmla="*/ 101 h 282"/>
                  <a:gd name="T66" fmla="*/ 398 w 610"/>
                  <a:gd name="T67" fmla="*/ 108 h 282"/>
                  <a:gd name="T68" fmla="*/ 379 w 610"/>
                  <a:gd name="T69" fmla="*/ 101 h 282"/>
                  <a:gd name="T70" fmla="*/ 419 w 610"/>
                  <a:gd name="T71" fmla="*/ 83 h 282"/>
                  <a:gd name="T72" fmla="*/ 412 w 610"/>
                  <a:gd name="T73" fmla="*/ 102 h 282"/>
                  <a:gd name="T74" fmla="*/ 432 w 610"/>
                  <a:gd name="T75" fmla="*/ 77 h 282"/>
                  <a:gd name="T76" fmla="*/ 452 w 610"/>
                  <a:gd name="T77" fmla="*/ 84 h 282"/>
                  <a:gd name="T78" fmla="*/ 432 w 610"/>
                  <a:gd name="T79" fmla="*/ 77 h 282"/>
                  <a:gd name="T80" fmla="*/ 473 w 610"/>
                  <a:gd name="T81" fmla="*/ 59 h 282"/>
                  <a:gd name="T82" fmla="*/ 465 w 610"/>
                  <a:gd name="T83" fmla="*/ 78 h 282"/>
                  <a:gd name="T84" fmla="*/ 486 w 610"/>
                  <a:gd name="T85" fmla="*/ 53 h 282"/>
                  <a:gd name="T86" fmla="*/ 506 w 610"/>
                  <a:gd name="T87" fmla="*/ 60 h 282"/>
                  <a:gd name="T88" fmla="*/ 486 w 610"/>
                  <a:gd name="T89" fmla="*/ 53 h 282"/>
                  <a:gd name="T90" fmla="*/ 526 w 610"/>
                  <a:gd name="T91" fmla="*/ 34 h 282"/>
                  <a:gd name="T92" fmla="*/ 519 w 610"/>
                  <a:gd name="T93" fmla="*/ 54 h 282"/>
                  <a:gd name="T94" fmla="*/ 540 w 610"/>
                  <a:gd name="T95" fmla="*/ 28 h 282"/>
                  <a:gd name="T96" fmla="*/ 559 w 610"/>
                  <a:gd name="T97" fmla="*/ 36 h 282"/>
                  <a:gd name="T98" fmla="*/ 540 w 610"/>
                  <a:gd name="T99" fmla="*/ 28 h 282"/>
                  <a:gd name="T100" fmla="*/ 580 w 610"/>
                  <a:gd name="T101" fmla="*/ 10 h 282"/>
                  <a:gd name="T102" fmla="*/ 573 w 610"/>
                  <a:gd name="T103" fmla="*/ 30 h 282"/>
                  <a:gd name="T104" fmla="*/ 593 w 610"/>
                  <a:gd name="T105" fmla="*/ 4 h 282"/>
                  <a:gd name="T106" fmla="*/ 610 w 610"/>
                  <a:gd name="T107" fmla="*/ 13 h 282"/>
                  <a:gd name="T108" fmla="*/ 593 w 610"/>
                  <a:gd name="T109" fmla="*/ 4 h 282"/>
                  <a:gd name="T110" fmla="*/ 0 w 610"/>
                  <a:gd name="T111" fmla="*/ 280 h 282"/>
                  <a:gd name="T112" fmla="*/ 49 w 610"/>
                  <a:gd name="T113" fmla="*/ 282 h 282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610"/>
                  <a:gd name="T172" fmla="*/ 0 h 282"/>
                  <a:gd name="T173" fmla="*/ 610 w 610"/>
                  <a:gd name="T174" fmla="*/ 282 h 282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610" h="282">
                    <a:moveTo>
                      <a:pt x="30" y="258"/>
                    </a:moveTo>
                    <a:lnTo>
                      <a:pt x="44" y="252"/>
                    </a:lnTo>
                    <a:lnTo>
                      <a:pt x="50" y="266"/>
                    </a:lnTo>
                    <a:lnTo>
                      <a:pt x="36" y="272"/>
                    </a:lnTo>
                    <a:lnTo>
                      <a:pt x="30" y="258"/>
                    </a:lnTo>
                    <a:close/>
                    <a:moveTo>
                      <a:pt x="57" y="246"/>
                    </a:moveTo>
                    <a:lnTo>
                      <a:pt x="71" y="240"/>
                    </a:lnTo>
                    <a:lnTo>
                      <a:pt x="77" y="254"/>
                    </a:lnTo>
                    <a:lnTo>
                      <a:pt x="63" y="260"/>
                    </a:lnTo>
                    <a:lnTo>
                      <a:pt x="57" y="246"/>
                    </a:lnTo>
                    <a:close/>
                    <a:moveTo>
                      <a:pt x="84" y="234"/>
                    </a:moveTo>
                    <a:lnTo>
                      <a:pt x="97" y="228"/>
                    </a:lnTo>
                    <a:lnTo>
                      <a:pt x="103" y="241"/>
                    </a:lnTo>
                    <a:lnTo>
                      <a:pt x="90" y="247"/>
                    </a:lnTo>
                    <a:lnTo>
                      <a:pt x="84" y="234"/>
                    </a:lnTo>
                    <a:close/>
                    <a:moveTo>
                      <a:pt x="111" y="222"/>
                    </a:moveTo>
                    <a:lnTo>
                      <a:pt x="124" y="216"/>
                    </a:lnTo>
                    <a:lnTo>
                      <a:pt x="130" y="229"/>
                    </a:lnTo>
                    <a:lnTo>
                      <a:pt x="117" y="235"/>
                    </a:lnTo>
                    <a:lnTo>
                      <a:pt x="111" y="222"/>
                    </a:lnTo>
                    <a:close/>
                    <a:moveTo>
                      <a:pt x="138" y="210"/>
                    </a:moveTo>
                    <a:lnTo>
                      <a:pt x="151" y="204"/>
                    </a:lnTo>
                    <a:lnTo>
                      <a:pt x="157" y="217"/>
                    </a:lnTo>
                    <a:lnTo>
                      <a:pt x="144" y="223"/>
                    </a:lnTo>
                    <a:lnTo>
                      <a:pt x="138" y="210"/>
                    </a:lnTo>
                    <a:close/>
                    <a:moveTo>
                      <a:pt x="164" y="198"/>
                    </a:moveTo>
                    <a:lnTo>
                      <a:pt x="178" y="192"/>
                    </a:lnTo>
                    <a:lnTo>
                      <a:pt x="184" y="205"/>
                    </a:lnTo>
                    <a:lnTo>
                      <a:pt x="170" y="211"/>
                    </a:lnTo>
                    <a:lnTo>
                      <a:pt x="164" y="198"/>
                    </a:lnTo>
                    <a:close/>
                    <a:moveTo>
                      <a:pt x="191" y="186"/>
                    </a:moveTo>
                    <a:lnTo>
                      <a:pt x="205" y="180"/>
                    </a:lnTo>
                    <a:lnTo>
                      <a:pt x="211" y="193"/>
                    </a:lnTo>
                    <a:lnTo>
                      <a:pt x="197" y="199"/>
                    </a:lnTo>
                    <a:lnTo>
                      <a:pt x="191" y="186"/>
                    </a:lnTo>
                    <a:close/>
                    <a:moveTo>
                      <a:pt x="218" y="174"/>
                    </a:moveTo>
                    <a:lnTo>
                      <a:pt x="231" y="168"/>
                    </a:lnTo>
                    <a:lnTo>
                      <a:pt x="237" y="181"/>
                    </a:lnTo>
                    <a:lnTo>
                      <a:pt x="224" y="187"/>
                    </a:lnTo>
                    <a:lnTo>
                      <a:pt x="218" y="174"/>
                    </a:lnTo>
                    <a:close/>
                    <a:moveTo>
                      <a:pt x="245" y="161"/>
                    </a:moveTo>
                    <a:lnTo>
                      <a:pt x="258" y="155"/>
                    </a:lnTo>
                    <a:lnTo>
                      <a:pt x="264" y="169"/>
                    </a:lnTo>
                    <a:lnTo>
                      <a:pt x="251" y="175"/>
                    </a:lnTo>
                    <a:lnTo>
                      <a:pt x="245" y="161"/>
                    </a:lnTo>
                    <a:close/>
                    <a:moveTo>
                      <a:pt x="272" y="149"/>
                    </a:moveTo>
                    <a:lnTo>
                      <a:pt x="285" y="143"/>
                    </a:lnTo>
                    <a:lnTo>
                      <a:pt x="291" y="157"/>
                    </a:lnTo>
                    <a:lnTo>
                      <a:pt x="278" y="163"/>
                    </a:lnTo>
                    <a:lnTo>
                      <a:pt x="272" y="149"/>
                    </a:lnTo>
                    <a:close/>
                    <a:moveTo>
                      <a:pt x="298" y="137"/>
                    </a:moveTo>
                    <a:lnTo>
                      <a:pt x="312" y="131"/>
                    </a:lnTo>
                    <a:lnTo>
                      <a:pt x="318" y="145"/>
                    </a:lnTo>
                    <a:lnTo>
                      <a:pt x="304" y="151"/>
                    </a:lnTo>
                    <a:lnTo>
                      <a:pt x="298" y="137"/>
                    </a:lnTo>
                    <a:close/>
                    <a:moveTo>
                      <a:pt x="325" y="125"/>
                    </a:moveTo>
                    <a:lnTo>
                      <a:pt x="339" y="119"/>
                    </a:lnTo>
                    <a:lnTo>
                      <a:pt x="345" y="133"/>
                    </a:lnTo>
                    <a:lnTo>
                      <a:pt x="331" y="139"/>
                    </a:lnTo>
                    <a:lnTo>
                      <a:pt x="325" y="125"/>
                    </a:lnTo>
                    <a:close/>
                    <a:moveTo>
                      <a:pt x="352" y="113"/>
                    </a:moveTo>
                    <a:lnTo>
                      <a:pt x="365" y="107"/>
                    </a:lnTo>
                    <a:lnTo>
                      <a:pt x="371" y="120"/>
                    </a:lnTo>
                    <a:lnTo>
                      <a:pt x="358" y="126"/>
                    </a:lnTo>
                    <a:lnTo>
                      <a:pt x="352" y="113"/>
                    </a:lnTo>
                    <a:close/>
                    <a:moveTo>
                      <a:pt x="379" y="101"/>
                    </a:moveTo>
                    <a:lnTo>
                      <a:pt x="392" y="95"/>
                    </a:lnTo>
                    <a:lnTo>
                      <a:pt x="398" y="108"/>
                    </a:lnTo>
                    <a:lnTo>
                      <a:pt x="385" y="114"/>
                    </a:lnTo>
                    <a:lnTo>
                      <a:pt x="379" y="101"/>
                    </a:lnTo>
                    <a:close/>
                    <a:moveTo>
                      <a:pt x="406" y="89"/>
                    </a:moveTo>
                    <a:lnTo>
                      <a:pt x="419" y="83"/>
                    </a:lnTo>
                    <a:lnTo>
                      <a:pt x="425" y="96"/>
                    </a:lnTo>
                    <a:lnTo>
                      <a:pt x="412" y="102"/>
                    </a:lnTo>
                    <a:lnTo>
                      <a:pt x="406" y="89"/>
                    </a:lnTo>
                    <a:close/>
                    <a:moveTo>
                      <a:pt x="432" y="77"/>
                    </a:moveTo>
                    <a:lnTo>
                      <a:pt x="446" y="71"/>
                    </a:lnTo>
                    <a:lnTo>
                      <a:pt x="452" y="84"/>
                    </a:lnTo>
                    <a:lnTo>
                      <a:pt x="439" y="90"/>
                    </a:lnTo>
                    <a:lnTo>
                      <a:pt x="432" y="77"/>
                    </a:lnTo>
                    <a:close/>
                    <a:moveTo>
                      <a:pt x="459" y="65"/>
                    </a:moveTo>
                    <a:lnTo>
                      <a:pt x="473" y="59"/>
                    </a:lnTo>
                    <a:lnTo>
                      <a:pt x="479" y="72"/>
                    </a:lnTo>
                    <a:lnTo>
                      <a:pt x="465" y="78"/>
                    </a:lnTo>
                    <a:lnTo>
                      <a:pt x="459" y="65"/>
                    </a:lnTo>
                    <a:close/>
                    <a:moveTo>
                      <a:pt x="486" y="53"/>
                    </a:moveTo>
                    <a:lnTo>
                      <a:pt x="499" y="47"/>
                    </a:lnTo>
                    <a:lnTo>
                      <a:pt x="506" y="60"/>
                    </a:lnTo>
                    <a:lnTo>
                      <a:pt x="492" y="66"/>
                    </a:lnTo>
                    <a:lnTo>
                      <a:pt x="486" y="53"/>
                    </a:lnTo>
                    <a:close/>
                    <a:moveTo>
                      <a:pt x="513" y="40"/>
                    </a:moveTo>
                    <a:lnTo>
                      <a:pt x="526" y="34"/>
                    </a:lnTo>
                    <a:lnTo>
                      <a:pt x="532" y="48"/>
                    </a:lnTo>
                    <a:lnTo>
                      <a:pt x="519" y="54"/>
                    </a:lnTo>
                    <a:lnTo>
                      <a:pt x="513" y="40"/>
                    </a:lnTo>
                    <a:close/>
                    <a:moveTo>
                      <a:pt x="540" y="28"/>
                    </a:moveTo>
                    <a:lnTo>
                      <a:pt x="553" y="22"/>
                    </a:lnTo>
                    <a:lnTo>
                      <a:pt x="559" y="36"/>
                    </a:lnTo>
                    <a:lnTo>
                      <a:pt x="546" y="42"/>
                    </a:lnTo>
                    <a:lnTo>
                      <a:pt x="540" y="28"/>
                    </a:lnTo>
                    <a:close/>
                    <a:moveTo>
                      <a:pt x="566" y="16"/>
                    </a:moveTo>
                    <a:lnTo>
                      <a:pt x="580" y="10"/>
                    </a:lnTo>
                    <a:lnTo>
                      <a:pt x="586" y="24"/>
                    </a:lnTo>
                    <a:lnTo>
                      <a:pt x="573" y="30"/>
                    </a:lnTo>
                    <a:lnTo>
                      <a:pt x="566" y="16"/>
                    </a:lnTo>
                    <a:close/>
                    <a:moveTo>
                      <a:pt x="593" y="4"/>
                    </a:moveTo>
                    <a:lnTo>
                      <a:pt x="603" y="0"/>
                    </a:lnTo>
                    <a:lnTo>
                      <a:pt x="610" y="13"/>
                    </a:lnTo>
                    <a:lnTo>
                      <a:pt x="599" y="18"/>
                    </a:lnTo>
                    <a:lnTo>
                      <a:pt x="593" y="4"/>
                    </a:lnTo>
                    <a:close/>
                    <a:moveTo>
                      <a:pt x="49" y="282"/>
                    </a:moveTo>
                    <a:lnTo>
                      <a:pt x="0" y="280"/>
                    </a:lnTo>
                    <a:lnTo>
                      <a:pt x="31" y="242"/>
                    </a:lnTo>
                    <a:lnTo>
                      <a:pt x="49" y="282"/>
                    </a:lnTo>
                    <a:close/>
                  </a:path>
                </a:pathLst>
              </a:custGeom>
              <a:solidFill>
                <a:srgbClr val="0000CC"/>
              </a:solidFill>
              <a:ln w="1">
                <a:noFill/>
                <a:bevel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endParaRPr>
              </a:p>
            </p:txBody>
          </p:sp>
          <p:sp>
            <p:nvSpPr>
              <p:cNvPr id="98" name="Rectangle 83"/>
              <p:cNvSpPr>
                <a:spLocks noChangeArrowheads="1"/>
              </p:cNvSpPr>
              <p:nvPr/>
            </p:nvSpPr>
            <p:spPr bwMode="auto">
              <a:xfrm rot="19860000">
                <a:off x="3115" y="940"/>
                <a:ext cx="211" cy="30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2400" b="0" i="1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ＭＳ Ｐゴシック"/>
                    <a:cs typeface="+mn-cs"/>
                  </a:rPr>
                  <a:t>pr</a:t>
                </a:r>
                <a:endParaRPr kumimoji="0" lang="en-US" alt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/>
                  <a:cs typeface="+mn-cs"/>
                </a:endParaRPr>
              </a:p>
            </p:txBody>
          </p:sp>
          <p:sp>
            <p:nvSpPr>
              <p:cNvPr id="99" name="Rectangle 84"/>
              <p:cNvSpPr>
                <a:spLocks noChangeArrowheads="1"/>
              </p:cNvSpPr>
              <p:nvPr/>
            </p:nvSpPr>
            <p:spPr bwMode="auto">
              <a:xfrm rot="20160000">
                <a:off x="1485" y="1716"/>
                <a:ext cx="250" cy="30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2400" b="0" i="1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ＭＳ Ｐゴシック"/>
                    <a:cs typeface="+mn-cs"/>
                  </a:rPr>
                  <a:t>ps</a:t>
                </a:r>
                <a:endParaRPr kumimoji="0" lang="en-US" alt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/>
                  <a:cs typeface="+mn-cs"/>
                </a:endParaRPr>
              </a:p>
            </p:txBody>
          </p:sp>
          <p:sp>
            <p:nvSpPr>
              <p:cNvPr id="100" name="Freeform 85"/>
              <p:cNvSpPr>
                <a:spLocks noEditPoints="1"/>
              </p:cNvSpPr>
              <p:nvPr/>
            </p:nvSpPr>
            <p:spPr bwMode="auto">
              <a:xfrm>
                <a:off x="1669" y="1576"/>
                <a:ext cx="610" cy="282"/>
              </a:xfrm>
              <a:custGeom>
                <a:avLst/>
                <a:gdLst>
                  <a:gd name="T0" fmla="*/ 13 w 610"/>
                  <a:gd name="T1" fmla="*/ 263 h 282"/>
                  <a:gd name="T2" fmla="*/ 6 w 610"/>
                  <a:gd name="T3" fmla="*/ 282 h 282"/>
                  <a:gd name="T4" fmla="*/ 27 w 610"/>
                  <a:gd name="T5" fmla="*/ 257 h 282"/>
                  <a:gd name="T6" fmla="*/ 46 w 610"/>
                  <a:gd name="T7" fmla="*/ 264 h 282"/>
                  <a:gd name="T8" fmla="*/ 27 w 610"/>
                  <a:gd name="T9" fmla="*/ 257 h 282"/>
                  <a:gd name="T10" fmla="*/ 67 w 610"/>
                  <a:gd name="T11" fmla="*/ 239 h 282"/>
                  <a:gd name="T12" fmla="*/ 60 w 610"/>
                  <a:gd name="T13" fmla="*/ 258 h 282"/>
                  <a:gd name="T14" fmla="*/ 80 w 610"/>
                  <a:gd name="T15" fmla="*/ 232 h 282"/>
                  <a:gd name="T16" fmla="*/ 100 w 610"/>
                  <a:gd name="T17" fmla="*/ 240 h 282"/>
                  <a:gd name="T18" fmla="*/ 80 w 610"/>
                  <a:gd name="T19" fmla="*/ 232 h 282"/>
                  <a:gd name="T20" fmla="*/ 121 w 610"/>
                  <a:gd name="T21" fmla="*/ 214 h 282"/>
                  <a:gd name="T22" fmla="*/ 113 w 610"/>
                  <a:gd name="T23" fmla="*/ 234 h 282"/>
                  <a:gd name="T24" fmla="*/ 134 w 610"/>
                  <a:gd name="T25" fmla="*/ 208 h 282"/>
                  <a:gd name="T26" fmla="*/ 153 w 610"/>
                  <a:gd name="T27" fmla="*/ 216 h 282"/>
                  <a:gd name="T28" fmla="*/ 134 w 610"/>
                  <a:gd name="T29" fmla="*/ 208 h 282"/>
                  <a:gd name="T30" fmla="*/ 174 w 610"/>
                  <a:gd name="T31" fmla="*/ 190 h 282"/>
                  <a:gd name="T32" fmla="*/ 167 w 610"/>
                  <a:gd name="T33" fmla="*/ 210 h 282"/>
                  <a:gd name="T34" fmla="*/ 188 w 610"/>
                  <a:gd name="T35" fmla="*/ 184 h 282"/>
                  <a:gd name="T36" fmla="*/ 207 w 610"/>
                  <a:gd name="T37" fmla="*/ 191 h 282"/>
                  <a:gd name="T38" fmla="*/ 188 w 610"/>
                  <a:gd name="T39" fmla="*/ 184 h 282"/>
                  <a:gd name="T40" fmla="*/ 228 w 610"/>
                  <a:gd name="T41" fmla="*/ 166 h 282"/>
                  <a:gd name="T42" fmla="*/ 220 w 610"/>
                  <a:gd name="T43" fmla="*/ 185 h 282"/>
                  <a:gd name="T44" fmla="*/ 241 w 610"/>
                  <a:gd name="T45" fmla="*/ 160 h 282"/>
                  <a:gd name="T46" fmla="*/ 261 w 610"/>
                  <a:gd name="T47" fmla="*/ 167 h 282"/>
                  <a:gd name="T48" fmla="*/ 241 w 610"/>
                  <a:gd name="T49" fmla="*/ 160 h 282"/>
                  <a:gd name="T50" fmla="*/ 281 w 610"/>
                  <a:gd name="T51" fmla="*/ 142 h 282"/>
                  <a:gd name="T52" fmla="*/ 274 w 610"/>
                  <a:gd name="T53" fmla="*/ 161 h 282"/>
                  <a:gd name="T54" fmla="*/ 295 w 610"/>
                  <a:gd name="T55" fmla="*/ 136 h 282"/>
                  <a:gd name="T56" fmla="*/ 314 w 610"/>
                  <a:gd name="T57" fmla="*/ 143 h 282"/>
                  <a:gd name="T58" fmla="*/ 295 w 610"/>
                  <a:gd name="T59" fmla="*/ 136 h 282"/>
                  <a:gd name="T60" fmla="*/ 335 w 610"/>
                  <a:gd name="T61" fmla="*/ 118 h 282"/>
                  <a:gd name="T62" fmla="*/ 328 w 610"/>
                  <a:gd name="T63" fmla="*/ 137 h 282"/>
                  <a:gd name="T64" fmla="*/ 349 w 610"/>
                  <a:gd name="T65" fmla="*/ 111 h 282"/>
                  <a:gd name="T66" fmla="*/ 368 w 610"/>
                  <a:gd name="T67" fmla="*/ 119 h 282"/>
                  <a:gd name="T68" fmla="*/ 349 w 610"/>
                  <a:gd name="T69" fmla="*/ 111 h 282"/>
                  <a:gd name="T70" fmla="*/ 389 w 610"/>
                  <a:gd name="T71" fmla="*/ 93 h 282"/>
                  <a:gd name="T72" fmla="*/ 381 w 610"/>
                  <a:gd name="T73" fmla="*/ 113 h 282"/>
                  <a:gd name="T74" fmla="*/ 402 w 610"/>
                  <a:gd name="T75" fmla="*/ 87 h 282"/>
                  <a:gd name="T76" fmla="*/ 422 w 610"/>
                  <a:gd name="T77" fmla="*/ 95 h 282"/>
                  <a:gd name="T78" fmla="*/ 402 w 610"/>
                  <a:gd name="T79" fmla="*/ 87 h 282"/>
                  <a:gd name="T80" fmla="*/ 442 w 610"/>
                  <a:gd name="T81" fmla="*/ 69 h 282"/>
                  <a:gd name="T82" fmla="*/ 435 w 610"/>
                  <a:gd name="T83" fmla="*/ 89 h 282"/>
                  <a:gd name="T84" fmla="*/ 456 w 610"/>
                  <a:gd name="T85" fmla="*/ 63 h 282"/>
                  <a:gd name="T86" fmla="*/ 475 w 610"/>
                  <a:gd name="T87" fmla="*/ 70 h 282"/>
                  <a:gd name="T88" fmla="*/ 456 w 610"/>
                  <a:gd name="T89" fmla="*/ 63 h 282"/>
                  <a:gd name="T90" fmla="*/ 496 w 610"/>
                  <a:gd name="T91" fmla="*/ 45 h 282"/>
                  <a:gd name="T92" fmla="*/ 489 w 610"/>
                  <a:gd name="T93" fmla="*/ 64 h 282"/>
                  <a:gd name="T94" fmla="*/ 509 w 610"/>
                  <a:gd name="T95" fmla="*/ 39 h 282"/>
                  <a:gd name="T96" fmla="*/ 529 w 610"/>
                  <a:gd name="T97" fmla="*/ 46 h 282"/>
                  <a:gd name="T98" fmla="*/ 509 w 610"/>
                  <a:gd name="T99" fmla="*/ 39 h 282"/>
                  <a:gd name="T100" fmla="*/ 550 w 610"/>
                  <a:gd name="T101" fmla="*/ 21 h 282"/>
                  <a:gd name="T102" fmla="*/ 542 w 610"/>
                  <a:gd name="T103" fmla="*/ 40 h 282"/>
                  <a:gd name="T104" fmla="*/ 563 w 610"/>
                  <a:gd name="T105" fmla="*/ 15 h 282"/>
                  <a:gd name="T106" fmla="*/ 579 w 610"/>
                  <a:gd name="T107" fmla="*/ 24 h 282"/>
                  <a:gd name="T108" fmla="*/ 563 w 610"/>
                  <a:gd name="T109" fmla="*/ 15 h 282"/>
                  <a:gd name="T110" fmla="*/ 610 w 610"/>
                  <a:gd name="T111" fmla="*/ 2 h 282"/>
                  <a:gd name="T112" fmla="*/ 560 w 610"/>
                  <a:gd name="T113" fmla="*/ 0 h 282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610"/>
                  <a:gd name="T172" fmla="*/ 0 h 282"/>
                  <a:gd name="T173" fmla="*/ 610 w 610"/>
                  <a:gd name="T174" fmla="*/ 282 h 282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610" h="282">
                    <a:moveTo>
                      <a:pt x="0" y="269"/>
                    </a:moveTo>
                    <a:lnTo>
                      <a:pt x="13" y="263"/>
                    </a:lnTo>
                    <a:lnTo>
                      <a:pt x="19" y="276"/>
                    </a:lnTo>
                    <a:lnTo>
                      <a:pt x="6" y="282"/>
                    </a:lnTo>
                    <a:lnTo>
                      <a:pt x="0" y="269"/>
                    </a:lnTo>
                    <a:close/>
                    <a:moveTo>
                      <a:pt x="27" y="257"/>
                    </a:moveTo>
                    <a:lnTo>
                      <a:pt x="40" y="251"/>
                    </a:lnTo>
                    <a:lnTo>
                      <a:pt x="46" y="264"/>
                    </a:lnTo>
                    <a:lnTo>
                      <a:pt x="33" y="270"/>
                    </a:lnTo>
                    <a:lnTo>
                      <a:pt x="27" y="257"/>
                    </a:lnTo>
                    <a:close/>
                    <a:moveTo>
                      <a:pt x="54" y="245"/>
                    </a:moveTo>
                    <a:lnTo>
                      <a:pt x="67" y="239"/>
                    </a:lnTo>
                    <a:lnTo>
                      <a:pt x="73" y="252"/>
                    </a:lnTo>
                    <a:lnTo>
                      <a:pt x="60" y="258"/>
                    </a:lnTo>
                    <a:lnTo>
                      <a:pt x="54" y="245"/>
                    </a:lnTo>
                    <a:close/>
                    <a:moveTo>
                      <a:pt x="80" y="232"/>
                    </a:moveTo>
                    <a:lnTo>
                      <a:pt x="94" y="226"/>
                    </a:lnTo>
                    <a:lnTo>
                      <a:pt x="100" y="240"/>
                    </a:lnTo>
                    <a:lnTo>
                      <a:pt x="86" y="246"/>
                    </a:lnTo>
                    <a:lnTo>
                      <a:pt x="80" y="232"/>
                    </a:lnTo>
                    <a:close/>
                    <a:moveTo>
                      <a:pt x="107" y="220"/>
                    </a:moveTo>
                    <a:lnTo>
                      <a:pt x="121" y="214"/>
                    </a:lnTo>
                    <a:lnTo>
                      <a:pt x="127" y="228"/>
                    </a:lnTo>
                    <a:lnTo>
                      <a:pt x="113" y="234"/>
                    </a:lnTo>
                    <a:lnTo>
                      <a:pt x="107" y="220"/>
                    </a:lnTo>
                    <a:close/>
                    <a:moveTo>
                      <a:pt x="134" y="208"/>
                    </a:moveTo>
                    <a:lnTo>
                      <a:pt x="147" y="202"/>
                    </a:lnTo>
                    <a:lnTo>
                      <a:pt x="153" y="216"/>
                    </a:lnTo>
                    <a:lnTo>
                      <a:pt x="140" y="222"/>
                    </a:lnTo>
                    <a:lnTo>
                      <a:pt x="134" y="208"/>
                    </a:lnTo>
                    <a:close/>
                    <a:moveTo>
                      <a:pt x="161" y="196"/>
                    </a:moveTo>
                    <a:lnTo>
                      <a:pt x="174" y="190"/>
                    </a:lnTo>
                    <a:lnTo>
                      <a:pt x="180" y="204"/>
                    </a:lnTo>
                    <a:lnTo>
                      <a:pt x="167" y="210"/>
                    </a:lnTo>
                    <a:lnTo>
                      <a:pt x="161" y="196"/>
                    </a:lnTo>
                    <a:close/>
                    <a:moveTo>
                      <a:pt x="188" y="184"/>
                    </a:moveTo>
                    <a:lnTo>
                      <a:pt x="201" y="178"/>
                    </a:lnTo>
                    <a:lnTo>
                      <a:pt x="207" y="191"/>
                    </a:lnTo>
                    <a:lnTo>
                      <a:pt x="194" y="197"/>
                    </a:lnTo>
                    <a:lnTo>
                      <a:pt x="188" y="184"/>
                    </a:lnTo>
                    <a:close/>
                    <a:moveTo>
                      <a:pt x="214" y="172"/>
                    </a:moveTo>
                    <a:lnTo>
                      <a:pt x="228" y="166"/>
                    </a:lnTo>
                    <a:lnTo>
                      <a:pt x="234" y="179"/>
                    </a:lnTo>
                    <a:lnTo>
                      <a:pt x="220" y="185"/>
                    </a:lnTo>
                    <a:lnTo>
                      <a:pt x="214" y="172"/>
                    </a:lnTo>
                    <a:close/>
                    <a:moveTo>
                      <a:pt x="241" y="160"/>
                    </a:moveTo>
                    <a:lnTo>
                      <a:pt x="255" y="154"/>
                    </a:lnTo>
                    <a:lnTo>
                      <a:pt x="261" y="167"/>
                    </a:lnTo>
                    <a:lnTo>
                      <a:pt x="247" y="173"/>
                    </a:lnTo>
                    <a:lnTo>
                      <a:pt x="241" y="160"/>
                    </a:lnTo>
                    <a:close/>
                    <a:moveTo>
                      <a:pt x="268" y="148"/>
                    </a:moveTo>
                    <a:lnTo>
                      <a:pt x="281" y="142"/>
                    </a:lnTo>
                    <a:lnTo>
                      <a:pt x="288" y="155"/>
                    </a:lnTo>
                    <a:lnTo>
                      <a:pt x="274" y="161"/>
                    </a:lnTo>
                    <a:lnTo>
                      <a:pt x="268" y="148"/>
                    </a:lnTo>
                    <a:close/>
                    <a:moveTo>
                      <a:pt x="295" y="136"/>
                    </a:moveTo>
                    <a:lnTo>
                      <a:pt x="308" y="130"/>
                    </a:lnTo>
                    <a:lnTo>
                      <a:pt x="314" y="143"/>
                    </a:lnTo>
                    <a:lnTo>
                      <a:pt x="301" y="149"/>
                    </a:lnTo>
                    <a:lnTo>
                      <a:pt x="295" y="136"/>
                    </a:lnTo>
                    <a:close/>
                    <a:moveTo>
                      <a:pt x="322" y="124"/>
                    </a:moveTo>
                    <a:lnTo>
                      <a:pt x="335" y="118"/>
                    </a:lnTo>
                    <a:lnTo>
                      <a:pt x="341" y="131"/>
                    </a:lnTo>
                    <a:lnTo>
                      <a:pt x="328" y="137"/>
                    </a:lnTo>
                    <a:lnTo>
                      <a:pt x="322" y="124"/>
                    </a:lnTo>
                    <a:close/>
                    <a:moveTo>
                      <a:pt x="349" y="111"/>
                    </a:moveTo>
                    <a:lnTo>
                      <a:pt x="362" y="105"/>
                    </a:lnTo>
                    <a:lnTo>
                      <a:pt x="368" y="119"/>
                    </a:lnTo>
                    <a:lnTo>
                      <a:pt x="355" y="125"/>
                    </a:lnTo>
                    <a:lnTo>
                      <a:pt x="349" y="111"/>
                    </a:lnTo>
                    <a:close/>
                    <a:moveTo>
                      <a:pt x="375" y="99"/>
                    </a:moveTo>
                    <a:lnTo>
                      <a:pt x="389" y="93"/>
                    </a:lnTo>
                    <a:lnTo>
                      <a:pt x="395" y="107"/>
                    </a:lnTo>
                    <a:lnTo>
                      <a:pt x="381" y="113"/>
                    </a:lnTo>
                    <a:lnTo>
                      <a:pt x="375" y="99"/>
                    </a:lnTo>
                    <a:close/>
                    <a:moveTo>
                      <a:pt x="402" y="87"/>
                    </a:moveTo>
                    <a:lnTo>
                      <a:pt x="415" y="81"/>
                    </a:lnTo>
                    <a:lnTo>
                      <a:pt x="422" y="95"/>
                    </a:lnTo>
                    <a:lnTo>
                      <a:pt x="408" y="101"/>
                    </a:lnTo>
                    <a:lnTo>
                      <a:pt x="402" y="87"/>
                    </a:lnTo>
                    <a:close/>
                    <a:moveTo>
                      <a:pt x="429" y="75"/>
                    </a:moveTo>
                    <a:lnTo>
                      <a:pt x="442" y="69"/>
                    </a:lnTo>
                    <a:lnTo>
                      <a:pt x="448" y="83"/>
                    </a:lnTo>
                    <a:lnTo>
                      <a:pt x="435" y="89"/>
                    </a:lnTo>
                    <a:lnTo>
                      <a:pt x="429" y="75"/>
                    </a:lnTo>
                    <a:close/>
                    <a:moveTo>
                      <a:pt x="456" y="63"/>
                    </a:moveTo>
                    <a:lnTo>
                      <a:pt x="469" y="57"/>
                    </a:lnTo>
                    <a:lnTo>
                      <a:pt x="475" y="70"/>
                    </a:lnTo>
                    <a:lnTo>
                      <a:pt x="462" y="76"/>
                    </a:lnTo>
                    <a:lnTo>
                      <a:pt x="456" y="63"/>
                    </a:lnTo>
                    <a:close/>
                    <a:moveTo>
                      <a:pt x="482" y="51"/>
                    </a:moveTo>
                    <a:lnTo>
                      <a:pt x="496" y="45"/>
                    </a:lnTo>
                    <a:lnTo>
                      <a:pt x="502" y="58"/>
                    </a:lnTo>
                    <a:lnTo>
                      <a:pt x="489" y="64"/>
                    </a:lnTo>
                    <a:lnTo>
                      <a:pt x="482" y="51"/>
                    </a:lnTo>
                    <a:close/>
                    <a:moveTo>
                      <a:pt x="509" y="39"/>
                    </a:moveTo>
                    <a:lnTo>
                      <a:pt x="523" y="33"/>
                    </a:lnTo>
                    <a:lnTo>
                      <a:pt x="529" y="46"/>
                    </a:lnTo>
                    <a:lnTo>
                      <a:pt x="515" y="52"/>
                    </a:lnTo>
                    <a:lnTo>
                      <a:pt x="509" y="39"/>
                    </a:lnTo>
                    <a:close/>
                    <a:moveTo>
                      <a:pt x="536" y="27"/>
                    </a:moveTo>
                    <a:lnTo>
                      <a:pt x="550" y="21"/>
                    </a:lnTo>
                    <a:lnTo>
                      <a:pt x="556" y="34"/>
                    </a:lnTo>
                    <a:lnTo>
                      <a:pt x="542" y="40"/>
                    </a:lnTo>
                    <a:lnTo>
                      <a:pt x="536" y="27"/>
                    </a:lnTo>
                    <a:close/>
                    <a:moveTo>
                      <a:pt x="563" y="15"/>
                    </a:moveTo>
                    <a:lnTo>
                      <a:pt x="573" y="10"/>
                    </a:lnTo>
                    <a:lnTo>
                      <a:pt x="579" y="24"/>
                    </a:lnTo>
                    <a:lnTo>
                      <a:pt x="569" y="28"/>
                    </a:lnTo>
                    <a:lnTo>
                      <a:pt x="563" y="15"/>
                    </a:lnTo>
                    <a:close/>
                    <a:moveTo>
                      <a:pt x="560" y="0"/>
                    </a:moveTo>
                    <a:lnTo>
                      <a:pt x="610" y="2"/>
                    </a:lnTo>
                    <a:lnTo>
                      <a:pt x="579" y="40"/>
                    </a:lnTo>
                    <a:lnTo>
                      <a:pt x="560" y="0"/>
                    </a:lnTo>
                    <a:close/>
                  </a:path>
                </a:pathLst>
              </a:custGeom>
              <a:solidFill>
                <a:srgbClr val="0000CC"/>
              </a:solidFill>
              <a:ln w="1">
                <a:noFill/>
                <a:bevel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endParaRPr>
              </a:p>
            </p:txBody>
          </p:sp>
          <p:sp>
            <p:nvSpPr>
              <p:cNvPr id="101" name="Freeform 86"/>
              <p:cNvSpPr>
                <a:spLocks noEditPoints="1"/>
              </p:cNvSpPr>
              <p:nvPr/>
            </p:nvSpPr>
            <p:spPr bwMode="auto">
              <a:xfrm>
                <a:off x="3286" y="617"/>
                <a:ext cx="827" cy="453"/>
              </a:xfrm>
              <a:custGeom>
                <a:avLst/>
                <a:gdLst>
                  <a:gd name="T0" fmla="*/ 20 w 827"/>
                  <a:gd name="T1" fmla="*/ 446 h 453"/>
                  <a:gd name="T2" fmla="*/ 26 w 827"/>
                  <a:gd name="T3" fmla="*/ 426 h 453"/>
                  <a:gd name="T4" fmla="*/ 33 w 827"/>
                  <a:gd name="T5" fmla="*/ 439 h 453"/>
                  <a:gd name="T6" fmla="*/ 65 w 827"/>
                  <a:gd name="T7" fmla="*/ 405 h 453"/>
                  <a:gd name="T8" fmla="*/ 52 w 827"/>
                  <a:gd name="T9" fmla="*/ 412 h 453"/>
                  <a:gd name="T10" fmla="*/ 98 w 827"/>
                  <a:gd name="T11" fmla="*/ 404 h 453"/>
                  <a:gd name="T12" fmla="*/ 104 w 827"/>
                  <a:gd name="T13" fmla="*/ 384 h 453"/>
                  <a:gd name="T14" fmla="*/ 111 w 827"/>
                  <a:gd name="T15" fmla="*/ 397 h 453"/>
                  <a:gd name="T16" fmla="*/ 143 w 827"/>
                  <a:gd name="T17" fmla="*/ 363 h 453"/>
                  <a:gd name="T18" fmla="*/ 130 w 827"/>
                  <a:gd name="T19" fmla="*/ 370 h 453"/>
                  <a:gd name="T20" fmla="*/ 175 w 827"/>
                  <a:gd name="T21" fmla="*/ 362 h 453"/>
                  <a:gd name="T22" fmla="*/ 181 w 827"/>
                  <a:gd name="T23" fmla="*/ 342 h 453"/>
                  <a:gd name="T24" fmla="*/ 188 w 827"/>
                  <a:gd name="T25" fmla="*/ 355 h 453"/>
                  <a:gd name="T26" fmla="*/ 220 w 827"/>
                  <a:gd name="T27" fmla="*/ 321 h 453"/>
                  <a:gd name="T28" fmla="*/ 207 w 827"/>
                  <a:gd name="T29" fmla="*/ 328 h 453"/>
                  <a:gd name="T30" fmla="*/ 253 w 827"/>
                  <a:gd name="T31" fmla="*/ 320 h 453"/>
                  <a:gd name="T32" fmla="*/ 259 w 827"/>
                  <a:gd name="T33" fmla="*/ 300 h 453"/>
                  <a:gd name="T34" fmla="*/ 266 w 827"/>
                  <a:gd name="T35" fmla="*/ 313 h 453"/>
                  <a:gd name="T36" fmla="*/ 298 w 827"/>
                  <a:gd name="T37" fmla="*/ 279 h 453"/>
                  <a:gd name="T38" fmla="*/ 285 w 827"/>
                  <a:gd name="T39" fmla="*/ 286 h 453"/>
                  <a:gd name="T40" fmla="*/ 331 w 827"/>
                  <a:gd name="T41" fmla="*/ 278 h 453"/>
                  <a:gd name="T42" fmla="*/ 336 w 827"/>
                  <a:gd name="T43" fmla="*/ 258 h 453"/>
                  <a:gd name="T44" fmla="*/ 343 w 827"/>
                  <a:gd name="T45" fmla="*/ 271 h 453"/>
                  <a:gd name="T46" fmla="*/ 375 w 827"/>
                  <a:gd name="T47" fmla="*/ 237 h 453"/>
                  <a:gd name="T48" fmla="*/ 362 w 827"/>
                  <a:gd name="T49" fmla="*/ 244 h 453"/>
                  <a:gd name="T50" fmla="*/ 408 w 827"/>
                  <a:gd name="T51" fmla="*/ 236 h 453"/>
                  <a:gd name="T52" fmla="*/ 414 w 827"/>
                  <a:gd name="T53" fmla="*/ 216 h 453"/>
                  <a:gd name="T54" fmla="*/ 421 w 827"/>
                  <a:gd name="T55" fmla="*/ 229 h 453"/>
                  <a:gd name="T56" fmla="*/ 453 w 827"/>
                  <a:gd name="T57" fmla="*/ 195 h 453"/>
                  <a:gd name="T58" fmla="*/ 440 w 827"/>
                  <a:gd name="T59" fmla="*/ 202 h 453"/>
                  <a:gd name="T60" fmla="*/ 486 w 827"/>
                  <a:gd name="T61" fmla="*/ 194 h 453"/>
                  <a:gd name="T62" fmla="*/ 492 w 827"/>
                  <a:gd name="T63" fmla="*/ 174 h 453"/>
                  <a:gd name="T64" fmla="*/ 499 w 827"/>
                  <a:gd name="T65" fmla="*/ 187 h 453"/>
                  <a:gd name="T66" fmla="*/ 530 w 827"/>
                  <a:gd name="T67" fmla="*/ 153 h 453"/>
                  <a:gd name="T68" fmla="*/ 517 w 827"/>
                  <a:gd name="T69" fmla="*/ 160 h 453"/>
                  <a:gd name="T70" fmla="*/ 563 w 827"/>
                  <a:gd name="T71" fmla="*/ 151 h 453"/>
                  <a:gd name="T72" fmla="*/ 569 w 827"/>
                  <a:gd name="T73" fmla="*/ 132 h 453"/>
                  <a:gd name="T74" fmla="*/ 576 w 827"/>
                  <a:gd name="T75" fmla="*/ 145 h 453"/>
                  <a:gd name="T76" fmla="*/ 608 w 827"/>
                  <a:gd name="T77" fmla="*/ 111 h 453"/>
                  <a:gd name="T78" fmla="*/ 595 w 827"/>
                  <a:gd name="T79" fmla="*/ 118 h 453"/>
                  <a:gd name="T80" fmla="*/ 641 w 827"/>
                  <a:gd name="T81" fmla="*/ 109 h 453"/>
                  <a:gd name="T82" fmla="*/ 647 w 827"/>
                  <a:gd name="T83" fmla="*/ 90 h 453"/>
                  <a:gd name="T84" fmla="*/ 654 w 827"/>
                  <a:gd name="T85" fmla="*/ 102 h 453"/>
                  <a:gd name="T86" fmla="*/ 685 w 827"/>
                  <a:gd name="T87" fmla="*/ 69 h 453"/>
                  <a:gd name="T88" fmla="*/ 673 w 827"/>
                  <a:gd name="T89" fmla="*/ 75 h 453"/>
                  <a:gd name="T90" fmla="*/ 718 w 827"/>
                  <a:gd name="T91" fmla="*/ 67 h 453"/>
                  <a:gd name="T92" fmla="*/ 724 w 827"/>
                  <a:gd name="T93" fmla="*/ 47 h 453"/>
                  <a:gd name="T94" fmla="*/ 731 w 827"/>
                  <a:gd name="T95" fmla="*/ 60 h 453"/>
                  <a:gd name="T96" fmla="*/ 763 w 827"/>
                  <a:gd name="T97" fmla="*/ 26 h 453"/>
                  <a:gd name="T98" fmla="*/ 750 w 827"/>
                  <a:gd name="T99" fmla="*/ 33 h 453"/>
                  <a:gd name="T100" fmla="*/ 796 w 827"/>
                  <a:gd name="T101" fmla="*/ 25 h 453"/>
                  <a:gd name="T102" fmla="*/ 778 w 827"/>
                  <a:gd name="T103" fmla="*/ 2 h 453"/>
                  <a:gd name="T104" fmla="*/ 778 w 827"/>
                  <a:gd name="T105" fmla="*/ 2 h 453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827"/>
                  <a:gd name="T160" fmla="*/ 0 h 453"/>
                  <a:gd name="T161" fmla="*/ 827 w 827"/>
                  <a:gd name="T162" fmla="*/ 453 h 453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827" h="453">
                    <a:moveTo>
                      <a:pt x="0" y="440"/>
                    </a:moveTo>
                    <a:lnTo>
                      <a:pt x="13" y="433"/>
                    </a:lnTo>
                    <a:lnTo>
                      <a:pt x="20" y="446"/>
                    </a:lnTo>
                    <a:lnTo>
                      <a:pt x="7" y="453"/>
                    </a:lnTo>
                    <a:lnTo>
                      <a:pt x="0" y="440"/>
                    </a:lnTo>
                    <a:close/>
                    <a:moveTo>
                      <a:pt x="26" y="426"/>
                    </a:moveTo>
                    <a:lnTo>
                      <a:pt x="39" y="419"/>
                    </a:lnTo>
                    <a:lnTo>
                      <a:pt x="46" y="432"/>
                    </a:lnTo>
                    <a:lnTo>
                      <a:pt x="33" y="439"/>
                    </a:lnTo>
                    <a:lnTo>
                      <a:pt x="26" y="426"/>
                    </a:lnTo>
                    <a:close/>
                    <a:moveTo>
                      <a:pt x="52" y="412"/>
                    </a:moveTo>
                    <a:lnTo>
                      <a:pt x="65" y="405"/>
                    </a:lnTo>
                    <a:lnTo>
                      <a:pt x="72" y="418"/>
                    </a:lnTo>
                    <a:lnTo>
                      <a:pt x="59" y="425"/>
                    </a:lnTo>
                    <a:lnTo>
                      <a:pt x="52" y="412"/>
                    </a:lnTo>
                    <a:close/>
                    <a:moveTo>
                      <a:pt x="78" y="398"/>
                    </a:moveTo>
                    <a:lnTo>
                      <a:pt x="91" y="391"/>
                    </a:lnTo>
                    <a:lnTo>
                      <a:pt x="98" y="404"/>
                    </a:lnTo>
                    <a:lnTo>
                      <a:pt x="85" y="411"/>
                    </a:lnTo>
                    <a:lnTo>
                      <a:pt x="78" y="398"/>
                    </a:lnTo>
                    <a:close/>
                    <a:moveTo>
                      <a:pt x="104" y="384"/>
                    </a:moveTo>
                    <a:lnTo>
                      <a:pt x="117" y="377"/>
                    </a:lnTo>
                    <a:lnTo>
                      <a:pt x="124" y="390"/>
                    </a:lnTo>
                    <a:lnTo>
                      <a:pt x="111" y="397"/>
                    </a:lnTo>
                    <a:lnTo>
                      <a:pt x="104" y="384"/>
                    </a:lnTo>
                    <a:close/>
                    <a:moveTo>
                      <a:pt x="130" y="370"/>
                    </a:moveTo>
                    <a:lnTo>
                      <a:pt x="143" y="363"/>
                    </a:lnTo>
                    <a:lnTo>
                      <a:pt x="149" y="376"/>
                    </a:lnTo>
                    <a:lnTo>
                      <a:pt x="137" y="383"/>
                    </a:lnTo>
                    <a:lnTo>
                      <a:pt x="130" y="370"/>
                    </a:lnTo>
                    <a:close/>
                    <a:moveTo>
                      <a:pt x="155" y="356"/>
                    </a:moveTo>
                    <a:lnTo>
                      <a:pt x="168" y="349"/>
                    </a:lnTo>
                    <a:lnTo>
                      <a:pt x="175" y="362"/>
                    </a:lnTo>
                    <a:lnTo>
                      <a:pt x="162" y="369"/>
                    </a:lnTo>
                    <a:lnTo>
                      <a:pt x="155" y="356"/>
                    </a:lnTo>
                    <a:close/>
                    <a:moveTo>
                      <a:pt x="181" y="342"/>
                    </a:moveTo>
                    <a:lnTo>
                      <a:pt x="194" y="335"/>
                    </a:lnTo>
                    <a:lnTo>
                      <a:pt x="201" y="348"/>
                    </a:lnTo>
                    <a:lnTo>
                      <a:pt x="188" y="355"/>
                    </a:lnTo>
                    <a:lnTo>
                      <a:pt x="181" y="342"/>
                    </a:lnTo>
                    <a:close/>
                    <a:moveTo>
                      <a:pt x="207" y="328"/>
                    </a:moveTo>
                    <a:lnTo>
                      <a:pt x="220" y="321"/>
                    </a:lnTo>
                    <a:lnTo>
                      <a:pt x="227" y="334"/>
                    </a:lnTo>
                    <a:lnTo>
                      <a:pt x="214" y="341"/>
                    </a:lnTo>
                    <a:lnTo>
                      <a:pt x="207" y="328"/>
                    </a:lnTo>
                    <a:close/>
                    <a:moveTo>
                      <a:pt x="233" y="314"/>
                    </a:moveTo>
                    <a:lnTo>
                      <a:pt x="246" y="307"/>
                    </a:lnTo>
                    <a:lnTo>
                      <a:pt x="253" y="320"/>
                    </a:lnTo>
                    <a:lnTo>
                      <a:pt x="240" y="327"/>
                    </a:lnTo>
                    <a:lnTo>
                      <a:pt x="233" y="314"/>
                    </a:lnTo>
                    <a:close/>
                    <a:moveTo>
                      <a:pt x="259" y="300"/>
                    </a:moveTo>
                    <a:lnTo>
                      <a:pt x="272" y="293"/>
                    </a:lnTo>
                    <a:lnTo>
                      <a:pt x="279" y="306"/>
                    </a:lnTo>
                    <a:lnTo>
                      <a:pt x="266" y="313"/>
                    </a:lnTo>
                    <a:lnTo>
                      <a:pt x="259" y="300"/>
                    </a:lnTo>
                    <a:close/>
                    <a:moveTo>
                      <a:pt x="285" y="286"/>
                    </a:moveTo>
                    <a:lnTo>
                      <a:pt x="298" y="279"/>
                    </a:lnTo>
                    <a:lnTo>
                      <a:pt x="305" y="292"/>
                    </a:lnTo>
                    <a:lnTo>
                      <a:pt x="292" y="299"/>
                    </a:lnTo>
                    <a:lnTo>
                      <a:pt x="285" y="286"/>
                    </a:lnTo>
                    <a:close/>
                    <a:moveTo>
                      <a:pt x="311" y="272"/>
                    </a:moveTo>
                    <a:lnTo>
                      <a:pt x="323" y="265"/>
                    </a:lnTo>
                    <a:lnTo>
                      <a:pt x="331" y="278"/>
                    </a:lnTo>
                    <a:lnTo>
                      <a:pt x="318" y="285"/>
                    </a:lnTo>
                    <a:lnTo>
                      <a:pt x="311" y="272"/>
                    </a:lnTo>
                    <a:close/>
                    <a:moveTo>
                      <a:pt x="336" y="258"/>
                    </a:moveTo>
                    <a:lnTo>
                      <a:pt x="349" y="251"/>
                    </a:lnTo>
                    <a:lnTo>
                      <a:pt x="356" y="264"/>
                    </a:lnTo>
                    <a:lnTo>
                      <a:pt x="343" y="271"/>
                    </a:lnTo>
                    <a:lnTo>
                      <a:pt x="336" y="258"/>
                    </a:lnTo>
                    <a:close/>
                    <a:moveTo>
                      <a:pt x="362" y="244"/>
                    </a:moveTo>
                    <a:lnTo>
                      <a:pt x="375" y="237"/>
                    </a:lnTo>
                    <a:lnTo>
                      <a:pt x="382" y="250"/>
                    </a:lnTo>
                    <a:lnTo>
                      <a:pt x="369" y="257"/>
                    </a:lnTo>
                    <a:lnTo>
                      <a:pt x="362" y="244"/>
                    </a:lnTo>
                    <a:close/>
                    <a:moveTo>
                      <a:pt x="388" y="230"/>
                    </a:moveTo>
                    <a:lnTo>
                      <a:pt x="401" y="223"/>
                    </a:lnTo>
                    <a:lnTo>
                      <a:pt x="408" y="236"/>
                    </a:lnTo>
                    <a:lnTo>
                      <a:pt x="395" y="243"/>
                    </a:lnTo>
                    <a:lnTo>
                      <a:pt x="388" y="230"/>
                    </a:lnTo>
                    <a:close/>
                    <a:moveTo>
                      <a:pt x="414" y="216"/>
                    </a:moveTo>
                    <a:lnTo>
                      <a:pt x="427" y="209"/>
                    </a:lnTo>
                    <a:lnTo>
                      <a:pt x="434" y="222"/>
                    </a:lnTo>
                    <a:lnTo>
                      <a:pt x="421" y="229"/>
                    </a:lnTo>
                    <a:lnTo>
                      <a:pt x="414" y="216"/>
                    </a:lnTo>
                    <a:close/>
                    <a:moveTo>
                      <a:pt x="440" y="202"/>
                    </a:moveTo>
                    <a:lnTo>
                      <a:pt x="453" y="195"/>
                    </a:lnTo>
                    <a:lnTo>
                      <a:pt x="460" y="208"/>
                    </a:lnTo>
                    <a:lnTo>
                      <a:pt x="447" y="215"/>
                    </a:lnTo>
                    <a:lnTo>
                      <a:pt x="440" y="202"/>
                    </a:lnTo>
                    <a:close/>
                    <a:moveTo>
                      <a:pt x="466" y="188"/>
                    </a:moveTo>
                    <a:lnTo>
                      <a:pt x="479" y="181"/>
                    </a:lnTo>
                    <a:lnTo>
                      <a:pt x="486" y="194"/>
                    </a:lnTo>
                    <a:lnTo>
                      <a:pt x="473" y="201"/>
                    </a:lnTo>
                    <a:lnTo>
                      <a:pt x="466" y="188"/>
                    </a:lnTo>
                    <a:close/>
                    <a:moveTo>
                      <a:pt x="492" y="174"/>
                    </a:moveTo>
                    <a:lnTo>
                      <a:pt x="505" y="167"/>
                    </a:lnTo>
                    <a:lnTo>
                      <a:pt x="511" y="180"/>
                    </a:lnTo>
                    <a:lnTo>
                      <a:pt x="499" y="187"/>
                    </a:lnTo>
                    <a:lnTo>
                      <a:pt x="492" y="174"/>
                    </a:lnTo>
                    <a:close/>
                    <a:moveTo>
                      <a:pt x="517" y="160"/>
                    </a:moveTo>
                    <a:lnTo>
                      <a:pt x="530" y="153"/>
                    </a:lnTo>
                    <a:lnTo>
                      <a:pt x="537" y="166"/>
                    </a:lnTo>
                    <a:lnTo>
                      <a:pt x="524" y="172"/>
                    </a:lnTo>
                    <a:lnTo>
                      <a:pt x="517" y="160"/>
                    </a:lnTo>
                    <a:close/>
                    <a:moveTo>
                      <a:pt x="543" y="146"/>
                    </a:moveTo>
                    <a:lnTo>
                      <a:pt x="556" y="139"/>
                    </a:lnTo>
                    <a:lnTo>
                      <a:pt x="563" y="151"/>
                    </a:lnTo>
                    <a:lnTo>
                      <a:pt x="550" y="159"/>
                    </a:lnTo>
                    <a:lnTo>
                      <a:pt x="543" y="146"/>
                    </a:lnTo>
                    <a:close/>
                    <a:moveTo>
                      <a:pt x="569" y="132"/>
                    </a:moveTo>
                    <a:lnTo>
                      <a:pt x="582" y="125"/>
                    </a:lnTo>
                    <a:lnTo>
                      <a:pt x="589" y="138"/>
                    </a:lnTo>
                    <a:lnTo>
                      <a:pt x="576" y="145"/>
                    </a:lnTo>
                    <a:lnTo>
                      <a:pt x="569" y="132"/>
                    </a:lnTo>
                    <a:close/>
                    <a:moveTo>
                      <a:pt x="595" y="118"/>
                    </a:moveTo>
                    <a:lnTo>
                      <a:pt x="608" y="111"/>
                    </a:lnTo>
                    <a:lnTo>
                      <a:pt x="615" y="124"/>
                    </a:lnTo>
                    <a:lnTo>
                      <a:pt x="602" y="130"/>
                    </a:lnTo>
                    <a:lnTo>
                      <a:pt x="595" y="118"/>
                    </a:lnTo>
                    <a:close/>
                    <a:moveTo>
                      <a:pt x="621" y="104"/>
                    </a:moveTo>
                    <a:lnTo>
                      <a:pt x="634" y="97"/>
                    </a:lnTo>
                    <a:lnTo>
                      <a:pt x="641" y="109"/>
                    </a:lnTo>
                    <a:lnTo>
                      <a:pt x="628" y="116"/>
                    </a:lnTo>
                    <a:lnTo>
                      <a:pt x="621" y="104"/>
                    </a:lnTo>
                    <a:close/>
                    <a:moveTo>
                      <a:pt x="647" y="90"/>
                    </a:moveTo>
                    <a:lnTo>
                      <a:pt x="660" y="83"/>
                    </a:lnTo>
                    <a:lnTo>
                      <a:pt x="667" y="95"/>
                    </a:lnTo>
                    <a:lnTo>
                      <a:pt x="654" y="102"/>
                    </a:lnTo>
                    <a:lnTo>
                      <a:pt x="647" y="90"/>
                    </a:lnTo>
                    <a:close/>
                    <a:moveTo>
                      <a:pt x="673" y="75"/>
                    </a:moveTo>
                    <a:lnTo>
                      <a:pt x="685" y="69"/>
                    </a:lnTo>
                    <a:lnTo>
                      <a:pt x="692" y="81"/>
                    </a:lnTo>
                    <a:lnTo>
                      <a:pt x="680" y="88"/>
                    </a:lnTo>
                    <a:lnTo>
                      <a:pt x="673" y="75"/>
                    </a:lnTo>
                    <a:close/>
                    <a:moveTo>
                      <a:pt x="698" y="62"/>
                    </a:moveTo>
                    <a:lnTo>
                      <a:pt x="711" y="54"/>
                    </a:lnTo>
                    <a:lnTo>
                      <a:pt x="718" y="67"/>
                    </a:lnTo>
                    <a:lnTo>
                      <a:pt x="705" y="74"/>
                    </a:lnTo>
                    <a:lnTo>
                      <a:pt x="698" y="62"/>
                    </a:lnTo>
                    <a:close/>
                    <a:moveTo>
                      <a:pt x="724" y="47"/>
                    </a:moveTo>
                    <a:lnTo>
                      <a:pt x="737" y="41"/>
                    </a:lnTo>
                    <a:lnTo>
                      <a:pt x="744" y="53"/>
                    </a:lnTo>
                    <a:lnTo>
                      <a:pt x="731" y="60"/>
                    </a:lnTo>
                    <a:lnTo>
                      <a:pt x="724" y="47"/>
                    </a:lnTo>
                    <a:close/>
                    <a:moveTo>
                      <a:pt x="750" y="33"/>
                    </a:moveTo>
                    <a:lnTo>
                      <a:pt x="763" y="26"/>
                    </a:lnTo>
                    <a:lnTo>
                      <a:pt x="770" y="39"/>
                    </a:lnTo>
                    <a:lnTo>
                      <a:pt x="757" y="46"/>
                    </a:lnTo>
                    <a:lnTo>
                      <a:pt x="750" y="33"/>
                    </a:lnTo>
                    <a:close/>
                    <a:moveTo>
                      <a:pt x="776" y="19"/>
                    </a:moveTo>
                    <a:lnTo>
                      <a:pt x="789" y="12"/>
                    </a:lnTo>
                    <a:lnTo>
                      <a:pt x="796" y="25"/>
                    </a:lnTo>
                    <a:lnTo>
                      <a:pt x="783" y="32"/>
                    </a:lnTo>
                    <a:lnTo>
                      <a:pt x="776" y="19"/>
                    </a:lnTo>
                    <a:close/>
                    <a:moveTo>
                      <a:pt x="778" y="2"/>
                    </a:moveTo>
                    <a:lnTo>
                      <a:pt x="827" y="0"/>
                    </a:lnTo>
                    <a:lnTo>
                      <a:pt x="799" y="40"/>
                    </a:lnTo>
                    <a:lnTo>
                      <a:pt x="778" y="2"/>
                    </a:lnTo>
                    <a:close/>
                  </a:path>
                </a:pathLst>
              </a:custGeom>
              <a:solidFill>
                <a:srgbClr val="0000CC"/>
              </a:solidFill>
              <a:ln w="1">
                <a:noFill/>
                <a:bevel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endParaRPr>
              </a:p>
            </p:txBody>
          </p:sp>
          <p:sp>
            <p:nvSpPr>
              <p:cNvPr id="102" name="Freeform 87"/>
              <p:cNvSpPr>
                <a:spLocks noEditPoints="1"/>
              </p:cNvSpPr>
              <p:nvPr/>
            </p:nvSpPr>
            <p:spPr bwMode="auto">
              <a:xfrm>
                <a:off x="3319" y="2305"/>
                <a:ext cx="813" cy="44"/>
              </a:xfrm>
              <a:custGeom>
                <a:avLst/>
                <a:gdLst>
                  <a:gd name="T0" fmla="*/ 15 w 813"/>
                  <a:gd name="T1" fmla="*/ 30 h 44"/>
                  <a:gd name="T2" fmla="*/ 30 w 813"/>
                  <a:gd name="T3" fmla="*/ 15 h 44"/>
                  <a:gd name="T4" fmla="*/ 30 w 813"/>
                  <a:gd name="T5" fmla="*/ 30 h 44"/>
                  <a:gd name="T6" fmla="*/ 74 w 813"/>
                  <a:gd name="T7" fmla="*/ 15 h 44"/>
                  <a:gd name="T8" fmla="*/ 59 w 813"/>
                  <a:gd name="T9" fmla="*/ 15 h 44"/>
                  <a:gd name="T10" fmla="*/ 103 w 813"/>
                  <a:gd name="T11" fmla="*/ 30 h 44"/>
                  <a:gd name="T12" fmla="*/ 118 w 813"/>
                  <a:gd name="T13" fmla="*/ 15 h 44"/>
                  <a:gd name="T14" fmla="*/ 118 w 813"/>
                  <a:gd name="T15" fmla="*/ 30 h 44"/>
                  <a:gd name="T16" fmla="*/ 162 w 813"/>
                  <a:gd name="T17" fmla="*/ 15 h 44"/>
                  <a:gd name="T18" fmla="*/ 147 w 813"/>
                  <a:gd name="T19" fmla="*/ 15 h 44"/>
                  <a:gd name="T20" fmla="*/ 191 w 813"/>
                  <a:gd name="T21" fmla="*/ 30 h 44"/>
                  <a:gd name="T22" fmla="*/ 206 w 813"/>
                  <a:gd name="T23" fmla="*/ 15 h 44"/>
                  <a:gd name="T24" fmla="*/ 206 w 813"/>
                  <a:gd name="T25" fmla="*/ 30 h 44"/>
                  <a:gd name="T26" fmla="*/ 250 w 813"/>
                  <a:gd name="T27" fmla="*/ 15 h 44"/>
                  <a:gd name="T28" fmla="*/ 235 w 813"/>
                  <a:gd name="T29" fmla="*/ 15 h 44"/>
                  <a:gd name="T30" fmla="*/ 280 w 813"/>
                  <a:gd name="T31" fmla="*/ 30 h 44"/>
                  <a:gd name="T32" fmla="*/ 294 w 813"/>
                  <a:gd name="T33" fmla="*/ 15 h 44"/>
                  <a:gd name="T34" fmla="*/ 294 w 813"/>
                  <a:gd name="T35" fmla="*/ 30 h 44"/>
                  <a:gd name="T36" fmla="*/ 338 w 813"/>
                  <a:gd name="T37" fmla="*/ 15 h 44"/>
                  <a:gd name="T38" fmla="*/ 324 w 813"/>
                  <a:gd name="T39" fmla="*/ 15 h 44"/>
                  <a:gd name="T40" fmla="*/ 368 w 813"/>
                  <a:gd name="T41" fmla="*/ 30 h 44"/>
                  <a:gd name="T42" fmla="*/ 383 w 813"/>
                  <a:gd name="T43" fmla="*/ 15 h 44"/>
                  <a:gd name="T44" fmla="*/ 383 w 813"/>
                  <a:gd name="T45" fmla="*/ 30 h 44"/>
                  <a:gd name="T46" fmla="*/ 427 w 813"/>
                  <a:gd name="T47" fmla="*/ 15 h 44"/>
                  <a:gd name="T48" fmla="*/ 412 w 813"/>
                  <a:gd name="T49" fmla="*/ 15 h 44"/>
                  <a:gd name="T50" fmla="*/ 456 w 813"/>
                  <a:gd name="T51" fmla="*/ 30 h 44"/>
                  <a:gd name="T52" fmla="*/ 471 w 813"/>
                  <a:gd name="T53" fmla="*/ 15 h 44"/>
                  <a:gd name="T54" fmla="*/ 471 w 813"/>
                  <a:gd name="T55" fmla="*/ 30 h 44"/>
                  <a:gd name="T56" fmla="*/ 515 w 813"/>
                  <a:gd name="T57" fmla="*/ 15 h 44"/>
                  <a:gd name="T58" fmla="*/ 500 w 813"/>
                  <a:gd name="T59" fmla="*/ 15 h 44"/>
                  <a:gd name="T60" fmla="*/ 544 w 813"/>
                  <a:gd name="T61" fmla="*/ 30 h 44"/>
                  <a:gd name="T62" fmla="*/ 559 w 813"/>
                  <a:gd name="T63" fmla="*/ 15 h 44"/>
                  <a:gd name="T64" fmla="*/ 559 w 813"/>
                  <a:gd name="T65" fmla="*/ 30 h 44"/>
                  <a:gd name="T66" fmla="*/ 603 w 813"/>
                  <a:gd name="T67" fmla="*/ 15 h 44"/>
                  <a:gd name="T68" fmla="*/ 588 w 813"/>
                  <a:gd name="T69" fmla="*/ 15 h 44"/>
                  <a:gd name="T70" fmla="*/ 633 w 813"/>
                  <a:gd name="T71" fmla="*/ 30 h 44"/>
                  <a:gd name="T72" fmla="*/ 647 w 813"/>
                  <a:gd name="T73" fmla="*/ 15 h 44"/>
                  <a:gd name="T74" fmla="*/ 647 w 813"/>
                  <a:gd name="T75" fmla="*/ 30 h 44"/>
                  <a:gd name="T76" fmla="*/ 691 w 813"/>
                  <a:gd name="T77" fmla="*/ 15 h 44"/>
                  <a:gd name="T78" fmla="*/ 677 w 813"/>
                  <a:gd name="T79" fmla="*/ 15 h 44"/>
                  <a:gd name="T80" fmla="*/ 721 w 813"/>
                  <a:gd name="T81" fmla="*/ 30 h 44"/>
                  <a:gd name="T82" fmla="*/ 736 w 813"/>
                  <a:gd name="T83" fmla="*/ 15 h 44"/>
                  <a:gd name="T84" fmla="*/ 736 w 813"/>
                  <a:gd name="T85" fmla="*/ 30 h 44"/>
                  <a:gd name="T86" fmla="*/ 776 w 813"/>
                  <a:gd name="T87" fmla="*/ 15 h 44"/>
                  <a:gd name="T88" fmla="*/ 765 w 813"/>
                  <a:gd name="T89" fmla="*/ 15 h 44"/>
                  <a:gd name="T90" fmla="*/ 769 w 813"/>
                  <a:gd name="T91" fmla="*/ 44 h 44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813"/>
                  <a:gd name="T139" fmla="*/ 0 h 44"/>
                  <a:gd name="T140" fmla="*/ 813 w 813"/>
                  <a:gd name="T141" fmla="*/ 44 h 44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813" h="44">
                    <a:moveTo>
                      <a:pt x="0" y="15"/>
                    </a:moveTo>
                    <a:lnTo>
                      <a:pt x="15" y="15"/>
                    </a:lnTo>
                    <a:lnTo>
                      <a:pt x="15" y="30"/>
                    </a:lnTo>
                    <a:lnTo>
                      <a:pt x="0" y="30"/>
                    </a:lnTo>
                    <a:lnTo>
                      <a:pt x="0" y="15"/>
                    </a:lnTo>
                    <a:close/>
                    <a:moveTo>
                      <a:pt x="30" y="15"/>
                    </a:moveTo>
                    <a:lnTo>
                      <a:pt x="44" y="15"/>
                    </a:lnTo>
                    <a:lnTo>
                      <a:pt x="44" y="30"/>
                    </a:lnTo>
                    <a:lnTo>
                      <a:pt x="30" y="30"/>
                    </a:lnTo>
                    <a:lnTo>
                      <a:pt x="30" y="15"/>
                    </a:lnTo>
                    <a:close/>
                    <a:moveTo>
                      <a:pt x="59" y="15"/>
                    </a:moveTo>
                    <a:lnTo>
                      <a:pt x="74" y="15"/>
                    </a:lnTo>
                    <a:lnTo>
                      <a:pt x="74" y="30"/>
                    </a:lnTo>
                    <a:lnTo>
                      <a:pt x="59" y="30"/>
                    </a:lnTo>
                    <a:lnTo>
                      <a:pt x="59" y="15"/>
                    </a:lnTo>
                    <a:close/>
                    <a:moveTo>
                      <a:pt x="88" y="15"/>
                    </a:moveTo>
                    <a:lnTo>
                      <a:pt x="103" y="15"/>
                    </a:lnTo>
                    <a:lnTo>
                      <a:pt x="103" y="30"/>
                    </a:lnTo>
                    <a:lnTo>
                      <a:pt x="88" y="30"/>
                    </a:lnTo>
                    <a:lnTo>
                      <a:pt x="88" y="15"/>
                    </a:lnTo>
                    <a:close/>
                    <a:moveTo>
                      <a:pt x="118" y="15"/>
                    </a:moveTo>
                    <a:lnTo>
                      <a:pt x="133" y="15"/>
                    </a:lnTo>
                    <a:lnTo>
                      <a:pt x="133" y="30"/>
                    </a:lnTo>
                    <a:lnTo>
                      <a:pt x="118" y="30"/>
                    </a:lnTo>
                    <a:lnTo>
                      <a:pt x="118" y="15"/>
                    </a:lnTo>
                    <a:close/>
                    <a:moveTo>
                      <a:pt x="147" y="15"/>
                    </a:moveTo>
                    <a:lnTo>
                      <a:pt x="162" y="15"/>
                    </a:lnTo>
                    <a:lnTo>
                      <a:pt x="162" y="30"/>
                    </a:lnTo>
                    <a:lnTo>
                      <a:pt x="147" y="30"/>
                    </a:lnTo>
                    <a:lnTo>
                      <a:pt x="147" y="15"/>
                    </a:lnTo>
                    <a:close/>
                    <a:moveTo>
                      <a:pt x="177" y="15"/>
                    </a:moveTo>
                    <a:lnTo>
                      <a:pt x="191" y="15"/>
                    </a:lnTo>
                    <a:lnTo>
                      <a:pt x="191" y="30"/>
                    </a:lnTo>
                    <a:lnTo>
                      <a:pt x="177" y="30"/>
                    </a:lnTo>
                    <a:lnTo>
                      <a:pt x="177" y="15"/>
                    </a:lnTo>
                    <a:close/>
                    <a:moveTo>
                      <a:pt x="206" y="15"/>
                    </a:moveTo>
                    <a:lnTo>
                      <a:pt x="221" y="15"/>
                    </a:lnTo>
                    <a:lnTo>
                      <a:pt x="221" y="30"/>
                    </a:lnTo>
                    <a:lnTo>
                      <a:pt x="206" y="30"/>
                    </a:lnTo>
                    <a:lnTo>
                      <a:pt x="206" y="15"/>
                    </a:lnTo>
                    <a:close/>
                    <a:moveTo>
                      <a:pt x="235" y="15"/>
                    </a:moveTo>
                    <a:lnTo>
                      <a:pt x="250" y="15"/>
                    </a:lnTo>
                    <a:lnTo>
                      <a:pt x="250" y="30"/>
                    </a:lnTo>
                    <a:lnTo>
                      <a:pt x="235" y="30"/>
                    </a:lnTo>
                    <a:lnTo>
                      <a:pt x="235" y="15"/>
                    </a:lnTo>
                    <a:close/>
                    <a:moveTo>
                      <a:pt x="265" y="15"/>
                    </a:moveTo>
                    <a:lnTo>
                      <a:pt x="280" y="15"/>
                    </a:lnTo>
                    <a:lnTo>
                      <a:pt x="280" y="30"/>
                    </a:lnTo>
                    <a:lnTo>
                      <a:pt x="265" y="30"/>
                    </a:lnTo>
                    <a:lnTo>
                      <a:pt x="265" y="15"/>
                    </a:lnTo>
                    <a:close/>
                    <a:moveTo>
                      <a:pt x="294" y="15"/>
                    </a:moveTo>
                    <a:lnTo>
                      <a:pt x="309" y="15"/>
                    </a:lnTo>
                    <a:lnTo>
                      <a:pt x="309" y="30"/>
                    </a:lnTo>
                    <a:lnTo>
                      <a:pt x="294" y="30"/>
                    </a:lnTo>
                    <a:lnTo>
                      <a:pt x="294" y="15"/>
                    </a:lnTo>
                    <a:close/>
                    <a:moveTo>
                      <a:pt x="324" y="15"/>
                    </a:moveTo>
                    <a:lnTo>
                      <a:pt x="338" y="15"/>
                    </a:lnTo>
                    <a:lnTo>
                      <a:pt x="338" y="30"/>
                    </a:lnTo>
                    <a:lnTo>
                      <a:pt x="324" y="30"/>
                    </a:lnTo>
                    <a:lnTo>
                      <a:pt x="324" y="15"/>
                    </a:lnTo>
                    <a:close/>
                    <a:moveTo>
                      <a:pt x="353" y="15"/>
                    </a:moveTo>
                    <a:lnTo>
                      <a:pt x="368" y="15"/>
                    </a:lnTo>
                    <a:lnTo>
                      <a:pt x="368" y="30"/>
                    </a:lnTo>
                    <a:lnTo>
                      <a:pt x="353" y="30"/>
                    </a:lnTo>
                    <a:lnTo>
                      <a:pt x="353" y="15"/>
                    </a:lnTo>
                    <a:close/>
                    <a:moveTo>
                      <a:pt x="383" y="15"/>
                    </a:moveTo>
                    <a:lnTo>
                      <a:pt x="397" y="15"/>
                    </a:lnTo>
                    <a:lnTo>
                      <a:pt x="397" y="30"/>
                    </a:lnTo>
                    <a:lnTo>
                      <a:pt x="383" y="30"/>
                    </a:lnTo>
                    <a:lnTo>
                      <a:pt x="383" y="15"/>
                    </a:lnTo>
                    <a:close/>
                    <a:moveTo>
                      <a:pt x="412" y="15"/>
                    </a:moveTo>
                    <a:lnTo>
                      <a:pt x="427" y="15"/>
                    </a:lnTo>
                    <a:lnTo>
                      <a:pt x="427" y="30"/>
                    </a:lnTo>
                    <a:lnTo>
                      <a:pt x="412" y="30"/>
                    </a:lnTo>
                    <a:lnTo>
                      <a:pt x="412" y="15"/>
                    </a:lnTo>
                    <a:close/>
                    <a:moveTo>
                      <a:pt x="441" y="15"/>
                    </a:moveTo>
                    <a:lnTo>
                      <a:pt x="456" y="15"/>
                    </a:lnTo>
                    <a:lnTo>
                      <a:pt x="456" y="30"/>
                    </a:lnTo>
                    <a:lnTo>
                      <a:pt x="441" y="30"/>
                    </a:lnTo>
                    <a:lnTo>
                      <a:pt x="441" y="15"/>
                    </a:lnTo>
                    <a:close/>
                    <a:moveTo>
                      <a:pt x="471" y="15"/>
                    </a:moveTo>
                    <a:lnTo>
                      <a:pt x="486" y="15"/>
                    </a:lnTo>
                    <a:lnTo>
                      <a:pt x="486" y="30"/>
                    </a:lnTo>
                    <a:lnTo>
                      <a:pt x="471" y="30"/>
                    </a:lnTo>
                    <a:lnTo>
                      <a:pt x="471" y="15"/>
                    </a:lnTo>
                    <a:close/>
                    <a:moveTo>
                      <a:pt x="500" y="15"/>
                    </a:moveTo>
                    <a:lnTo>
                      <a:pt x="515" y="15"/>
                    </a:lnTo>
                    <a:lnTo>
                      <a:pt x="515" y="30"/>
                    </a:lnTo>
                    <a:lnTo>
                      <a:pt x="500" y="30"/>
                    </a:lnTo>
                    <a:lnTo>
                      <a:pt x="500" y="15"/>
                    </a:lnTo>
                    <a:close/>
                    <a:moveTo>
                      <a:pt x="530" y="15"/>
                    </a:moveTo>
                    <a:lnTo>
                      <a:pt x="544" y="15"/>
                    </a:lnTo>
                    <a:lnTo>
                      <a:pt x="544" y="30"/>
                    </a:lnTo>
                    <a:lnTo>
                      <a:pt x="530" y="30"/>
                    </a:lnTo>
                    <a:lnTo>
                      <a:pt x="530" y="15"/>
                    </a:lnTo>
                    <a:close/>
                    <a:moveTo>
                      <a:pt x="559" y="15"/>
                    </a:moveTo>
                    <a:lnTo>
                      <a:pt x="574" y="15"/>
                    </a:lnTo>
                    <a:lnTo>
                      <a:pt x="574" y="30"/>
                    </a:lnTo>
                    <a:lnTo>
                      <a:pt x="559" y="30"/>
                    </a:lnTo>
                    <a:lnTo>
                      <a:pt x="559" y="15"/>
                    </a:lnTo>
                    <a:close/>
                    <a:moveTo>
                      <a:pt x="588" y="15"/>
                    </a:moveTo>
                    <a:lnTo>
                      <a:pt x="603" y="15"/>
                    </a:lnTo>
                    <a:lnTo>
                      <a:pt x="603" y="30"/>
                    </a:lnTo>
                    <a:lnTo>
                      <a:pt x="588" y="30"/>
                    </a:lnTo>
                    <a:lnTo>
                      <a:pt x="588" y="15"/>
                    </a:lnTo>
                    <a:close/>
                    <a:moveTo>
                      <a:pt x="618" y="15"/>
                    </a:moveTo>
                    <a:lnTo>
                      <a:pt x="633" y="15"/>
                    </a:lnTo>
                    <a:lnTo>
                      <a:pt x="633" y="30"/>
                    </a:lnTo>
                    <a:lnTo>
                      <a:pt x="618" y="30"/>
                    </a:lnTo>
                    <a:lnTo>
                      <a:pt x="618" y="15"/>
                    </a:lnTo>
                    <a:close/>
                    <a:moveTo>
                      <a:pt x="647" y="15"/>
                    </a:moveTo>
                    <a:lnTo>
                      <a:pt x="662" y="15"/>
                    </a:lnTo>
                    <a:lnTo>
                      <a:pt x="662" y="30"/>
                    </a:lnTo>
                    <a:lnTo>
                      <a:pt x="647" y="30"/>
                    </a:lnTo>
                    <a:lnTo>
                      <a:pt x="647" y="15"/>
                    </a:lnTo>
                    <a:close/>
                    <a:moveTo>
                      <a:pt x="677" y="15"/>
                    </a:moveTo>
                    <a:lnTo>
                      <a:pt x="691" y="15"/>
                    </a:lnTo>
                    <a:lnTo>
                      <a:pt x="691" y="30"/>
                    </a:lnTo>
                    <a:lnTo>
                      <a:pt x="677" y="30"/>
                    </a:lnTo>
                    <a:lnTo>
                      <a:pt x="677" y="15"/>
                    </a:lnTo>
                    <a:close/>
                    <a:moveTo>
                      <a:pt x="706" y="15"/>
                    </a:moveTo>
                    <a:lnTo>
                      <a:pt x="721" y="15"/>
                    </a:lnTo>
                    <a:lnTo>
                      <a:pt x="721" y="30"/>
                    </a:lnTo>
                    <a:lnTo>
                      <a:pt x="706" y="30"/>
                    </a:lnTo>
                    <a:lnTo>
                      <a:pt x="706" y="15"/>
                    </a:lnTo>
                    <a:close/>
                    <a:moveTo>
                      <a:pt x="736" y="15"/>
                    </a:moveTo>
                    <a:lnTo>
                      <a:pt x="750" y="15"/>
                    </a:lnTo>
                    <a:lnTo>
                      <a:pt x="750" y="30"/>
                    </a:lnTo>
                    <a:lnTo>
                      <a:pt x="736" y="30"/>
                    </a:lnTo>
                    <a:lnTo>
                      <a:pt x="736" y="15"/>
                    </a:lnTo>
                    <a:close/>
                    <a:moveTo>
                      <a:pt x="765" y="15"/>
                    </a:moveTo>
                    <a:lnTo>
                      <a:pt x="776" y="15"/>
                    </a:lnTo>
                    <a:lnTo>
                      <a:pt x="776" y="30"/>
                    </a:lnTo>
                    <a:lnTo>
                      <a:pt x="765" y="30"/>
                    </a:lnTo>
                    <a:lnTo>
                      <a:pt x="765" y="15"/>
                    </a:lnTo>
                    <a:close/>
                    <a:moveTo>
                      <a:pt x="769" y="0"/>
                    </a:moveTo>
                    <a:lnTo>
                      <a:pt x="813" y="22"/>
                    </a:lnTo>
                    <a:lnTo>
                      <a:pt x="769" y="44"/>
                    </a:lnTo>
                    <a:lnTo>
                      <a:pt x="769" y="0"/>
                    </a:lnTo>
                    <a:close/>
                  </a:path>
                </a:pathLst>
              </a:custGeom>
              <a:solidFill>
                <a:srgbClr val="0000FF"/>
              </a:solidFill>
              <a:ln w="1">
                <a:noFill/>
                <a:bevel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endParaRPr>
              </a:p>
            </p:txBody>
          </p:sp>
          <p:sp>
            <p:nvSpPr>
              <p:cNvPr id="103" name="Freeform 88"/>
              <p:cNvSpPr>
                <a:spLocks noEditPoints="1"/>
              </p:cNvSpPr>
              <p:nvPr/>
            </p:nvSpPr>
            <p:spPr bwMode="auto">
              <a:xfrm>
                <a:off x="1701" y="2305"/>
                <a:ext cx="624" cy="44"/>
              </a:xfrm>
              <a:custGeom>
                <a:avLst/>
                <a:gdLst>
                  <a:gd name="T0" fmla="*/ 15 w 624"/>
                  <a:gd name="T1" fmla="*/ 15 h 44"/>
                  <a:gd name="T2" fmla="*/ 0 w 624"/>
                  <a:gd name="T3" fmla="*/ 30 h 44"/>
                  <a:gd name="T4" fmla="*/ 30 w 624"/>
                  <a:gd name="T5" fmla="*/ 15 h 44"/>
                  <a:gd name="T6" fmla="*/ 44 w 624"/>
                  <a:gd name="T7" fmla="*/ 30 h 44"/>
                  <a:gd name="T8" fmla="*/ 30 w 624"/>
                  <a:gd name="T9" fmla="*/ 15 h 44"/>
                  <a:gd name="T10" fmla="*/ 74 w 624"/>
                  <a:gd name="T11" fmla="*/ 15 h 44"/>
                  <a:gd name="T12" fmla="*/ 59 w 624"/>
                  <a:gd name="T13" fmla="*/ 30 h 44"/>
                  <a:gd name="T14" fmla="*/ 89 w 624"/>
                  <a:gd name="T15" fmla="*/ 15 h 44"/>
                  <a:gd name="T16" fmla="*/ 103 w 624"/>
                  <a:gd name="T17" fmla="*/ 30 h 44"/>
                  <a:gd name="T18" fmla="*/ 89 w 624"/>
                  <a:gd name="T19" fmla="*/ 15 h 44"/>
                  <a:gd name="T20" fmla="*/ 133 w 624"/>
                  <a:gd name="T21" fmla="*/ 15 h 44"/>
                  <a:gd name="T22" fmla="*/ 118 w 624"/>
                  <a:gd name="T23" fmla="*/ 30 h 44"/>
                  <a:gd name="T24" fmla="*/ 147 w 624"/>
                  <a:gd name="T25" fmla="*/ 15 h 44"/>
                  <a:gd name="T26" fmla="*/ 162 w 624"/>
                  <a:gd name="T27" fmla="*/ 30 h 44"/>
                  <a:gd name="T28" fmla="*/ 147 w 624"/>
                  <a:gd name="T29" fmla="*/ 15 h 44"/>
                  <a:gd name="T30" fmla="*/ 192 w 624"/>
                  <a:gd name="T31" fmla="*/ 15 h 44"/>
                  <a:gd name="T32" fmla="*/ 177 w 624"/>
                  <a:gd name="T33" fmla="*/ 30 h 44"/>
                  <a:gd name="T34" fmla="*/ 206 w 624"/>
                  <a:gd name="T35" fmla="*/ 15 h 44"/>
                  <a:gd name="T36" fmla="*/ 221 w 624"/>
                  <a:gd name="T37" fmla="*/ 30 h 44"/>
                  <a:gd name="T38" fmla="*/ 206 w 624"/>
                  <a:gd name="T39" fmla="*/ 15 h 44"/>
                  <a:gd name="T40" fmla="*/ 250 w 624"/>
                  <a:gd name="T41" fmla="*/ 15 h 44"/>
                  <a:gd name="T42" fmla="*/ 236 w 624"/>
                  <a:gd name="T43" fmla="*/ 30 h 44"/>
                  <a:gd name="T44" fmla="*/ 265 w 624"/>
                  <a:gd name="T45" fmla="*/ 15 h 44"/>
                  <a:gd name="T46" fmla="*/ 280 w 624"/>
                  <a:gd name="T47" fmla="*/ 30 h 44"/>
                  <a:gd name="T48" fmla="*/ 265 w 624"/>
                  <a:gd name="T49" fmla="*/ 15 h 44"/>
                  <a:gd name="T50" fmla="*/ 309 w 624"/>
                  <a:gd name="T51" fmla="*/ 15 h 44"/>
                  <a:gd name="T52" fmla="*/ 295 w 624"/>
                  <a:gd name="T53" fmla="*/ 30 h 44"/>
                  <a:gd name="T54" fmla="*/ 324 w 624"/>
                  <a:gd name="T55" fmla="*/ 15 h 44"/>
                  <a:gd name="T56" fmla="*/ 339 w 624"/>
                  <a:gd name="T57" fmla="*/ 30 h 44"/>
                  <a:gd name="T58" fmla="*/ 324 w 624"/>
                  <a:gd name="T59" fmla="*/ 15 h 44"/>
                  <a:gd name="T60" fmla="*/ 368 w 624"/>
                  <a:gd name="T61" fmla="*/ 15 h 44"/>
                  <a:gd name="T62" fmla="*/ 353 w 624"/>
                  <a:gd name="T63" fmla="*/ 30 h 44"/>
                  <a:gd name="T64" fmla="*/ 383 w 624"/>
                  <a:gd name="T65" fmla="*/ 15 h 44"/>
                  <a:gd name="T66" fmla="*/ 397 w 624"/>
                  <a:gd name="T67" fmla="*/ 30 h 44"/>
                  <a:gd name="T68" fmla="*/ 383 w 624"/>
                  <a:gd name="T69" fmla="*/ 15 h 44"/>
                  <a:gd name="T70" fmla="*/ 427 w 624"/>
                  <a:gd name="T71" fmla="*/ 15 h 44"/>
                  <a:gd name="T72" fmla="*/ 412 w 624"/>
                  <a:gd name="T73" fmla="*/ 30 h 44"/>
                  <a:gd name="T74" fmla="*/ 442 w 624"/>
                  <a:gd name="T75" fmla="*/ 15 h 44"/>
                  <a:gd name="T76" fmla="*/ 456 w 624"/>
                  <a:gd name="T77" fmla="*/ 30 h 44"/>
                  <a:gd name="T78" fmla="*/ 442 w 624"/>
                  <a:gd name="T79" fmla="*/ 15 h 44"/>
                  <a:gd name="T80" fmla="*/ 486 w 624"/>
                  <a:gd name="T81" fmla="*/ 15 h 44"/>
                  <a:gd name="T82" fmla="*/ 471 w 624"/>
                  <a:gd name="T83" fmla="*/ 30 h 44"/>
                  <a:gd name="T84" fmla="*/ 500 w 624"/>
                  <a:gd name="T85" fmla="*/ 15 h 44"/>
                  <a:gd name="T86" fmla="*/ 515 w 624"/>
                  <a:gd name="T87" fmla="*/ 30 h 44"/>
                  <a:gd name="T88" fmla="*/ 500 w 624"/>
                  <a:gd name="T89" fmla="*/ 15 h 44"/>
                  <a:gd name="T90" fmla="*/ 545 w 624"/>
                  <a:gd name="T91" fmla="*/ 15 h 44"/>
                  <a:gd name="T92" fmla="*/ 530 w 624"/>
                  <a:gd name="T93" fmla="*/ 30 h 44"/>
                  <a:gd name="T94" fmla="*/ 559 w 624"/>
                  <a:gd name="T95" fmla="*/ 15 h 44"/>
                  <a:gd name="T96" fmla="*/ 574 w 624"/>
                  <a:gd name="T97" fmla="*/ 30 h 44"/>
                  <a:gd name="T98" fmla="*/ 559 w 624"/>
                  <a:gd name="T99" fmla="*/ 15 h 44"/>
                  <a:gd name="T100" fmla="*/ 624 w 624"/>
                  <a:gd name="T101" fmla="*/ 22 h 44"/>
                  <a:gd name="T102" fmla="*/ 580 w 624"/>
                  <a:gd name="T103" fmla="*/ 0 h 44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624"/>
                  <a:gd name="T157" fmla="*/ 0 h 44"/>
                  <a:gd name="T158" fmla="*/ 624 w 624"/>
                  <a:gd name="T159" fmla="*/ 44 h 44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624" h="44">
                    <a:moveTo>
                      <a:pt x="0" y="15"/>
                    </a:moveTo>
                    <a:lnTo>
                      <a:pt x="15" y="15"/>
                    </a:lnTo>
                    <a:lnTo>
                      <a:pt x="15" y="30"/>
                    </a:lnTo>
                    <a:lnTo>
                      <a:pt x="0" y="30"/>
                    </a:lnTo>
                    <a:lnTo>
                      <a:pt x="0" y="15"/>
                    </a:lnTo>
                    <a:close/>
                    <a:moveTo>
                      <a:pt x="30" y="15"/>
                    </a:moveTo>
                    <a:lnTo>
                      <a:pt x="44" y="15"/>
                    </a:lnTo>
                    <a:lnTo>
                      <a:pt x="44" y="30"/>
                    </a:lnTo>
                    <a:lnTo>
                      <a:pt x="30" y="30"/>
                    </a:lnTo>
                    <a:lnTo>
                      <a:pt x="30" y="15"/>
                    </a:lnTo>
                    <a:close/>
                    <a:moveTo>
                      <a:pt x="59" y="15"/>
                    </a:moveTo>
                    <a:lnTo>
                      <a:pt x="74" y="15"/>
                    </a:lnTo>
                    <a:lnTo>
                      <a:pt x="74" y="30"/>
                    </a:lnTo>
                    <a:lnTo>
                      <a:pt x="59" y="30"/>
                    </a:lnTo>
                    <a:lnTo>
                      <a:pt x="59" y="15"/>
                    </a:lnTo>
                    <a:close/>
                    <a:moveTo>
                      <a:pt x="89" y="15"/>
                    </a:moveTo>
                    <a:lnTo>
                      <a:pt x="103" y="15"/>
                    </a:lnTo>
                    <a:lnTo>
                      <a:pt x="103" y="30"/>
                    </a:lnTo>
                    <a:lnTo>
                      <a:pt x="89" y="30"/>
                    </a:lnTo>
                    <a:lnTo>
                      <a:pt x="89" y="15"/>
                    </a:lnTo>
                    <a:close/>
                    <a:moveTo>
                      <a:pt x="118" y="15"/>
                    </a:moveTo>
                    <a:lnTo>
                      <a:pt x="133" y="15"/>
                    </a:lnTo>
                    <a:lnTo>
                      <a:pt x="133" y="30"/>
                    </a:lnTo>
                    <a:lnTo>
                      <a:pt x="118" y="30"/>
                    </a:lnTo>
                    <a:lnTo>
                      <a:pt x="118" y="15"/>
                    </a:lnTo>
                    <a:close/>
                    <a:moveTo>
                      <a:pt x="147" y="15"/>
                    </a:moveTo>
                    <a:lnTo>
                      <a:pt x="162" y="15"/>
                    </a:lnTo>
                    <a:lnTo>
                      <a:pt x="162" y="30"/>
                    </a:lnTo>
                    <a:lnTo>
                      <a:pt x="147" y="30"/>
                    </a:lnTo>
                    <a:lnTo>
                      <a:pt x="147" y="15"/>
                    </a:lnTo>
                    <a:close/>
                    <a:moveTo>
                      <a:pt x="177" y="15"/>
                    </a:moveTo>
                    <a:lnTo>
                      <a:pt x="192" y="15"/>
                    </a:lnTo>
                    <a:lnTo>
                      <a:pt x="192" y="30"/>
                    </a:lnTo>
                    <a:lnTo>
                      <a:pt x="177" y="30"/>
                    </a:lnTo>
                    <a:lnTo>
                      <a:pt x="177" y="15"/>
                    </a:lnTo>
                    <a:close/>
                    <a:moveTo>
                      <a:pt x="206" y="15"/>
                    </a:moveTo>
                    <a:lnTo>
                      <a:pt x="221" y="15"/>
                    </a:lnTo>
                    <a:lnTo>
                      <a:pt x="221" y="30"/>
                    </a:lnTo>
                    <a:lnTo>
                      <a:pt x="206" y="30"/>
                    </a:lnTo>
                    <a:lnTo>
                      <a:pt x="206" y="15"/>
                    </a:lnTo>
                    <a:close/>
                    <a:moveTo>
                      <a:pt x="236" y="15"/>
                    </a:moveTo>
                    <a:lnTo>
                      <a:pt x="250" y="15"/>
                    </a:lnTo>
                    <a:lnTo>
                      <a:pt x="250" y="30"/>
                    </a:lnTo>
                    <a:lnTo>
                      <a:pt x="236" y="30"/>
                    </a:lnTo>
                    <a:lnTo>
                      <a:pt x="236" y="15"/>
                    </a:lnTo>
                    <a:close/>
                    <a:moveTo>
                      <a:pt x="265" y="15"/>
                    </a:moveTo>
                    <a:lnTo>
                      <a:pt x="280" y="15"/>
                    </a:lnTo>
                    <a:lnTo>
                      <a:pt x="280" y="30"/>
                    </a:lnTo>
                    <a:lnTo>
                      <a:pt x="265" y="30"/>
                    </a:lnTo>
                    <a:lnTo>
                      <a:pt x="265" y="15"/>
                    </a:lnTo>
                    <a:close/>
                    <a:moveTo>
                      <a:pt x="295" y="15"/>
                    </a:moveTo>
                    <a:lnTo>
                      <a:pt x="309" y="15"/>
                    </a:lnTo>
                    <a:lnTo>
                      <a:pt x="309" y="30"/>
                    </a:lnTo>
                    <a:lnTo>
                      <a:pt x="295" y="30"/>
                    </a:lnTo>
                    <a:lnTo>
                      <a:pt x="295" y="15"/>
                    </a:lnTo>
                    <a:close/>
                    <a:moveTo>
                      <a:pt x="324" y="15"/>
                    </a:moveTo>
                    <a:lnTo>
                      <a:pt x="339" y="15"/>
                    </a:lnTo>
                    <a:lnTo>
                      <a:pt x="339" y="30"/>
                    </a:lnTo>
                    <a:lnTo>
                      <a:pt x="324" y="30"/>
                    </a:lnTo>
                    <a:lnTo>
                      <a:pt x="324" y="15"/>
                    </a:lnTo>
                    <a:close/>
                    <a:moveTo>
                      <a:pt x="353" y="15"/>
                    </a:moveTo>
                    <a:lnTo>
                      <a:pt x="368" y="15"/>
                    </a:lnTo>
                    <a:lnTo>
                      <a:pt x="368" y="30"/>
                    </a:lnTo>
                    <a:lnTo>
                      <a:pt x="353" y="30"/>
                    </a:lnTo>
                    <a:lnTo>
                      <a:pt x="353" y="15"/>
                    </a:lnTo>
                    <a:close/>
                    <a:moveTo>
                      <a:pt x="383" y="15"/>
                    </a:moveTo>
                    <a:lnTo>
                      <a:pt x="397" y="15"/>
                    </a:lnTo>
                    <a:lnTo>
                      <a:pt x="397" y="30"/>
                    </a:lnTo>
                    <a:lnTo>
                      <a:pt x="383" y="30"/>
                    </a:lnTo>
                    <a:lnTo>
                      <a:pt x="383" y="15"/>
                    </a:lnTo>
                    <a:close/>
                    <a:moveTo>
                      <a:pt x="412" y="15"/>
                    </a:moveTo>
                    <a:lnTo>
                      <a:pt x="427" y="15"/>
                    </a:lnTo>
                    <a:lnTo>
                      <a:pt x="427" y="30"/>
                    </a:lnTo>
                    <a:lnTo>
                      <a:pt x="412" y="30"/>
                    </a:lnTo>
                    <a:lnTo>
                      <a:pt x="412" y="15"/>
                    </a:lnTo>
                    <a:close/>
                    <a:moveTo>
                      <a:pt x="442" y="15"/>
                    </a:moveTo>
                    <a:lnTo>
                      <a:pt x="456" y="15"/>
                    </a:lnTo>
                    <a:lnTo>
                      <a:pt x="456" y="30"/>
                    </a:lnTo>
                    <a:lnTo>
                      <a:pt x="442" y="30"/>
                    </a:lnTo>
                    <a:lnTo>
                      <a:pt x="442" y="15"/>
                    </a:lnTo>
                    <a:close/>
                    <a:moveTo>
                      <a:pt x="471" y="15"/>
                    </a:moveTo>
                    <a:lnTo>
                      <a:pt x="486" y="15"/>
                    </a:lnTo>
                    <a:lnTo>
                      <a:pt x="486" y="30"/>
                    </a:lnTo>
                    <a:lnTo>
                      <a:pt x="471" y="30"/>
                    </a:lnTo>
                    <a:lnTo>
                      <a:pt x="471" y="15"/>
                    </a:lnTo>
                    <a:close/>
                    <a:moveTo>
                      <a:pt x="500" y="15"/>
                    </a:moveTo>
                    <a:lnTo>
                      <a:pt x="515" y="15"/>
                    </a:lnTo>
                    <a:lnTo>
                      <a:pt x="515" y="30"/>
                    </a:lnTo>
                    <a:lnTo>
                      <a:pt x="500" y="30"/>
                    </a:lnTo>
                    <a:lnTo>
                      <a:pt x="500" y="15"/>
                    </a:lnTo>
                    <a:close/>
                    <a:moveTo>
                      <a:pt x="530" y="15"/>
                    </a:moveTo>
                    <a:lnTo>
                      <a:pt x="545" y="15"/>
                    </a:lnTo>
                    <a:lnTo>
                      <a:pt x="545" y="30"/>
                    </a:lnTo>
                    <a:lnTo>
                      <a:pt x="530" y="30"/>
                    </a:lnTo>
                    <a:lnTo>
                      <a:pt x="530" y="15"/>
                    </a:lnTo>
                    <a:close/>
                    <a:moveTo>
                      <a:pt x="559" y="15"/>
                    </a:moveTo>
                    <a:lnTo>
                      <a:pt x="574" y="15"/>
                    </a:lnTo>
                    <a:lnTo>
                      <a:pt x="574" y="30"/>
                    </a:lnTo>
                    <a:lnTo>
                      <a:pt x="559" y="30"/>
                    </a:lnTo>
                    <a:lnTo>
                      <a:pt x="559" y="15"/>
                    </a:lnTo>
                    <a:close/>
                    <a:moveTo>
                      <a:pt x="580" y="0"/>
                    </a:moveTo>
                    <a:lnTo>
                      <a:pt x="624" y="22"/>
                    </a:lnTo>
                    <a:lnTo>
                      <a:pt x="580" y="44"/>
                    </a:lnTo>
                    <a:lnTo>
                      <a:pt x="580" y="0"/>
                    </a:lnTo>
                    <a:close/>
                  </a:path>
                </a:pathLst>
              </a:custGeom>
              <a:solidFill>
                <a:srgbClr val="0000FF"/>
              </a:solidFill>
              <a:ln w="1">
                <a:noFill/>
                <a:bevel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endParaRPr>
              </a:p>
            </p:txBody>
          </p:sp>
          <p:sp>
            <p:nvSpPr>
              <p:cNvPr id="104" name="Freeform 89"/>
              <p:cNvSpPr>
                <a:spLocks noEditPoints="1"/>
              </p:cNvSpPr>
              <p:nvPr/>
            </p:nvSpPr>
            <p:spPr bwMode="auto">
              <a:xfrm>
                <a:off x="859" y="2031"/>
                <a:ext cx="871" cy="257"/>
              </a:xfrm>
              <a:custGeom>
                <a:avLst/>
                <a:gdLst>
                  <a:gd name="T0" fmla="*/ 52 w 871"/>
                  <a:gd name="T1" fmla="*/ 242 h 257"/>
                  <a:gd name="T2" fmla="*/ 66 w 871"/>
                  <a:gd name="T3" fmla="*/ 226 h 257"/>
                  <a:gd name="T4" fmla="*/ 77 w 871"/>
                  <a:gd name="T5" fmla="*/ 240 h 257"/>
                  <a:gd name="T6" fmla="*/ 104 w 871"/>
                  <a:gd name="T7" fmla="*/ 222 h 257"/>
                  <a:gd name="T8" fmla="*/ 97 w 871"/>
                  <a:gd name="T9" fmla="*/ 238 h 257"/>
                  <a:gd name="T10" fmla="*/ 138 w 871"/>
                  <a:gd name="T11" fmla="*/ 217 h 257"/>
                  <a:gd name="T12" fmla="*/ 124 w 871"/>
                  <a:gd name="T13" fmla="*/ 220 h 257"/>
                  <a:gd name="T14" fmla="*/ 155 w 871"/>
                  <a:gd name="T15" fmla="*/ 229 h 257"/>
                  <a:gd name="T16" fmla="*/ 196 w 871"/>
                  <a:gd name="T17" fmla="*/ 207 h 257"/>
                  <a:gd name="T18" fmla="*/ 182 w 871"/>
                  <a:gd name="T19" fmla="*/ 210 h 257"/>
                  <a:gd name="T20" fmla="*/ 228 w 871"/>
                  <a:gd name="T21" fmla="*/ 216 h 257"/>
                  <a:gd name="T22" fmla="*/ 240 w 871"/>
                  <a:gd name="T23" fmla="*/ 199 h 257"/>
                  <a:gd name="T24" fmla="*/ 253 w 871"/>
                  <a:gd name="T25" fmla="*/ 212 h 257"/>
                  <a:gd name="T26" fmla="*/ 284 w 871"/>
                  <a:gd name="T27" fmla="*/ 193 h 257"/>
                  <a:gd name="T28" fmla="*/ 298 w 871"/>
                  <a:gd name="T29" fmla="*/ 191 h 257"/>
                  <a:gd name="T30" fmla="*/ 303 w 871"/>
                  <a:gd name="T31" fmla="*/ 205 h 257"/>
                  <a:gd name="T32" fmla="*/ 335 w 871"/>
                  <a:gd name="T33" fmla="*/ 186 h 257"/>
                  <a:gd name="T34" fmla="*/ 329 w 871"/>
                  <a:gd name="T35" fmla="*/ 202 h 257"/>
                  <a:gd name="T36" fmla="*/ 373 w 871"/>
                  <a:gd name="T37" fmla="*/ 193 h 257"/>
                  <a:gd name="T38" fmla="*/ 389 w 871"/>
                  <a:gd name="T39" fmla="*/ 174 h 257"/>
                  <a:gd name="T40" fmla="*/ 388 w 871"/>
                  <a:gd name="T41" fmla="*/ 190 h 257"/>
                  <a:gd name="T42" fmla="*/ 431 w 871"/>
                  <a:gd name="T43" fmla="*/ 179 h 257"/>
                  <a:gd name="T44" fmla="*/ 448 w 871"/>
                  <a:gd name="T45" fmla="*/ 159 h 257"/>
                  <a:gd name="T46" fmla="*/ 445 w 871"/>
                  <a:gd name="T47" fmla="*/ 175 h 257"/>
                  <a:gd name="T48" fmla="*/ 487 w 871"/>
                  <a:gd name="T49" fmla="*/ 163 h 257"/>
                  <a:gd name="T50" fmla="*/ 508 w 871"/>
                  <a:gd name="T51" fmla="*/ 141 h 257"/>
                  <a:gd name="T52" fmla="*/ 501 w 871"/>
                  <a:gd name="T53" fmla="*/ 159 h 257"/>
                  <a:gd name="T54" fmla="*/ 539 w 871"/>
                  <a:gd name="T55" fmla="*/ 132 h 257"/>
                  <a:gd name="T56" fmla="*/ 525 w 871"/>
                  <a:gd name="T57" fmla="*/ 136 h 257"/>
                  <a:gd name="T58" fmla="*/ 572 w 871"/>
                  <a:gd name="T59" fmla="*/ 138 h 257"/>
                  <a:gd name="T60" fmla="*/ 582 w 871"/>
                  <a:gd name="T61" fmla="*/ 120 h 257"/>
                  <a:gd name="T62" fmla="*/ 582 w 871"/>
                  <a:gd name="T63" fmla="*/ 120 h 257"/>
                  <a:gd name="T64" fmla="*/ 628 w 871"/>
                  <a:gd name="T65" fmla="*/ 121 h 257"/>
                  <a:gd name="T66" fmla="*/ 638 w 871"/>
                  <a:gd name="T67" fmla="*/ 103 h 257"/>
                  <a:gd name="T68" fmla="*/ 655 w 871"/>
                  <a:gd name="T69" fmla="*/ 112 h 257"/>
                  <a:gd name="T70" fmla="*/ 668 w 871"/>
                  <a:gd name="T71" fmla="*/ 92 h 257"/>
                  <a:gd name="T72" fmla="*/ 671 w 871"/>
                  <a:gd name="T73" fmla="*/ 107 h 257"/>
                  <a:gd name="T74" fmla="*/ 706 w 871"/>
                  <a:gd name="T75" fmla="*/ 77 h 257"/>
                  <a:gd name="T76" fmla="*/ 693 w 871"/>
                  <a:gd name="T77" fmla="*/ 82 h 257"/>
                  <a:gd name="T78" fmla="*/ 739 w 871"/>
                  <a:gd name="T79" fmla="*/ 79 h 257"/>
                  <a:gd name="T80" fmla="*/ 746 w 871"/>
                  <a:gd name="T81" fmla="*/ 59 h 257"/>
                  <a:gd name="T82" fmla="*/ 766 w 871"/>
                  <a:gd name="T83" fmla="*/ 67 h 257"/>
                  <a:gd name="T84" fmla="*/ 746 w 871"/>
                  <a:gd name="T85" fmla="*/ 59 h 257"/>
                  <a:gd name="T86" fmla="*/ 786 w 871"/>
                  <a:gd name="T87" fmla="*/ 41 h 257"/>
                  <a:gd name="T88" fmla="*/ 779 w 871"/>
                  <a:gd name="T89" fmla="*/ 60 h 257"/>
                  <a:gd name="T90" fmla="*/ 809 w 871"/>
                  <a:gd name="T91" fmla="*/ 30 h 257"/>
                  <a:gd name="T92" fmla="*/ 809 w 871"/>
                  <a:gd name="T93" fmla="*/ 46 h 257"/>
                  <a:gd name="T94" fmla="*/ 826 w 871"/>
                  <a:gd name="T95" fmla="*/ 21 h 257"/>
                  <a:gd name="T96" fmla="*/ 845 w 871"/>
                  <a:gd name="T97" fmla="*/ 27 h 257"/>
                  <a:gd name="T98" fmla="*/ 832 w 871"/>
                  <a:gd name="T99" fmla="*/ 34 h 257"/>
                  <a:gd name="T100" fmla="*/ 858 w 871"/>
                  <a:gd name="T101" fmla="*/ 4 h 257"/>
                  <a:gd name="T102" fmla="*/ 869 w 871"/>
                  <a:gd name="T103" fmla="*/ 14 h 257"/>
                  <a:gd name="T104" fmla="*/ 851 w 871"/>
                  <a:gd name="T105" fmla="*/ 7 h 257"/>
                  <a:gd name="T106" fmla="*/ 46 w 871"/>
                  <a:gd name="T107" fmla="*/ 257 h 257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871"/>
                  <a:gd name="T163" fmla="*/ 0 h 257"/>
                  <a:gd name="T164" fmla="*/ 871 w 871"/>
                  <a:gd name="T165" fmla="*/ 257 h 257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871" h="257">
                    <a:moveTo>
                      <a:pt x="37" y="228"/>
                    </a:moveTo>
                    <a:lnTo>
                      <a:pt x="50" y="227"/>
                    </a:lnTo>
                    <a:lnTo>
                      <a:pt x="51" y="227"/>
                    </a:lnTo>
                    <a:lnTo>
                      <a:pt x="52" y="242"/>
                    </a:lnTo>
                    <a:lnTo>
                      <a:pt x="51" y="242"/>
                    </a:lnTo>
                    <a:lnTo>
                      <a:pt x="38" y="243"/>
                    </a:lnTo>
                    <a:lnTo>
                      <a:pt x="37" y="228"/>
                    </a:lnTo>
                    <a:close/>
                    <a:moveTo>
                      <a:pt x="66" y="226"/>
                    </a:moveTo>
                    <a:lnTo>
                      <a:pt x="76" y="225"/>
                    </a:lnTo>
                    <a:lnTo>
                      <a:pt x="80" y="225"/>
                    </a:lnTo>
                    <a:lnTo>
                      <a:pt x="82" y="239"/>
                    </a:lnTo>
                    <a:lnTo>
                      <a:pt x="77" y="240"/>
                    </a:lnTo>
                    <a:lnTo>
                      <a:pt x="67" y="241"/>
                    </a:lnTo>
                    <a:lnTo>
                      <a:pt x="66" y="226"/>
                    </a:lnTo>
                    <a:close/>
                    <a:moveTo>
                      <a:pt x="95" y="223"/>
                    </a:moveTo>
                    <a:lnTo>
                      <a:pt x="104" y="222"/>
                    </a:lnTo>
                    <a:lnTo>
                      <a:pt x="109" y="222"/>
                    </a:lnTo>
                    <a:lnTo>
                      <a:pt x="111" y="236"/>
                    </a:lnTo>
                    <a:lnTo>
                      <a:pt x="106" y="237"/>
                    </a:lnTo>
                    <a:lnTo>
                      <a:pt x="97" y="238"/>
                    </a:lnTo>
                    <a:lnTo>
                      <a:pt x="95" y="223"/>
                    </a:lnTo>
                    <a:close/>
                    <a:moveTo>
                      <a:pt x="124" y="220"/>
                    </a:moveTo>
                    <a:lnTo>
                      <a:pt x="135" y="218"/>
                    </a:lnTo>
                    <a:lnTo>
                      <a:pt x="138" y="217"/>
                    </a:lnTo>
                    <a:lnTo>
                      <a:pt x="141" y="232"/>
                    </a:lnTo>
                    <a:lnTo>
                      <a:pt x="137" y="232"/>
                    </a:lnTo>
                    <a:lnTo>
                      <a:pt x="126" y="234"/>
                    </a:lnTo>
                    <a:lnTo>
                      <a:pt x="124" y="220"/>
                    </a:lnTo>
                    <a:close/>
                    <a:moveTo>
                      <a:pt x="153" y="215"/>
                    </a:moveTo>
                    <a:lnTo>
                      <a:pt x="167" y="212"/>
                    </a:lnTo>
                    <a:lnTo>
                      <a:pt x="170" y="227"/>
                    </a:lnTo>
                    <a:lnTo>
                      <a:pt x="155" y="229"/>
                    </a:lnTo>
                    <a:lnTo>
                      <a:pt x="153" y="215"/>
                    </a:lnTo>
                    <a:close/>
                    <a:moveTo>
                      <a:pt x="182" y="210"/>
                    </a:moveTo>
                    <a:lnTo>
                      <a:pt x="184" y="209"/>
                    </a:lnTo>
                    <a:lnTo>
                      <a:pt x="196" y="207"/>
                    </a:lnTo>
                    <a:lnTo>
                      <a:pt x="199" y="221"/>
                    </a:lnTo>
                    <a:lnTo>
                      <a:pt x="187" y="224"/>
                    </a:lnTo>
                    <a:lnTo>
                      <a:pt x="184" y="224"/>
                    </a:lnTo>
                    <a:lnTo>
                      <a:pt x="182" y="210"/>
                    </a:lnTo>
                    <a:close/>
                    <a:moveTo>
                      <a:pt x="211" y="204"/>
                    </a:moveTo>
                    <a:lnTo>
                      <a:pt x="218" y="203"/>
                    </a:lnTo>
                    <a:lnTo>
                      <a:pt x="225" y="202"/>
                    </a:lnTo>
                    <a:lnTo>
                      <a:pt x="228" y="216"/>
                    </a:lnTo>
                    <a:lnTo>
                      <a:pt x="220" y="218"/>
                    </a:lnTo>
                    <a:lnTo>
                      <a:pt x="213" y="219"/>
                    </a:lnTo>
                    <a:lnTo>
                      <a:pt x="211" y="204"/>
                    </a:lnTo>
                    <a:close/>
                    <a:moveTo>
                      <a:pt x="240" y="199"/>
                    </a:moveTo>
                    <a:lnTo>
                      <a:pt x="251" y="198"/>
                    </a:lnTo>
                    <a:lnTo>
                      <a:pt x="254" y="197"/>
                    </a:lnTo>
                    <a:lnTo>
                      <a:pt x="256" y="212"/>
                    </a:lnTo>
                    <a:lnTo>
                      <a:pt x="253" y="212"/>
                    </a:lnTo>
                    <a:lnTo>
                      <a:pt x="242" y="214"/>
                    </a:lnTo>
                    <a:lnTo>
                      <a:pt x="240" y="199"/>
                    </a:lnTo>
                    <a:close/>
                    <a:moveTo>
                      <a:pt x="269" y="195"/>
                    </a:moveTo>
                    <a:lnTo>
                      <a:pt x="284" y="193"/>
                    </a:lnTo>
                    <a:lnTo>
                      <a:pt x="285" y="208"/>
                    </a:lnTo>
                    <a:lnTo>
                      <a:pt x="271" y="210"/>
                    </a:lnTo>
                    <a:lnTo>
                      <a:pt x="269" y="195"/>
                    </a:lnTo>
                    <a:close/>
                    <a:moveTo>
                      <a:pt x="298" y="191"/>
                    </a:moveTo>
                    <a:lnTo>
                      <a:pt x="301" y="191"/>
                    </a:lnTo>
                    <a:lnTo>
                      <a:pt x="313" y="189"/>
                    </a:lnTo>
                    <a:lnTo>
                      <a:pt x="315" y="204"/>
                    </a:lnTo>
                    <a:lnTo>
                      <a:pt x="303" y="205"/>
                    </a:lnTo>
                    <a:lnTo>
                      <a:pt x="300" y="206"/>
                    </a:lnTo>
                    <a:lnTo>
                      <a:pt x="298" y="191"/>
                    </a:lnTo>
                    <a:close/>
                    <a:moveTo>
                      <a:pt x="327" y="187"/>
                    </a:moveTo>
                    <a:lnTo>
                      <a:pt x="335" y="186"/>
                    </a:lnTo>
                    <a:lnTo>
                      <a:pt x="341" y="185"/>
                    </a:lnTo>
                    <a:lnTo>
                      <a:pt x="344" y="199"/>
                    </a:lnTo>
                    <a:lnTo>
                      <a:pt x="337" y="200"/>
                    </a:lnTo>
                    <a:lnTo>
                      <a:pt x="329" y="202"/>
                    </a:lnTo>
                    <a:lnTo>
                      <a:pt x="327" y="187"/>
                    </a:lnTo>
                    <a:close/>
                    <a:moveTo>
                      <a:pt x="356" y="182"/>
                    </a:moveTo>
                    <a:lnTo>
                      <a:pt x="370" y="179"/>
                    </a:lnTo>
                    <a:lnTo>
                      <a:pt x="373" y="193"/>
                    </a:lnTo>
                    <a:lnTo>
                      <a:pt x="359" y="196"/>
                    </a:lnTo>
                    <a:lnTo>
                      <a:pt x="356" y="182"/>
                    </a:lnTo>
                    <a:close/>
                    <a:moveTo>
                      <a:pt x="384" y="176"/>
                    </a:moveTo>
                    <a:lnTo>
                      <a:pt x="389" y="174"/>
                    </a:lnTo>
                    <a:lnTo>
                      <a:pt x="398" y="172"/>
                    </a:lnTo>
                    <a:lnTo>
                      <a:pt x="402" y="186"/>
                    </a:lnTo>
                    <a:lnTo>
                      <a:pt x="392" y="189"/>
                    </a:lnTo>
                    <a:lnTo>
                      <a:pt x="388" y="190"/>
                    </a:lnTo>
                    <a:lnTo>
                      <a:pt x="384" y="176"/>
                    </a:lnTo>
                    <a:close/>
                    <a:moveTo>
                      <a:pt x="412" y="168"/>
                    </a:moveTo>
                    <a:lnTo>
                      <a:pt x="427" y="165"/>
                    </a:lnTo>
                    <a:lnTo>
                      <a:pt x="431" y="179"/>
                    </a:lnTo>
                    <a:lnTo>
                      <a:pt x="416" y="183"/>
                    </a:lnTo>
                    <a:lnTo>
                      <a:pt x="412" y="168"/>
                    </a:lnTo>
                    <a:close/>
                    <a:moveTo>
                      <a:pt x="441" y="161"/>
                    </a:moveTo>
                    <a:lnTo>
                      <a:pt x="448" y="159"/>
                    </a:lnTo>
                    <a:lnTo>
                      <a:pt x="455" y="157"/>
                    </a:lnTo>
                    <a:lnTo>
                      <a:pt x="459" y="171"/>
                    </a:lnTo>
                    <a:lnTo>
                      <a:pt x="452" y="173"/>
                    </a:lnTo>
                    <a:lnTo>
                      <a:pt x="445" y="175"/>
                    </a:lnTo>
                    <a:lnTo>
                      <a:pt x="441" y="161"/>
                    </a:lnTo>
                    <a:close/>
                    <a:moveTo>
                      <a:pt x="469" y="153"/>
                    </a:moveTo>
                    <a:lnTo>
                      <a:pt x="483" y="149"/>
                    </a:lnTo>
                    <a:lnTo>
                      <a:pt x="487" y="163"/>
                    </a:lnTo>
                    <a:lnTo>
                      <a:pt x="473" y="167"/>
                    </a:lnTo>
                    <a:lnTo>
                      <a:pt x="469" y="153"/>
                    </a:lnTo>
                    <a:close/>
                    <a:moveTo>
                      <a:pt x="497" y="144"/>
                    </a:moveTo>
                    <a:lnTo>
                      <a:pt x="508" y="141"/>
                    </a:lnTo>
                    <a:lnTo>
                      <a:pt x="511" y="140"/>
                    </a:lnTo>
                    <a:lnTo>
                      <a:pt x="515" y="154"/>
                    </a:lnTo>
                    <a:lnTo>
                      <a:pt x="512" y="155"/>
                    </a:lnTo>
                    <a:lnTo>
                      <a:pt x="501" y="159"/>
                    </a:lnTo>
                    <a:lnTo>
                      <a:pt x="497" y="144"/>
                    </a:lnTo>
                    <a:close/>
                    <a:moveTo>
                      <a:pt x="525" y="136"/>
                    </a:moveTo>
                    <a:lnTo>
                      <a:pt x="527" y="136"/>
                    </a:lnTo>
                    <a:lnTo>
                      <a:pt x="539" y="132"/>
                    </a:lnTo>
                    <a:lnTo>
                      <a:pt x="544" y="146"/>
                    </a:lnTo>
                    <a:lnTo>
                      <a:pt x="531" y="150"/>
                    </a:lnTo>
                    <a:lnTo>
                      <a:pt x="530" y="150"/>
                    </a:lnTo>
                    <a:lnTo>
                      <a:pt x="525" y="136"/>
                    </a:lnTo>
                    <a:close/>
                    <a:moveTo>
                      <a:pt x="554" y="128"/>
                    </a:moveTo>
                    <a:lnTo>
                      <a:pt x="564" y="125"/>
                    </a:lnTo>
                    <a:lnTo>
                      <a:pt x="568" y="124"/>
                    </a:lnTo>
                    <a:lnTo>
                      <a:pt x="572" y="138"/>
                    </a:lnTo>
                    <a:lnTo>
                      <a:pt x="568" y="139"/>
                    </a:lnTo>
                    <a:lnTo>
                      <a:pt x="558" y="142"/>
                    </a:lnTo>
                    <a:lnTo>
                      <a:pt x="554" y="128"/>
                    </a:lnTo>
                    <a:close/>
                    <a:moveTo>
                      <a:pt x="582" y="120"/>
                    </a:moveTo>
                    <a:lnTo>
                      <a:pt x="596" y="116"/>
                    </a:lnTo>
                    <a:lnTo>
                      <a:pt x="600" y="130"/>
                    </a:lnTo>
                    <a:lnTo>
                      <a:pt x="586" y="134"/>
                    </a:lnTo>
                    <a:lnTo>
                      <a:pt x="582" y="120"/>
                    </a:lnTo>
                    <a:close/>
                    <a:moveTo>
                      <a:pt x="610" y="111"/>
                    </a:moveTo>
                    <a:lnTo>
                      <a:pt x="616" y="110"/>
                    </a:lnTo>
                    <a:lnTo>
                      <a:pt x="624" y="107"/>
                    </a:lnTo>
                    <a:lnTo>
                      <a:pt x="628" y="121"/>
                    </a:lnTo>
                    <a:lnTo>
                      <a:pt x="621" y="124"/>
                    </a:lnTo>
                    <a:lnTo>
                      <a:pt x="614" y="125"/>
                    </a:lnTo>
                    <a:lnTo>
                      <a:pt x="610" y="111"/>
                    </a:lnTo>
                    <a:close/>
                    <a:moveTo>
                      <a:pt x="638" y="103"/>
                    </a:moveTo>
                    <a:lnTo>
                      <a:pt x="651" y="98"/>
                    </a:lnTo>
                    <a:lnTo>
                      <a:pt x="652" y="98"/>
                    </a:lnTo>
                    <a:lnTo>
                      <a:pt x="657" y="112"/>
                    </a:lnTo>
                    <a:lnTo>
                      <a:pt x="655" y="112"/>
                    </a:lnTo>
                    <a:lnTo>
                      <a:pt x="643" y="117"/>
                    </a:lnTo>
                    <a:lnTo>
                      <a:pt x="638" y="103"/>
                    </a:lnTo>
                    <a:close/>
                    <a:moveTo>
                      <a:pt x="666" y="93"/>
                    </a:moveTo>
                    <a:lnTo>
                      <a:pt x="668" y="92"/>
                    </a:lnTo>
                    <a:lnTo>
                      <a:pt x="679" y="88"/>
                    </a:lnTo>
                    <a:lnTo>
                      <a:pt x="684" y="101"/>
                    </a:lnTo>
                    <a:lnTo>
                      <a:pt x="673" y="106"/>
                    </a:lnTo>
                    <a:lnTo>
                      <a:pt x="671" y="107"/>
                    </a:lnTo>
                    <a:lnTo>
                      <a:pt x="666" y="93"/>
                    </a:lnTo>
                    <a:close/>
                    <a:moveTo>
                      <a:pt x="693" y="82"/>
                    </a:moveTo>
                    <a:lnTo>
                      <a:pt x="703" y="78"/>
                    </a:lnTo>
                    <a:lnTo>
                      <a:pt x="706" y="77"/>
                    </a:lnTo>
                    <a:lnTo>
                      <a:pt x="712" y="90"/>
                    </a:lnTo>
                    <a:lnTo>
                      <a:pt x="709" y="92"/>
                    </a:lnTo>
                    <a:lnTo>
                      <a:pt x="698" y="96"/>
                    </a:lnTo>
                    <a:lnTo>
                      <a:pt x="693" y="82"/>
                    </a:lnTo>
                    <a:close/>
                    <a:moveTo>
                      <a:pt x="720" y="71"/>
                    </a:moveTo>
                    <a:lnTo>
                      <a:pt x="721" y="70"/>
                    </a:lnTo>
                    <a:lnTo>
                      <a:pt x="733" y="65"/>
                    </a:lnTo>
                    <a:lnTo>
                      <a:pt x="739" y="79"/>
                    </a:lnTo>
                    <a:lnTo>
                      <a:pt x="727" y="84"/>
                    </a:lnTo>
                    <a:lnTo>
                      <a:pt x="725" y="85"/>
                    </a:lnTo>
                    <a:lnTo>
                      <a:pt x="720" y="71"/>
                    </a:lnTo>
                    <a:close/>
                    <a:moveTo>
                      <a:pt x="746" y="59"/>
                    </a:moveTo>
                    <a:lnTo>
                      <a:pt x="748" y="59"/>
                    </a:lnTo>
                    <a:lnTo>
                      <a:pt x="757" y="55"/>
                    </a:lnTo>
                    <a:lnTo>
                      <a:pt x="760" y="53"/>
                    </a:lnTo>
                    <a:lnTo>
                      <a:pt x="766" y="67"/>
                    </a:lnTo>
                    <a:lnTo>
                      <a:pt x="763" y="68"/>
                    </a:lnTo>
                    <a:lnTo>
                      <a:pt x="754" y="72"/>
                    </a:lnTo>
                    <a:lnTo>
                      <a:pt x="752" y="73"/>
                    </a:lnTo>
                    <a:lnTo>
                      <a:pt x="746" y="59"/>
                    </a:lnTo>
                    <a:close/>
                    <a:moveTo>
                      <a:pt x="773" y="47"/>
                    </a:moveTo>
                    <a:lnTo>
                      <a:pt x="773" y="47"/>
                    </a:lnTo>
                    <a:lnTo>
                      <a:pt x="781" y="43"/>
                    </a:lnTo>
                    <a:lnTo>
                      <a:pt x="786" y="41"/>
                    </a:lnTo>
                    <a:lnTo>
                      <a:pt x="793" y="54"/>
                    </a:lnTo>
                    <a:lnTo>
                      <a:pt x="788" y="56"/>
                    </a:lnTo>
                    <a:lnTo>
                      <a:pt x="780" y="60"/>
                    </a:lnTo>
                    <a:lnTo>
                      <a:pt x="779" y="60"/>
                    </a:lnTo>
                    <a:lnTo>
                      <a:pt x="773" y="47"/>
                    </a:lnTo>
                    <a:close/>
                    <a:moveTo>
                      <a:pt x="800" y="34"/>
                    </a:moveTo>
                    <a:lnTo>
                      <a:pt x="802" y="33"/>
                    </a:lnTo>
                    <a:lnTo>
                      <a:pt x="809" y="30"/>
                    </a:lnTo>
                    <a:lnTo>
                      <a:pt x="813" y="28"/>
                    </a:lnTo>
                    <a:lnTo>
                      <a:pt x="819" y="41"/>
                    </a:lnTo>
                    <a:lnTo>
                      <a:pt x="815" y="43"/>
                    </a:lnTo>
                    <a:lnTo>
                      <a:pt x="809" y="46"/>
                    </a:lnTo>
                    <a:lnTo>
                      <a:pt x="806" y="48"/>
                    </a:lnTo>
                    <a:lnTo>
                      <a:pt x="800" y="34"/>
                    </a:lnTo>
                    <a:close/>
                    <a:moveTo>
                      <a:pt x="826" y="21"/>
                    </a:moveTo>
                    <a:lnTo>
                      <a:pt x="826" y="21"/>
                    </a:lnTo>
                    <a:lnTo>
                      <a:pt x="831" y="18"/>
                    </a:lnTo>
                    <a:lnTo>
                      <a:pt x="836" y="16"/>
                    </a:lnTo>
                    <a:lnTo>
                      <a:pt x="838" y="14"/>
                    </a:lnTo>
                    <a:lnTo>
                      <a:pt x="845" y="27"/>
                    </a:lnTo>
                    <a:lnTo>
                      <a:pt x="843" y="28"/>
                    </a:lnTo>
                    <a:lnTo>
                      <a:pt x="838" y="31"/>
                    </a:lnTo>
                    <a:lnTo>
                      <a:pt x="833" y="34"/>
                    </a:lnTo>
                    <a:lnTo>
                      <a:pt x="832" y="34"/>
                    </a:lnTo>
                    <a:lnTo>
                      <a:pt x="826" y="21"/>
                    </a:lnTo>
                    <a:close/>
                    <a:moveTo>
                      <a:pt x="851" y="7"/>
                    </a:moveTo>
                    <a:lnTo>
                      <a:pt x="854" y="6"/>
                    </a:lnTo>
                    <a:lnTo>
                      <a:pt x="858" y="4"/>
                    </a:lnTo>
                    <a:lnTo>
                      <a:pt x="861" y="1"/>
                    </a:lnTo>
                    <a:lnTo>
                      <a:pt x="864" y="0"/>
                    </a:lnTo>
                    <a:lnTo>
                      <a:pt x="871" y="13"/>
                    </a:lnTo>
                    <a:lnTo>
                      <a:pt x="869" y="14"/>
                    </a:lnTo>
                    <a:lnTo>
                      <a:pt x="865" y="16"/>
                    </a:lnTo>
                    <a:lnTo>
                      <a:pt x="861" y="18"/>
                    </a:lnTo>
                    <a:lnTo>
                      <a:pt x="858" y="20"/>
                    </a:lnTo>
                    <a:lnTo>
                      <a:pt x="851" y="7"/>
                    </a:lnTo>
                    <a:close/>
                    <a:moveTo>
                      <a:pt x="46" y="257"/>
                    </a:moveTo>
                    <a:lnTo>
                      <a:pt x="0" y="237"/>
                    </a:lnTo>
                    <a:lnTo>
                      <a:pt x="43" y="213"/>
                    </a:lnTo>
                    <a:lnTo>
                      <a:pt x="46" y="257"/>
                    </a:lnTo>
                    <a:close/>
                  </a:path>
                </a:pathLst>
              </a:custGeom>
              <a:solidFill>
                <a:srgbClr val="0000CC"/>
              </a:solidFill>
              <a:ln w="1">
                <a:noFill/>
                <a:bevel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endParaRPr>
              </a:p>
            </p:txBody>
          </p:sp>
          <p:sp>
            <p:nvSpPr>
              <p:cNvPr id="105" name="Freeform 90"/>
              <p:cNvSpPr>
                <a:spLocks noEditPoints="1"/>
              </p:cNvSpPr>
              <p:nvPr/>
            </p:nvSpPr>
            <p:spPr bwMode="auto">
              <a:xfrm>
                <a:off x="1874" y="1614"/>
                <a:ext cx="491" cy="343"/>
              </a:xfrm>
              <a:custGeom>
                <a:avLst/>
                <a:gdLst>
                  <a:gd name="T0" fmla="*/ 20 w 491"/>
                  <a:gd name="T1" fmla="*/ 336 h 343"/>
                  <a:gd name="T2" fmla="*/ 26 w 491"/>
                  <a:gd name="T3" fmla="*/ 316 h 343"/>
                  <a:gd name="T4" fmla="*/ 46 w 491"/>
                  <a:gd name="T5" fmla="*/ 322 h 343"/>
                  <a:gd name="T6" fmla="*/ 26 w 491"/>
                  <a:gd name="T7" fmla="*/ 316 h 343"/>
                  <a:gd name="T8" fmla="*/ 64 w 491"/>
                  <a:gd name="T9" fmla="*/ 294 h 343"/>
                  <a:gd name="T10" fmla="*/ 59 w 491"/>
                  <a:gd name="T11" fmla="*/ 314 h 343"/>
                  <a:gd name="T12" fmla="*/ 83 w 491"/>
                  <a:gd name="T13" fmla="*/ 283 h 343"/>
                  <a:gd name="T14" fmla="*/ 91 w 491"/>
                  <a:gd name="T15" fmla="*/ 296 h 343"/>
                  <a:gd name="T16" fmla="*/ 102 w 491"/>
                  <a:gd name="T17" fmla="*/ 272 h 343"/>
                  <a:gd name="T18" fmla="*/ 122 w 491"/>
                  <a:gd name="T19" fmla="*/ 277 h 343"/>
                  <a:gd name="T20" fmla="*/ 102 w 491"/>
                  <a:gd name="T21" fmla="*/ 272 h 343"/>
                  <a:gd name="T22" fmla="*/ 139 w 491"/>
                  <a:gd name="T23" fmla="*/ 249 h 343"/>
                  <a:gd name="T24" fmla="*/ 135 w 491"/>
                  <a:gd name="T25" fmla="*/ 269 h 343"/>
                  <a:gd name="T26" fmla="*/ 161 w 491"/>
                  <a:gd name="T27" fmla="*/ 234 h 343"/>
                  <a:gd name="T28" fmla="*/ 169 w 491"/>
                  <a:gd name="T29" fmla="*/ 247 h 343"/>
                  <a:gd name="T30" fmla="*/ 176 w 491"/>
                  <a:gd name="T31" fmla="*/ 224 h 343"/>
                  <a:gd name="T32" fmla="*/ 197 w 491"/>
                  <a:gd name="T33" fmla="*/ 228 h 343"/>
                  <a:gd name="T34" fmla="*/ 176 w 491"/>
                  <a:gd name="T35" fmla="*/ 224 h 343"/>
                  <a:gd name="T36" fmla="*/ 213 w 491"/>
                  <a:gd name="T37" fmla="*/ 200 h 343"/>
                  <a:gd name="T38" fmla="*/ 209 w 491"/>
                  <a:gd name="T39" fmla="*/ 220 h 343"/>
                  <a:gd name="T40" fmla="*/ 228 w 491"/>
                  <a:gd name="T41" fmla="*/ 190 h 343"/>
                  <a:gd name="T42" fmla="*/ 245 w 491"/>
                  <a:gd name="T43" fmla="*/ 196 h 343"/>
                  <a:gd name="T44" fmla="*/ 233 w 491"/>
                  <a:gd name="T45" fmla="*/ 204 h 343"/>
                  <a:gd name="T46" fmla="*/ 258 w 491"/>
                  <a:gd name="T47" fmla="*/ 169 h 343"/>
                  <a:gd name="T48" fmla="*/ 266 w 491"/>
                  <a:gd name="T49" fmla="*/ 181 h 343"/>
                  <a:gd name="T50" fmla="*/ 273 w 491"/>
                  <a:gd name="T51" fmla="*/ 159 h 343"/>
                  <a:gd name="T52" fmla="*/ 282 w 491"/>
                  <a:gd name="T53" fmla="*/ 171 h 343"/>
                  <a:gd name="T54" fmla="*/ 300 w 491"/>
                  <a:gd name="T55" fmla="*/ 140 h 343"/>
                  <a:gd name="T56" fmla="*/ 309 w 491"/>
                  <a:gd name="T57" fmla="*/ 152 h 343"/>
                  <a:gd name="T58" fmla="*/ 321 w 491"/>
                  <a:gd name="T59" fmla="*/ 125 h 343"/>
                  <a:gd name="T60" fmla="*/ 342 w 491"/>
                  <a:gd name="T61" fmla="*/ 128 h 343"/>
                  <a:gd name="T62" fmla="*/ 321 w 491"/>
                  <a:gd name="T63" fmla="*/ 125 h 343"/>
                  <a:gd name="T64" fmla="*/ 357 w 491"/>
                  <a:gd name="T65" fmla="*/ 99 h 343"/>
                  <a:gd name="T66" fmla="*/ 354 w 491"/>
                  <a:gd name="T67" fmla="*/ 120 h 343"/>
                  <a:gd name="T68" fmla="*/ 374 w 491"/>
                  <a:gd name="T69" fmla="*/ 87 h 343"/>
                  <a:gd name="T70" fmla="*/ 383 w 491"/>
                  <a:gd name="T71" fmla="*/ 99 h 343"/>
                  <a:gd name="T72" fmla="*/ 393 w 491"/>
                  <a:gd name="T73" fmla="*/ 74 h 343"/>
                  <a:gd name="T74" fmla="*/ 414 w 491"/>
                  <a:gd name="T75" fmla="*/ 77 h 343"/>
                  <a:gd name="T76" fmla="*/ 393 w 491"/>
                  <a:gd name="T77" fmla="*/ 74 h 343"/>
                  <a:gd name="T78" fmla="*/ 428 w 491"/>
                  <a:gd name="T79" fmla="*/ 47 h 343"/>
                  <a:gd name="T80" fmla="*/ 426 w 491"/>
                  <a:gd name="T81" fmla="*/ 68 h 343"/>
                  <a:gd name="T82" fmla="*/ 440 w 491"/>
                  <a:gd name="T83" fmla="*/ 37 h 343"/>
                  <a:gd name="T84" fmla="*/ 449 w 491"/>
                  <a:gd name="T85" fmla="*/ 28 h 343"/>
                  <a:gd name="T86" fmla="*/ 453 w 491"/>
                  <a:gd name="T87" fmla="*/ 45 h 343"/>
                  <a:gd name="T88" fmla="*/ 439 w 491"/>
                  <a:gd name="T89" fmla="*/ 38 h 343"/>
                  <a:gd name="T90" fmla="*/ 472 w 491"/>
                  <a:gd name="T91" fmla="*/ 46 h 343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491"/>
                  <a:gd name="T139" fmla="*/ 0 h 343"/>
                  <a:gd name="T140" fmla="*/ 491 w 491"/>
                  <a:gd name="T141" fmla="*/ 343 h 343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491" h="343">
                    <a:moveTo>
                      <a:pt x="0" y="330"/>
                    </a:moveTo>
                    <a:lnTo>
                      <a:pt x="13" y="323"/>
                    </a:lnTo>
                    <a:lnTo>
                      <a:pt x="20" y="336"/>
                    </a:lnTo>
                    <a:lnTo>
                      <a:pt x="7" y="343"/>
                    </a:lnTo>
                    <a:lnTo>
                      <a:pt x="0" y="330"/>
                    </a:lnTo>
                    <a:close/>
                    <a:moveTo>
                      <a:pt x="26" y="316"/>
                    </a:moveTo>
                    <a:lnTo>
                      <a:pt x="28" y="315"/>
                    </a:lnTo>
                    <a:lnTo>
                      <a:pt x="39" y="309"/>
                    </a:lnTo>
                    <a:lnTo>
                      <a:pt x="46" y="322"/>
                    </a:lnTo>
                    <a:lnTo>
                      <a:pt x="35" y="328"/>
                    </a:lnTo>
                    <a:lnTo>
                      <a:pt x="33" y="329"/>
                    </a:lnTo>
                    <a:lnTo>
                      <a:pt x="26" y="316"/>
                    </a:lnTo>
                    <a:close/>
                    <a:moveTo>
                      <a:pt x="52" y="302"/>
                    </a:moveTo>
                    <a:lnTo>
                      <a:pt x="55" y="300"/>
                    </a:lnTo>
                    <a:lnTo>
                      <a:pt x="64" y="294"/>
                    </a:lnTo>
                    <a:lnTo>
                      <a:pt x="72" y="307"/>
                    </a:lnTo>
                    <a:lnTo>
                      <a:pt x="62" y="312"/>
                    </a:lnTo>
                    <a:lnTo>
                      <a:pt x="59" y="314"/>
                    </a:lnTo>
                    <a:lnTo>
                      <a:pt x="52" y="302"/>
                    </a:lnTo>
                    <a:close/>
                    <a:moveTo>
                      <a:pt x="77" y="287"/>
                    </a:moveTo>
                    <a:lnTo>
                      <a:pt x="83" y="283"/>
                    </a:lnTo>
                    <a:lnTo>
                      <a:pt x="90" y="280"/>
                    </a:lnTo>
                    <a:lnTo>
                      <a:pt x="97" y="292"/>
                    </a:lnTo>
                    <a:lnTo>
                      <a:pt x="91" y="296"/>
                    </a:lnTo>
                    <a:lnTo>
                      <a:pt x="84" y="300"/>
                    </a:lnTo>
                    <a:lnTo>
                      <a:pt x="77" y="287"/>
                    </a:lnTo>
                    <a:close/>
                    <a:moveTo>
                      <a:pt x="102" y="272"/>
                    </a:moveTo>
                    <a:lnTo>
                      <a:pt x="113" y="265"/>
                    </a:lnTo>
                    <a:lnTo>
                      <a:pt x="115" y="264"/>
                    </a:lnTo>
                    <a:lnTo>
                      <a:pt x="122" y="277"/>
                    </a:lnTo>
                    <a:lnTo>
                      <a:pt x="120" y="278"/>
                    </a:lnTo>
                    <a:lnTo>
                      <a:pt x="110" y="285"/>
                    </a:lnTo>
                    <a:lnTo>
                      <a:pt x="102" y="272"/>
                    </a:lnTo>
                    <a:close/>
                    <a:moveTo>
                      <a:pt x="127" y="257"/>
                    </a:moveTo>
                    <a:lnTo>
                      <a:pt x="128" y="256"/>
                    </a:lnTo>
                    <a:lnTo>
                      <a:pt x="139" y="249"/>
                    </a:lnTo>
                    <a:lnTo>
                      <a:pt x="147" y="261"/>
                    </a:lnTo>
                    <a:lnTo>
                      <a:pt x="136" y="268"/>
                    </a:lnTo>
                    <a:lnTo>
                      <a:pt x="135" y="269"/>
                    </a:lnTo>
                    <a:lnTo>
                      <a:pt x="127" y="257"/>
                    </a:lnTo>
                    <a:close/>
                    <a:moveTo>
                      <a:pt x="152" y="241"/>
                    </a:moveTo>
                    <a:lnTo>
                      <a:pt x="161" y="234"/>
                    </a:lnTo>
                    <a:lnTo>
                      <a:pt x="164" y="233"/>
                    </a:lnTo>
                    <a:lnTo>
                      <a:pt x="172" y="245"/>
                    </a:lnTo>
                    <a:lnTo>
                      <a:pt x="169" y="247"/>
                    </a:lnTo>
                    <a:lnTo>
                      <a:pt x="160" y="253"/>
                    </a:lnTo>
                    <a:lnTo>
                      <a:pt x="152" y="241"/>
                    </a:lnTo>
                    <a:close/>
                    <a:moveTo>
                      <a:pt x="176" y="224"/>
                    </a:moveTo>
                    <a:lnTo>
                      <a:pt x="178" y="223"/>
                    </a:lnTo>
                    <a:lnTo>
                      <a:pt x="188" y="216"/>
                    </a:lnTo>
                    <a:lnTo>
                      <a:pt x="197" y="228"/>
                    </a:lnTo>
                    <a:lnTo>
                      <a:pt x="186" y="235"/>
                    </a:lnTo>
                    <a:lnTo>
                      <a:pt x="184" y="237"/>
                    </a:lnTo>
                    <a:lnTo>
                      <a:pt x="176" y="224"/>
                    </a:lnTo>
                    <a:close/>
                    <a:moveTo>
                      <a:pt x="200" y="208"/>
                    </a:moveTo>
                    <a:lnTo>
                      <a:pt x="212" y="201"/>
                    </a:lnTo>
                    <a:lnTo>
                      <a:pt x="213" y="200"/>
                    </a:lnTo>
                    <a:lnTo>
                      <a:pt x="221" y="212"/>
                    </a:lnTo>
                    <a:lnTo>
                      <a:pt x="220" y="213"/>
                    </a:lnTo>
                    <a:lnTo>
                      <a:pt x="209" y="220"/>
                    </a:lnTo>
                    <a:lnTo>
                      <a:pt x="200" y="208"/>
                    </a:lnTo>
                    <a:close/>
                    <a:moveTo>
                      <a:pt x="225" y="192"/>
                    </a:moveTo>
                    <a:lnTo>
                      <a:pt x="228" y="190"/>
                    </a:lnTo>
                    <a:lnTo>
                      <a:pt x="236" y="185"/>
                    </a:lnTo>
                    <a:lnTo>
                      <a:pt x="237" y="183"/>
                    </a:lnTo>
                    <a:lnTo>
                      <a:pt x="245" y="196"/>
                    </a:lnTo>
                    <a:lnTo>
                      <a:pt x="244" y="197"/>
                    </a:lnTo>
                    <a:lnTo>
                      <a:pt x="236" y="202"/>
                    </a:lnTo>
                    <a:lnTo>
                      <a:pt x="233" y="204"/>
                    </a:lnTo>
                    <a:lnTo>
                      <a:pt x="225" y="192"/>
                    </a:lnTo>
                    <a:close/>
                    <a:moveTo>
                      <a:pt x="249" y="175"/>
                    </a:moveTo>
                    <a:lnTo>
                      <a:pt x="258" y="169"/>
                    </a:lnTo>
                    <a:lnTo>
                      <a:pt x="261" y="167"/>
                    </a:lnTo>
                    <a:lnTo>
                      <a:pt x="270" y="179"/>
                    </a:lnTo>
                    <a:lnTo>
                      <a:pt x="266" y="181"/>
                    </a:lnTo>
                    <a:lnTo>
                      <a:pt x="257" y="187"/>
                    </a:lnTo>
                    <a:lnTo>
                      <a:pt x="249" y="175"/>
                    </a:lnTo>
                    <a:close/>
                    <a:moveTo>
                      <a:pt x="273" y="159"/>
                    </a:moveTo>
                    <a:lnTo>
                      <a:pt x="285" y="150"/>
                    </a:lnTo>
                    <a:lnTo>
                      <a:pt x="294" y="162"/>
                    </a:lnTo>
                    <a:lnTo>
                      <a:pt x="282" y="171"/>
                    </a:lnTo>
                    <a:lnTo>
                      <a:pt x="273" y="159"/>
                    </a:lnTo>
                    <a:close/>
                    <a:moveTo>
                      <a:pt x="297" y="142"/>
                    </a:moveTo>
                    <a:lnTo>
                      <a:pt x="300" y="140"/>
                    </a:lnTo>
                    <a:lnTo>
                      <a:pt x="309" y="133"/>
                    </a:lnTo>
                    <a:lnTo>
                      <a:pt x="318" y="145"/>
                    </a:lnTo>
                    <a:lnTo>
                      <a:pt x="309" y="152"/>
                    </a:lnTo>
                    <a:lnTo>
                      <a:pt x="306" y="154"/>
                    </a:lnTo>
                    <a:lnTo>
                      <a:pt x="297" y="142"/>
                    </a:lnTo>
                    <a:close/>
                    <a:moveTo>
                      <a:pt x="321" y="125"/>
                    </a:moveTo>
                    <a:lnTo>
                      <a:pt x="327" y="121"/>
                    </a:lnTo>
                    <a:lnTo>
                      <a:pt x="333" y="116"/>
                    </a:lnTo>
                    <a:lnTo>
                      <a:pt x="342" y="128"/>
                    </a:lnTo>
                    <a:lnTo>
                      <a:pt x="335" y="133"/>
                    </a:lnTo>
                    <a:lnTo>
                      <a:pt x="330" y="137"/>
                    </a:lnTo>
                    <a:lnTo>
                      <a:pt x="321" y="125"/>
                    </a:lnTo>
                    <a:close/>
                    <a:moveTo>
                      <a:pt x="345" y="108"/>
                    </a:moveTo>
                    <a:lnTo>
                      <a:pt x="351" y="104"/>
                    </a:lnTo>
                    <a:lnTo>
                      <a:pt x="357" y="99"/>
                    </a:lnTo>
                    <a:lnTo>
                      <a:pt x="366" y="111"/>
                    </a:lnTo>
                    <a:lnTo>
                      <a:pt x="360" y="115"/>
                    </a:lnTo>
                    <a:lnTo>
                      <a:pt x="354" y="120"/>
                    </a:lnTo>
                    <a:lnTo>
                      <a:pt x="345" y="108"/>
                    </a:lnTo>
                    <a:close/>
                    <a:moveTo>
                      <a:pt x="369" y="91"/>
                    </a:moveTo>
                    <a:lnTo>
                      <a:pt x="374" y="87"/>
                    </a:lnTo>
                    <a:lnTo>
                      <a:pt x="381" y="82"/>
                    </a:lnTo>
                    <a:lnTo>
                      <a:pt x="390" y="94"/>
                    </a:lnTo>
                    <a:lnTo>
                      <a:pt x="383" y="99"/>
                    </a:lnTo>
                    <a:lnTo>
                      <a:pt x="378" y="103"/>
                    </a:lnTo>
                    <a:lnTo>
                      <a:pt x="369" y="91"/>
                    </a:lnTo>
                    <a:close/>
                    <a:moveTo>
                      <a:pt x="393" y="74"/>
                    </a:moveTo>
                    <a:lnTo>
                      <a:pt x="396" y="72"/>
                    </a:lnTo>
                    <a:lnTo>
                      <a:pt x="405" y="65"/>
                    </a:lnTo>
                    <a:lnTo>
                      <a:pt x="414" y="77"/>
                    </a:lnTo>
                    <a:lnTo>
                      <a:pt x="404" y="84"/>
                    </a:lnTo>
                    <a:lnTo>
                      <a:pt x="402" y="86"/>
                    </a:lnTo>
                    <a:lnTo>
                      <a:pt x="393" y="74"/>
                    </a:lnTo>
                    <a:close/>
                    <a:moveTo>
                      <a:pt x="417" y="56"/>
                    </a:moveTo>
                    <a:lnTo>
                      <a:pt x="424" y="51"/>
                    </a:lnTo>
                    <a:lnTo>
                      <a:pt x="428" y="47"/>
                    </a:lnTo>
                    <a:lnTo>
                      <a:pt x="437" y="59"/>
                    </a:lnTo>
                    <a:lnTo>
                      <a:pt x="433" y="62"/>
                    </a:lnTo>
                    <a:lnTo>
                      <a:pt x="426" y="68"/>
                    </a:lnTo>
                    <a:lnTo>
                      <a:pt x="417" y="56"/>
                    </a:lnTo>
                    <a:close/>
                    <a:moveTo>
                      <a:pt x="439" y="38"/>
                    </a:moveTo>
                    <a:lnTo>
                      <a:pt x="440" y="37"/>
                    </a:lnTo>
                    <a:lnTo>
                      <a:pt x="443" y="34"/>
                    </a:lnTo>
                    <a:lnTo>
                      <a:pt x="446" y="31"/>
                    </a:lnTo>
                    <a:lnTo>
                      <a:pt x="449" y="28"/>
                    </a:lnTo>
                    <a:lnTo>
                      <a:pt x="460" y="38"/>
                    </a:lnTo>
                    <a:lnTo>
                      <a:pt x="457" y="42"/>
                    </a:lnTo>
                    <a:lnTo>
                      <a:pt x="453" y="45"/>
                    </a:lnTo>
                    <a:lnTo>
                      <a:pt x="450" y="48"/>
                    </a:lnTo>
                    <a:lnTo>
                      <a:pt x="449" y="49"/>
                    </a:lnTo>
                    <a:lnTo>
                      <a:pt x="439" y="38"/>
                    </a:lnTo>
                    <a:close/>
                    <a:moveTo>
                      <a:pt x="443" y="13"/>
                    </a:moveTo>
                    <a:lnTo>
                      <a:pt x="491" y="0"/>
                    </a:lnTo>
                    <a:lnTo>
                      <a:pt x="472" y="46"/>
                    </a:lnTo>
                    <a:lnTo>
                      <a:pt x="443" y="13"/>
                    </a:lnTo>
                    <a:close/>
                  </a:path>
                </a:pathLst>
              </a:custGeom>
              <a:solidFill>
                <a:srgbClr val="0000CC"/>
              </a:solidFill>
              <a:ln w="1">
                <a:noFill/>
                <a:bevel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endParaRPr>
              </a:p>
            </p:txBody>
          </p:sp>
          <p:sp>
            <p:nvSpPr>
              <p:cNvPr id="106" name="Freeform 91"/>
              <p:cNvSpPr>
                <a:spLocks noEditPoints="1"/>
              </p:cNvSpPr>
              <p:nvPr/>
            </p:nvSpPr>
            <p:spPr bwMode="auto">
              <a:xfrm>
                <a:off x="3138" y="511"/>
                <a:ext cx="975" cy="273"/>
              </a:xfrm>
              <a:custGeom>
                <a:avLst/>
                <a:gdLst>
                  <a:gd name="T0" fmla="*/ 939 w 975"/>
                  <a:gd name="T1" fmla="*/ 15 h 273"/>
                  <a:gd name="T2" fmla="*/ 895 w 975"/>
                  <a:gd name="T3" fmla="*/ 29 h 273"/>
                  <a:gd name="T4" fmla="*/ 909 w 975"/>
                  <a:gd name="T5" fmla="*/ 29 h 273"/>
                  <a:gd name="T6" fmla="*/ 865 w 975"/>
                  <a:gd name="T7" fmla="*/ 15 h 273"/>
                  <a:gd name="T8" fmla="*/ 851 w 975"/>
                  <a:gd name="T9" fmla="*/ 30 h 273"/>
                  <a:gd name="T10" fmla="*/ 851 w 975"/>
                  <a:gd name="T11" fmla="*/ 30 h 273"/>
                  <a:gd name="T12" fmla="*/ 806 w 975"/>
                  <a:gd name="T13" fmla="*/ 17 h 273"/>
                  <a:gd name="T14" fmla="*/ 792 w 975"/>
                  <a:gd name="T15" fmla="*/ 33 h 273"/>
                  <a:gd name="T16" fmla="*/ 776 w 975"/>
                  <a:gd name="T17" fmla="*/ 19 h 273"/>
                  <a:gd name="T18" fmla="*/ 792 w 975"/>
                  <a:gd name="T19" fmla="*/ 33 h 273"/>
                  <a:gd name="T20" fmla="*/ 762 w 975"/>
                  <a:gd name="T21" fmla="*/ 20 h 273"/>
                  <a:gd name="T22" fmla="*/ 718 w 975"/>
                  <a:gd name="T23" fmla="*/ 25 h 273"/>
                  <a:gd name="T24" fmla="*/ 690 w 975"/>
                  <a:gd name="T25" fmla="*/ 42 h 273"/>
                  <a:gd name="T26" fmla="*/ 675 w 975"/>
                  <a:gd name="T27" fmla="*/ 44 h 273"/>
                  <a:gd name="T28" fmla="*/ 661 w 975"/>
                  <a:gd name="T29" fmla="*/ 31 h 273"/>
                  <a:gd name="T30" fmla="*/ 638 w 975"/>
                  <a:gd name="T31" fmla="*/ 49 h 273"/>
                  <a:gd name="T32" fmla="*/ 644 w 975"/>
                  <a:gd name="T33" fmla="*/ 33 h 273"/>
                  <a:gd name="T34" fmla="*/ 603 w 975"/>
                  <a:gd name="T35" fmla="*/ 54 h 273"/>
                  <a:gd name="T36" fmla="*/ 617 w 975"/>
                  <a:gd name="T37" fmla="*/ 52 h 273"/>
                  <a:gd name="T38" fmla="*/ 586 w 975"/>
                  <a:gd name="T39" fmla="*/ 42 h 273"/>
                  <a:gd name="T40" fmla="*/ 543 w 975"/>
                  <a:gd name="T41" fmla="*/ 50 h 273"/>
                  <a:gd name="T42" fmla="*/ 520 w 975"/>
                  <a:gd name="T43" fmla="*/ 69 h 273"/>
                  <a:gd name="T44" fmla="*/ 528 w 975"/>
                  <a:gd name="T45" fmla="*/ 52 h 273"/>
                  <a:gd name="T46" fmla="*/ 488 w 975"/>
                  <a:gd name="T47" fmla="*/ 76 h 273"/>
                  <a:gd name="T48" fmla="*/ 502 w 975"/>
                  <a:gd name="T49" fmla="*/ 73 h 273"/>
                  <a:gd name="T50" fmla="*/ 470 w 975"/>
                  <a:gd name="T51" fmla="*/ 65 h 273"/>
                  <a:gd name="T52" fmla="*/ 427 w 975"/>
                  <a:gd name="T53" fmla="*/ 76 h 273"/>
                  <a:gd name="T54" fmla="*/ 406 w 975"/>
                  <a:gd name="T55" fmla="*/ 97 h 273"/>
                  <a:gd name="T56" fmla="*/ 413 w 975"/>
                  <a:gd name="T57" fmla="*/ 80 h 273"/>
                  <a:gd name="T58" fmla="*/ 375 w 975"/>
                  <a:gd name="T59" fmla="*/ 107 h 273"/>
                  <a:gd name="T60" fmla="*/ 389 w 975"/>
                  <a:gd name="T61" fmla="*/ 103 h 273"/>
                  <a:gd name="T62" fmla="*/ 343 w 975"/>
                  <a:gd name="T63" fmla="*/ 103 h 273"/>
                  <a:gd name="T64" fmla="*/ 334 w 975"/>
                  <a:gd name="T65" fmla="*/ 122 h 273"/>
                  <a:gd name="T66" fmla="*/ 334 w 975"/>
                  <a:gd name="T67" fmla="*/ 122 h 273"/>
                  <a:gd name="T68" fmla="*/ 301 w 975"/>
                  <a:gd name="T69" fmla="*/ 118 h 273"/>
                  <a:gd name="T70" fmla="*/ 265 w 975"/>
                  <a:gd name="T71" fmla="*/ 148 h 273"/>
                  <a:gd name="T72" fmla="*/ 279 w 975"/>
                  <a:gd name="T73" fmla="*/ 142 h 273"/>
                  <a:gd name="T74" fmla="*/ 232 w 975"/>
                  <a:gd name="T75" fmla="*/ 145 h 273"/>
                  <a:gd name="T76" fmla="*/ 224 w 975"/>
                  <a:gd name="T77" fmla="*/ 164 h 273"/>
                  <a:gd name="T78" fmla="*/ 218 w 975"/>
                  <a:gd name="T79" fmla="*/ 151 h 273"/>
                  <a:gd name="T80" fmla="*/ 184 w 975"/>
                  <a:gd name="T81" fmla="*/ 181 h 273"/>
                  <a:gd name="T82" fmla="*/ 171 w 975"/>
                  <a:gd name="T83" fmla="*/ 188 h 273"/>
                  <a:gd name="T84" fmla="*/ 154 w 975"/>
                  <a:gd name="T85" fmla="*/ 179 h 273"/>
                  <a:gd name="T86" fmla="*/ 140 w 975"/>
                  <a:gd name="T87" fmla="*/ 201 h 273"/>
                  <a:gd name="T88" fmla="*/ 125 w 975"/>
                  <a:gd name="T89" fmla="*/ 192 h 273"/>
                  <a:gd name="T90" fmla="*/ 117 w 975"/>
                  <a:gd name="T91" fmla="*/ 212 h 273"/>
                  <a:gd name="T92" fmla="*/ 106 w 975"/>
                  <a:gd name="T93" fmla="*/ 201 h 273"/>
                  <a:gd name="T94" fmla="*/ 88 w 975"/>
                  <a:gd name="T95" fmla="*/ 226 h 273"/>
                  <a:gd name="T96" fmla="*/ 74 w 975"/>
                  <a:gd name="T97" fmla="*/ 216 h 273"/>
                  <a:gd name="T98" fmla="*/ 67 w 975"/>
                  <a:gd name="T99" fmla="*/ 239 h 273"/>
                  <a:gd name="T100" fmla="*/ 46 w 975"/>
                  <a:gd name="T101" fmla="*/ 236 h 273"/>
                  <a:gd name="T102" fmla="*/ 67 w 975"/>
                  <a:gd name="T103" fmla="*/ 239 h 273"/>
                  <a:gd name="T104" fmla="*/ 32 w 975"/>
                  <a:gd name="T105" fmla="*/ 266 h 273"/>
                  <a:gd name="T106" fmla="*/ 27 w 975"/>
                  <a:gd name="T107" fmla="*/ 251 h 273"/>
                  <a:gd name="T108" fmla="*/ 15 w 975"/>
                  <a:gd name="T109" fmla="*/ 273 h 273"/>
                  <a:gd name="T110" fmla="*/ 6 w 975"/>
                  <a:gd name="T111" fmla="*/ 272 h 273"/>
                  <a:gd name="T112" fmla="*/ 9 w 975"/>
                  <a:gd name="T113" fmla="*/ 257 h 273"/>
                  <a:gd name="T114" fmla="*/ 12 w 975"/>
                  <a:gd name="T115" fmla="*/ 258 h 273"/>
                  <a:gd name="T116" fmla="*/ 975 w 975"/>
                  <a:gd name="T117" fmla="*/ 23 h 273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975"/>
                  <a:gd name="T178" fmla="*/ 0 h 273"/>
                  <a:gd name="T179" fmla="*/ 975 w 975"/>
                  <a:gd name="T180" fmla="*/ 273 h 273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975" h="273">
                    <a:moveTo>
                      <a:pt x="938" y="30"/>
                    </a:moveTo>
                    <a:lnTo>
                      <a:pt x="924" y="29"/>
                    </a:lnTo>
                    <a:lnTo>
                      <a:pt x="924" y="15"/>
                    </a:lnTo>
                    <a:lnTo>
                      <a:pt x="939" y="15"/>
                    </a:lnTo>
                    <a:lnTo>
                      <a:pt x="938" y="30"/>
                    </a:lnTo>
                    <a:close/>
                    <a:moveTo>
                      <a:pt x="909" y="29"/>
                    </a:moveTo>
                    <a:lnTo>
                      <a:pt x="898" y="29"/>
                    </a:lnTo>
                    <a:lnTo>
                      <a:pt x="895" y="29"/>
                    </a:lnTo>
                    <a:lnTo>
                      <a:pt x="894" y="14"/>
                    </a:lnTo>
                    <a:lnTo>
                      <a:pt x="898" y="14"/>
                    </a:lnTo>
                    <a:lnTo>
                      <a:pt x="909" y="14"/>
                    </a:lnTo>
                    <a:lnTo>
                      <a:pt x="909" y="29"/>
                    </a:lnTo>
                    <a:close/>
                    <a:moveTo>
                      <a:pt x="880" y="29"/>
                    </a:moveTo>
                    <a:lnTo>
                      <a:pt x="878" y="29"/>
                    </a:lnTo>
                    <a:lnTo>
                      <a:pt x="865" y="29"/>
                    </a:lnTo>
                    <a:lnTo>
                      <a:pt x="865" y="15"/>
                    </a:lnTo>
                    <a:lnTo>
                      <a:pt x="878" y="14"/>
                    </a:lnTo>
                    <a:lnTo>
                      <a:pt x="880" y="14"/>
                    </a:lnTo>
                    <a:lnTo>
                      <a:pt x="880" y="29"/>
                    </a:lnTo>
                    <a:close/>
                    <a:moveTo>
                      <a:pt x="851" y="30"/>
                    </a:moveTo>
                    <a:lnTo>
                      <a:pt x="836" y="30"/>
                    </a:lnTo>
                    <a:lnTo>
                      <a:pt x="835" y="15"/>
                    </a:lnTo>
                    <a:lnTo>
                      <a:pt x="850" y="15"/>
                    </a:lnTo>
                    <a:lnTo>
                      <a:pt x="851" y="30"/>
                    </a:lnTo>
                    <a:close/>
                    <a:moveTo>
                      <a:pt x="822" y="31"/>
                    </a:moveTo>
                    <a:lnTo>
                      <a:pt x="813" y="31"/>
                    </a:lnTo>
                    <a:lnTo>
                      <a:pt x="807" y="32"/>
                    </a:lnTo>
                    <a:lnTo>
                      <a:pt x="806" y="17"/>
                    </a:lnTo>
                    <a:lnTo>
                      <a:pt x="813" y="17"/>
                    </a:lnTo>
                    <a:lnTo>
                      <a:pt x="821" y="16"/>
                    </a:lnTo>
                    <a:lnTo>
                      <a:pt x="822" y="31"/>
                    </a:lnTo>
                    <a:close/>
                    <a:moveTo>
                      <a:pt x="792" y="33"/>
                    </a:moveTo>
                    <a:lnTo>
                      <a:pt x="790" y="33"/>
                    </a:lnTo>
                    <a:lnTo>
                      <a:pt x="778" y="34"/>
                    </a:lnTo>
                    <a:lnTo>
                      <a:pt x="776" y="19"/>
                    </a:lnTo>
                    <a:lnTo>
                      <a:pt x="777" y="19"/>
                    </a:lnTo>
                    <a:lnTo>
                      <a:pt x="789" y="18"/>
                    </a:lnTo>
                    <a:lnTo>
                      <a:pt x="791" y="18"/>
                    </a:lnTo>
                    <a:lnTo>
                      <a:pt x="792" y="33"/>
                    </a:lnTo>
                    <a:close/>
                    <a:moveTo>
                      <a:pt x="763" y="35"/>
                    </a:moveTo>
                    <a:lnTo>
                      <a:pt x="748" y="36"/>
                    </a:lnTo>
                    <a:lnTo>
                      <a:pt x="747" y="22"/>
                    </a:lnTo>
                    <a:lnTo>
                      <a:pt x="762" y="20"/>
                    </a:lnTo>
                    <a:lnTo>
                      <a:pt x="763" y="35"/>
                    </a:lnTo>
                    <a:close/>
                    <a:moveTo>
                      <a:pt x="734" y="38"/>
                    </a:moveTo>
                    <a:lnTo>
                      <a:pt x="719" y="39"/>
                    </a:lnTo>
                    <a:lnTo>
                      <a:pt x="718" y="25"/>
                    </a:lnTo>
                    <a:lnTo>
                      <a:pt x="732" y="23"/>
                    </a:lnTo>
                    <a:lnTo>
                      <a:pt x="734" y="38"/>
                    </a:lnTo>
                    <a:close/>
                    <a:moveTo>
                      <a:pt x="705" y="41"/>
                    </a:moveTo>
                    <a:lnTo>
                      <a:pt x="690" y="42"/>
                    </a:lnTo>
                    <a:lnTo>
                      <a:pt x="688" y="28"/>
                    </a:lnTo>
                    <a:lnTo>
                      <a:pt x="703" y="26"/>
                    </a:lnTo>
                    <a:lnTo>
                      <a:pt x="705" y="41"/>
                    </a:lnTo>
                    <a:close/>
                    <a:moveTo>
                      <a:pt x="675" y="44"/>
                    </a:moveTo>
                    <a:lnTo>
                      <a:pt x="663" y="46"/>
                    </a:lnTo>
                    <a:lnTo>
                      <a:pt x="661" y="46"/>
                    </a:lnTo>
                    <a:lnTo>
                      <a:pt x="659" y="31"/>
                    </a:lnTo>
                    <a:lnTo>
                      <a:pt x="661" y="31"/>
                    </a:lnTo>
                    <a:lnTo>
                      <a:pt x="674" y="30"/>
                    </a:lnTo>
                    <a:lnTo>
                      <a:pt x="675" y="44"/>
                    </a:lnTo>
                    <a:close/>
                    <a:moveTo>
                      <a:pt x="646" y="48"/>
                    </a:moveTo>
                    <a:lnTo>
                      <a:pt x="638" y="49"/>
                    </a:lnTo>
                    <a:lnTo>
                      <a:pt x="632" y="50"/>
                    </a:lnTo>
                    <a:lnTo>
                      <a:pt x="630" y="35"/>
                    </a:lnTo>
                    <a:lnTo>
                      <a:pt x="636" y="35"/>
                    </a:lnTo>
                    <a:lnTo>
                      <a:pt x="644" y="33"/>
                    </a:lnTo>
                    <a:lnTo>
                      <a:pt x="646" y="48"/>
                    </a:lnTo>
                    <a:close/>
                    <a:moveTo>
                      <a:pt x="617" y="52"/>
                    </a:moveTo>
                    <a:lnTo>
                      <a:pt x="613" y="53"/>
                    </a:lnTo>
                    <a:lnTo>
                      <a:pt x="603" y="54"/>
                    </a:lnTo>
                    <a:lnTo>
                      <a:pt x="601" y="40"/>
                    </a:lnTo>
                    <a:lnTo>
                      <a:pt x="611" y="38"/>
                    </a:lnTo>
                    <a:lnTo>
                      <a:pt x="615" y="37"/>
                    </a:lnTo>
                    <a:lnTo>
                      <a:pt x="617" y="52"/>
                    </a:lnTo>
                    <a:close/>
                    <a:moveTo>
                      <a:pt x="588" y="56"/>
                    </a:moveTo>
                    <a:lnTo>
                      <a:pt x="574" y="59"/>
                    </a:lnTo>
                    <a:lnTo>
                      <a:pt x="571" y="44"/>
                    </a:lnTo>
                    <a:lnTo>
                      <a:pt x="586" y="42"/>
                    </a:lnTo>
                    <a:lnTo>
                      <a:pt x="588" y="56"/>
                    </a:lnTo>
                    <a:close/>
                    <a:moveTo>
                      <a:pt x="560" y="61"/>
                    </a:moveTo>
                    <a:lnTo>
                      <a:pt x="545" y="64"/>
                    </a:lnTo>
                    <a:lnTo>
                      <a:pt x="543" y="50"/>
                    </a:lnTo>
                    <a:lnTo>
                      <a:pt x="557" y="47"/>
                    </a:lnTo>
                    <a:lnTo>
                      <a:pt x="560" y="61"/>
                    </a:lnTo>
                    <a:close/>
                    <a:moveTo>
                      <a:pt x="531" y="67"/>
                    </a:moveTo>
                    <a:lnTo>
                      <a:pt x="520" y="69"/>
                    </a:lnTo>
                    <a:lnTo>
                      <a:pt x="516" y="70"/>
                    </a:lnTo>
                    <a:lnTo>
                      <a:pt x="513" y="55"/>
                    </a:lnTo>
                    <a:lnTo>
                      <a:pt x="518" y="54"/>
                    </a:lnTo>
                    <a:lnTo>
                      <a:pt x="528" y="52"/>
                    </a:lnTo>
                    <a:lnTo>
                      <a:pt x="531" y="67"/>
                    </a:lnTo>
                    <a:close/>
                    <a:moveTo>
                      <a:pt x="502" y="73"/>
                    </a:moveTo>
                    <a:lnTo>
                      <a:pt x="498" y="73"/>
                    </a:lnTo>
                    <a:lnTo>
                      <a:pt x="488" y="76"/>
                    </a:lnTo>
                    <a:lnTo>
                      <a:pt x="485" y="61"/>
                    </a:lnTo>
                    <a:lnTo>
                      <a:pt x="495" y="59"/>
                    </a:lnTo>
                    <a:lnTo>
                      <a:pt x="499" y="58"/>
                    </a:lnTo>
                    <a:lnTo>
                      <a:pt x="502" y="73"/>
                    </a:lnTo>
                    <a:close/>
                    <a:moveTo>
                      <a:pt x="474" y="79"/>
                    </a:moveTo>
                    <a:lnTo>
                      <a:pt x="459" y="83"/>
                    </a:lnTo>
                    <a:lnTo>
                      <a:pt x="456" y="68"/>
                    </a:lnTo>
                    <a:lnTo>
                      <a:pt x="470" y="65"/>
                    </a:lnTo>
                    <a:lnTo>
                      <a:pt x="474" y="79"/>
                    </a:lnTo>
                    <a:close/>
                    <a:moveTo>
                      <a:pt x="445" y="86"/>
                    </a:moveTo>
                    <a:lnTo>
                      <a:pt x="431" y="90"/>
                    </a:lnTo>
                    <a:lnTo>
                      <a:pt x="427" y="76"/>
                    </a:lnTo>
                    <a:lnTo>
                      <a:pt x="441" y="72"/>
                    </a:lnTo>
                    <a:lnTo>
                      <a:pt x="445" y="86"/>
                    </a:lnTo>
                    <a:close/>
                    <a:moveTo>
                      <a:pt x="417" y="94"/>
                    </a:moveTo>
                    <a:lnTo>
                      <a:pt x="406" y="97"/>
                    </a:lnTo>
                    <a:lnTo>
                      <a:pt x="403" y="98"/>
                    </a:lnTo>
                    <a:lnTo>
                      <a:pt x="399" y="84"/>
                    </a:lnTo>
                    <a:lnTo>
                      <a:pt x="402" y="83"/>
                    </a:lnTo>
                    <a:lnTo>
                      <a:pt x="413" y="80"/>
                    </a:lnTo>
                    <a:lnTo>
                      <a:pt x="417" y="94"/>
                    </a:lnTo>
                    <a:close/>
                    <a:moveTo>
                      <a:pt x="389" y="103"/>
                    </a:moveTo>
                    <a:lnTo>
                      <a:pt x="383" y="105"/>
                    </a:lnTo>
                    <a:lnTo>
                      <a:pt x="375" y="107"/>
                    </a:lnTo>
                    <a:lnTo>
                      <a:pt x="371" y="93"/>
                    </a:lnTo>
                    <a:lnTo>
                      <a:pt x="378" y="91"/>
                    </a:lnTo>
                    <a:lnTo>
                      <a:pt x="385" y="89"/>
                    </a:lnTo>
                    <a:lnTo>
                      <a:pt x="389" y="103"/>
                    </a:lnTo>
                    <a:close/>
                    <a:moveTo>
                      <a:pt x="361" y="112"/>
                    </a:moveTo>
                    <a:lnTo>
                      <a:pt x="359" y="113"/>
                    </a:lnTo>
                    <a:lnTo>
                      <a:pt x="348" y="117"/>
                    </a:lnTo>
                    <a:lnTo>
                      <a:pt x="343" y="103"/>
                    </a:lnTo>
                    <a:lnTo>
                      <a:pt x="355" y="99"/>
                    </a:lnTo>
                    <a:lnTo>
                      <a:pt x="357" y="98"/>
                    </a:lnTo>
                    <a:lnTo>
                      <a:pt x="361" y="112"/>
                    </a:lnTo>
                    <a:close/>
                    <a:moveTo>
                      <a:pt x="334" y="122"/>
                    </a:moveTo>
                    <a:lnTo>
                      <a:pt x="320" y="127"/>
                    </a:lnTo>
                    <a:lnTo>
                      <a:pt x="315" y="113"/>
                    </a:lnTo>
                    <a:lnTo>
                      <a:pt x="329" y="108"/>
                    </a:lnTo>
                    <a:lnTo>
                      <a:pt x="334" y="122"/>
                    </a:lnTo>
                    <a:close/>
                    <a:moveTo>
                      <a:pt x="306" y="132"/>
                    </a:moveTo>
                    <a:lnTo>
                      <a:pt x="292" y="137"/>
                    </a:lnTo>
                    <a:lnTo>
                      <a:pt x="287" y="123"/>
                    </a:lnTo>
                    <a:lnTo>
                      <a:pt x="301" y="118"/>
                    </a:lnTo>
                    <a:lnTo>
                      <a:pt x="306" y="132"/>
                    </a:lnTo>
                    <a:close/>
                    <a:moveTo>
                      <a:pt x="279" y="142"/>
                    </a:moveTo>
                    <a:lnTo>
                      <a:pt x="267" y="147"/>
                    </a:lnTo>
                    <a:lnTo>
                      <a:pt x="265" y="148"/>
                    </a:lnTo>
                    <a:lnTo>
                      <a:pt x="260" y="134"/>
                    </a:lnTo>
                    <a:lnTo>
                      <a:pt x="262" y="133"/>
                    </a:lnTo>
                    <a:lnTo>
                      <a:pt x="274" y="129"/>
                    </a:lnTo>
                    <a:lnTo>
                      <a:pt x="279" y="142"/>
                    </a:lnTo>
                    <a:close/>
                    <a:moveTo>
                      <a:pt x="252" y="153"/>
                    </a:moveTo>
                    <a:lnTo>
                      <a:pt x="245" y="156"/>
                    </a:lnTo>
                    <a:lnTo>
                      <a:pt x="238" y="159"/>
                    </a:lnTo>
                    <a:lnTo>
                      <a:pt x="232" y="145"/>
                    </a:lnTo>
                    <a:lnTo>
                      <a:pt x="240" y="142"/>
                    </a:lnTo>
                    <a:lnTo>
                      <a:pt x="246" y="139"/>
                    </a:lnTo>
                    <a:lnTo>
                      <a:pt x="252" y="153"/>
                    </a:lnTo>
                    <a:close/>
                    <a:moveTo>
                      <a:pt x="224" y="164"/>
                    </a:moveTo>
                    <a:lnTo>
                      <a:pt x="224" y="164"/>
                    </a:lnTo>
                    <a:lnTo>
                      <a:pt x="211" y="170"/>
                    </a:lnTo>
                    <a:lnTo>
                      <a:pt x="205" y="156"/>
                    </a:lnTo>
                    <a:lnTo>
                      <a:pt x="218" y="151"/>
                    </a:lnTo>
                    <a:lnTo>
                      <a:pt x="219" y="150"/>
                    </a:lnTo>
                    <a:lnTo>
                      <a:pt x="224" y="164"/>
                    </a:lnTo>
                    <a:close/>
                    <a:moveTo>
                      <a:pt x="197" y="176"/>
                    </a:moveTo>
                    <a:lnTo>
                      <a:pt x="184" y="181"/>
                    </a:lnTo>
                    <a:lnTo>
                      <a:pt x="178" y="168"/>
                    </a:lnTo>
                    <a:lnTo>
                      <a:pt x="192" y="162"/>
                    </a:lnTo>
                    <a:lnTo>
                      <a:pt x="197" y="176"/>
                    </a:lnTo>
                    <a:close/>
                    <a:moveTo>
                      <a:pt x="171" y="188"/>
                    </a:moveTo>
                    <a:lnTo>
                      <a:pt x="160" y="192"/>
                    </a:lnTo>
                    <a:lnTo>
                      <a:pt x="157" y="194"/>
                    </a:lnTo>
                    <a:lnTo>
                      <a:pt x="151" y="180"/>
                    </a:lnTo>
                    <a:lnTo>
                      <a:pt x="154" y="179"/>
                    </a:lnTo>
                    <a:lnTo>
                      <a:pt x="165" y="174"/>
                    </a:lnTo>
                    <a:lnTo>
                      <a:pt x="171" y="188"/>
                    </a:lnTo>
                    <a:close/>
                    <a:moveTo>
                      <a:pt x="144" y="200"/>
                    </a:moveTo>
                    <a:lnTo>
                      <a:pt x="140" y="201"/>
                    </a:lnTo>
                    <a:lnTo>
                      <a:pt x="131" y="206"/>
                    </a:lnTo>
                    <a:lnTo>
                      <a:pt x="124" y="193"/>
                    </a:lnTo>
                    <a:lnTo>
                      <a:pt x="125" y="192"/>
                    </a:lnTo>
                    <a:lnTo>
                      <a:pt x="134" y="188"/>
                    </a:lnTo>
                    <a:lnTo>
                      <a:pt x="138" y="186"/>
                    </a:lnTo>
                    <a:lnTo>
                      <a:pt x="144" y="200"/>
                    </a:lnTo>
                    <a:close/>
                    <a:moveTo>
                      <a:pt x="117" y="212"/>
                    </a:moveTo>
                    <a:lnTo>
                      <a:pt x="113" y="214"/>
                    </a:lnTo>
                    <a:lnTo>
                      <a:pt x="104" y="218"/>
                    </a:lnTo>
                    <a:lnTo>
                      <a:pt x="98" y="205"/>
                    </a:lnTo>
                    <a:lnTo>
                      <a:pt x="106" y="201"/>
                    </a:lnTo>
                    <a:lnTo>
                      <a:pt x="111" y="199"/>
                    </a:lnTo>
                    <a:lnTo>
                      <a:pt x="117" y="212"/>
                    </a:lnTo>
                    <a:close/>
                    <a:moveTo>
                      <a:pt x="91" y="225"/>
                    </a:moveTo>
                    <a:lnTo>
                      <a:pt x="88" y="226"/>
                    </a:lnTo>
                    <a:lnTo>
                      <a:pt x="81" y="230"/>
                    </a:lnTo>
                    <a:lnTo>
                      <a:pt x="78" y="231"/>
                    </a:lnTo>
                    <a:lnTo>
                      <a:pt x="71" y="219"/>
                    </a:lnTo>
                    <a:lnTo>
                      <a:pt x="74" y="216"/>
                    </a:lnTo>
                    <a:lnTo>
                      <a:pt x="82" y="213"/>
                    </a:lnTo>
                    <a:lnTo>
                      <a:pt x="85" y="211"/>
                    </a:lnTo>
                    <a:lnTo>
                      <a:pt x="91" y="225"/>
                    </a:lnTo>
                    <a:close/>
                    <a:moveTo>
                      <a:pt x="67" y="239"/>
                    </a:moveTo>
                    <a:lnTo>
                      <a:pt x="62" y="242"/>
                    </a:lnTo>
                    <a:lnTo>
                      <a:pt x="57" y="246"/>
                    </a:lnTo>
                    <a:lnTo>
                      <a:pt x="55" y="247"/>
                    </a:lnTo>
                    <a:lnTo>
                      <a:pt x="46" y="236"/>
                    </a:lnTo>
                    <a:lnTo>
                      <a:pt x="48" y="235"/>
                    </a:lnTo>
                    <a:lnTo>
                      <a:pt x="54" y="230"/>
                    </a:lnTo>
                    <a:lnTo>
                      <a:pt x="58" y="227"/>
                    </a:lnTo>
                    <a:lnTo>
                      <a:pt x="67" y="239"/>
                    </a:lnTo>
                    <a:close/>
                    <a:moveTo>
                      <a:pt x="44" y="257"/>
                    </a:moveTo>
                    <a:lnTo>
                      <a:pt x="41" y="259"/>
                    </a:lnTo>
                    <a:lnTo>
                      <a:pt x="36" y="262"/>
                    </a:lnTo>
                    <a:lnTo>
                      <a:pt x="32" y="266"/>
                    </a:lnTo>
                    <a:lnTo>
                      <a:pt x="31" y="266"/>
                    </a:lnTo>
                    <a:lnTo>
                      <a:pt x="23" y="254"/>
                    </a:lnTo>
                    <a:lnTo>
                      <a:pt x="27" y="251"/>
                    </a:lnTo>
                    <a:lnTo>
                      <a:pt x="32" y="247"/>
                    </a:lnTo>
                    <a:lnTo>
                      <a:pt x="35" y="245"/>
                    </a:lnTo>
                    <a:lnTo>
                      <a:pt x="44" y="257"/>
                    </a:lnTo>
                    <a:close/>
                    <a:moveTo>
                      <a:pt x="15" y="273"/>
                    </a:moveTo>
                    <a:lnTo>
                      <a:pt x="14" y="273"/>
                    </a:lnTo>
                    <a:lnTo>
                      <a:pt x="11" y="273"/>
                    </a:lnTo>
                    <a:lnTo>
                      <a:pt x="9" y="272"/>
                    </a:lnTo>
                    <a:lnTo>
                      <a:pt x="6" y="272"/>
                    </a:lnTo>
                    <a:lnTo>
                      <a:pt x="3" y="271"/>
                    </a:lnTo>
                    <a:lnTo>
                      <a:pt x="0" y="269"/>
                    </a:lnTo>
                    <a:lnTo>
                      <a:pt x="8" y="256"/>
                    </a:lnTo>
                    <a:lnTo>
                      <a:pt x="9" y="257"/>
                    </a:lnTo>
                    <a:lnTo>
                      <a:pt x="10" y="257"/>
                    </a:lnTo>
                    <a:lnTo>
                      <a:pt x="10" y="258"/>
                    </a:lnTo>
                    <a:lnTo>
                      <a:pt x="11" y="258"/>
                    </a:lnTo>
                    <a:lnTo>
                      <a:pt x="12" y="258"/>
                    </a:lnTo>
                    <a:lnTo>
                      <a:pt x="13" y="258"/>
                    </a:lnTo>
                    <a:lnTo>
                      <a:pt x="15" y="273"/>
                    </a:lnTo>
                    <a:close/>
                    <a:moveTo>
                      <a:pt x="932" y="0"/>
                    </a:moveTo>
                    <a:lnTo>
                      <a:pt x="975" y="23"/>
                    </a:lnTo>
                    <a:lnTo>
                      <a:pt x="931" y="44"/>
                    </a:lnTo>
                    <a:lnTo>
                      <a:pt x="932" y="0"/>
                    </a:lnTo>
                    <a:close/>
                  </a:path>
                </a:pathLst>
              </a:custGeom>
              <a:solidFill>
                <a:srgbClr val="0000CC"/>
              </a:solidFill>
              <a:ln w="1">
                <a:noFill/>
                <a:bevel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endParaRPr>
              </a:p>
            </p:txBody>
          </p:sp>
          <p:sp>
            <p:nvSpPr>
              <p:cNvPr id="107" name="Freeform 92"/>
              <p:cNvSpPr>
                <a:spLocks noEditPoints="1"/>
              </p:cNvSpPr>
              <p:nvPr/>
            </p:nvSpPr>
            <p:spPr bwMode="auto">
              <a:xfrm>
                <a:off x="2290" y="858"/>
                <a:ext cx="681" cy="646"/>
              </a:xfrm>
              <a:custGeom>
                <a:avLst/>
                <a:gdLst>
                  <a:gd name="T0" fmla="*/ 31 w 681"/>
                  <a:gd name="T1" fmla="*/ 626 h 646"/>
                  <a:gd name="T2" fmla="*/ 63 w 681"/>
                  <a:gd name="T3" fmla="*/ 596 h 646"/>
                  <a:gd name="T4" fmla="*/ 73 w 681"/>
                  <a:gd name="T5" fmla="*/ 567 h 646"/>
                  <a:gd name="T6" fmla="*/ 74 w 681"/>
                  <a:gd name="T7" fmla="*/ 586 h 646"/>
                  <a:gd name="T8" fmla="*/ 106 w 681"/>
                  <a:gd name="T9" fmla="*/ 555 h 646"/>
                  <a:gd name="T10" fmla="*/ 112 w 681"/>
                  <a:gd name="T11" fmla="*/ 529 h 646"/>
                  <a:gd name="T12" fmla="*/ 117 w 681"/>
                  <a:gd name="T13" fmla="*/ 545 h 646"/>
                  <a:gd name="T14" fmla="*/ 138 w 681"/>
                  <a:gd name="T15" fmla="*/ 504 h 646"/>
                  <a:gd name="T16" fmla="*/ 128 w 681"/>
                  <a:gd name="T17" fmla="*/ 514 h 646"/>
                  <a:gd name="T18" fmla="*/ 169 w 681"/>
                  <a:gd name="T19" fmla="*/ 494 h 646"/>
                  <a:gd name="T20" fmla="*/ 170 w 681"/>
                  <a:gd name="T21" fmla="*/ 473 h 646"/>
                  <a:gd name="T22" fmla="*/ 182 w 681"/>
                  <a:gd name="T23" fmla="*/ 482 h 646"/>
                  <a:gd name="T24" fmla="*/ 192 w 681"/>
                  <a:gd name="T25" fmla="*/ 451 h 646"/>
                  <a:gd name="T26" fmla="*/ 201 w 681"/>
                  <a:gd name="T27" fmla="*/ 463 h 646"/>
                  <a:gd name="T28" fmla="*/ 222 w 681"/>
                  <a:gd name="T29" fmla="*/ 421 h 646"/>
                  <a:gd name="T30" fmla="*/ 211 w 681"/>
                  <a:gd name="T31" fmla="*/ 432 h 646"/>
                  <a:gd name="T32" fmla="*/ 253 w 681"/>
                  <a:gd name="T33" fmla="*/ 411 h 646"/>
                  <a:gd name="T34" fmla="*/ 253 w 681"/>
                  <a:gd name="T35" fmla="*/ 390 h 646"/>
                  <a:gd name="T36" fmla="*/ 266 w 681"/>
                  <a:gd name="T37" fmla="*/ 399 h 646"/>
                  <a:gd name="T38" fmla="*/ 275 w 681"/>
                  <a:gd name="T39" fmla="*/ 369 h 646"/>
                  <a:gd name="T40" fmla="*/ 294 w 681"/>
                  <a:gd name="T41" fmla="*/ 370 h 646"/>
                  <a:gd name="T42" fmla="*/ 294 w 681"/>
                  <a:gd name="T43" fmla="*/ 349 h 646"/>
                  <a:gd name="T44" fmla="*/ 312 w 681"/>
                  <a:gd name="T45" fmla="*/ 352 h 646"/>
                  <a:gd name="T46" fmla="*/ 316 w 681"/>
                  <a:gd name="T47" fmla="*/ 326 h 646"/>
                  <a:gd name="T48" fmla="*/ 333 w 681"/>
                  <a:gd name="T49" fmla="*/ 329 h 646"/>
                  <a:gd name="T50" fmla="*/ 334 w 681"/>
                  <a:gd name="T51" fmla="*/ 306 h 646"/>
                  <a:gd name="T52" fmla="*/ 355 w 681"/>
                  <a:gd name="T53" fmla="*/ 304 h 646"/>
                  <a:gd name="T54" fmla="*/ 334 w 681"/>
                  <a:gd name="T55" fmla="*/ 306 h 646"/>
                  <a:gd name="T56" fmla="*/ 374 w 681"/>
                  <a:gd name="T57" fmla="*/ 282 h 646"/>
                  <a:gd name="T58" fmla="*/ 372 w 681"/>
                  <a:gd name="T59" fmla="*/ 261 h 646"/>
                  <a:gd name="T60" fmla="*/ 393 w 681"/>
                  <a:gd name="T61" fmla="*/ 260 h 646"/>
                  <a:gd name="T62" fmla="*/ 372 w 681"/>
                  <a:gd name="T63" fmla="*/ 261 h 646"/>
                  <a:gd name="T64" fmla="*/ 403 w 681"/>
                  <a:gd name="T65" fmla="*/ 249 h 646"/>
                  <a:gd name="T66" fmla="*/ 423 w 681"/>
                  <a:gd name="T67" fmla="*/ 207 h 646"/>
                  <a:gd name="T68" fmla="*/ 412 w 681"/>
                  <a:gd name="T69" fmla="*/ 218 h 646"/>
                  <a:gd name="T70" fmla="*/ 443 w 681"/>
                  <a:gd name="T71" fmla="*/ 207 h 646"/>
                  <a:gd name="T72" fmla="*/ 464 w 681"/>
                  <a:gd name="T73" fmla="*/ 165 h 646"/>
                  <a:gd name="T74" fmla="*/ 453 w 681"/>
                  <a:gd name="T75" fmla="*/ 175 h 646"/>
                  <a:gd name="T76" fmla="*/ 485 w 681"/>
                  <a:gd name="T77" fmla="*/ 165 h 646"/>
                  <a:gd name="T78" fmla="*/ 508 w 681"/>
                  <a:gd name="T79" fmla="*/ 125 h 646"/>
                  <a:gd name="T80" fmla="*/ 496 w 681"/>
                  <a:gd name="T81" fmla="*/ 134 h 646"/>
                  <a:gd name="T82" fmla="*/ 540 w 681"/>
                  <a:gd name="T83" fmla="*/ 117 h 646"/>
                  <a:gd name="T84" fmla="*/ 542 w 681"/>
                  <a:gd name="T85" fmla="*/ 97 h 646"/>
                  <a:gd name="T86" fmla="*/ 542 w 681"/>
                  <a:gd name="T87" fmla="*/ 97 h 646"/>
                  <a:gd name="T88" fmla="*/ 575 w 681"/>
                  <a:gd name="T89" fmla="*/ 91 h 646"/>
                  <a:gd name="T90" fmla="*/ 602 w 681"/>
                  <a:gd name="T91" fmla="*/ 53 h 646"/>
                  <a:gd name="T92" fmla="*/ 590 w 681"/>
                  <a:gd name="T93" fmla="*/ 62 h 646"/>
                  <a:gd name="T94" fmla="*/ 625 w 681"/>
                  <a:gd name="T95" fmla="*/ 36 h 646"/>
                  <a:gd name="T96" fmla="*/ 622 w 681"/>
                  <a:gd name="T97" fmla="*/ 56 h 646"/>
                  <a:gd name="T98" fmla="*/ 646 w 681"/>
                  <a:gd name="T99" fmla="*/ 20 h 646"/>
                  <a:gd name="T100" fmla="*/ 650 w 681"/>
                  <a:gd name="T101" fmla="*/ 35 h 646"/>
                  <a:gd name="T102" fmla="*/ 662 w 681"/>
                  <a:gd name="T103" fmla="*/ 7 h 646"/>
                  <a:gd name="T104" fmla="*/ 671 w 681"/>
                  <a:gd name="T105" fmla="*/ 0 h 646"/>
                  <a:gd name="T106" fmla="*/ 678 w 681"/>
                  <a:gd name="T107" fmla="*/ 12 h 646"/>
                  <a:gd name="T108" fmla="*/ 669 w 681"/>
                  <a:gd name="T109" fmla="*/ 20 h 646"/>
                  <a:gd name="T110" fmla="*/ 17 w 681"/>
                  <a:gd name="T111" fmla="*/ 600 h 64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681"/>
                  <a:gd name="T169" fmla="*/ 0 h 646"/>
                  <a:gd name="T170" fmla="*/ 681 w 681"/>
                  <a:gd name="T171" fmla="*/ 646 h 646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681" h="646">
                    <a:moveTo>
                      <a:pt x="21" y="616"/>
                    </a:moveTo>
                    <a:lnTo>
                      <a:pt x="32" y="605"/>
                    </a:lnTo>
                    <a:lnTo>
                      <a:pt x="42" y="616"/>
                    </a:lnTo>
                    <a:lnTo>
                      <a:pt x="31" y="626"/>
                    </a:lnTo>
                    <a:lnTo>
                      <a:pt x="21" y="616"/>
                    </a:lnTo>
                    <a:close/>
                    <a:moveTo>
                      <a:pt x="43" y="595"/>
                    </a:moveTo>
                    <a:lnTo>
                      <a:pt x="53" y="585"/>
                    </a:lnTo>
                    <a:lnTo>
                      <a:pt x="63" y="596"/>
                    </a:lnTo>
                    <a:lnTo>
                      <a:pt x="53" y="606"/>
                    </a:lnTo>
                    <a:lnTo>
                      <a:pt x="43" y="595"/>
                    </a:lnTo>
                    <a:close/>
                    <a:moveTo>
                      <a:pt x="64" y="575"/>
                    </a:moveTo>
                    <a:lnTo>
                      <a:pt x="73" y="567"/>
                    </a:lnTo>
                    <a:lnTo>
                      <a:pt x="75" y="565"/>
                    </a:lnTo>
                    <a:lnTo>
                      <a:pt x="85" y="576"/>
                    </a:lnTo>
                    <a:lnTo>
                      <a:pt x="83" y="577"/>
                    </a:lnTo>
                    <a:lnTo>
                      <a:pt x="74" y="586"/>
                    </a:lnTo>
                    <a:lnTo>
                      <a:pt x="64" y="575"/>
                    </a:lnTo>
                    <a:close/>
                    <a:moveTo>
                      <a:pt x="85" y="555"/>
                    </a:moveTo>
                    <a:lnTo>
                      <a:pt x="96" y="545"/>
                    </a:lnTo>
                    <a:lnTo>
                      <a:pt x="106" y="555"/>
                    </a:lnTo>
                    <a:lnTo>
                      <a:pt x="95" y="566"/>
                    </a:lnTo>
                    <a:lnTo>
                      <a:pt x="85" y="555"/>
                    </a:lnTo>
                    <a:close/>
                    <a:moveTo>
                      <a:pt x="107" y="535"/>
                    </a:moveTo>
                    <a:lnTo>
                      <a:pt x="112" y="529"/>
                    </a:lnTo>
                    <a:lnTo>
                      <a:pt x="117" y="524"/>
                    </a:lnTo>
                    <a:lnTo>
                      <a:pt x="127" y="535"/>
                    </a:lnTo>
                    <a:lnTo>
                      <a:pt x="123" y="540"/>
                    </a:lnTo>
                    <a:lnTo>
                      <a:pt x="117" y="545"/>
                    </a:lnTo>
                    <a:lnTo>
                      <a:pt x="107" y="535"/>
                    </a:lnTo>
                    <a:close/>
                    <a:moveTo>
                      <a:pt x="128" y="514"/>
                    </a:moveTo>
                    <a:lnTo>
                      <a:pt x="132" y="510"/>
                    </a:lnTo>
                    <a:lnTo>
                      <a:pt x="138" y="504"/>
                    </a:lnTo>
                    <a:lnTo>
                      <a:pt x="148" y="514"/>
                    </a:lnTo>
                    <a:lnTo>
                      <a:pt x="142" y="521"/>
                    </a:lnTo>
                    <a:lnTo>
                      <a:pt x="138" y="525"/>
                    </a:lnTo>
                    <a:lnTo>
                      <a:pt x="128" y="514"/>
                    </a:lnTo>
                    <a:close/>
                    <a:moveTo>
                      <a:pt x="149" y="494"/>
                    </a:moveTo>
                    <a:lnTo>
                      <a:pt x="151" y="491"/>
                    </a:lnTo>
                    <a:lnTo>
                      <a:pt x="159" y="483"/>
                    </a:lnTo>
                    <a:lnTo>
                      <a:pt x="169" y="494"/>
                    </a:lnTo>
                    <a:lnTo>
                      <a:pt x="162" y="501"/>
                    </a:lnTo>
                    <a:lnTo>
                      <a:pt x="159" y="504"/>
                    </a:lnTo>
                    <a:lnTo>
                      <a:pt x="149" y="494"/>
                    </a:lnTo>
                    <a:close/>
                    <a:moveTo>
                      <a:pt x="170" y="473"/>
                    </a:moveTo>
                    <a:lnTo>
                      <a:pt x="172" y="471"/>
                    </a:lnTo>
                    <a:lnTo>
                      <a:pt x="180" y="463"/>
                    </a:lnTo>
                    <a:lnTo>
                      <a:pt x="190" y="473"/>
                    </a:lnTo>
                    <a:lnTo>
                      <a:pt x="182" y="482"/>
                    </a:lnTo>
                    <a:lnTo>
                      <a:pt x="180" y="484"/>
                    </a:lnTo>
                    <a:lnTo>
                      <a:pt x="170" y="473"/>
                    </a:lnTo>
                    <a:close/>
                    <a:moveTo>
                      <a:pt x="190" y="452"/>
                    </a:moveTo>
                    <a:lnTo>
                      <a:pt x="192" y="451"/>
                    </a:lnTo>
                    <a:lnTo>
                      <a:pt x="201" y="442"/>
                    </a:lnTo>
                    <a:lnTo>
                      <a:pt x="211" y="452"/>
                    </a:lnTo>
                    <a:lnTo>
                      <a:pt x="203" y="461"/>
                    </a:lnTo>
                    <a:lnTo>
                      <a:pt x="201" y="463"/>
                    </a:lnTo>
                    <a:lnTo>
                      <a:pt x="190" y="452"/>
                    </a:lnTo>
                    <a:close/>
                    <a:moveTo>
                      <a:pt x="211" y="432"/>
                    </a:moveTo>
                    <a:lnTo>
                      <a:pt x="214" y="430"/>
                    </a:lnTo>
                    <a:lnTo>
                      <a:pt x="222" y="421"/>
                    </a:lnTo>
                    <a:lnTo>
                      <a:pt x="232" y="432"/>
                    </a:lnTo>
                    <a:lnTo>
                      <a:pt x="224" y="440"/>
                    </a:lnTo>
                    <a:lnTo>
                      <a:pt x="222" y="442"/>
                    </a:lnTo>
                    <a:lnTo>
                      <a:pt x="211" y="432"/>
                    </a:lnTo>
                    <a:close/>
                    <a:moveTo>
                      <a:pt x="232" y="411"/>
                    </a:moveTo>
                    <a:lnTo>
                      <a:pt x="235" y="409"/>
                    </a:lnTo>
                    <a:lnTo>
                      <a:pt x="243" y="401"/>
                    </a:lnTo>
                    <a:lnTo>
                      <a:pt x="253" y="411"/>
                    </a:lnTo>
                    <a:lnTo>
                      <a:pt x="245" y="419"/>
                    </a:lnTo>
                    <a:lnTo>
                      <a:pt x="243" y="421"/>
                    </a:lnTo>
                    <a:lnTo>
                      <a:pt x="232" y="411"/>
                    </a:lnTo>
                    <a:close/>
                    <a:moveTo>
                      <a:pt x="253" y="390"/>
                    </a:moveTo>
                    <a:lnTo>
                      <a:pt x="255" y="388"/>
                    </a:lnTo>
                    <a:lnTo>
                      <a:pt x="264" y="380"/>
                    </a:lnTo>
                    <a:lnTo>
                      <a:pt x="274" y="390"/>
                    </a:lnTo>
                    <a:lnTo>
                      <a:pt x="266" y="399"/>
                    </a:lnTo>
                    <a:lnTo>
                      <a:pt x="264" y="401"/>
                    </a:lnTo>
                    <a:lnTo>
                      <a:pt x="253" y="390"/>
                    </a:lnTo>
                    <a:close/>
                    <a:moveTo>
                      <a:pt x="274" y="370"/>
                    </a:moveTo>
                    <a:lnTo>
                      <a:pt x="275" y="369"/>
                    </a:lnTo>
                    <a:lnTo>
                      <a:pt x="284" y="359"/>
                    </a:lnTo>
                    <a:lnTo>
                      <a:pt x="295" y="369"/>
                    </a:lnTo>
                    <a:lnTo>
                      <a:pt x="294" y="370"/>
                    </a:lnTo>
                    <a:lnTo>
                      <a:pt x="285" y="379"/>
                    </a:lnTo>
                    <a:lnTo>
                      <a:pt x="284" y="380"/>
                    </a:lnTo>
                    <a:lnTo>
                      <a:pt x="274" y="370"/>
                    </a:lnTo>
                    <a:close/>
                    <a:moveTo>
                      <a:pt x="294" y="349"/>
                    </a:moveTo>
                    <a:lnTo>
                      <a:pt x="301" y="342"/>
                    </a:lnTo>
                    <a:lnTo>
                      <a:pt x="305" y="338"/>
                    </a:lnTo>
                    <a:lnTo>
                      <a:pt x="315" y="348"/>
                    </a:lnTo>
                    <a:lnTo>
                      <a:pt x="312" y="352"/>
                    </a:lnTo>
                    <a:lnTo>
                      <a:pt x="305" y="359"/>
                    </a:lnTo>
                    <a:lnTo>
                      <a:pt x="294" y="349"/>
                    </a:lnTo>
                    <a:close/>
                    <a:moveTo>
                      <a:pt x="315" y="327"/>
                    </a:moveTo>
                    <a:lnTo>
                      <a:pt x="316" y="326"/>
                    </a:lnTo>
                    <a:lnTo>
                      <a:pt x="322" y="319"/>
                    </a:lnTo>
                    <a:lnTo>
                      <a:pt x="325" y="317"/>
                    </a:lnTo>
                    <a:lnTo>
                      <a:pt x="336" y="327"/>
                    </a:lnTo>
                    <a:lnTo>
                      <a:pt x="333" y="329"/>
                    </a:lnTo>
                    <a:lnTo>
                      <a:pt x="327" y="336"/>
                    </a:lnTo>
                    <a:lnTo>
                      <a:pt x="325" y="338"/>
                    </a:lnTo>
                    <a:lnTo>
                      <a:pt x="315" y="327"/>
                    </a:lnTo>
                    <a:close/>
                    <a:moveTo>
                      <a:pt x="334" y="306"/>
                    </a:moveTo>
                    <a:lnTo>
                      <a:pt x="339" y="301"/>
                    </a:lnTo>
                    <a:lnTo>
                      <a:pt x="343" y="296"/>
                    </a:lnTo>
                    <a:lnTo>
                      <a:pt x="344" y="295"/>
                    </a:lnTo>
                    <a:lnTo>
                      <a:pt x="355" y="304"/>
                    </a:lnTo>
                    <a:lnTo>
                      <a:pt x="354" y="305"/>
                    </a:lnTo>
                    <a:lnTo>
                      <a:pt x="350" y="311"/>
                    </a:lnTo>
                    <a:lnTo>
                      <a:pt x="345" y="316"/>
                    </a:lnTo>
                    <a:lnTo>
                      <a:pt x="334" y="306"/>
                    </a:lnTo>
                    <a:close/>
                    <a:moveTo>
                      <a:pt x="353" y="284"/>
                    </a:moveTo>
                    <a:lnTo>
                      <a:pt x="360" y="275"/>
                    </a:lnTo>
                    <a:lnTo>
                      <a:pt x="363" y="272"/>
                    </a:lnTo>
                    <a:lnTo>
                      <a:pt x="374" y="282"/>
                    </a:lnTo>
                    <a:lnTo>
                      <a:pt x="372" y="284"/>
                    </a:lnTo>
                    <a:lnTo>
                      <a:pt x="364" y="293"/>
                    </a:lnTo>
                    <a:lnTo>
                      <a:pt x="353" y="284"/>
                    </a:lnTo>
                    <a:close/>
                    <a:moveTo>
                      <a:pt x="372" y="261"/>
                    </a:moveTo>
                    <a:lnTo>
                      <a:pt x="374" y="259"/>
                    </a:lnTo>
                    <a:lnTo>
                      <a:pt x="379" y="254"/>
                    </a:lnTo>
                    <a:lnTo>
                      <a:pt x="382" y="250"/>
                    </a:lnTo>
                    <a:lnTo>
                      <a:pt x="393" y="260"/>
                    </a:lnTo>
                    <a:lnTo>
                      <a:pt x="390" y="263"/>
                    </a:lnTo>
                    <a:lnTo>
                      <a:pt x="385" y="269"/>
                    </a:lnTo>
                    <a:lnTo>
                      <a:pt x="383" y="271"/>
                    </a:lnTo>
                    <a:lnTo>
                      <a:pt x="372" y="261"/>
                    </a:lnTo>
                    <a:close/>
                    <a:moveTo>
                      <a:pt x="392" y="239"/>
                    </a:moveTo>
                    <a:lnTo>
                      <a:pt x="402" y="228"/>
                    </a:lnTo>
                    <a:lnTo>
                      <a:pt x="413" y="239"/>
                    </a:lnTo>
                    <a:lnTo>
                      <a:pt x="403" y="249"/>
                    </a:lnTo>
                    <a:lnTo>
                      <a:pt x="392" y="239"/>
                    </a:lnTo>
                    <a:close/>
                    <a:moveTo>
                      <a:pt x="412" y="218"/>
                    </a:moveTo>
                    <a:lnTo>
                      <a:pt x="416" y="214"/>
                    </a:lnTo>
                    <a:lnTo>
                      <a:pt x="423" y="207"/>
                    </a:lnTo>
                    <a:lnTo>
                      <a:pt x="433" y="217"/>
                    </a:lnTo>
                    <a:lnTo>
                      <a:pt x="427" y="224"/>
                    </a:lnTo>
                    <a:lnTo>
                      <a:pt x="423" y="228"/>
                    </a:lnTo>
                    <a:lnTo>
                      <a:pt x="412" y="218"/>
                    </a:lnTo>
                    <a:close/>
                    <a:moveTo>
                      <a:pt x="433" y="196"/>
                    </a:moveTo>
                    <a:lnTo>
                      <a:pt x="443" y="186"/>
                    </a:lnTo>
                    <a:lnTo>
                      <a:pt x="454" y="196"/>
                    </a:lnTo>
                    <a:lnTo>
                      <a:pt x="443" y="207"/>
                    </a:lnTo>
                    <a:lnTo>
                      <a:pt x="433" y="196"/>
                    </a:lnTo>
                    <a:close/>
                    <a:moveTo>
                      <a:pt x="453" y="175"/>
                    </a:moveTo>
                    <a:lnTo>
                      <a:pt x="459" y="170"/>
                    </a:lnTo>
                    <a:lnTo>
                      <a:pt x="464" y="165"/>
                    </a:lnTo>
                    <a:lnTo>
                      <a:pt x="474" y="175"/>
                    </a:lnTo>
                    <a:lnTo>
                      <a:pt x="469" y="181"/>
                    </a:lnTo>
                    <a:lnTo>
                      <a:pt x="464" y="186"/>
                    </a:lnTo>
                    <a:lnTo>
                      <a:pt x="453" y="175"/>
                    </a:lnTo>
                    <a:close/>
                    <a:moveTo>
                      <a:pt x="475" y="155"/>
                    </a:moveTo>
                    <a:lnTo>
                      <a:pt x="485" y="144"/>
                    </a:lnTo>
                    <a:lnTo>
                      <a:pt x="495" y="155"/>
                    </a:lnTo>
                    <a:lnTo>
                      <a:pt x="485" y="165"/>
                    </a:lnTo>
                    <a:lnTo>
                      <a:pt x="475" y="155"/>
                    </a:lnTo>
                    <a:close/>
                    <a:moveTo>
                      <a:pt x="496" y="134"/>
                    </a:moveTo>
                    <a:lnTo>
                      <a:pt x="505" y="127"/>
                    </a:lnTo>
                    <a:lnTo>
                      <a:pt x="508" y="125"/>
                    </a:lnTo>
                    <a:lnTo>
                      <a:pt x="517" y="136"/>
                    </a:lnTo>
                    <a:lnTo>
                      <a:pt x="514" y="138"/>
                    </a:lnTo>
                    <a:lnTo>
                      <a:pt x="506" y="145"/>
                    </a:lnTo>
                    <a:lnTo>
                      <a:pt x="496" y="134"/>
                    </a:lnTo>
                    <a:close/>
                    <a:moveTo>
                      <a:pt x="519" y="115"/>
                    </a:moveTo>
                    <a:lnTo>
                      <a:pt x="522" y="113"/>
                    </a:lnTo>
                    <a:lnTo>
                      <a:pt x="530" y="106"/>
                    </a:lnTo>
                    <a:lnTo>
                      <a:pt x="540" y="117"/>
                    </a:lnTo>
                    <a:lnTo>
                      <a:pt x="531" y="124"/>
                    </a:lnTo>
                    <a:lnTo>
                      <a:pt x="528" y="126"/>
                    </a:lnTo>
                    <a:lnTo>
                      <a:pt x="519" y="115"/>
                    </a:lnTo>
                    <a:close/>
                    <a:moveTo>
                      <a:pt x="542" y="97"/>
                    </a:moveTo>
                    <a:lnTo>
                      <a:pt x="554" y="88"/>
                    </a:lnTo>
                    <a:lnTo>
                      <a:pt x="563" y="100"/>
                    </a:lnTo>
                    <a:lnTo>
                      <a:pt x="551" y="108"/>
                    </a:lnTo>
                    <a:lnTo>
                      <a:pt x="542" y="97"/>
                    </a:lnTo>
                    <a:close/>
                    <a:moveTo>
                      <a:pt x="566" y="79"/>
                    </a:moveTo>
                    <a:lnTo>
                      <a:pt x="578" y="70"/>
                    </a:lnTo>
                    <a:lnTo>
                      <a:pt x="586" y="82"/>
                    </a:lnTo>
                    <a:lnTo>
                      <a:pt x="575" y="91"/>
                    </a:lnTo>
                    <a:lnTo>
                      <a:pt x="566" y="79"/>
                    </a:lnTo>
                    <a:close/>
                    <a:moveTo>
                      <a:pt x="590" y="62"/>
                    </a:moveTo>
                    <a:lnTo>
                      <a:pt x="597" y="57"/>
                    </a:lnTo>
                    <a:lnTo>
                      <a:pt x="602" y="53"/>
                    </a:lnTo>
                    <a:lnTo>
                      <a:pt x="610" y="65"/>
                    </a:lnTo>
                    <a:lnTo>
                      <a:pt x="605" y="69"/>
                    </a:lnTo>
                    <a:lnTo>
                      <a:pt x="598" y="74"/>
                    </a:lnTo>
                    <a:lnTo>
                      <a:pt x="590" y="62"/>
                    </a:lnTo>
                    <a:close/>
                    <a:moveTo>
                      <a:pt x="613" y="44"/>
                    </a:moveTo>
                    <a:lnTo>
                      <a:pt x="614" y="44"/>
                    </a:lnTo>
                    <a:lnTo>
                      <a:pt x="622" y="38"/>
                    </a:lnTo>
                    <a:lnTo>
                      <a:pt x="625" y="36"/>
                    </a:lnTo>
                    <a:lnTo>
                      <a:pt x="634" y="48"/>
                    </a:lnTo>
                    <a:lnTo>
                      <a:pt x="630" y="50"/>
                    </a:lnTo>
                    <a:lnTo>
                      <a:pt x="622" y="56"/>
                    </a:lnTo>
                    <a:lnTo>
                      <a:pt x="613" y="44"/>
                    </a:lnTo>
                    <a:close/>
                    <a:moveTo>
                      <a:pt x="637" y="27"/>
                    </a:moveTo>
                    <a:lnTo>
                      <a:pt x="641" y="24"/>
                    </a:lnTo>
                    <a:lnTo>
                      <a:pt x="646" y="20"/>
                    </a:lnTo>
                    <a:lnTo>
                      <a:pt x="648" y="18"/>
                    </a:lnTo>
                    <a:lnTo>
                      <a:pt x="658" y="30"/>
                    </a:lnTo>
                    <a:lnTo>
                      <a:pt x="655" y="31"/>
                    </a:lnTo>
                    <a:lnTo>
                      <a:pt x="650" y="35"/>
                    </a:lnTo>
                    <a:lnTo>
                      <a:pt x="646" y="39"/>
                    </a:lnTo>
                    <a:lnTo>
                      <a:pt x="637" y="27"/>
                    </a:lnTo>
                    <a:close/>
                    <a:moveTo>
                      <a:pt x="660" y="9"/>
                    </a:moveTo>
                    <a:lnTo>
                      <a:pt x="662" y="7"/>
                    </a:lnTo>
                    <a:lnTo>
                      <a:pt x="664" y="5"/>
                    </a:lnTo>
                    <a:lnTo>
                      <a:pt x="667" y="3"/>
                    </a:lnTo>
                    <a:lnTo>
                      <a:pt x="669" y="1"/>
                    </a:lnTo>
                    <a:lnTo>
                      <a:pt x="671" y="0"/>
                    </a:lnTo>
                    <a:lnTo>
                      <a:pt x="681" y="10"/>
                    </a:lnTo>
                    <a:lnTo>
                      <a:pt x="680" y="11"/>
                    </a:lnTo>
                    <a:lnTo>
                      <a:pt x="678" y="12"/>
                    </a:lnTo>
                    <a:lnTo>
                      <a:pt x="676" y="14"/>
                    </a:lnTo>
                    <a:lnTo>
                      <a:pt x="674" y="16"/>
                    </a:lnTo>
                    <a:lnTo>
                      <a:pt x="671" y="19"/>
                    </a:lnTo>
                    <a:lnTo>
                      <a:pt x="669" y="20"/>
                    </a:lnTo>
                    <a:lnTo>
                      <a:pt x="660" y="9"/>
                    </a:lnTo>
                    <a:close/>
                    <a:moveTo>
                      <a:pt x="47" y="632"/>
                    </a:moveTo>
                    <a:lnTo>
                      <a:pt x="0" y="646"/>
                    </a:lnTo>
                    <a:lnTo>
                      <a:pt x="17" y="600"/>
                    </a:lnTo>
                    <a:lnTo>
                      <a:pt x="47" y="632"/>
                    </a:lnTo>
                    <a:close/>
                  </a:path>
                </a:pathLst>
              </a:custGeom>
              <a:solidFill>
                <a:srgbClr val="0000CC"/>
              </a:solidFill>
              <a:ln w="1">
                <a:noFill/>
                <a:bevel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endParaRPr>
              </a:p>
            </p:txBody>
          </p:sp>
          <p:sp>
            <p:nvSpPr>
              <p:cNvPr id="108" name="Rectangle 93"/>
              <p:cNvSpPr>
                <a:spLocks noChangeArrowheads="1"/>
              </p:cNvSpPr>
              <p:nvPr/>
            </p:nvSpPr>
            <p:spPr bwMode="auto">
              <a:xfrm rot="19800000">
                <a:off x="1729" y="1821"/>
                <a:ext cx="237" cy="30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2400" b="0" i="1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ＭＳ Ｐゴシック"/>
                    <a:cs typeface="+mn-cs"/>
                  </a:rPr>
                  <a:t>ss</a:t>
                </a:r>
                <a:endParaRPr kumimoji="0" lang="en-US" alt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/>
                  <a:cs typeface="+mn-cs"/>
                </a:endParaRPr>
              </a:p>
            </p:txBody>
          </p:sp>
          <p:sp>
            <p:nvSpPr>
              <p:cNvPr id="109" name="Rectangle 94"/>
              <p:cNvSpPr>
                <a:spLocks noChangeArrowheads="1"/>
              </p:cNvSpPr>
              <p:nvPr/>
            </p:nvSpPr>
            <p:spPr bwMode="auto">
              <a:xfrm rot="19500000">
                <a:off x="2972" y="644"/>
                <a:ext cx="197" cy="30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2400" b="0" i="1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ＭＳ Ｐゴシック"/>
                    <a:cs typeface="+mn-cs"/>
                  </a:rPr>
                  <a:t>sr</a:t>
                </a:r>
                <a:endParaRPr kumimoji="0" lang="en-US" alt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/>
                  <a:cs typeface="+mn-cs"/>
                </a:endParaRPr>
              </a:p>
            </p:txBody>
          </p:sp>
          <p:sp>
            <p:nvSpPr>
              <p:cNvPr id="110" name="Freeform 95"/>
              <p:cNvSpPr>
                <a:spLocks noEditPoints="1"/>
              </p:cNvSpPr>
              <p:nvPr/>
            </p:nvSpPr>
            <p:spPr bwMode="auto">
              <a:xfrm>
                <a:off x="4102" y="1181"/>
                <a:ext cx="44" cy="394"/>
              </a:xfrm>
              <a:custGeom>
                <a:avLst/>
                <a:gdLst>
                  <a:gd name="T0" fmla="*/ 30 w 44"/>
                  <a:gd name="T1" fmla="*/ 15 h 394"/>
                  <a:gd name="T2" fmla="*/ 15 w 44"/>
                  <a:gd name="T3" fmla="*/ 0 h 394"/>
                  <a:gd name="T4" fmla="*/ 30 w 44"/>
                  <a:gd name="T5" fmla="*/ 29 h 394"/>
                  <a:gd name="T6" fmla="*/ 15 w 44"/>
                  <a:gd name="T7" fmla="*/ 44 h 394"/>
                  <a:gd name="T8" fmla="*/ 30 w 44"/>
                  <a:gd name="T9" fmla="*/ 29 h 394"/>
                  <a:gd name="T10" fmla="*/ 30 w 44"/>
                  <a:gd name="T11" fmla="*/ 73 h 394"/>
                  <a:gd name="T12" fmla="*/ 15 w 44"/>
                  <a:gd name="T13" fmla="*/ 59 h 394"/>
                  <a:gd name="T14" fmla="*/ 30 w 44"/>
                  <a:gd name="T15" fmla="*/ 88 h 394"/>
                  <a:gd name="T16" fmla="*/ 15 w 44"/>
                  <a:gd name="T17" fmla="*/ 103 h 394"/>
                  <a:gd name="T18" fmla="*/ 30 w 44"/>
                  <a:gd name="T19" fmla="*/ 88 h 394"/>
                  <a:gd name="T20" fmla="*/ 30 w 44"/>
                  <a:gd name="T21" fmla="*/ 132 h 394"/>
                  <a:gd name="T22" fmla="*/ 15 w 44"/>
                  <a:gd name="T23" fmla="*/ 117 h 394"/>
                  <a:gd name="T24" fmla="*/ 30 w 44"/>
                  <a:gd name="T25" fmla="*/ 147 h 394"/>
                  <a:gd name="T26" fmla="*/ 15 w 44"/>
                  <a:gd name="T27" fmla="*/ 162 h 394"/>
                  <a:gd name="T28" fmla="*/ 30 w 44"/>
                  <a:gd name="T29" fmla="*/ 147 h 394"/>
                  <a:gd name="T30" fmla="*/ 30 w 44"/>
                  <a:gd name="T31" fmla="*/ 191 h 394"/>
                  <a:gd name="T32" fmla="*/ 15 w 44"/>
                  <a:gd name="T33" fmla="*/ 176 h 394"/>
                  <a:gd name="T34" fmla="*/ 30 w 44"/>
                  <a:gd name="T35" fmla="*/ 206 h 394"/>
                  <a:gd name="T36" fmla="*/ 15 w 44"/>
                  <a:gd name="T37" fmla="*/ 220 h 394"/>
                  <a:gd name="T38" fmla="*/ 30 w 44"/>
                  <a:gd name="T39" fmla="*/ 206 h 394"/>
                  <a:gd name="T40" fmla="*/ 30 w 44"/>
                  <a:gd name="T41" fmla="*/ 250 h 394"/>
                  <a:gd name="T42" fmla="*/ 15 w 44"/>
                  <a:gd name="T43" fmla="*/ 235 h 394"/>
                  <a:gd name="T44" fmla="*/ 30 w 44"/>
                  <a:gd name="T45" fmla="*/ 264 h 394"/>
                  <a:gd name="T46" fmla="*/ 15 w 44"/>
                  <a:gd name="T47" fmla="*/ 279 h 394"/>
                  <a:gd name="T48" fmla="*/ 30 w 44"/>
                  <a:gd name="T49" fmla="*/ 264 h 394"/>
                  <a:gd name="T50" fmla="*/ 30 w 44"/>
                  <a:gd name="T51" fmla="*/ 309 h 394"/>
                  <a:gd name="T52" fmla="*/ 15 w 44"/>
                  <a:gd name="T53" fmla="*/ 294 h 394"/>
                  <a:gd name="T54" fmla="*/ 30 w 44"/>
                  <a:gd name="T55" fmla="*/ 323 h 394"/>
                  <a:gd name="T56" fmla="*/ 15 w 44"/>
                  <a:gd name="T57" fmla="*/ 338 h 394"/>
                  <a:gd name="T58" fmla="*/ 30 w 44"/>
                  <a:gd name="T59" fmla="*/ 323 h 394"/>
                  <a:gd name="T60" fmla="*/ 30 w 44"/>
                  <a:gd name="T61" fmla="*/ 357 h 394"/>
                  <a:gd name="T62" fmla="*/ 15 w 44"/>
                  <a:gd name="T63" fmla="*/ 353 h 394"/>
                  <a:gd name="T64" fmla="*/ 44 w 44"/>
                  <a:gd name="T65" fmla="*/ 350 h 394"/>
                  <a:gd name="T66" fmla="*/ 0 w 44"/>
                  <a:gd name="T67" fmla="*/ 350 h 394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44"/>
                  <a:gd name="T103" fmla="*/ 0 h 394"/>
                  <a:gd name="T104" fmla="*/ 44 w 44"/>
                  <a:gd name="T105" fmla="*/ 394 h 394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44" h="394">
                    <a:moveTo>
                      <a:pt x="30" y="0"/>
                    </a:moveTo>
                    <a:lnTo>
                      <a:pt x="30" y="15"/>
                    </a:lnTo>
                    <a:lnTo>
                      <a:pt x="15" y="15"/>
                    </a:lnTo>
                    <a:lnTo>
                      <a:pt x="15" y="0"/>
                    </a:lnTo>
                    <a:lnTo>
                      <a:pt x="30" y="0"/>
                    </a:lnTo>
                    <a:close/>
                    <a:moveTo>
                      <a:pt x="30" y="29"/>
                    </a:moveTo>
                    <a:lnTo>
                      <a:pt x="30" y="44"/>
                    </a:lnTo>
                    <a:lnTo>
                      <a:pt x="15" y="44"/>
                    </a:lnTo>
                    <a:lnTo>
                      <a:pt x="15" y="29"/>
                    </a:lnTo>
                    <a:lnTo>
                      <a:pt x="30" y="29"/>
                    </a:lnTo>
                    <a:close/>
                    <a:moveTo>
                      <a:pt x="30" y="59"/>
                    </a:moveTo>
                    <a:lnTo>
                      <a:pt x="30" y="73"/>
                    </a:lnTo>
                    <a:lnTo>
                      <a:pt x="15" y="73"/>
                    </a:lnTo>
                    <a:lnTo>
                      <a:pt x="15" y="59"/>
                    </a:lnTo>
                    <a:lnTo>
                      <a:pt x="30" y="59"/>
                    </a:lnTo>
                    <a:close/>
                    <a:moveTo>
                      <a:pt x="30" y="88"/>
                    </a:moveTo>
                    <a:lnTo>
                      <a:pt x="30" y="103"/>
                    </a:lnTo>
                    <a:lnTo>
                      <a:pt x="15" y="103"/>
                    </a:lnTo>
                    <a:lnTo>
                      <a:pt x="15" y="88"/>
                    </a:lnTo>
                    <a:lnTo>
                      <a:pt x="30" y="88"/>
                    </a:lnTo>
                    <a:close/>
                    <a:moveTo>
                      <a:pt x="30" y="117"/>
                    </a:moveTo>
                    <a:lnTo>
                      <a:pt x="30" y="132"/>
                    </a:lnTo>
                    <a:lnTo>
                      <a:pt x="15" y="132"/>
                    </a:lnTo>
                    <a:lnTo>
                      <a:pt x="15" y="117"/>
                    </a:lnTo>
                    <a:lnTo>
                      <a:pt x="30" y="117"/>
                    </a:lnTo>
                    <a:close/>
                    <a:moveTo>
                      <a:pt x="30" y="147"/>
                    </a:moveTo>
                    <a:lnTo>
                      <a:pt x="30" y="162"/>
                    </a:lnTo>
                    <a:lnTo>
                      <a:pt x="15" y="162"/>
                    </a:lnTo>
                    <a:lnTo>
                      <a:pt x="15" y="147"/>
                    </a:lnTo>
                    <a:lnTo>
                      <a:pt x="30" y="147"/>
                    </a:lnTo>
                    <a:close/>
                    <a:moveTo>
                      <a:pt x="30" y="176"/>
                    </a:moveTo>
                    <a:lnTo>
                      <a:pt x="30" y="191"/>
                    </a:lnTo>
                    <a:lnTo>
                      <a:pt x="15" y="191"/>
                    </a:lnTo>
                    <a:lnTo>
                      <a:pt x="15" y="176"/>
                    </a:lnTo>
                    <a:lnTo>
                      <a:pt x="30" y="176"/>
                    </a:lnTo>
                    <a:close/>
                    <a:moveTo>
                      <a:pt x="30" y="206"/>
                    </a:moveTo>
                    <a:lnTo>
                      <a:pt x="30" y="220"/>
                    </a:lnTo>
                    <a:lnTo>
                      <a:pt x="15" y="220"/>
                    </a:lnTo>
                    <a:lnTo>
                      <a:pt x="15" y="206"/>
                    </a:lnTo>
                    <a:lnTo>
                      <a:pt x="30" y="206"/>
                    </a:lnTo>
                    <a:close/>
                    <a:moveTo>
                      <a:pt x="30" y="235"/>
                    </a:moveTo>
                    <a:lnTo>
                      <a:pt x="30" y="250"/>
                    </a:lnTo>
                    <a:lnTo>
                      <a:pt x="15" y="250"/>
                    </a:lnTo>
                    <a:lnTo>
                      <a:pt x="15" y="235"/>
                    </a:lnTo>
                    <a:lnTo>
                      <a:pt x="30" y="235"/>
                    </a:lnTo>
                    <a:close/>
                    <a:moveTo>
                      <a:pt x="30" y="264"/>
                    </a:moveTo>
                    <a:lnTo>
                      <a:pt x="30" y="279"/>
                    </a:lnTo>
                    <a:lnTo>
                      <a:pt x="15" y="279"/>
                    </a:lnTo>
                    <a:lnTo>
                      <a:pt x="15" y="264"/>
                    </a:lnTo>
                    <a:lnTo>
                      <a:pt x="30" y="264"/>
                    </a:lnTo>
                    <a:close/>
                    <a:moveTo>
                      <a:pt x="30" y="294"/>
                    </a:moveTo>
                    <a:lnTo>
                      <a:pt x="30" y="309"/>
                    </a:lnTo>
                    <a:lnTo>
                      <a:pt x="15" y="309"/>
                    </a:lnTo>
                    <a:lnTo>
                      <a:pt x="15" y="294"/>
                    </a:lnTo>
                    <a:lnTo>
                      <a:pt x="30" y="294"/>
                    </a:lnTo>
                    <a:close/>
                    <a:moveTo>
                      <a:pt x="30" y="323"/>
                    </a:moveTo>
                    <a:lnTo>
                      <a:pt x="30" y="338"/>
                    </a:lnTo>
                    <a:lnTo>
                      <a:pt x="15" y="338"/>
                    </a:lnTo>
                    <a:lnTo>
                      <a:pt x="15" y="323"/>
                    </a:lnTo>
                    <a:lnTo>
                      <a:pt x="30" y="323"/>
                    </a:lnTo>
                    <a:close/>
                    <a:moveTo>
                      <a:pt x="30" y="353"/>
                    </a:moveTo>
                    <a:lnTo>
                      <a:pt x="30" y="357"/>
                    </a:lnTo>
                    <a:lnTo>
                      <a:pt x="15" y="357"/>
                    </a:lnTo>
                    <a:lnTo>
                      <a:pt x="15" y="353"/>
                    </a:lnTo>
                    <a:lnTo>
                      <a:pt x="30" y="353"/>
                    </a:lnTo>
                    <a:close/>
                    <a:moveTo>
                      <a:pt x="44" y="350"/>
                    </a:moveTo>
                    <a:lnTo>
                      <a:pt x="22" y="394"/>
                    </a:lnTo>
                    <a:lnTo>
                      <a:pt x="0" y="350"/>
                    </a:lnTo>
                    <a:lnTo>
                      <a:pt x="44" y="350"/>
                    </a:lnTo>
                    <a:close/>
                  </a:path>
                </a:pathLst>
              </a:custGeom>
              <a:solidFill>
                <a:srgbClr val="0000FF"/>
              </a:solidFill>
              <a:ln w="1">
                <a:noFill/>
                <a:bevel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endParaRPr>
              </a:p>
            </p:txBody>
          </p:sp>
          <p:sp>
            <p:nvSpPr>
              <p:cNvPr id="111" name="Freeform 96"/>
              <p:cNvSpPr>
                <a:spLocks noEditPoints="1"/>
              </p:cNvSpPr>
              <p:nvPr/>
            </p:nvSpPr>
            <p:spPr bwMode="auto">
              <a:xfrm>
                <a:off x="4102" y="1969"/>
                <a:ext cx="44" cy="254"/>
              </a:xfrm>
              <a:custGeom>
                <a:avLst/>
                <a:gdLst>
                  <a:gd name="T0" fmla="*/ 30 w 44"/>
                  <a:gd name="T1" fmla="*/ 0 h 254"/>
                  <a:gd name="T2" fmla="*/ 30 w 44"/>
                  <a:gd name="T3" fmla="*/ 15 h 254"/>
                  <a:gd name="T4" fmla="*/ 15 w 44"/>
                  <a:gd name="T5" fmla="*/ 15 h 254"/>
                  <a:gd name="T6" fmla="*/ 15 w 44"/>
                  <a:gd name="T7" fmla="*/ 0 h 254"/>
                  <a:gd name="T8" fmla="*/ 30 w 44"/>
                  <a:gd name="T9" fmla="*/ 0 h 254"/>
                  <a:gd name="T10" fmla="*/ 30 w 44"/>
                  <a:gd name="T11" fmla="*/ 29 h 254"/>
                  <a:gd name="T12" fmla="*/ 30 w 44"/>
                  <a:gd name="T13" fmla="*/ 44 h 254"/>
                  <a:gd name="T14" fmla="*/ 15 w 44"/>
                  <a:gd name="T15" fmla="*/ 44 h 254"/>
                  <a:gd name="T16" fmla="*/ 15 w 44"/>
                  <a:gd name="T17" fmla="*/ 29 h 254"/>
                  <a:gd name="T18" fmla="*/ 30 w 44"/>
                  <a:gd name="T19" fmla="*/ 29 h 254"/>
                  <a:gd name="T20" fmla="*/ 30 w 44"/>
                  <a:gd name="T21" fmla="*/ 59 h 254"/>
                  <a:gd name="T22" fmla="*/ 30 w 44"/>
                  <a:gd name="T23" fmla="*/ 74 h 254"/>
                  <a:gd name="T24" fmla="*/ 15 w 44"/>
                  <a:gd name="T25" fmla="*/ 74 h 254"/>
                  <a:gd name="T26" fmla="*/ 15 w 44"/>
                  <a:gd name="T27" fmla="*/ 59 h 254"/>
                  <a:gd name="T28" fmla="*/ 30 w 44"/>
                  <a:gd name="T29" fmla="*/ 59 h 254"/>
                  <a:gd name="T30" fmla="*/ 30 w 44"/>
                  <a:gd name="T31" fmla="*/ 88 h 254"/>
                  <a:gd name="T32" fmla="*/ 30 w 44"/>
                  <a:gd name="T33" fmla="*/ 103 h 254"/>
                  <a:gd name="T34" fmla="*/ 15 w 44"/>
                  <a:gd name="T35" fmla="*/ 103 h 254"/>
                  <a:gd name="T36" fmla="*/ 15 w 44"/>
                  <a:gd name="T37" fmla="*/ 88 h 254"/>
                  <a:gd name="T38" fmla="*/ 30 w 44"/>
                  <a:gd name="T39" fmla="*/ 88 h 254"/>
                  <a:gd name="T40" fmla="*/ 30 w 44"/>
                  <a:gd name="T41" fmla="*/ 118 h 254"/>
                  <a:gd name="T42" fmla="*/ 30 w 44"/>
                  <a:gd name="T43" fmla="*/ 132 h 254"/>
                  <a:gd name="T44" fmla="*/ 15 w 44"/>
                  <a:gd name="T45" fmla="*/ 132 h 254"/>
                  <a:gd name="T46" fmla="*/ 15 w 44"/>
                  <a:gd name="T47" fmla="*/ 118 h 254"/>
                  <a:gd name="T48" fmla="*/ 30 w 44"/>
                  <a:gd name="T49" fmla="*/ 118 h 254"/>
                  <a:gd name="T50" fmla="*/ 30 w 44"/>
                  <a:gd name="T51" fmla="*/ 147 h 254"/>
                  <a:gd name="T52" fmla="*/ 30 w 44"/>
                  <a:gd name="T53" fmla="*/ 162 h 254"/>
                  <a:gd name="T54" fmla="*/ 15 w 44"/>
                  <a:gd name="T55" fmla="*/ 162 h 254"/>
                  <a:gd name="T56" fmla="*/ 15 w 44"/>
                  <a:gd name="T57" fmla="*/ 147 h 254"/>
                  <a:gd name="T58" fmla="*/ 30 w 44"/>
                  <a:gd name="T59" fmla="*/ 147 h 254"/>
                  <a:gd name="T60" fmla="*/ 30 w 44"/>
                  <a:gd name="T61" fmla="*/ 176 h 254"/>
                  <a:gd name="T62" fmla="*/ 30 w 44"/>
                  <a:gd name="T63" fmla="*/ 191 h 254"/>
                  <a:gd name="T64" fmla="*/ 15 w 44"/>
                  <a:gd name="T65" fmla="*/ 191 h 254"/>
                  <a:gd name="T66" fmla="*/ 15 w 44"/>
                  <a:gd name="T67" fmla="*/ 176 h 254"/>
                  <a:gd name="T68" fmla="*/ 30 w 44"/>
                  <a:gd name="T69" fmla="*/ 176 h 254"/>
                  <a:gd name="T70" fmla="*/ 30 w 44"/>
                  <a:gd name="T71" fmla="*/ 206 h 254"/>
                  <a:gd name="T72" fmla="*/ 30 w 44"/>
                  <a:gd name="T73" fmla="*/ 217 h 254"/>
                  <a:gd name="T74" fmla="*/ 15 w 44"/>
                  <a:gd name="T75" fmla="*/ 217 h 254"/>
                  <a:gd name="T76" fmla="*/ 15 w 44"/>
                  <a:gd name="T77" fmla="*/ 206 h 254"/>
                  <a:gd name="T78" fmla="*/ 30 w 44"/>
                  <a:gd name="T79" fmla="*/ 206 h 254"/>
                  <a:gd name="T80" fmla="*/ 44 w 44"/>
                  <a:gd name="T81" fmla="*/ 210 h 254"/>
                  <a:gd name="T82" fmla="*/ 22 w 44"/>
                  <a:gd name="T83" fmla="*/ 254 h 254"/>
                  <a:gd name="T84" fmla="*/ 0 w 44"/>
                  <a:gd name="T85" fmla="*/ 210 h 254"/>
                  <a:gd name="T86" fmla="*/ 44 w 44"/>
                  <a:gd name="T87" fmla="*/ 210 h 254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44"/>
                  <a:gd name="T133" fmla="*/ 0 h 254"/>
                  <a:gd name="T134" fmla="*/ 44 w 44"/>
                  <a:gd name="T135" fmla="*/ 254 h 254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44" h="254">
                    <a:moveTo>
                      <a:pt x="30" y="0"/>
                    </a:moveTo>
                    <a:lnTo>
                      <a:pt x="30" y="15"/>
                    </a:lnTo>
                    <a:lnTo>
                      <a:pt x="15" y="15"/>
                    </a:lnTo>
                    <a:lnTo>
                      <a:pt x="15" y="0"/>
                    </a:lnTo>
                    <a:lnTo>
                      <a:pt x="30" y="0"/>
                    </a:lnTo>
                    <a:close/>
                    <a:moveTo>
                      <a:pt x="30" y="29"/>
                    </a:moveTo>
                    <a:lnTo>
                      <a:pt x="30" y="44"/>
                    </a:lnTo>
                    <a:lnTo>
                      <a:pt x="15" y="44"/>
                    </a:lnTo>
                    <a:lnTo>
                      <a:pt x="15" y="29"/>
                    </a:lnTo>
                    <a:lnTo>
                      <a:pt x="30" y="29"/>
                    </a:lnTo>
                    <a:close/>
                    <a:moveTo>
                      <a:pt x="30" y="59"/>
                    </a:moveTo>
                    <a:lnTo>
                      <a:pt x="30" y="74"/>
                    </a:lnTo>
                    <a:lnTo>
                      <a:pt x="15" y="74"/>
                    </a:lnTo>
                    <a:lnTo>
                      <a:pt x="15" y="59"/>
                    </a:lnTo>
                    <a:lnTo>
                      <a:pt x="30" y="59"/>
                    </a:lnTo>
                    <a:close/>
                    <a:moveTo>
                      <a:pt x="30" y="88"/>
                    </a:moveTo>
                    <a:lnTo>
                      <a:pt x="30" y="103"/>
                    </a:lnTo>
                    <a:lnTo>
                      <a:pt x="15" y="103"/>
                    </a:lnTo>
                    <a:lnTo>
                      <a:pt x="15" y="88"/>
                    </a:lnTo>
                    <a:lnTo>
                      <a:pt x="30" y="88"/>
                    </a:lnTo>
                    <a:close/>
                    <a:moveTo>
                      <a:pt x="30" y="118"/>
                    </a:moveTo>
                    <a:lnTo>
                      <a:pt x="30" y="132"/>
                    </a:lnTo>
                    <a:lnTo>
                      <a:pt x="15" y="132"/>
                    </a:lnTo>
                    <a:lnTo>
                      <a:pt x="15" y="118"/>
                    </a:lnTo>
                    <a:lnTo>
                      <a:pt x="30" y="118"/>
                    </a:lnTo>
                    <a:close/>
                    <a:moveTo>
                      <a:pt x="30" y="147"/>
                    </a:moveTo>
                    <a:lnTo>
                      <a:pt x="30" y="162"/>
                    </a:lnTo>
                    <a:lnTo>
                      <a:pt x="15" y="162"/>
                    </a:lnTo>
                    <a:lnTo>
                      <a:pt x="15" y="147"/>
                    </a:lnTo>
                    <a:lnTo>
                      <a:pt x="30" y="147"/>
                    </a:lnTo>
                    <a:close/>
                    <a:moveTo>
                      <a:pt x="30" y="176"/>
                    </a:moveTo>
                    <a:lnTo>
                      <a:pt x="30" y="191"/>
                    </a:lnTo>
                    <a:lnTo>
                      <a:pt x="15" y="191"/>
                    </a:lnTo>
                    <a:lnTo>
                      <a:pt x="15" y="176"/>
                    </a:lnTo>
                    <a:lnTo>
                      <a:pt x="30" y="176"/>
                    </a:lnTo>
                    <a:close/>
                    <a:moveTo>
                      <a:pt x="30" y="206"/>
                    </a:moveTo>
                    <a:lnTo>
                      <a:pt x="30" y="217"/>
                    </a:lnTo>
                    <a:lnTo>
                      <a:pt x="15" y="217"/>
                    </a:lnTo>
                    <a:lnTo>
                      <a:pt x="15" y="206"/>
                    </a:lnTo>
                    <a:lnTo>
                      <a:pt x="30" y="206"/>
                    </a:lnTo>
                    <a:close/>
                    <a:moveTo>
                      <a:pt x="44" y="210"/>
                    </a:moveTo>
                    <a:lnTo>
                      <a:pt x="22" y="254"/>
                    </a:lnTo>
                    <a:lnTo>
                      <a:pt x="0" y="210"/>
                    </a:lnTo>
                    <a:lnTo>
                      <a:pt x="44" y="210"/>
                    </a:lnTo>
                    <a:close/>
                  </a:path>
                </a:pathLst>
              </a:custGeom>
              <a:solidFill>
                <a:srgbClr val="0000FF"/>
              </a:solidFill>
              <a:ln w="1">
                <a:noFill/>
                <a:bevel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endParaRPr>
              </a:p>
            </p:txBody>
          </p:sp>
          <p:sp>
            <p:nvSpPr>
              <p:cNvPr id="112" name="Rectangle 22"/>
              <p:cNvSpPr>
                <a:spLocks noChangeArrowheads="1"/>
              </p:cNvSpPr>
              <p:nvPr/>
            </p:nvSpPr>
            <p:spPr bwMode="auto">
              <a:xfrm>
                <a:off x="1623" y="1073"/>
                <a:ext cx="1203" cy="20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ＭＳ Ｐゴシック"/>
                    <a:cs typeface="+mn-cs"/>
                  </a:rPr>
                  <a:t>Point of interest</a:t>
                </a:r>
                <a:endParaRPr kumimoji="0" lang="en-US" alt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/>
                  <a:cs typeface="+mn-cs"/>
                </a:endParaRPr>
              </a:p>
            </p:txBody>
          </p:sp>
        </p:grpSp>
        <p:sp>
          <p:nvSpPr>
            <p:cNvPr id="28" name="Rectangle 27"/>
            <p:cNvSpPr/>
            <p:nvPr/>
          </p:nvSpPr>
          <p:spPr>
            <a:xfrm>
              <a:off x="4184064" y="1629828"/>
              <a:ext cx="3347619" cy="94895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rPr>
                <a:t>TauDEM Distance </a:t>
              </a:r>
              <a:r>
                <a:rPr kumimoji="0" lang="en-US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rPr>
                <a:t>Down and Distance Up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endParaRPr>
            </a:p>
          </p:txBody>
        </p:sp>
      </p:grpSp>
      <p:sp>
        <p:nvSpPr>
          <p:cNvPr id="3" name="Oval 2"/>
          <p:cNvSpPr/>
          <p:nvPr/>
        </p:nvSpPr>
        <p:spPr bwMode="auto">
          <a:xfrm>
            <a:off x="7888499" y="3779751"/>
            <a:ext cx="914400" cy="914400"/>
          </a:xfrm>
          <a:prstGeom prst="ellipse">
            <a:avLst/>
          </a:prstGeom>
          <a:noFill/>
          <a:ln w="381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sp>
        <p:nvSpPr>
          <p:cNvPr id="118" name="Rectangle 117"/>
          <p:cNvSpPr/>
          <p:nvPr/>
        </p:nvSpPr>
        <p:spPr>
          <a:xfrm>
            <a:off x="633060" y="5342718"/>
            <a:ext cx="787066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Open Sans"/>
                <a:ea typeface="ＭＳ Ｐゴシック"/>
                <a:cs typeface="+mj-cs"/>
              </a:rPr>
              <a:t>Vertical distance to stream evaluated as weighted average over multiple flow paths.  This results in a “smooth” height above nearest stream layer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Open Sans"/>
              <a:ea typeface="ＭＳ Ｐゴシック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54756593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146" name="Object 2"/>
          <p:cNvGraphicFramePr>
            <a:graphicFrameLocks noChangeAspect="1"/>
          </p:cNvGraphicFramePr>
          <p:nvPr>
            <p:extLst/>
          </p:nvPr>
        </p:nvGraphicFramePr>
        <p:xfrm>
          <a:off x="134938" y="60960"/>
          <a:ext cx="4066092" cy="46177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32" name="Document" r:id="rId3" imgW="2420236" imgH="2752301" progId="Word.Document.8">
                  <p:embed/>
                </p:oleObj>
              </mc:Choice>
              <mc:Fallback>
                <p:oleObj name="Document" r:id="rId3" imgW="2420236" imgH="2752301" progId="Word.Document.8">
                  <p:embed/>
                  <p:pic>
                    <p:nvPicPr>
                      <p:cNvPr id="0" name=""/>
                      <p:cNvPicPr preferRelativeResize="0"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4938" y="60960"/>
                        <a:ext cx="4066092" cy="461772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4500" y="0"/>
            <a:ext cx="4889500" cy="510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8" name="Rectangle 4"/>
          <p:cNvSpPr>
            <a:spLocks noChangeArrowheads="1"/>
          </p:cNvSpPr>
          <p:nvPr/>
        </p:nvSpPr>
        <p:spPr bwMode="auto">
          <a:xfrm>
            <a:off x="4276725" y="5213350"/>
            <a:ext cx="486727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3399"/>
                </a:solidFill>
              </a:rPr>
              <a:t>Useful for a tracking contaminant or compound subject to decay or attenuation</a:t>
            </a:r>
          </a:p>
        </p:txBody>
      </p:sp>
    </p:spTree>
    <p:extLst>
      <p:ext uri="{BB962C8B-B14F-4D97-AF65-F5344CB8AC3E}">
        <p14:creationId xmlns:p14="http://schemas.microsoft.com/office/powerpoint/2010/main" val="3895400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106" name="Group 2"/>
          <p:cNvGrpSpPr>
            <a:grpSpLocks/>
          </p:cNvGrpSpPr>
          <p:nvPr/>
        </p:nvGrpSpPr>
        <p:grpSpPr bwMode="auto">
          <a:xfrm>
            <a:off x="292100" y="1562100"/>
            <a:ext cx="8623300" cy="3162300"/>
            <a:chOff x="0" y="1064"/>
            <a:chExt cx="5816" cy="2112"/>
          </a:xfrm>
        </p:grpSpPr>
        <p:pic>
          <p:nvPicPr>
            <p:cNvPr id="47152" name="Picture 3" descr="supply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064"/>
              <a:ext cx="1446" cy="211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7153" name="Picture 4" descr="tcap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56" y="1064"/>
              <a:ext cx="1446" cy="211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7154" name="Picture 5" descr="tran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12" y="1064"/>
              <a:ext cx="1446" cy="211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7155" name="Picture 6" descr="dep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70" y="1064"/>
              <a:ext cx="1446" cy="211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7107" name="Text Box 8"/>
          <p:cNvSpPr txBox="1">
            <a:spLocks noChangeArrowheads="1"/>
          </p:cNvSpPr>
          <p:nvPr/>
        </p:nvSpPr>
        <p:spPr bwMode="auto">
          <a:xfrm>
            <a:off x="276225" y="1119188"/>
            <a:ext cx="96678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000">
                <a:solidFill>
                  <a:schemeClr val="bg2"/>
                </a:solidFill>
                <a:latin typeface="Times New Roman" pitchFamily="18" charset="0"/>
              </a:defRPr>
            </a:lvl1pPr>
            <a:lvl2pPr marL="742950" indent="-285750">
              <a:defRPr kumimoji="1" sz="2000">
                <a:solidFill>
                  <a:schemeClr val="bg2"/>
                </a:solidFill>
                <a:latin typeface="Times New Roman" pitchFamily="18" charset="0"/>
              </a:defRPr>
            </a:lvl2pPr>
            <a:lvl3pPr marL="1143000" indent="-228600">
              <a:defRPr kumimoji="1" sz="2000">
                <a:solidFill>
                  <a:schemeClr val="bg2"/>
                </a:solidFill>
                <a:latin typeface="Times New Roman" pitchFamily="18" charset="0"/>
              </a:defRPr>
            </a:lvl3pPr>
            <a:lvl4pPr marL="1600200" indent="-228600">
              <a:defRPr kumimoji="1" sz="2000">
                <a:solidFill>
                  <a:schemeClr val="bg2"/>
                </a:solidFill>
                <a:latin typeface="Times New Roman" pitchFamily="18" charset="0"/>
              </a:defRPr>
            </a:lvl4pPr>
            <a:lvl5pPr marL="2057400" indent="-228600">
              <a:defRPr kumimoji="1" sz="2000">
                <a:solidFill>
                  <a:schemeClr val="bg2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bg2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bg2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bg2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bg2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smtClean="0">
                <a:solidFill>
                  <a:srgbClr val="000000"/>
                </a:solidFill>
              </a:rPr>
              <a:t>Supply </a:t>
            </a:r>
          </a:p>
        </p:txBody>
      </p:sp>
      <p:sp>
        <p:nvSpPr>
          <p:cNvPr id="47108" name="Text Box 9"/>
          <p:cNvSpPr txBox="1">
            <a:spLocks noChangeArrowheads="1"/>
          </p:cNvSpPr>
          <p:nvPr/>
        </p:nvSpPr>
        <p:spPr bwMode="auto">
          <a:xfrm>
            <a:off x="2447925" y="1119188"/>
            <a:ext cx="11493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000">
                <a:solidFill>
                  <a:schemeClr val="bg2"/>
                </a:solidFill>
                <a:latin typeface="Times New Roman" pitchFamily="18" charset="0"/>
              </a:defRPr>
            </a:lvl1pPr>
            <a:lvl2pPr marL="742950" indent="-285750">
              <a:defRPr kumimoji="1" sz="2000">
                <a:solidFill>
                  <a:schemeClr val="bg2"/>
                </a:solidFill>
                <a:latin typeface="Times New Roman" pitchFamily="18" charset="0"/>
              </a:defRPr>
            </a:lvl2pPr>
            <a:lvl3pPr marL="1143000" indent="-228600">
              <a:defRPr kumimoji="1" sz="2000">
                <a:solidFill>
                  <a:schemeClr val="bg2"/>
                </a:solidFill>
                <a:latin typeface="Times New Roman" pitchFamily="18" charset="0"/>
              </a:defRPr>
            </a:lvl3pPr>
            <a:lvl4pPr marL="1600200" indent="-228600">
              <a:defRPr kumimoji="1" sz="2000">
                <a:solidFill>
                  <a:schemeClr val="bg2"/>
                </a:solidFill>
                <a:latin typeface="Times New Roman" pitchFamily="18" charset="0"/>
              </a:defRPr>
            </a:lvl4pPr>
            <a:lvl5pPr marL="2057400" indent="-228600">
              <a:defRPr kumimoji="1" sz="2000">
                <a:solidFill>
                  <a:schemeClr val="bg2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bg2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bg2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bg2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bg2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smtClean="0">
                <a:solidFill>
                  <a:srgbClr val="000000"/>
                </a:solidFill>
              </a:rPr>
              <a:t>Capacity </a:t>
            </a:r>
          </a:p>
        </p:txBody>
      </p:sp>
      <p:sp>
        <p:nvSpPr>
          <p:cNvPr id="47109" name="Text Box 10"/>
          <p:cNvSpPr txBox="1">
            <a:spLocks noChangeArrowheads="1"/>
          </p:cNvSpPr>
          <p:nvPr/>
        </p:nvSpPr>
        <p:spPr bwMode="auto">
          <a:xfrm>
            <a:off x="4594225" y="1119188"/>
            <a:ext cx="123348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000">
                <a:solidFill>
                  <a:schemeClr val="bg2"/>
                </a:solidFill>
                <a:latin typeface="Times New Roman" pitchFamily="18" charset="0"/>
              </a:defRPr>
            </a:lvl1pPr>
            <a:lvl2pPr marL="742950" indent="-285750">
              <a:defRPr kumimoji="1" sz="2000">
                <a:solidFill>
                  <a:schemeClr val="bg2"/>
                </a:solidFill>
                <a:latin typeface="Times New Roman" pitchFamily="18" charset="0"/>
              </a:defRPr>
            </a:lvl2pPr>
            <a:lvl3pPr marL="1143000" indent="-228600">
              <a:defRPr kumimoji="1" sz="2000">
                <a:solidFill>
                  <a:schemeClr val="bg2"/>
                </a:solidFill>
                <a:latin typeface="Times New Roman" pitchFamily="18" charset="0"/>
              </a:defRPr>
            </a:lvl3pPr>
            <a:lvl4pPr marL="1600200" indent="-228600">
              <a:defRPr kumimoji="1" sz="2000">
                <a:solidFill>
                  <a:schemeClr val="bg2"/>
                </a:solidFill>
                <a:latin typeface="Times New Roman" pitchFamily="18" charset="0"/>
              </a:defRPr>
            </a:lvl4pPr>
            <a:lvl5pPr marL="2057400" indent="-228600">
              <a:defRPr kumimoji="1" sz="2000">
                <a:solidFill>
                  <a:schemeClr val="bg2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bg2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bg2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bg2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bg2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smtClean="0">
                <a:solidFill>
                  <a:srgbClr val="000000"/>
                </a:solidFill>
              </a:rPr>
              <a:t>Transport </a:t>
            </a:r>
          </a:p>
        </p:txBody>
      </p:sp>
      <p:sp>
        <p:nvSpPr>
          <p:cNvPr id="47110" name="Text Box 11"/>
          <p:cNvSpPr txBox="1">
            <a:spLocks noChangeArrowheads="1"/>
          </p:cNvSpPr>
          <p:nvPr/>
        </p:nvSpPr>
        <p:spPr bwMode="auto">
          <a:xfrm>
            <a:off x="6753225" y="1119188"/>
            <a:ext cx="136048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000">
                <a:solidFill>
                  <a:schemeClr val="bg2"/>
                </a:solidFill>
                <a:latin typeface="Times New Roman" pitchFamily="18" charset="0"/>
              </a:defRPr>
            </a:lvl1pPr>
            <a:lvl2pPr marL="742950" indent="-285750">
              <a:defRPr kumimoji="1" sz="2000">
                <a:solidFill>
                  <a:schemeClr val="bg2"/>
                </a:solidFill>
                <a:latin typeface="Times New Roman" pitchFamily="18" charset="0"/>
              </a:defRPr>
            </a:lvl2pPr>
            <a:lvl3pPr marL="1143000" indent="-228600">
              <a:defRPr kumimoji="1" sz="2000">
                <a:solidFill>
                  <a:schemeClr val="bg2"/>
                </a:solidFill>
                <a:latin typeface="Times New Roman" pitchFamily="18" charset="0"/>
              </a:defRPr>
            </a:lvl3pPr>
            <a:lvl4pPr marL="1600200" indent="-228600">
              <a:defRPr kumimoji="1" sz="2000">
                <a:solidFill>
                  <a:schemeClr val="bg2"/>
                </a:solidFill>
                <a:latin typeface="Times New Roman" pitchFamily="18" charset="0"/>
              </a:defRPr>
            </a:lvl4pPr>
            <a:lvl5pPr marL="2057400" indent="-228600">
              <a:defRPr kumimoji="1" sz="2000">
                <a:solidFill>
                  <a:schemeClr val="bg2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bg2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bg2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bg2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bg2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smtClean="0">
                <a:solidFill>
                  <a:srgbClr val="000000"/>
                </a:solidFill>
              </a:rPr>
              <a:t>Deposition </a:t>
            </a:r>
          </a:p>
        </p:txBody>
      </p:sp>
      <p:sp>
        <p:nvSpPr>
          <p:cNvPr id="47114" name="Rectangle 50"/>
          <p:cNvSpPr>
            <a:spLocks noGrp="1" noChangeArrowheads="1"/>
          </p:cNvSpPr>
          <p:nvPr>
            <p:ph type="title"/>
          </p:nvPr>
        </p:nvSpPr>
        <p:spPr>
          <a:xfrm>
            <a:off x="649288" y="133350"/>
            <a:ext cx="7912100" cy="666750"/>
          </a:xfrm>
          <a:noFill/>
        </p:spPr>
        <p:txBody>
          <a:bodyPr lIns="92075" tIns="46038" rIns="92075" bIns="46038"/>
          <a:lstStyle/>
          <a:p>
            <a:pPr eaLnBrk="1" hangingPunct="1"/>
            <a:r>
              <a:rPr lang="en-US" smtClean="0"/>
              <a:t>Transport limited accumulation</a:t>
            </a:r>
          </a:p>
        </p:txBody>
      </p:sp>
      <p:sp>
        <p:nvSpPr>
          <p:cNvPr id="47115" name="Text Box 55"/>
          <p:cNvSpPr txBox="1">
            <a:spLocks noChangeArrowheads="1"/>
          </p:cNvSpPr>
          <p:nvPr/>
        </p:nvSpPr>
        <p:spPr bwMode="auto">
          <a:xfrm>
            <a:off x="0" y="5344582"/>
            <a:ext cx="9144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000">
                <a:solidFill>
                  <a:schemeClr val="bg2"/>
                </a:solidFill>
                <a:latin typeface="Times New Roman" pitchFamily="18" charset="0"/>
              </a:defRPr>
            </a:lvl1pPr>
            <a:lvl2pPr marL="742950" indent="-285750">
              <a:defRPr kumimoji="1" sz="2000">
                <a:solidFill>
                  <a:schemeClr val="bg2"/>
                </a:solidFill>
                <a:latin typeface="Times New Roman" pitchFamily="18" charset="0"/>
              </a:defRPr>
            </a:lvl2pPr>
            <a:lvl3pPr marL="1143000" indent="-228600">
              <a:defRPr kumimoji="1" sz="2000">
                <a:solidFill>
                  <a:schemeClr val="bg2"/>
                </a:solidFill>
                <a:latin typeface="Times New Roman" pitchFamily="18" charset="0"/>
              </a:defRPr>
            </a:lvl3pPr>
            <a:lvl4pPr marL="1600200" indent="-228600">
              <a:defRPr kumimoji="1" sz="2000">
                <a:solidFill>
                  <a:schemeClr val="bg2"/>
                </a:solidFill>
                <a:latin typeface="Times New Roman" pitchFamily="18" charset="0"/>
              </a:defRPr>
            </a:lvl4pPr>
            <a:lvl5pPr marL="2057400" indent="-228600">
              <a:defRPr kumimoji="1" sz="2000">
                <a:solidFill>
                  <a:schemeClr val="bg2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bg2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bg2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bg2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bg2"/>
                </a:solidFill>
                <a:latin typeface="Times New Roman" pitchFamily="18" charset="0"/>
              </a:defRPr>
            </a:lvl9pPr>
          </a:lstStyle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800" b="1" dirty="0" smtClean="0">
                <a:solidFill>
                  <a:srgbClr val="003399"/>
                </a:solidFill>
                <a:latin typeface="Arial" pitchFamily="34" charset="0"/>
              </a:rPr>
              <a:t>Useful for modeling erosion and sediment delivery, the spatial dependence of sediment delivery ratio and contaminant that adheres to sediment</a:t>
            </a:r>
          </a:p>
        </p:txBody>
      </p:sp>
      <p:sp>
        <p:nvSpPr>
          <p:cNvPr id="47116" name="Rectangle 63"/>
          <p:cNvSpPr>
            <a:spLocks noChangeArrowheads="1"/>
          </p:cNvSpPr>
          <p:nvPr/>
        </p:nvSpPr>
        <p:spPr bwMode="auto">
          <a:xfrm>
            <a:off x="1152525" y="4830763"/>
            <a:ext cx="29686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i="1" smtClean="0">
                <a:solidFill>
                  <a:srgbClr val="000000"/>
                </a:solidFill>
              </a:rPr>
              <a:t>S</a:t>
            </a:r>
          </a:p>
        </p:txBody>
      </p:sp>
      <p:grpSp>
        <p:nvGrpSpPr>
          <p:cNvPr id="90" name="Group 12"/>
          <p:cNvGrpSpPr>
            <a:grpSpLocks/>
          </p:cNvGrpSpPr>
          <p:nvPr/>
        </p:nvGrpSpPr>
        <p:grpSpPr bwMode="auto">
          <a:xfrm>
            <a:off x="2578100" y="4814888"/>
            <a:ext cx="1638300" cy="368300"/>
            <a:chOff x="1557" y="3848"/>
            <a:chExt cx="1032" cy="232"/>
          </a:xfrm>
        </p:grpSpPr>
        <p:sp>
          <p:nvSpPr>
            <p:cNvPr id="91" name="AutoShape 13"/>
            <p:cNvSpPr>
              <a:spLocks noChangeAspect="1" noChangeArrowheads="1" noTextEdit="1"/>
            </p:cNvSpPr>
            <p:nvPr/>
          </p:nvSpPr>
          <p:spPr bwMode="auto">
            <a:xfrm>
              <a:off x="1557" y="3848"/>
              <a:ext cx="1032" cy="232"/>
            </a:xfrm>
            <a:prstGeom prst="rect">
              <a:avLst/>
            </a:prstGeom>
            <a:gradFill rotWithShape="1">
              <a:gsLst>
                <a:gs pos="0">
                  <a:srgbClr val="FFFFFF">
                    <a:alpha val="56000"/>
                  </a:srgbClr>
                </a:gs>
                <a:gs pos="100000">
                  <a:srgbClr val="FFFFFF">
                    <a:gamma/>
                    <a:tint val="0"/>
                    <a:invGamma/>
                    <a:alpha val="24001"/>
                  </a:srgb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>
                <a:defRPr/>
              </a:pPr>
              <a:endParaRPr kumimoji="1" lang="en-US" sz="2000" kern="0">
                <a:solidFill>
                  <a:srgbClr val="808080"/>
                </a:solidFill>
                <a:latin typeface="Times New Roman"/>
                <a:cs typeface="Arial"/>
              </a:endParaRPr>
            </a:p>
          </p:txBody>
        </p:sp>
        <p:sp>
          <p:nvSpPr>
            <p:cNvPr id="92" name="Rectangle 14"/>
            <p:cNvSpPr>
              <a:spLocks noChangeArrowheads="1"/>
            </p:cNvSpPr>
            <p:nvPr/>
          </p:nvSpPr>
          <p:spPr bwMode="auto">
            <a:xfrm>
              <a:off x="2528" y="3863"/>
              <a:ext cx="40" cy="96"/>
            </a:xfrm>
            <a:prstGeom prst="rect">
              <a:avLst/>
            </a:prstGeom>
            <a:gradFill rotWithShape="1">
              <a:gsLst>
                <a:gs pos="0">
                  <a:srgbClr val="FFFFFF">
                    <a:alpha val="56000"/>
                  </a:srgbClr>
                </a:gs>
                <a:gs pos="100000">
                  <a:srgbClr val="FFFFFF">
                    <a:gamma/>
                    <a:tint val="0"/>
                    <a:invGamma/>
                    <a:alpha val="24001"/>
                  </a:srgb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>
                <a:defRPr/>
              </a:pPr>
              <a:r>
                <a:rPr lang="en-US" sz="1000" b="1" kern="0">
                  <a:solidFill>
                    <a:srgbClr val="000000"/>
                  </a:solidFill>
                  <a:latin typeface="Times New Roman"/>
                  <a:cs typeface="Arial"/>
                </a:rPr>
                <a:t>2</a:t>
              </a:r>
              <a:endParaRPr lang="en-US" sz="2400" b="1" kern="0">
                <a:solidFill>
                  <a:srgbClr val="000000"/>
                </a:solidFill>
                <a:latin typeface="Times New Roman"/>
                <a:cs typeface="Arial"/>
              </a:endParaRPr>
            </a:p>
          </p:txBody>
        </p:sp>
        <p:sp>
          <p:nvSpPr>
            <p:cNvPr id="93" name="Rectangle 15"/>
            <p:cNvSpPr>
              <a:spLocks noChangeArrowheads="1"/>
            </p:cNvSpPr>
            <p:nvPr/>
          </p:nvSpPr>
          <p:spPr bwMode="auto">
            <a:xfrm>
              <a:off x="2104" y="3863"/>
              <a:ext cx="40" cy="96"/>
            </a:xfrm>
            <a:prstGeom prst="rect">
              <a:avLst/>
            </a:prstGeom>
            <a:gradFill rotWithShape="1">
              <a:gsLst>
                <a:gs pos="0">
                  <a:srgbClr val="FFFFFF">
                    <a:alpha val="56000"/>
                  </a:srgbClr>
                </a:gs>
                <a:gs pos="100000">
                  <a:srgbClr val="FFFFFF">
                    <a:gamma/>
                    <a:tint val="0"/>
                    <a:invGamma/>
                    <a:alpha val="24001"/>
                  </a:srgb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>
                <a:defRPr/>
              </a:pPr>
              <a:r>
                <a:rPr lang="en-US" sz="1000" b="1" kern="0">
                  <a:solidFill>
                    <a:srgbClr val="000000"/>
                  </a:solidFill>
                  <a:latin typeface="Times New Roman"/>
                  <a:cs typeface="Arial"/>
                </a:rPr>
                <a:t>2</a:t>
              </a:r>
              <a:endParaRPr lang="en-US" sz="2400" b="1" kern="0">
                <a:solidFill>
                  <a:srgbClr val="000000"/>
                </a:solidFill>
                <a:latin typeface="Times New Roman"/>
                <a:cs typeface="Arial"/>
              </a:endParaRPr>
            </a:p>
          </p:txBody>
        </p:sp>
        <p:sp>
          <p:nvSpPr>
            <p:cNvPr id="94" name="Rectangle 16"/>
            <p:cNvSpPr>
              <a:spLocks noChangeArrowheads="1"/>
            </p:cNvSpPr>
            <p:nvPr/>
          </p:nvSpPr>
          <p:spPr bwMode="auto">
            <a:xfrm>
              <a:off x="2475" y="3875"/>
              <a:ext cx="45" cy="163"/>
            </a:xfrm>
            <a:prstGeom prst="rect">
              <a:avLst/>
            </a:prstGeom>
            <a:gradFill rotWithShape="1">
              <a:gsLst>
                <a:gs pos="0">
                  <a:srgbClr val="FFFFFF">
                    <a:alpha val="56000"/>
                  </a:srgbClr>
                </a:gs>
                <a:gs pos="100000">
                  <a:srgbClr val="FFFFFF">
                    <a:gamma/>
                    <a:tint val="0"/>
                    <a:invGamma/>
                    <a:alpha val="24001"/>
                  </a:srgb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>
                <a:defRPr/>
              </a:pPr>
              <a:r>
                <a:rPr lang="en-US" sz="1700" b="1" kern="0">
                  <a:solidFill>
                    <a:srgbClr val="000000"/>
                  </a:solidFill>
                  <a:latin typeface="Times New Roman"/>
                  <a:cs typeface="Arial"/>
                </a:rPr>
                <a:t>)</a:t>
              </a:r>
              <a:endParaRPr lang="en-US" sz="2400" b="1" kern="0">
                <a:solidFill>
                  <a:srgbClr val="000000"/>
                </a:solidFill>
                <a:latin typeface="Times New Roman"/>
                <a:cs typeface="Arial"/>
              </a:endParaRPr>
            </a:p>
          </p:txBody>
        </p:sp>
        <p:sp>
          <p:nvSpPr>
            <p:cNvPr id="95" name="Rectangle 17"/>
            <p:cNvSpPr>
              <a:spLocks noChangeArrowheads="1"/>
            </p:cNvSpPr>
            <p:nvPr/>
          </p:nvSpPr>
          <p:spPr bwMode="auto">
            <a:xfrm>
              <a:off x="2180" y="3875"/>
              <a:ext cx="235" cy="163"/>
            </a:xfrm>
            <a:prstGeom prst="rect">
              <a:avLst/>
            </a:prstGeom>
            <a:gradFill rotWithShape="1">
              <a:gsLst>
                <a:gs pos="0">
                  <a:srgbClr val="FFFFFF">
                    <a:alpha val="56000"/>
                  </a:srgbClr>
                </a:gs>
                <a:gs pos="100000">
                  <a:srgbClr val="FFFFFF">
                    <a:gamma/>
                    <a:tint val="0"/>
                    <a:invGamma/>
                    <a:alpha val="24001"/>
                  </a:srgb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eaLnBrk="0" hangingPunct="0">
                <a:defRPr/>
              </a:pPr>
              <a:r>
                <a:rPr lang="en-US" sz="1700" b="1" kern="0">
                  <a:solidFill>
                    <a:srgbClr val="000000"/>
                  </a:solidFill>
                  <a:latin typeface="Times New Roman"/>
                  <a:cs typeface="Arial"/>
                </a:rPr>
                <a:t>tan(</a:t>
              </a:r>
              <a:endParaRPr lang="en-US" sz="2400" b="1" kern="0">
                <a:solidFill>
                  <a:srgbClr val="000000"/>
                </a:solidFill>
                <a:latin typeface="Times New Roman"/>
                <a:cs typeface="Arial"/>
              </a:endParaRPr>
            </a:p>
          </p:txBody>
        </p:sp>
        <p:sp>
          <p:nvSpPr>
            <p:cNvPr id="96" name="Rectangle 18"/>
            <p:cNvSpPr>
              <a:spLocks noChangeArrowheads="1"/>
            </p:cNvSpPr>
            <p:nvPr/>
          </p:nvSpPr>
          <p:spPr bwMode="auto">
            <a:xfrm>
              <a:off x="2403" y="3875"/>
              <a:ext cx="68" cy="163"/>
            </a:xfrm>
            <a:prstGeom prst="rect">
              <a:avLst/>
            </a:prstGeom>
            <a:gradFill rotWithShape="1">
              <a:gsLst>
                <a:gs pos="0">
                  <a:srgbClr val="FFFFFF">
                    <a:alpha val="56000"/>
                  </a:srgbClr>
                </a:gs>
                <a:gs pos="100000">
                  <a:srgbClr val="FFFFFF">
                    <a:gamma/>
                    <a:tint val="0"/>
                    <a:invGamma/>
                    <a:alpha val="24001"/>
                  </a:srgb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>
                <a:defRPr/>
              </a:pPr>
              <a:r>
                <a:rPr lang="en-US" sz="1700" b="1" i="1" kern="0">
                  <a:solidFill>
                    <a:srgbClr val="000000"/>
                  </a:solidFill>
                  <a:latin typeface="Times New Roman"/>
                  <a:cs typeface="Arial"/>
                </a:rPr>
                <a:t>b</a:t>
              </a:r>
              <a:endParaRPr lang="en-US" sz="2400" b="1" kern="0">
                <a:solidFill>
                  <a:srgbClr val="000000"/>
                </a:solidFill>
                <a:latin typeface="Times New Roman"/>
                <a:cs typeface="Arial"/>
              </a:endParaRPr>
            </a:p>
          </p:txBody>
        </p:sp>
        <p:sp>
          <p:nvSpPr>
            <p:cNvPr id="97" name="Rectangle 19"/>
            <p:cNvSpPr>
              <a:spLocks noChangeArrowheads="1"/>
            </p:cNvSpPr>
            <p:nvPr/>
          </p:nvSpPr>
          <p:spPr bwMode="auto">
            <a:xfrm>
              <a:off x="1593" y="3875"/>
              <a:ext cx="83" cy="163"/>
            </a:xfrm>
            <a:prstGeom prst="rect">
              <a:avLst/>
            </a:prstGeom>
            <a:gradFill rotWithShape="1">
              <a:gsLst>
                <a:gs pos="0">
                  <a:srgbClr val="FFFFFF">
                    <a:alpha val="56000"/>
                  </a:srgbClr>
                </a:gs>
                <a:gs pos="100000">
                  <a:srgbClr val="FFFFFF">
                    <a:gamma/>
                    <a:tint val="0"/>
                    <a:invGamma/>
                    <a:alpha val="24001"/>
                  </a:srgb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>
                <a:defRPr/>
              </a:pPr>
              <a:r>
                <a:rPr lang="en-US" sz="1700" b="1" i="1" kern="0">
                  <a:solidFill>
                    <a:srgbClr val="000000"/>
                  </a:solidFill>
                  <a:latin typeface="Times New Roman"/>
                  <a:cs typeface="Arial"/>
                </a:rPr>
                <a:t>T</a:t>
              </a:r>
              <a:endParaRPr lang="en-US" sz="2400" b="1" kern="0">
                <a:solidFill>
                  <a:srgbClr val="000000"/>
                </a:solidFill>
                <a:latin typeface="Times New Roman"/>
                <a:cs typeface="Arial"/>
              </a:endParaRPr>
            </a:p>
          </p:txBody>
        </p:sp>
        <p:sp>
          <p:nvSpPr>
            <p:cNvPr id="98" name="Rectangle 20"/>
            <p:cNvSpPr>
              <a:spLocks noChangeArrowheads="1"/>
            </p:cNvSpPr>
            <p:nvPr/>
          </p:nvSpPr>
          <p:spPr bwMode="auto">
            <a:xfrm>
              <a:off x="1664" y="3961"/>
              <a:ext cx="116" cy="96"/>
            </a:xfrm>
            <a:prstGeom prst="rect">
              <a:avLst/>
            </a:prstGeom>
            <a:gradFill rotWithShape="1">
              <a:gsLst>
                <a:gs pos="0">
                  <a:srgbClr val="FFFFFF">
                    <a:alpha val="56000"/>
                  </a:srgbClr>
                </a:gs>
                <a:gs pos="100000">
                  <a:srgbClr val="FFFFFF">
                    <a:gamma/>
                    <a:tint val="0"/>
                    <a:invGamma/>
                    <a:alpha val="24001"/>
                  </a:srgb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>
                <a:defRPr/>
              </a:pPr>
              <a:r>
                <a:rPr lang="en-US" sz="1000" b="1" i="1" kern="0">
                  <a:solidFill>
                    <a:srgbClr val="000000"/>
                  </a:solidFill>
                  <a:latin typeface="Times New Roman"/>
                  <a:cs typeface="Arial"/>
                </a:rPr>
                <a:t>cap</a:t>
              </a:r>
              <a:endParaRPr lang="en-US" sz="2400" b="1" kern="0">
                <a:solidFill>
                  <a:srgbClr val="000000"/>
                </a:solidFill>
                <a:latin typeface="Times New Roman"/>
                <a:cs typeface="Arial"/>
              </a:endParaRPr>
            </a:p>
          </p:txBody>
        </p:sp>
        <p:sp>
          <p:nvSpPr>
            <p:cNvPr id="99" name="Rectangle 21"/>
            <p:cNvSpPr>
              <a:spLocks noChangeArrowheads="1"/>
            </p:cNvSpPr>
            <p:nvPr/>
          </p:nvSpPr>
          <p:spPr bwMode="auto">
            <a:xfrm>
              <a:off x="1942" y="3859"/>
              <a:ext cx="143" cy="163"/>
            </a:xfrm>
            <a:prstGeom prst="rect">
              <a:avLst/>
            </a:prstGeom>
            <a:gradFill rotWithShape="1">
              <a:gsLst>
                <a:gs pos="0">
                  <a:srgbClr val="FFFFFF">
                    <a:alpha val="56000"/>
                  </a:srgbClr>
                </a:gs>
                <a:gs pos="100000">
                  <a:srgbClr val="FFFFFF">
                    <a:gamma/>
                    <a:tint val="0"/>
                    <a:invGamma/>
                    <a:alpha val="24001"/>
                  </a:srgb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>
                <a:defRPr/>
              </a:pPr>
              <a:r>
                <a:rPr lang="en-US" sz="1700" b="1" i="1" kern="0">
                  <a:solidFill>
                    <a:srgbClr val="000000"/>
                  </a:solidFill>
                  <a:latin typeface="Symbol" pitchFamily="18" charset="2"/>
                  <a:cs typeface="Arial"/>
                </a:rPr>
                <a:t>c</a:t>
              </a:r>
              <a:r>
                <a:rPr lang="en-US" sz="1700" b="1" i="1" kern="0">
                  <a:solidFill>
                    <a:srgbClr val="000000"/>
                  </a:solidFill>
                  <a:latin typeface="Times New Roman"/>
                  <a:cs typeface="Arial"/>
                </a:rPr>
                <a:t>a</a:t>
              </a:r>
              <a:endParaRPr lang="en-US" sz="2400" b="1" kern="0">
                <a:solidFill>
                  <a:srgbClr val="000000"/>
                </a:solidFill>
                <a:latin typeface="Times New Roman"/>
                <a:cs typeface="Arial"/>
              </a:endParaRPr>
            </a:p>
          </p:txBody>
        </p:sp>
        <p:sp>
          <p:nvSpPr>
            <p:cNvPr id="100" name="Rectangle 22"/>
            <p:cNvSpPr>
              <a:spLocks noChangeArrowheads="1"/>
            </p:cNvSpPr>
            <p:nvPr/>
          </p:nvSpPr>
          <p:spPr bwMode="auto">
            <a:xfrm>
              <a:off x="1829" y="3859"/>
              <a:ext cx="75" cy="163"/>
            </a:xfrm>
            <a:prstGeom prst="rect">
              <a:avLst/>
            </a:prstGeom>
            <a:gradFill rotWithShape="1">
              <a:gsLst>
                <a:gs pos="0">
                  <a:srgbClr val="FFFFFF">
                    <a:alpha val="56000"/>
                  </a:srgbClr>
                </a:gs>
                <a:gs pos="100000">
                  <a:srgbClr val="FFFFFF">
                    <a:gamma/>
                    <a:tint val="0"/>
                    <a:invGamma/>
                    <a:alpha val="24001"/>
                  </a:srgb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>
                <a:defRPr/>
              </a:pPr>
              <a:r>
                <a:rPr lang="en-US" sz="1700" b="1" kern="0" dirty="0">
                  <a:solidFill>
                    <a:srgbClr val="000000"/>
                  </a:solidFill>
                  <a:latin typeface="Symbol" pitchFamily="18" charset="2"/>
                  <a:cs typeface="Arial"/>
                </a:rPr>
                <a:t>=</a:t>
              </a:r>
              <a:endParaRPr lang="en-US" sz="2400" b="1" kern="0" dirty="0">
                <a:solidFill>
                  <a:srgbClr val="000000"/>
                </a:solidFill>
                <a:latin typeface="Times New Roman"/>
                <a:cs typeface="Arial"/>
              </a:endParaRPr>
            </a:p>
          </p:txBody>
        </p:sp>
      </p:grpSp>
      <p:grpSp>
        <p:nvGrpSpPr>
          <p:cNvPr id="101" name="Group 23"/>
          <p:cNvGrpSpPr>
            <a:grpSpLocks noChangeAspect="1"/>
          </p:cNvGrpSpPr>
          <p:nvPr/>
        </p:nvGrpSpPr>
        <p:grpSpPr bwMode="auto">
          <a:xfrm>
            <a:off x="4586288" y="4806950"/>
            <a:ext cx="2160587" cy="382588"/>
            <a:chOff x="3120" y="3807"/>
            <a:chExt cx="1361" cy="241"/>
          </a:xfrm>
        </p:grpSpPr>
        <p:sp>
          <p:nvSpPr>
            <p:cNvPr id="102" name="AutoShape 24"/>
            <p:cNvSpPr>
              <a:spLocks noChangeAspect="1" noChangeArrowheads="1" noTextEdit="1"/>
            </p:cNvSpPr>
            <p:nvPr/>
          </p:nvSpPr>
          <p:spPr bwMode="auto">
            <a:xfrm>
              <a:off x="3120" y="3832"/>
              <a:ext cx="1361" cy="216"/>
            </a:xfrm>
            <a:prstGeom prst="rect">
              <a:avLst/>
            </a:prstGeom>
            <a:gradFill rotWithShape="1">
              <a:gsLst>
                <a:gs pos="0">
                  <a:srgbClr val="FFFFFF">
                    <a:alpha val="56000"/>
                  </a:srgbClr>
                </a:gs>
                <a:gs pos="100000">
                  <a:srgbClr val="FFFFFF">
                    <a:gamma/>
                    <a:tint val="0"/>
                    <a:invGamma/>
                    <a:alpha val="24001"/>
                  </a:srgb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>
                <a:defRPr/>
              </a:pPr>
              <a:endParaRPr kumimoji="1" lang="en-US" sz="2000" kern="0">
                <a:solidFill>
                  <a:srgbClr val="808080"/>
                </a:solidFill>
                <a:latin typeface="Times New Roman"/>
                <a:cs typeface="Arial"/>
              </a:endParaRPr>
            </a:p>
          </p:txBody>
        </p:sp>
        <p:sp>
          <p:nvSpPr>
            <p:cNvPr id="103" name="Rectangle 25"/>
            <p:cNvSpPr>
              <a:spLocks noChangeArrowheads="1"/>
            </p:cNvSpPr>
            <p:nvPr/>
          </p:nvSpPr>
          <p:spPr bwMode="auto">
            <a:xfrm>
              <a:off x="3895" y="3807"/>
              <a:ext cx="137" cy="230"/>
            </a:xfrm>
            <a:prstGeom prst="rect">
              <a:avLst/>
            </a:prstGeom>
            <a:gradFill rotWithShape="1">
              <a:gsLst>
                <a:gs pos="0">
                  <a:srgbClr val="FFFFFF">
                    <a:alpha val="56000"/>
                  </a:srgbClr>
                </a:gs>
                <a:gs pos="100000">
                  <a:srgbClr val="FFFFFF">
                    <a:gamma/>
                    <a:tint val="0"/>
                    <a:invGamma/>
                    <a:alpha val="24001"/>
                  </a:srgb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>
                <a:defRPr/>
              </a:pPr>
              <a:r>
                <a:rPr lang="en-US" sz="2400" b="1" kern="0" dirty="0">
                  <a:solidFill>
                    <a:srgbClr val="000000"/>
                  </a:solidFill>
                  <a:latin typeface="Symbol" pitchFamily="18" charset="2"/>
                  <a:cs typeface="Arial"/>
                </a:rPr>
                <a:t>å</a:t>
              </a:r>
              <a:endParaRPr lang="en-US" sz="2400" b="1" kern="0" dirty="0">
                <a:solidFill>
                  <a:srgbClr val="000000"/>
                </a:solidFill>
                <a:latin typeface="Times New Roman"/>
                <a:cs typeface="Arial"/>
              </a:endParaRPr>
            </a:p>
          </p:txBody>
        </p:sp>
        <p:sp>
          <p:nvSpPr>
            <p:cNvPr id="104" name="Rectangle 26"/>
            <p:cNvSpPr>
              <a:spLocks noChangeArrowheads="1"/>
            </p:cNvSpPr>
            <p:nvPr/>
          </p:nvSpPr>
          <p:spPr bwMode="auto">
            <a:xfrm>
              <a:off x="3801" y="3842"/>
              <a:ext cx="70" cy="154"/>
            </a:xfrm>
            <a:prstGeom prst="rect">
              <a:avLst/>
            </a:prstGeom>
            <a:gradFill rotWithShape="1">
              <a:gsLst>
                <a:gs pos="0">
                  <a:srgbClr val="FFFFFF">
                    <a:alpha val="56000"/>
                  </a:srgbClr>
                </a:gs>
                <a:gs pos="100000">
                  <a:srgbClr val="FFFFFF">
                    <a:gamma/>
                    <a:tint val="0"/>
                    <a:invGamma/>
                    <a:alpha val="24001"/>
                  </a:srgb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>
                <a:defRPr/>
              </a:pPr>
              <a:r>
                <a:rPr lang="en-US" sz="1600" b="1" kern="0">
                  <a:solidFill>
                    <a:srgbClr val="000000"/>
                  </a:solidFill>
                  <a:latin typeface="Symbol" pitchFamily="18" charset="2"/>
                  <a:cs typeface="Arial"/>
                </a:rPr>
                <a:t>+</a:t>
              </a:r>
              <a:endParaRPr lang="en-US" sz="2400" b="1" kern="0">
                <a:solidFill>
                  <a:srgbClr val="000000"/>
                </a:solidFill>
                <a:latin typeface="Times New Roman"/>
                <a:cs typeface="Arial"/>
              </a:endParaRPr>
            </a:p>
          </p:txBody>
        </p:sp>
        <p:sp>
          <p:nvSpPr>
            <p:cNvPr id="105" name="Rectangle 27"/>
            <p:cNvSpPr>
              <a:spLocks noChangeArrowheads="1"/>
            </p:cNvSpPr>
            <p:nvPr/>
          </p:nvSpPr>
          <p:spPr bwMode="auto">
            <a:xfrm>
              <a:off x="3341" y="3842"/>
              <a:ext cx="70" cy="154"/>
            </a:xfrm>
            <a:prstGeom prst="rect">
              <a:avLst/>
            </a:prstGeom>
            <a:gradFill rotWithShape="1">
              <a:gsLst>
                <a:gs pos="0">
                  <a:srgbClr val="FFFFFF">
                    <a:alpha val="56000"/>
                  </a:srgbClr>
                </a:gs>
                <a:gs pos="100000">
                  <a:srgbClr val="FFFFFF">
                    <a:gamma/>
                    <a:tint val="0"/>
                    <a:invGamma/>
                    <a:alpha val="24001"/>
                  </a:srgb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>
                <a:defRPr/>
              </a:pPr>
              <a:r>
                <a:rPr lang="en-US" sz="1600" b="1" kern="0">
                  <a:solidFill>
                    <a:srgbClr val="000000"/>
                  </a:solidFill>
                  <a:latin typeface="Symbol" pitchFamily="18" charset="2"/>
                  <a:cs typeface="Arial"/>
                </a:rPr>
                <a:t>=</a:t>
              </a:r>
              <a:endParaRPr lang="en-US" sz="2400" b="1" kern="0">
                <a:solidFill>
                  <a:srgbClr val="000000"/>
                </a:solidFill>
                <a:latin typeface="Times New Roman"/>
                <a:cs typeface="Arial"/>
              </a:endParaRPr>
            </a:p>
          </p:txBody>
        </p:sp>
        <p:sp>
          <p:nvSpPr>
            <p:cNvPr id="106" name="Rectangle 28"/>
            <p:cNvSpPr>
              <a:spLocks noChangeArrowheads="1"/>
            </p:cNvSpPr>
            <p:nvPr/>
          </p:nvSpPr>
          <p:spPr bwMode="auto">
            <a:xfrm>
              <a:off x="4404" y="3857"/>
              <a:ext cx="50" cy="154"/>
            </a:xfrm>
            <a:prstGeom prst="rect">
              <a:avLst/>
            </a:prstGeom>
            <a:gradFill rotWithShape="1">
              <a:gsLst>
                <a:gs pos="0">
                  <a:srgbClr val="FFFFFF">
                    <a:alpha val="56000"/>
                  </a:srgbClr>
                </a:gs>
                <a:gs pos="100000">
                  <a:srgbClr val="FFFFFF">
                    <a:gamma/>
                    <a:tint val="0"/>
                    <a:invGamma/>
                    <a:alpha val="24001"/>
                  </a:srgb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>
                <a:defRPr/>
              </a:pPr>
              <a:r>
                <a:rPr lang="en-US" sz="1600" b="1" kern="0">
                  <a:solidFill>
                    <a:srgbClr val="000000"/>
                  </a:solidFill>
                  <a:latin typeface="Times New Roman"/>
                  <a:cs typeface="Arial"/>
                </a:rPr>
                <a:t>}</a:t>
              </a:r>
              <a:endParaRPr lang="en-US" sz="2400" b="1" kern="0">
                <a:solidFill>
                  <a:srgbClr val="000000"/>
                </a:solidFill>
                <a:latin typeface="Times New Roman"/>
                <a:cs typeface="Arial"/>
              </a:endParaRPr>
            </a:p>
          </p:txBody>
        </p:sp>
        <p:sp>
          <p:nvSpPr>
            <p:cNvPr id="107" name="Rectangle 29"/>
            <p:cNvSpPr>
              <a:spLocks noChangeArrowheads="1"/>
            </p:cNvSpPr>
            <p:nvPr/>
          </p:nvSpPr>
          <p:spPr bwMode="auto">
            <a:xfrm>
              <a:off x="4181" y="3857"/>
              <a:ext cx="32" cy="154"/>
            </a:xfrm>
            <a:prstGeom prst="rect">
              <a:avLst/>
            </a:prstGeom>
            <a:gradFill rotWithShape="1">
              <a:gsLst>
                <a:gs pos="0">
                  <a:srgbClr val="FFFFFF">
                    <a:alpha val="56000"/>
                  </a:srgbClr>
                </a:gs>
                <a:gs pos="100000">
                  <a:srgbClr val="FFFFFF">
                    <a:gamma/>
                    <a:tint val="0"/>
                    <a:invGamma/>
                    <a:alpha val="24001"/>
                  </a:srgb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>
                <a:defRPr/>
              </a:pPr>
              <a:r>
                <a:rPr lang="en-US" sz="1600" b="1" kern="0">
                  <a:solidFill>
                    <a:srgbClr val="000000"/>
                  </a:solidFill>
                  <a:latin typeface="Times New Roman"/>
                  <a:cs typeface="Arial"/>
                </a:rPr>
                <a:t>,</a:t>
              </a:r>
              <a:endParaRPr lang="en-US" sz="2400" b="1" kern="0">
                <a:solidFill>
                  <a:srgbClr val="000000"/>
                </a:solidFill>
                <a:latin typeface="Times New Roman"/>
                <a:cs typeface="Arial"/>
              </a:endParaRPr>
            </a:p>
          </p:txBody>
        </p:sp>
        <p:sp>
          <p:nvSpPr>
            <p:cNvPr id="108" name="Rectangle 30"/>
            <p:cNvSpPr>
              <a:spLocks noChangeArrowheads="1"/>
            </p:cNvSpPr>
            <p:nvPr/>
          </p:nvSpPr>
          <p:spPr bwMode="auto">
            <a:xfrm>
              <a:off x="3443" y="3857"/>
              <a:ext cx="264" cy="154"/>
            </a:xfrm>
            <a:prstGeom prst="rect">
              <a:avLst/>
            </a:prstGeom>
            <a:gradFill rotWithShape="1">
              <a:gsLst>
                <a:gs pos="0">
                  <a:srgbClr val="FFFFFF">
                    <a:alpha val="56000"/>
                  </a:srgbClr>
                </a:gs>
                <a:gs pos="100000">
                  <a:srgbClr val="FFFFFF">
                    <a:gamma/>
                    <a:tint val="0"/>
                    <a:invGamma/>
                    <a:alpha val="24001"/>
                  </a:srgb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>
                <a:defRPr/>
              </a:pPr>
              <a:r>
                <a:rPr lang="en-US" sz="1600" b="1" kern="0">
                  <a:solidFill>
                    <a:srgbClr val="000000"/>
                  </a:solidFill>
                  <a:latin typeface="Times New Roman"/>
                  <a:cs typeface="Arial"/>
                </a:rPr>
                <a:t>min{</a:t>
              </a:r>
              <a:endParaRPr lang="en-US" sz="2400" b="1" kern="0">
                <a:solidFill>
                  <a:srgbClr val="000000"/>
                </a:solidFill>
                <a:latin typeface="Times New Roman"/>
                <a:cs typeface="Arial"/>
              </a:endParaRPr>
            </a:p>
          </p:txBody>
        </p:sp>
        <p:sp>
          <p:nvSpPr>
            <p:cNvPr id="109" name="Rectangle 31"/>
            <p:cNvSpPr>
              <a:spLocks noChangeArrowheads="1"/>
            </p:cNvSpPr>
            <p:nvPr/>
          </p:nvSpPr>
          <p:spPr bwMode="auto">
            <a:xfrm>
              <a:off x="4287" y="3937"/>
              <a:ext cx="116" cy="96"/>
            </a:xfrm>
            <a:prstGeom prst="rect">
              <a:avLst/>
            </a:prstGeom>
            <a:gradFill rotWithShape="1">
              <a:gsLst>
                <a:gs pos="0">
                  <a:srgbClr val="FFFFFF">
                    <a:alpha val="56000"/>
                  </a:srgbClr>
                </a:gs>
                <a:gs pos="100000">
                  <a:srgbClr val="FFFFFF">
                    <a:gamma/>
                    <a:tint val="0"/>
                    <a:invGamma/>
                    <a:alpha val="24001"/>
                  </a:srgb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>
                <a:defRPr/>
              </a:pPr>
              <a:r>
                <a:rPr lang="en-US" sz="1000" b="1" i="1" kern="0">
                  <a:solidFill>
                    <a:srgbClr val="000000"/>
                  </a:solidFill>
                  <a:latin typeface="Times New Roman"/>
                  <a:cs typeface="Arial"/>
                </a:rPr>
                <a:t>cap</a:t>
              </a:r>
              <a:endParaRPr lang="en-US" sz="2400" b="1" kern="0">
                <a:solidFill>
                  <a:srgbClr val="000000"/>
                </a:solidFill>
                <a:latin typeface="Times New Roman"/>
                <a:cs typeface="Arial"/>
              </a:endParaRPr>
            </a:p>
          </p:txBody>
        </p:sp>
        <p:sp>
          <p:nvSpPr>
            <p:cNvPr id="110" name="Rectangle 32"/>
            <p:cNvSpPr>
              <a:spLocks noChangeArrowheads="1"/>
            </p:cNvSpPr>
            <p:nvPr/>
          </p:nvSpPr>
          <p:spPr bwMode="auto">
            <a:xfrm>
              <a:off x="4108" y="3937"/>
              <a:ext cx="66" cy="96"/>
            </a:xfrm>
            <a:prstGeom prst="rect">
              <a:avLst/>
            </a:prstGeom>
            <a:gradFill rotWithShape="1">
              <a:gsLst>
                <a:gs pos="0">
                  <a:srgbClr val="FFFFFF">
                    <a:alpha val="56000"/>
                  </a:srgbClr>
                </a:gs>
                <a:gs pos="100000">
                  <a:srgbClr val="FFFFFF">
                    <a:gamma/>
                    <a:tint val="0"/>
                    <a:invGamma/>
                    <a:alpha val="24001"/>
                  </a:srgb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>
                <a:defRPr/>
              </a:pPr>
              <a:r>
                <a:rPr lang="en-US" sz="1000" b="1" i="1" kern="0">
                  <a:solidFill>
                    <a:srgbClr val="000000"/>
                  </a:solidFill>
                  <a:latin typeface="Times New Roman"/>
                  <a:cs typeface="Arial"/>
                </a:rPr>
                <a:t>in</a:t>
              </a:r>
              <a:endParaRPr lang="en-US" sz="2400" b="1" kern="0">
                <a:solidFill>
                  <a:srgbClr val="000000"/>
                </a:solidFill>
                <a:latin typeface="Times New Roman"/>
                <a:cs typeface="Arial"/>
              </a:endParaRPr>
            </a:p>
          </p:txBody>
        </p:sp>
        <p:sp>
          <p:nvSpPr>
            <p:cNvPr id="111" name="Rectangle 33"/>
            <p:cNvSpPr>
              <a:spLocks noChangeArrowheads="1"/>
            </p:cNvSpPr>
            <p:nvPr/>
          </p:nvSpPr>
          <p:spPr bwMode="auto">
            <a:xfrm>
              <a:off x="3197" y="3937"/>
              <a:ext cx="106" cy="96"/>
            </a:xfrm>
            <a:prstGeom prst="rect">
              <a:avLst/>
            </a:prstGeom>
            <a:gradFill rotWithShape="1">
              <a:gsLst>
                <a:gs pos="0">
                  <a:srgbClr val="FFFFFF">
                    <a:alpha val="56000"/>
                  </a:srgbClr>
                </a:gs>
                <a:gs pos="100000">
                  <a:srgbClr val="FFFFFF">
                    <a:gamma/>
                    <a:tint val="0"/>
                    <a:invGamma/>
                    <a:alpha val="24001"/>
                  </a:srgb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>
                <a:defRPr/>
              </a:pPr>
              <a:r>
                <a:rPr lang="en-US" sz="1000" b="1" i="1" kern="0">
                  <a:solidFill>
                    <a:srgbClr val="000000"/>
                  </a:solidFill>
                  <a:latin typeface="Times New Roman"/>
                  <a:cs typeface="Arial"/>
                </a:rPr>
                <a:t>out</a:t>
              </a:r>
              <a:endParaRPr lang="en-US" sz="2400" b="1" kern="0">
                <a:solidFill>
                  <a:srgbClr val="000000"/>
                </a:solidFill>
                <a:latin typeface="Times New Roman"/>
                <a:cs typeface="Arial"/>
              </a:endParaRPr>
            </a:p>
          </p:txBody>
        </p:sp>
        <p:sp>
          <p:nvSpPr>
            <p:cNvPr id="112" name="Rectangle 34"/>
            <p:cNvSpPr>
              <a:spLocks noChangeArrowheads="1"/>
            </p:cNvSpPr>
            <p:nvPr/>
          </p:nvSpPr>
          <p:spPr bwMode="auto">
            <a:xfrm>
              <a:off x="4221" y="3857"/>
              <a:ext cx="78" cy="154"/>
            </a:xfrm>
            <a:prstGeom prst="rect">
              <a:avLst/>
            </a:prstGeom>
            <a:gradFill rotWithShape="1">
              <a:gsLst>
                <a:gs pos="0">
                  <a:srgbClr val="FFFFFF">
                    <a:alpha val="56000"/>
                  </a:srgbClr>
                </a:gs>
                <a:gs pos="100000">
                  <a:srgbClr val="FFFFFF">
                    <a:gamma/>
                    <a:tint val="0"/>
                    <a:invGamma/>
                    <a:alpha val="24001"/>
                  </a:srgb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>
                <a:defRPr/>
              </a:pPr>
              <a:r>
                <a:rPr lang="en-US" sz="1600" b="1" i="1" kern="0">
                  <a:solidFill>
                    <a:srgbClr val="000000"/>
                  </a:solidFill>
                  <a:latin typeface="Times New Roman"/>
                  <a:cs typeface="Arial"/>
                </a:rPr>
                <a:t>T</a:t>
              </a:r>
              <a:endParaRPr lang="en-US" sz="2400" b="1" kern="0">
                <a:solidFill>
                  <a:srgbClr val="000000"/>
                </a:solidFill>
                <a:latin typeface="Times New Roman"/>
                <a:cs typeface="Arial"/>
              </a:endParaRPr>
            </a:p>
          </p:txBody>
        </p:sp>
        <p:sp>
          <p:nvSpPr>
            <p:cNvPr id="113" name="Rectangle 35"/>
            <p:cNvSpPr>
              <a:spLocks noChangeArrowheads="1"/>
            </p:cNvSpPr>
            <p:nvPr/>
          </p:nvSpPr>
          <p:spPr bwMode="auto">
            <a:xfrm>
              <a:off x="4043" y="3857"/>
              <a:ext cx="78" cy="154"/>
            </a:xfrm>
            <a:prstGeom prst="rect">
              <a:avLst/>
            </a:prstGeom>
            <a:gradFill rotWithShape="1">
              <a:gsLst>
                <a:gs pos="0">
                  <a:srgbClr val="FFFFFF">
                    <a:alpha val="56000"/>
                  </a:srgbClr>
                </a:gs>
                <a:gs pos="100000">
                  <a:srgbClr val="FFFFFF">
                    <a:gamma/>
                    <a:tint val="0"/>
                    <a:invGamma/>
                    <a:alpha val="24001"/>
                  </a:srgb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>
                <a:defRPr/>
              </a:pPr>
              <a:r>
                <a:rPr lang="en-US" sz="1600" b="1" i="1" kern="0">
                  <a:solidFill>
                    <a:srgbClr val="000000"/>
                  </a:solidFill>
                  <a:latin typeface="Times New Roman"/>
                  <a:cs typeface="Arial"/>
                </a:rPr>
                <a:t>T</a:t>
              </a:r>
              <a:endParaRPr lang="en-US" sz="2400" b="1" kern="0">
                <a:solidFill>
                  <a:srgbClr val="000000"/>
                </a:solidFill>
                <a:latin typeface="Times New Roman"/>
                <a:cs typeface="Arial"/>
              </a:endParaRPr>
            </a:p>
          </p:txBody>
        </p:sp>
        <p:sp>
          <p:nvSpPr>
            <p:cNvPr id="114" name="Rectangle 36"/>
            <p:cNvSpPr>
              <a:spLocks noChangeArrowheads="1"/>
            </p:cNvSpPr>
            <p:nvPr/>
          </p:nvSpPr>
          <p:spPr bwMode="auto">
            <a:xfrm>
              <a:off x="3704" y="3857"/>
              <a:ext cx="71" cy="154"/>
            </a:xfrm>
            <a:prstGeom prst="rect">
              <a:avLst/>
            </a:prstGeom>
            <a:gradFill rotWithShape="1">
              <a:gsLst>
                <a:gs pos="0">
                  <a:srgbClr val="FFFFFF">
                    <a:alpha val="56000"/>
                  </a:srgbClr>
                </a:gs>
                <a:gs pos="100000">
                  <a:srgbClr val="FFFFFF">
                    <a:gamma/>
                    <a:tint val="0"/>
                    <a:invGamma/>
                    <a:alpha val="24001"/>
                  </a:srgb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>
                <a:defRPr/>
              </a:pPr>
              <a:r>
                <a:rPr lang="en-US" sz="1600" b="1" i="1" kern="0">
                  <a:solidFill>
                    <a:srgbClr val="000000"/>
                  </a:solidFill>
                  <a:latin typeface="Times New Roman"/>
                  <a:cs typeface="Arial"/>
                </a:rPr>
                <a:t>S</a:t>
              </a:r>
              <a:endParaRPr lang="en-US" sz="2400" b="1" kern="0">
                <a:solidFill>
                  <a:srgbClr val="000000"/>
                </a:solidFill>
                <a:latin typeface="Times New Roman"/>
                <a:cs typeface="Arial"/>
              </a:endParaRPr>
            </a:p>
          </p:txBody>
        </p:sp>
        <p:sp>
          <p:nvSpPr>
            <p:cNvPr id="115" name="Rectangle 37"/>
            <p:cNvSpPr>
              <a:spLocks noChangeArrowheads="1"/>
            </p:cNvSpPr>
            <p:nvPr/>
          </p:nvSpPr>
          <p:spPr bwMode="auto">
            <a:xfrm>
              <a:off x="3131" y="3857"/>
              <a:ext cx="78" cy="154"/>
            </a:xfrm>
            <a:prstGeom prst="rect">
              <a:avLst/>
            </a:prstGeom>
            <a:gradFill rotWithShape="1">
              <a:gsLst>
                <a:gs pos="0">
                  <a:srgbClr val="FFFFFF">
                    <a:alpha val="56000"/>
                  </a:srgbClr>
                </a:gs>
                <a:gs pos="100000">
                  <a:srgbClr val="FFFFFF">
                    <a:gamma/>
                    <a:tint val="0"/>
                    <a:invGamma/>
                    <a:alpha val="24001"/>
                  </a:srgb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>
                <a:defRPr/>
              </a:pPr>
              <a:r>
                <a:rPr lang="en-US" sz="1600" b="1" i="1" kern="0">
                  <a:solidFill>
                    <a:srgbClr val="000000"/>
                  </a:solidFill>
                  <a:latin typeface="Times New Roman"/>
                  <a:cs typeface="Arial"/>
                </a:rPr>
                <a:t>T</a:t>
              </a:r>
              <a:endParaRPr lang="en-US" sz="2400" b="1" kern="0">
                <a:solidFill>
                  <a:srgbClr val="000000"/>
                </a:solidFill>
                <a:latin typeface="Times New Roman"/>
                <a:cs typeface="Arial"/>
              </a:endParaRPr>
            </a:p>
          </p:txBody>
        </p:sp>
      </p:grpSp>
      <p:grpSp>
        <p:nvGrpSpPr>
          <p:cNvPr id="116" name="Group 38"/>
          <p:cNvGrpSpPr>
            <a:grpSpLocks noChangeAspect="1"/>
          </p:cNvGrpSpPr>
          <p:nvPr/>
        </p:nvGrpSpPr>
        <p:grpSpPr bwMode="auto">
          <a:xfrm>
            <a:off x="6969125" y="4808538"/>
            <a:ext cx="1636713" cy="381000"/>
            <a:chOff x="4593" y="3720"/>
            <a:chExt cx="1031" cy="240"/>
          </a:xfrm>
        </p:grpSpPr>
        <p:sp>
          <p:nvSpPr>
            <p:cNvPr id="117" name="AutoShape 39"/>
            <p:cNvSpPr>
              <a:spLocks noChangeAspect="1" noChangeArrowheads="1" noTextEdit="1"/>
            </p:cNvSpPr>
            <p:nvPr/>
          </p:nvSpPr>
          <p:spPr bwMode="auto">
            <a:xfrm>
              <a:off x="4593" y="3745"/>
              <a:ext cx="1031" cy="215"/>
            </a:xfrm>
            <a:prstGeom prst="rect">
              <a:avLst/>
            </a:prstGeom>
            <a:gradFill rotWithShape="1">
              <a:gsLst>
                <a:gs pos="0">
                  <a:srgbClr val="FFFFFF">
                    <a:alpha val="56000"/>
                  </a:srgbClr>
                </a:gs>
                <a:gs pos="100000">
                  <a:srgbClr val="FFFFFF">
                    <a:gamma/>
                    <a:tint val="0"/>
                    <a:invGamma/>
                    <a:alpha val="24001"/>
                  </a:srgb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>
                <a:defRPr/>
              </a:pPr>
              <a:endParaRPr kumimoji="1" lang="en-US" sz="2000" kern="0">
                <a:solidFill>
                  <a:srgbClr val="808080"/>
                </a:solidFill>
                <a:latin typeface="Times New Roman"/>
                <a:cs typeface="Arial"/>
              </a:endParaRPr>
            </a:p>
          </p:txBody>
        </p:sp>
        <p:sp>
          <p:nvSpPr>
            <p:cNvPr id="118" name="Rectangle 40"/>
            <p:cNvSpPr>
              <a:spLocks noChangeArrowheads="1"/>
            </p:cNvSpPr>
            <p:nvPr/>
          </p:nvSpPr>
          <p:spPr bwMode="auto">
            <a:xfrm>
              <a:off x="5034" y="3720"/>
              <a:ext cx="137" cy="230"/>
            </a:xfrm>
            <a:prstGeom prst="rect">
              <a:avLst/>
            </a:prstGeom>
            <a:gradFill rotWithShape="1">
              <a:gsLst>
                <a:gs pos="0">
                  <a:srgbClr val="FFFFFF">
                    <a:alpha val="56000"/>
                  </a:srgbClr>
                </a:gs>
                <a:gs pos="100000">
                  <a:srgbClr val="FFFFFF">
                    <a:gamma/>
                    <a:tint val="0"/>
                    <a:invGamma/>
                    <a:alpha val="24001"/>
                  </a:srgb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>
                <a:defRPr/>
              </a:pPr>
              <a:r>
                <a:rPr lang="en-US" sz="2400" b="1" kern="0">
                  <a:solidFill>
                    <a:srgbClr val="000000"/>
                  </a:solidFill>
                  <a:latin typeface="Symbol" pitchFamily="18" charset="2"/>
                  <a:cs typeface="Arial"/>
                </a:rPr>
                <a:t>å</a:t>
              </a:r>
              <a:endParaRPr lang="en-US" sz="2400" b="1" kern="0">
                <a:solidFill>
                  <a:srgbClr val="000000"/>
                </a:solidFill>
                <a:latin typeface="Times New Roman"/>
                <a:cs typeface="Arial"/>
              </a:endParaRPr>
            </a:p>
          </p:txBody>
        </p:sp>
        <p:sp>
          <p:nvSpPr>
            <p:cNvPr id="119" name="Rectangle 41"/>
            <p:cNvSpPr>
              <a:spLocks noChangeArrowheads="1"/>
            </p:cNvSpPr>
            <p:nvPr/>
          </p:nvSpPr>
          <p:spPr bwMode="auto">
            <a:xfrm>
              <a:off x="5340" y="3755"/>
              <a:ext cx="70" cy="154"/>
            </a:xfrm>
            <a:prstGeom prst="rect">
              <a:avLst/>
            </a:prstGeom>
            <a:gradFill rotWithShape="1">
              <a:gsLst>
                <a:gs pos="0">
                  <a:srgbClr val="FFFFFF">
                    <a:alpha val="56000"/>
                  </a:srgbClr>
                </a:gs>
                <a:gs pos="100000">
                  <a:srgbClr val="FFFFFF">
                    <a:gamma/>
                    <a:tint val="0"/>
                    <a:invGamma/>
                    <a:alpha val="24001"/>
                  </a:srgb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>
                <a:defRPr/>
              </a:pPr>
              <a:r>
                <a:rPr lang="en-US" sz="1600" b="1" kern="0">
                  <a:solidFill>
                    <a:srgbClr val="000000"/>
                  </a:solidFill>
                  <a:latin typeface="Symbol" pitchFamily="18" charset="2"/>
                  <a:cs typeface="Arial"/>
                </a:rPr>
                <a:t>-</a:t>
              </a:r>
              <a:endParaRPr lang="en-US" sz="2400" b="1" kern="0">
                <a:solidFill>
                  <a:srgbClr val="000000"/>
                </a:solidFill>
                <a:latin typeface="Times New Roman"/>
                <a:cs typeface="Arial"/>
              </a:endParaRPr>
            </a:p>
          </p:txBody>
        </p:sp>
        <p:sp>
          <p:nvSpPr>
            <p:cNvPr id="120" name="Rectangle 42"/>
            <p:cNvSpPr>
              <a:spLocks noChangeArrowheads="1"/>
            </p:cNvSpPr>
            <p:nvPr/>
          </p:nvSpPr>
          <p:spPr bwMode="auto">
            <a:xfrm>
              <a:off x="4941" y="3755"/>
              <a:ext cx="70" cy="154"/>
            </a:xfrm>
            <a:prstGeom prst="rect">
              <a:avLst/>
            </a:prstGeom>
            <a:gradFill rotWithShape="1">
              <a:gsLst>
                <a:gs pos="0">
                  <a:srgbClr val="FFFFFF">
                    <a:alpha val="56000"/>
                  </a:srgbClr>
                </a:gs>
                <a:gs pos="100000">
                  <a:srgbClr val="FFFFFF">
                    <a:gamma/>
                    <a:tint val="0"/>
                    <a:invGamma/>
                    <a:alpha val="24001"/>
                  </a:srgb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>
                <a:defRPr/>
              </a:pPr>
              <a:r>
                <a:rPr lang="en-US" sz="1600" b="1" kern="0">
                  <a:solidFill>
                    <a:srgbClr val="000000"/>
                  </a:solidFill>
                  <a:latin typeface="Symbol" pitchFamily="18" charset="2"/>
                  <a:cs typeface="Arial"/>
                </a:rPr>
                <a:t>+</a:t>
              </a:r>
              <a:endParaRPr lang="en-US" sz="2400" b="1" kern="0">
                <a:solidFill>
                  <a:srgbClr val="000000"/>
                </a:solidFill>
                <a:latin typeface="Times New Roman"/>
                <a:cs typeface="Arial"/>
              </a:endParaRPr>
            </a:p>
          </p:txBody>
        </p:sp>
        <p:sp>
          <p:nvSpPr>
            <p:cNvPr id="121" name="Rectangle 43"/>
            <p:cNvSpPr>
              <a:spLocks noChangeArrowheads="1"/>
            </p:cNvSpPr>
            <p:nvPr/>
          </p:nvSpPr>
          <p:spPr bwMode="auto">
            <a:xfrm>
              <a:off x="4741" y="3755"/>
              <a:ext cx="70" cy="154"/>
            </a:xfrm>
            <a:prstGeom prst="rect">
              <a:avLst/>
            </a:prstGeom>
            <a:gradFill rotWithShape="1">
              <a:gsLst>
                <a:gs pos="0">
                  <a:srgbClr val="FFFFFF">
                    <a:alpha val="56000"/>
                  </a:srgbClr>
                </a:gs>
                <a:gs pos="100000">
                  <a:srgbClr val="FFFFFF">
                    <a:gamma/>
                    <a:tint val="0"/>
                    <a:invGamma/>
                    <a:alpha val="24001"/>
                  </a:srgb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>
                <a:defRPr/>
              </a:pPr>
              <a:r>
                <a:rPr lang="en-US" sz="1600" b="1" kern="0">
                  <a:solidFill>
                    <a:srgbClr val="000000"/>
                  </a:solidFill>
                  <a:latin typeface="Symbol" pitchFamily="18" charset="2"/>
                  <a:cs typeface="Arial"/>
                </a:rPr>
                <a:t>=</a:t>
              </a:r>
              <a:endParaRPr lang="en-US" sz="2400" b="1" kern="0">
                <a:solidFill>
                  <a:srgbClr val="000000"/>
                </a:solidFill>
                <a:latin typeface="Times New Roman"/>
                <a:cs typeface="Arial"/>
              </a:endParaRPr>
            </a:p>
          </p:txBody>
        </p:sp>
        <p:sp>
          <p:nvSpPr>
            <p:cNvPr id="122" name="Rectangle 44"/>
            <p:cNvSpPr>
              <a:spLocks noChangeArrowheads="1"/>
            </p:cNvSpPr>
            <p:nvPr/>
          </p:nvSpPr>
          <p:spPr bwMode="auto">
            <a:xfrm>
              <a:off x="5490" y="3850"/>
              <a:ext cx="96" cy="86"/>
            </a:xfrm>
            <a:prstGeom prst="rect">
              <a:avLst/>
            </a:prstGeom>
            <a:gradFill rotWithShape="1">
              <a:gsLst>
                <a:gs pos="0">
                  <a:srgbClr val="FFFFFF">
                    <a:alpha val="56000"/>
                  </a:srgbClr>
                </a:gs>
                <a:gs pos="100000">
                  <a:srgbClr val="FFFFFF">
                    <a:gamma/>
                    <a:tint val="0"/>
                    <a:invGamma/>
                    <a:alpha val="24001"/>
                  </a:srgb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>
                <a:defRPr/>
              </a:pPr>
              <a:r>
                <a:rPr lang="en-US" sz="900" b="1" i="1" kern="0">
                  <a:solidFill>
                    <a:srgbClr val="000000"/>
                  </a:solidFill>
                  <a:latin typeface="Times New Roman"/>
                  <a:cs typeface="Arial"/>
                </a:rPr>
                <a:t>out</a:t>
              </a:r>
              <a:endParaRPr lang="en-US" sz="2400" b="1" kern="0">
                <a:solidFill>
                  <a:srgbClr val="000000"/>
                </a:solidFill>
                <a:latin typeface="Times New Roman"/>
                <a:cs typeface="Arial"/>
              </a:endParaRPr>
            </a:p>
          </p:txBody>
        </p:sp>
        <p:sp>
          <p:nvSpPr>
            <p:cNvPr id="123" name="Rectangle 45"/>
            <p:cNvSpPr>
              <a:spLocks noChangeArrowheads="1"/>
            </p:cNvSpPr>
            <p:nvPr/>
          </p:nvSpPr>
          <p:spPr bwMode="auto">
            <a:xfrm>
              <a:off x="5245" y="3850"/>
              <a:ext cx="60" cy="86"/>
            </a:xfrm>
            <a:prstGeom prst="rect">
              <a:avLst/>
            </a:prstGeom>
            <a:gradFill rotWithShape="1">
              <a:gsLst>
                <a:gs pos="0">
                  <a:srgbClr val="FFFFFF">
                    <a:alpha val="56000"/>
                  </a:srgbClr>
                </a:gs>
                <a:gs pos="100000">
                  <a:srgbClr val="FFFFFF">
                    <a:gamma/>
                    <a:tint val="0"/>
                    <a:invGamma/>
                    <a:alpha val="24001"/>
                  </a:srgb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>
                <a:defRPr/>
              </a:pPr>
              <a:r>
                <a:rPr lang="en-US" sz="900" b="1" i="1" kern="0">
                  <a:solidFill>
                    <a:srgbClr val="000000"/>
                  </a:solidFill>
                  <a:latin typeface="Times New Roman"/>
                  <a:cs typeface="Arial"/>
                </a:rPr>
                <a:t>in</a:t>
              </a:r>
              <a:endParaRPr lang="en-US" sz="2400" b="1" kern="0">
                <a:solidFill>
                  <a:srgbClr val="000000"/>
                </a:solidFill>
                <a:latin typeface="Times New Roman"/>
                <a:cs typeface="Arial"/>
              </a:endParaRPr>
            </a:p>
          </p:txBody>
        </p:sp>
        <p:sp>
          <p:nvSpPr>
            <p:cNvPr id="124" name="Rectangle 46"/>
            <p:cNvSpPr>
              <a:spLocks noChangeArrowheads="1"/>
            </p:cNvSpPr>
            <p:nvPr/>
          </p:nvSpPr>
          <p:spPr bwMode="auto">
            <a:xfrm>
              <a:off x="5425" y="3770"/>
              <a:ext cx="78" cy="154"/>
            </a:xfrm>
            <a:prstGeom prst="rect">
              <a:avLst/>
            </a:prstGeom>
            <a:gradFill rotWithShape="1">
              <a:gsLst>
                <a:gs pos="0">
                  <a:srgbClr val="FFFFFF">
                    <a:alpha val="56000"/>
                  </a:srgbClr>
                </a:gs>
                <a:gs pos="100000">
                  <a:srgbClr val="FFFFFF">
                    <a:gamma/>
                    <a:tint val="0"/>
                    <a:invGamma/>
                    <a:alpha val="24001"/>
                  </a:srgb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>
                <a:defRPr/>
              </a:pPr>
              <a:r>
                <a:rPr lang="en-US" sz="1600" b="1" i="1" kern="0">
                  <a:solidFill>
                    <a:srgbClr val="000000"/>
                  </a:solidFill>
                  <a:latin typeface="Times New Roman"/>
                  <a:cs typeface="Arial"/>
                </a:rPr>
                <a:t>T</a:t>
              </a:r>
              <a:endParaRPr lang="en-US" sz="2400" b="1" kern="0">
                <a:solidFill>
                  <a:srgbClr val="000000"/>
                </a:solidFill>
                <a:latin typeface="Times New Roman"/>
                <a:cs typeface="Arial"/>
              </a:endParaRPr>
            </a:p>
          </p:txBody>
        </p:sp>
        <p:sp>
          <p:nvSpPr>
            <p:cNvPr id="125" name="Rectangle 47"/>
            <p:cNvSpPr>
              <a:spLocks noChangeArrowheads="1"/>
            </p:cNvSpPr>
            <p:nvPr/>
          </p:nvSpPr>
          <p:spPr bwMode="auto">
            <a:xfrm>
              <a:off x="5181" y="3770"/>
              <a:ext cx="78" cy="154"/>
            </a:xfrm>
            <a:prstGeom prst="rect">
              <a:avLst/>
            </a:prstGeom>
            <a:gradFill rotWithShape="1">
              <a:gsLst>
                <a:gs pos="0">
                  <a:srgbClr val="FFFFFF">
                    <a:alpha val="56000"/>
                  </a:srgbClr>
                </a:gs>
                <a:gs pos="100000">
                  <a:srgbClr val="FFFFFF">
                    <a:gamma/>
                    <a:tint val="0"/>
                    <a:invGamma/>
                    <a:alpha val="24001"/>
                  </a:srgb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>
                <a:defRPr/>
              </a:pPr>
              <a:r>
                <a:rPr lang="en-US" sz="1600" b="1" i="1" kern="0">
                  <a:solidFill>
                    <a:srgbClr val="000000"/>
                  </a:solidFill>
                  <a:latin typeface="Times New Roman"/>
                  <a:cs typeface="Arial"/>
                </a:rPr>
                <a:t>T</a:t>
              </a:r>
              <a:endParaRPr lang="en-US" sz="2400" b="1" kern="0">
                <a:solidFill>
                  <a:srgbClr val="000000"/>
                </a:solidFill>
                <a:latin typeface="Times New Roman"/>
                <a:cs typeface="Arial"/>
              </a:endParaRPr>
            </a:p>
          </p:txBody>
        </p:sp>
        <p:sp>
          <p:nvSpPr>
            <p:cNvPr id="126" name="Rectangle 48"/>
            <p:cNvSpPr>
              <a:spLocks noChangeArrowheads="1"/>
            </p:cNvSpPr>
            <p:nvPr/>
          </p:nvSpPr>
          <p:spPr bwMode="auto">
            <a:xfrm>
              <a:off x="4844" y="3770"/>
              <a:ext cx="71" cy="154"/>
            </a:xfrm>
            <a:prstGeom prst="rect">
              <a:avLst/>
            </a:prstGeom>
            <a:gradFill rotWithShape="1">
              <a:gsLst>
                <a:gs pos="0">
                  <a:srgbClr val="FFFFFF">
                    <a:alpha val="56000"/>
                  </a:srgbClr>
                </a:gs>
                <a:gs pos="100000">
                  <a:srgbClr val="FFFFFF">
                    <a:gamma/>
                    <a:tint val="0"/>
                    <a:invGamma/>
                    <a:alpha val="24001"/>
                  </a:srgb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>
                <a:defRPr/>
              </a:pPr>
              <a:r>
                <a:rPr lang="en-US" sz="1600" b="1" i="1" kern="0">
                  <a:solidFill>
                    <a:srgbClr val="000000"/>
                  </a:solidFill>
                  <a:latin typeface="Times New Roman"/>
                  <a:cs typeface="Arial"/>
                </a:rPr>
                <a:t>S</a:t>
              </a:r>
              <a:endParaRPr lang="en-US" sz="2400" b="1" kern="0">
                <a:solidFill>
                  <a:srgbClr val="000000"/>
                </a:solidFill>
                <a:latin typeface="Times New Roman"/>
                <a:cs typeface="Arial"/>
              </a:endParaRPr>
            </a:p>
          </p:txBody>
        </p:sp>
        <p:sp>
          <p:nvSpPr>
            <p:cNvPr id="127" name="Rectangle 49"/>
            <p:cNvSpPr>
              <a:spLocks noChangeArrowheads="1"/>
            </p:cNvSpPr>
            <p:nvPr/>
          </p:nvSpPr>
          <p:spPr bwMode="auto">
            <a:xfrm>
              <a:off x="4616" y="3770"/>
              <a:ext cx="92" cy="154"/>
            </a:xfrm>
            <a:prstGeom prst="rect">
              <a:avLst/>
            </a:prstGeom>
            <a:gradFill rotWithShape="1">
              <a:gsLst>
                <a:gs pos="0">
                  <a:srgbClr val="FFFFFF">
                    <a:alpha val="56000"/>
                  </a:srgbClr>
                </a:gs>
                <a:gs pos="100000">
                  <a:srgbClr val="FFFFFF">
                    <a:gamma/>
                    <a:tint val="0"/>
                    <a:invGamma/>
                    <a:alpha val="24001"/>
                  </a:srgb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>
                <a:defRPr/>
              </a:pPr>
              <a:r>
                <a:rPr lang="en-US" sz="1600" b="1" i="1" kern="0">
                  <a:solidFill>
                    <a:srgbClr val="000000"/>
                  </a:solidFill>
                  <a:latin typeface="Times New Roman"/>
                  <a:cs typeface="Arial"/>
                </a:rPr>
                <a:t>D</a:t>
              </a:r>
              <a:endParaRPr lang="en-US" sz="2400" b="1" kern="0">
                <a:solidFill>
                  <a:srgbClr val="000000"/>
                </a:solidFill>
                <a:latin typeface="Times New Roman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10169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95363"/>
          </a:xfrm>
        </p:spPr>
        <p:txBody>
          <a:bodyPr>
            <a:normAutofit fontScale="90000"/>
          </a:bodyPr>
          <a:lstStyle/>
          <a:p>
            <a:r>
              <a:rPr lang="en-US" sz="3600" smtClean="0"/>
              <a:t>The challenge of increasing Digital Elevation Model (DEM) resolution</a:t>
            </a:r>
          </a:p>
        </p:txBody>
      </p:sp>
      <p:sp>
        <p:nvSpPr>
          <p:cNvPr id="28675" name="Rectangle 38"/>
          <p:cNvSpPr>
            <a:spLocks noChangeArrowheads="1"/>
          </p:cNvSpPr>
          <p:nvPr/>
        </p:nvSpPr>
        <p:spPr bwMode="auto">
          <a:xfrm>
            <a:off x="1041400" y="1398588"/>
            <a:ext cx="2387600" cy="76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4500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</a:rPr>
              <a:t>1980’s  DMA  90 m</a:t>
            </a:r>
          </a:p>
          <a:p>
            <a:pPr fontAlgn="base">
              <a:spcBef>
                <a:spcPct val="4500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</a:rPr>
              <a:t>10</a:t>
            </a:r>
            <a:r>
              <a:rPr lang="en-US" b="1" baseline="30000">
                <a:solidFill>
                  <a:srgbClr val="000000"/>
                </a:solidFill>
              </a:rPr>
              <a:t>2</a:t>
            </a:r>
            <a:r>
              <a:rPr lang="en-US" b="1">
                <a:solidFill>
                  <a:srgbClr val="000000"/>
                </a:solidFill>
              </a:rPr>
              <a:t> cells/km</a:t>
            </a:r>
            <a:r>
              <a:rPr lang="en-US" b="1" baseline="30000">
                <a:solidFill>
                  <a:srgbClr val="000000"/>
                </a:solidFill>
              </a:rPr>
              <a:t>2</a:t>
            </a:r>
            <a:endParaRPr lang="en-US" b="1">
              <a:solidFill>
                <a:srgbClr val="000000"/>
              </a:solidFill>
            </a:endParaRPr>
          </a:p>
        </p:txBody>
      </p:sp>
      <p:sp>
        <p:nvSpPr>
          <p:cNvPr id="28676" name="Rectangle 39"/>
          <p:cNvSpPr>
            <a:spLocks noChangeArrowheads="1"/>
          </p:cNvSpPr>
          <p:nvPr/>
        </p:nvSpPr>
        <p:spPr bwMode="auto">
          <a:xfrm>
            <a:off x="1041400" y="2827338"/>
            <a:ext cx="2830513" cy="76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4500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</a:rPr>
              <a:t>1990’s USGS DEM  30 m</a:t>
            </a:r>
          </a:p>
          <a:p>
            <a:pPr fontAlgn="base">
              <a:spcBef>
                <a:spcPct val="4500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</a:rPr>
              <a:t>10</a:t>
            </a:r>
            <a:r>
              <a:rPr lang="en-US" b="1" baseline="30000">
                <a:solidFill>
                  <a:srgbClr val="000000"/>
                </a:solidFill>
              </a:rPr>
              <a:t>3</a:t>
            </a:r>
            <a:r>
              <a:rPr lang="en-US" b="1">
                <a:solidFill>
                  <a:srgbClr val="000000"/>
                </a:solidFill>
              </a:rPr>
              <a:t> cells/km</a:t>
            </a:r>
            <a:r>
              <a:rPr lang="en-US" b="1" baseline="30000">
                <a:solidFill>
                  <a:srgbClr val="000000"/>
                </a:solidFill>
              </a:rPr>
              <a:t>2</a:t>
            </a:r>
            <a:endParaRPr lang="en-US" b="1">
              <a:solidFill>
                <a:srgbClr val="000000"/>
              </a:solidFill>
            </a:endParaRPr>
          </a:p>
        </p:txBody>
      </p:sp>
      <p:sp>
        <p:nvSpPr>
          <p:cNvPr id="28677" name="Rectangle 39"/>
          <p:cNvSpPr>
            <a:spLocks noChangeArrowheads="1"/>
          </p:cNvSpPr>
          <p:nvPr/>
        </p:nvSpPr>
        <p:spPr bwMode="auto">
          <a:xfrm>
            <a:off x="1041400" y="4254500"/>
            <a:ext cx="2355850" cy="77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4500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</a:rPr>
              <a:t>2000’s NED 10-30 m</a:t>
            </a:r>
          </a:p>
          <a:p>
            <a:pPr fontAlgn="base">
              <a:spcBef>
                <a:spcPct val="4500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</a:rPr>
              <a:t>10</a:t>
            </a:r>
            <a:r>
              <a:rPr lang="en-US" b="1" baseline="30000">
                <a:solidFill>
                  <a:srgbClr val="000000"/>
                </a:solidFill>
              </a:rPr>
              <a:t>4</a:t>
            </a:r>
            <a:r>
              <a:rPr lang="en-US" b="1">
                <a:solidFill>
                  <a:srgbClr val="000000"/>
                </a:solidFill>
              </a:rPr>
              <a:t> cells/km</a:t>
            </a:r>
            <a:r>
              <a:rPr lang="en-US" b="1" baseline="30000">
                <a:solidFill>
                  <a:srgbClr val="000000"/>
                </a:solidFill>
              </a:rPr>
              <a:t>2</a:t>
            </a:r>
            <a:endParaRPr lang="en-US" b="1">
              <a:solidFill>
                <a:srgbClr val="000000"/>
              </a:solidFill>
            </a:endParaRPr>
          </a:p>
        </p:txBody>
      </p:sp>
      <p:sp>
        <p:nvSpPr>
          <p:cNvPr id="28678" name="Rectangle 39"/>
          <p:cNvSpPr>
            <a:spLocks noChangeArrowheads="1"/>
          </p:cNvSpPr>
          <p:nvPr/>
        </p:nvSpPr>
        <p:spPr bwMode="auto">
          <a:xfrm>
            <a:off x="1041400" y="5683250"/>
            <a:ext cx="2247900" cy="77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45000"/>
              </a:spcBef>
              <a:spcAft>
                <a:spcPct val="0"/>
              </a:spcAft>
            </a:pPr>
            <a:r>
              <a:rPr lang="en-US" b="1" dirty="0">
                <a:solidFill>
                  <a:srgbClr val="000000"/>
                </a:solidFill>
              </a:rPr>
              <a:t>2010’s LIDAR ~1 m</a:t>
            </a:r>
          </a:p>
          <a:p>
            <a:pPr fontAlgn="base">
              <a:spcBef>
                <a:spcPct val="45000"/>
              </a:spcBef>
              <a:spcAft>
                <a:spcPct val="0"/>
              </a:spcAft>
            </a:pPr>
            <a:r>
              <a:rPr lang="en-US" b="1" dirty="0">
                <a:solidFill>
                  <a:srgbClr val="000000"/>
                </a:solidFill>
              </a:rPr>
              <a:t>10</a:t>
            </a:r>
            <a:r>
              <a:rPr lang="en-US" b="1" baseline="30000" dirty="0">
                <a:solidFill>
                  <a:srgbClr val="000000"/>
                </a:solidFill>
              </a:rPr>
              <a:t>6</a:t>
            </a:r>
            <a:r>
              <a:rPr lang="en-US" b="1" dirty="0">
                <a:solidFill>
                  <a:srgbClr val="000000"/>
                </a:solidFill>
              </a:rPr>
              <a:t> cells/km</a:t>
            </a:r>
            <a:r>
              <a:rPr lang="en-US" b="1" baseline="30000" dirty="0">
                <a:solidFill>
                  <a:srgbClr val="000000"/>
                </a:solidFill>
              </a:rPr>
              <a:t>2</a:t>
            </a:r>
            <a:endParaRPr lang="en-US" b="1" dirty="0">
              <a:solidFill>
                <a:srgbClr val="000000"/>
              </a:solidFill>
            </a:endParaRPr>
          </a:p>
        </p:txBody>
      </p:sp>
      <p:grpSp>
        <p:nvGrpSpPr>
          <p:cNvPr id="2" name="Group 50"/>
          <p:cNvGrpSpPr>
            <a:grpSpLocks/>
          </p:cNvGrpSpPr>
          <p:nvPr/>
        </p:nvGrpSpPr>
        <p:grpSpPr bwMode="auto">
          <a:xfrm>
            <a:off x="4156075" y="1058863"/>
            <a:ext cx="4476750" cy="5629275"/>
            <a:chOff x="2677646" y="695045"/>
            <a:chExt cx="4476189" cy="5629275"/>
          </a:xfrm>
        </p:grpSpPr>
        <p:pic>
          <p:nvPicPr>
            <p:cNvPr id="28680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 r="29588"/>
            <a:stretch>
              <a:fillRect/>
            </a:stretch>
          </p:blipFill>
          <p:spPr bwMode="auto">
            <a:xfrm>
              <a:off x="2700616" y="695045"/>
              <a:ext cx="4453219" cy="5629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8681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 t="45656" r="29558" b="25626"/>
            <a:stretch>
              <a:fillRect/>
            </a:stretch>
          </p:blipFill>
          <p:spPr bwMode="auto">
            <a:xfrm>
              <a:off x="2705381" y="3254188"/>
              <a:ext cx="4448454" cy="1600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8682" name="Picture 4"/>
            <p:cNvPicPr>
              <a:picLocks noChangeAspect="1" noChangeArrowheads="1"/>
            </p:cNvPicPr>
            <p:nvPr/>
          </p:nvPicPr>
          <p:blipFill>
            <a:blip r:embed="rId5" cstate="print"/>
            <a:srcRect t="21861" r="29588" b="51202"/>
            <a:stretch>
              <a:fillRect/>
            </a:stretch>
          </p:blipFill>
          <p:spPr bwMode="auto">
            <a:xfrm>
              <a:off x="2687171" y="1922929"/>
              <a:ext cx="4453217" cy="15060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8683" name="Picture 5"/>
            <p:cNvPicPr>
              <a:picLocks noChangeAspect="1" noChangeArrowheads="1"/>
            </p:cNvPicPr>
            <p:nvPr/>
          </p:nvPicPr>
          <p:blipFill>
            <a:blip r:embed="rId6" cstate="print"/>
            <a:srcRect r="29437" b="77223"/>
            <a:stretch>
              <a:fillRect/>
            </a:stretch>
          </p:blipFill>
          <p:spPr bwMode="auto">
            <a:xfrm>
              <a:off x="2677646" y="705411"/>
              <a:ext cx="4476189" cy="12713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1609507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14"/>
          <p:cNvSpPr>
            <a:spLocks noChangeArrowheads="1"/>
          </p:cNvSpPr>
          <p:nvPr/>
        </p:nvSpPr>
        <p:spPr bwMode="auto">
          <a:xfrm>
            <a:off x="457200" y="1447800"/>
            <a:ext cx="39624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kumimoji="1" lang="en-US" sz="2000">
              <a:solidFill>
                <a:srgbClr val="010000"/>
              </a:solidFill>
            </a:endParaRPr>
          </a:p>
        </p:txBody>
      </p:sp>
      <p:sp>
        <p:nvSpPr>
          <p:cNvPr id="109571" name="Rectangle 2"/>
          <p:cNvSpPr>
            <a:spLocks noGrp="1" noChangeArrowheads="1"/>
          </p:cNvSpPr>
          <p:nvPr>
            <p:ph type="title"/>
          </p:nvPr>
        </p:nvSpPr>
        <p:spPr>
          <a:xfrm>
            <a:off x="349957" y="237572"/>
            <a:ext cx="8565444" cy="1143000"/>
          </a:xfrm>
        </p:spPr>
        <p:txBody>
          <a:bodyPr/>
          <a:lstStyle/>
          <a:p>
            <a:pPr eaLnBrk="1" hangingPunct="1"/>
            <a:r>
              <a:rPr lang="en-US" dirty="0" err="1" smtClean="0"/>
              <a:t>TauDEM</a:t>
            </a:r>
            <a:r>
              <a:rPr lang="en-US" dirty="0" smtClean="0"/>
              <a:t> Parallel Approach</a:t>
            </a:r>
          </a:p>
        </p:txBody>
      </p:sp>
      <p:sp>
        <p:nvSpPr>
          <p:cNvPr id="109572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4038600" cy="4525963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buClr>
                <a:srgbClr val="000000"/>
              </a:buClr>
            </a:pPr>
            <a:r>
              <a:rPr lang="en-US" sz="2800" dirty="0" smtClean="0"/>
              <a:t>MPI, distributed memory paradigm</a:t>
            </a:r>
          </a:p>
          <a:p>
            <a:pPr eaLnBrk="1" hangingPunct="1">
              <a:buClr>
                <a:srgbClr val="000000"/>
              </a:buClr>
            </a:pPr>
            <a:r>
              <a:rPr lang="en-US" sz="2800" dirty="0" smtClean="0"/>
              <a:t>Row oriented slices</a:t>
            </a:r>
          </a:p>
          <a:p>
            <a:pPr eaLnBrk="1" hangingPunct="1">
              <a:buClr>
                <a:srgbClr val="000000"/>
              </a:buClr>
            </a:pPr>
            <a:r>
              <a:rPr lang="en-US" sz="2800" dirty="0" smtClean="0"/>
              <a:t>Each process includes one buffer row on either side</a:t>
            </a:r>
          </a:p>
          <a:p>
            <a:pPr eaLnBrk="1" hangingPunct="1">
              <a:buClr>
                <a:srgbClr val="000000"/>
              </a:buClr>
            </a:pPr>
            <a:r>
              <a:rPr lang="en-US" sz="2800" dirty="0" smtClean="0"/>
              <a:t>Each process does not change buffer row</a:t>
            </a:r>
          </a:p>
          <a:p>
            <a:r>
              <a:rPr lang="en-US" sz="2800" dirty="0">
                <a:solidFill>
                  <a:srgbClr val="FF0000"/>
                </a:solidFill>
              </a:rPr>
              <a:t>Improved runtime efficiency</a:t>
            </a:r>
          </a:p>
          <a:p>
            <a:r>
              <a:rPr lang="en-US" sz="2800" dirty="0">
                <a:solidFill>
                  <a:srgbClr val="FF0000"/>
                </a:solidFill>
              </a:rPr>
              <a:t>Capability to run larger problems</a:t>
            </a:r>
          </a:p>
          <a:p>
            <a:pPr eaLnBrk="1" hangingPunct="1">
              <a:buClr>
                <a:srgbClr val="000000"/>
              </a:buClr>
            </a:pPr>
            <a:endParaRPr lang="en-US" sz="2800" dirty="0" smtClean="0"/>
          </a:p>
        </p:txBody>
      </p:sp>
      <p:pic>
        <p:nvPicPr>
          <p:cNvPr id="109573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8200" y="1752600"/>
            <a:ext cx="4191000" cy="4052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9574" name="Rectangle 11"/>
          <p:cNvSpPr>
            <a:spLocks noChangeArrowheads="1"/>
          </p:cNvSpPr>
          <p:nvPr/>
        </p:nvSpPr>
        <p:spPr bwMode="auto">
          <a:xfrm>
            <a:off x="4572000" y="1676400"/>
            <a:ext cx="4343400" cy="1676400"/>
          </a:xfrm>
          <a:prstGeom prst="rect">
            <a:avLst/>
          </a:prstGeom>
          <a:noFill/>
          <a:ln w="9525">
            <a:solidFill>
              <a:srgbClr val="0000FF"/>
            </a:solidFill>
            <a:prstDash val="dash"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kumimoji="1" lang="en-US" sz="2000">
              <a:solidFill>
                <a:srgbClr val="010000"/>
              </a:solidFill>
            </a:endParaRPr>
          </a:p>
        </p:txBody>
      </p:sp>
      <p:sp>
        <p:nvSpPr>
          <p:cNvPr id="109575" name="Rectangle 12"/>
          <p:cNvSpPr>
            <a:spLocks noChangeArrowheads="1"/>
          </p:cNvSpPr>
          <p:nvPr/>
        </p:nvSpPr>
        <p:spPr bwMode="auto">
          <a:xfrm>
            <a:off x="4572000" y="3276600"/>
            <a:ext cx="4343400" cy="1371600"/>
          </a:xfrm>
          <a:prstGeom prst="rect">
            <a:avLst/>
          </a:prstGeom>
          <a:noFill/>
          <a:ln w="9525">
            <a:solidFill>
              <a:srgbClr val="FF0000"/>
            </a:solidFill>
            <a:prstDash val="dashDot"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kumimoji="1" lang="en-US" sz="2000">
              <a:solidFill>
                <a:srgbClr val="010000"/>
              </a:solidFill>
            </a:endParaRPr>
          </a:p>
        </p:txBody>
      </p:sp>
      <p:sp>
        <p:nvSpPr>
          <p:cNvPr id="109576" name="Rectangle 13"/>
          <p:cNvSpPr>
            <a:spLocks noChangeArrowheads="1"/>
          </p:cNvSpPr>
          <p:nvPr/>
        </p:nvSpPr>
        <p:spPr bwMode="auto">
          <a:xfrm>
            <a:off x="4572000" y="4572000"/>
            <a:ext cx="4343400" cy="1371600"/>
          </a:xfrm>
          <a:prstGeom prst="rect">
            <a:avLst/>
          </a:prstGeom>
          <a:noFill/>
          <a:ln w="9525">
            <a:solidFill>
              <a:srgbClr val="008080"/>
            </a:solidFill>
            <a:prstDash val="lgDashDot"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kumimoji="1" lang="en-US" sz="2000">
              <a:solidFill>
                <a:srgbClr val="01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2190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31"/>
          <p:cNvSpPr>
            <a:spLocks noChangeArrowheads="1"/>
          </p:cNvSpPr>
          <p:nvPr/>
        </p:nvSpPr>
        <p:spPr bwMode="auto">
          <a:xfrm>
            <a:off x="304800" y="1295400"/>
            <a:ext cx="8458200" cy="4419600"/>
          </a:xfrm>
          <a:prstGeom prst="rect">
            <a:avLst/>
          </a:prstGeom>
          <a:solidFill>
            <a:schemeClr val="bg1">
              <a:alpha val="89803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2000" b="0" i="0" u="none" strike="noStrike" kern="1200" cap="none" spc="0" normalizeH="0" baseline="0" noProof="0">
              <a:ln>
                <a:noFill/>
              </a:ln>
              <a:solidFill>
                <a:srgbClr val="EEECE1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31747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63525"/>
            <a:ext cx="9144000" cy="1143000"/>
          </a:xfrm>
        </p:spPr>
        <p:txBody>
          <a:bodyPr/>
          <a:lstStyle/>
          <a:p>
            <a:pPr eaLnBrk="1" hangingPunct="1"/>
            <a:r>
              <a:rPr lang="en-US" dirty="0" smtClean="0"/>
              <a:t>Some Algorithm Details</a:t>
            </a:r>
            <a:br>
              <a:rPr lang="en-US" dirty="0" smtClean="0"/>
            </a:br>
            <a:r>
              <a:rPr lang="en-US" dirty="0" smtClean="0"/>
              <a:t>Pit Removal: </a:t>
            </a:r>
            <a:r>
              <a:rPr lang="en-US" dirty="0" err="1" smtClean="0"/>
              <a:t>Planchon</a:t>
            </a:r>
            <a:r>
              <a:rPr lang="en-US" dirty="0" smtClean="0"/>
              <a:t> Fill Algorithm</a:t>
            </a:r>
          </a:p>
        </p:txBody>
      </p:sp>
      <p:sp>
        <p:nvSpPr>
          <p:cNvPr id="31748" name="Freeform 4"/>
          <p:cNvSpPr>
            <a:spLocks/>
          </p:cNvSpPr>
          <p:nvPr/>
        </p:nvSpPr>
        <p:spPr bwMode="auto">
          <a:xfrm>
            <a:off x="457200" y="3735388"/>
            <a:ext cx="2209800" cy="1370012"/>
          </a:xfrm>
          <a:custGeom>
            <a:avLst/>
            <a:gdLst>
              <a:gd name="T0" fmla="*/ 0 w 1392"/>
              <a:gd name="T1" fmla="*/ 2147483647 h 863"/>
              <a:gd name="T2" fmla="*/ 2147483647 w 1392"/>
              <a:gd name="T3" fmla="*/ 2147483647 h 863"/>
              <a:gd name="T4" fmla="*/ 2147483647 w 1392"/>
              <a:gd name="T5" fmla="*/ 2147483647 h 863"/>
              <a:gd name="T6" fmla="*/ 2147483647 w 1392"/>
              <a:gd name="T7" fmla="*/ 2147483647 h 863"/>
              <a:gd name="T8" fmla="*/ 2147483647 w 1392"/>
              <a:gd name="T9" fmla="*/ 2147483647 h 863"/>
              <a:gd name="T10" fmla="*/ 2147483647 w 1392"/>
              <a:gd name="T11" fmla="*/ 2147483647 h 863"/>
              <a:gd name="T12" fmla="*/ 2147483647 w 1392"/>
              <a:gd name="T13" fmla="*/ 2147483647 h 863"/>
              <a:gd name="T14" fmla="*/ 2147483647 w 1392"/>
              <a:gd name="T15" fmla="*/ 2147483647 h 863"/>
              <a:gd name="T16" fmla="*/ 2147483647 w 1392"/>
              <a:gd name="T17" fmla="*/ 2147483647 h 863"/>
              <a:gd name="T18" fmla="*/ 2147483647 w 1392"/>
              <a:gd name="T19" fmla="*/ 2147483647 h 863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1392"/>
              <a:gd name="T31" fmla="*/ 0 h 863"/>
              <a:gd name="T32" fmla="*/ 1392 w 1392"/>
              <a:gd name="T33" fmla="*/ 863 h 863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1392" h="863">
                <a:moveTo>
                  <a:pt x="0" y="863"/>
                </a:moveTo>
                <a:cubicBezTo>
                  <a:pt x="40" y="635"/>
                  <a:pt x="96" y="404"/>
                  <a:pt x="144" y="287"/>
                </a:cubicBezTo>
                <a:cubicBezTo>
                  <a:pt x="192" y="170"/>
                  <a:pt x="232" y="161"/>
                  <a:pt x="288" y="161"/>
                </a:cubicBezTo>
                <a:cubicBezTo>
                  <a:pt x="344" y="161"/>
                  <a:pt x="425" y="299"/>
                  <a:pt x="480" y="287"/>
                </a:cubicBezTo>
                <a:cubicBezTo>
                  <a:pt x="535" y="275"/>
                  <a:pt x="571" y="130"/>
                  <a:pt x="618" y="89"/>
                </a:cubicBezTo>
                <a:cubicBezTo>
                  <a:pt x="665" y="48"/>
                  <a:pt x="721" y="0"/>
                  <a:pt x="762" y="41"/>
                </a:cubicBezTo>
                <a:cubicBezTo>
                  <a:pt x="803" y="82"/>
                  <a:pt x="823" y="246"/>
                  <a:pt x="864" y="335"/>
                </a:cubicBezTo>
                <a:cubicBezTo>
                  <a:pt x="905" y="424"/>
                  <a:pt x="952" y="559"/>
                  <a:pt x="1008" y="575"/>
                </a:cubicBezTo>
                <a:cubicBezTo>
                  <a:pt x="1064" y="591"/>
                  <a:pt x="1136" y="391"/>
                  <a:pt x="1200" y="431"/>
                </a:cubicBezTo>
                <a:cubicBezTo>
                  <a:pt x="1264" y="471"/>
                  <a:pt x="1328" y="643"/>
                  <a:pt x="1392" y="815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2000" b="0" i="0" u="none" strike="noStrike" kern="1200" cap="none" spc="0" normalizeH="0" baseline="0" noProof="0">
              <a:ln>
                <a:noFill/>
              </a:ln>
              <a:solidFill>
                <a:srgbClr val="EEECE1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31749" name="Line 8"/>
          <p:cNvSpPr>
            <a:spLocks noChangeShapeType="1"/>
          </p:cNvSpPr>
          <p:nvPr/>
        </p:nvSpPr>
        <p:spPr bwMode="auto">
          <a:xfrm flipH="1" flipV="1">
            <a:off x="2590800" y="2819400"/>
            <a:ext cx="76200" cy="22098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2000" b="0" i="0" u="none" strike="noStrike" kern="1200" cap="none" spc="0" normalizeH="0" baseline="0" noProof="0">
              <a:ln>
                <a:noFill/>
              </a:ln>
              <a:solidFill>
                <a:srgbClr val="EEECE1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31750" name="Line 9"/>
          <p:cNvSpPr>
            <a:spLocks noChangeShapeType="1"/>
          </p:cNvSpPr>
          <p:nvPr/>
        </p:nvSpPr>
        <p:spPr bwMode="auto">
          <a:xfrm flipH="1">
            <a:off x="533400" y="2819400"/>
            <a:ext cx="2057400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2000" b="0" i="0" u="none" strike="noStrike" kern="1200" cap="none" spc="0" normalizeH="0" baseline="0" noProof="0">
              <a:ln>
                <a:noFill/>
              </a:ln>
              <a:solidFill>
                <a:srgbClr val="EEECE1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31751" name="Line 10"/>
          <p:cNvSpPr>
            <a:spLocks noChangeShapeType="1"/>
          </p:cNvSpPr>
          <p:nvPr/>
        </p:nvSpPr>
        <p:spPr bwMode="auto">
          <a:xfrm flipV="1">
            <a:off x="457200" y="2819400"/>
            <a:ext cx="76200" cy="22860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2000" b="0" i="0" u="none" strike="noStrike" kern="1200" cap="none" spc="0" normalizeH="0" baseline="0" noProof="0">
              <a:ln>
                <a:noFill/>
              </a:ln>
              <a:solidFill>
                <a:srgbClr val="EEECE1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31752" name="Freeform 11"/>
          <p:cNvSpPr>
            <a:spLocks/>
          </p:cNvSpPr>
          <p:nvPr/>
        </p:nvSpPr>
        <p:spPr bwMode="auto">
          <a:xfrm>
            <a:off x="5149850" y="4398963"/>
            <a:ext cx="336550" cy="630237"/>
          </a:xfrm>
          <a:custGeom>
            <a:avLst/>
            <a:gdLst>
              <a:gd name="T0" fmla="*/ 2147483647 w 212"/>
              <a:gd name="T1" fmla="*/ 2147483647 h 397"/>
              <a:gd name="T2" fmla="*/ 2147483647 w 212"/>
              <a:gd name="T3" fmla="*/ 2147483647 h 397"/>
              <a:gd name="T4" fmla="*/ 0 w 212"/>
              <a:gd name="T5" fmla="*/ 0 h 397"/>
              <a:gd name="T6" fmla="*/ 0 60000 65536"/>
              <a:gd name="T7" fmla="*/ 0 60000 65536"/>
              <a:gd name="T8" fmla="*/ 0 60000 65536"/>
              <a:gd name="T9" fmla="*/ 0 w 212"/>
              <a:gd name="T10" fmla="*/ 0 h 397"/>
              <a:gd name="T11" fmla="*/ 212 w 212"/>
              <a:gd name="T12" fmla="*/ 397 h 39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2" h="397">
                <a:moveTo>
                  <a:pt x="212" y="397"/>
                </a:moveTo>
                <a:cubicBezTo>
                  <a:pt x="193" y="348"/>
                  <a:pt x="132" y="169"/>
                  <a:pt x="97" y="103"/>
                </a:cubicBezTo>
                <a:cubicBezTo>
                  <a:pt x="62" y="37"/>
                  <a:pt x="20" y="21"/>
                  <a:pt x="0" y="0"/>
                </a:cubicBezTo>
              </a:path>
            </a:pathLst>
          </a:custGeom>
          <a:noFill/>
          <a:ln w="254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2000" b="0" i="0" u="none" strike="noStrike" kern="1200" cap="none" spc="0" normalizeH="0" baseline="0" noProof="0">
              <a:ln>
                <a:noFill/>
              </a:ln>
              <a:solidFill>
                <a:srgbClr val="EEECE1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31753" name="Freeform 13"/>
          <p:cNvSpPr>
            <a:spLocks/>
          </p:cNvSpPr>
          <p:nvPr/>
        </p:nvSpPr>
        <p:spPr bwMode="auto">
          <a:xfrm>
            <a:off x="4725988" y="4398963"/>
            <a:ext cx="427037" cy="1587"/>
          </a:xfrm>
          <a:custGeom>
            <a:avLst/>
            <a:gdLst>
              <a:gd name="T0" fmla="*/ 2147483647 w 269"/>
              <a:gd name="T1" fmla="*/ 2147483647 h 1"/>
              <a:gd name="T2" fmla="*/ 0 w 269"/>
              <a:gd name="T3" fmla="*/ 0 h 1"/>
              <a:gd name="T4" fmla="*/ 0 60000 65536"/>
              <a:gd name="T5" fmla="*/ 0 60000 65536"/>
              <a:gd name="T6" fmla="*/ 0 w 269"/>
              <a:gd name="T7" fmla="*/ 0 h 1"/>
              <a:gd name="T8" fmla="*/ 269 w 269"/>
              <a:gd name="T9" fmla="*/ 1 h 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69" h="1">
                <a:moveTo>
                  <a:pt x="269" y="1"/>
                </a:moveTo>
                <a:lnTo>
                  <a:pt x="0" y="0"/>
                </a:lnTo>
              </a:path>
            </a:pathLst>
          </a:custGeom>
          <a:noFill/>
          <a:ln w="254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2000" b="0" i="0" u="none" strike="noStrike" kern="1200" cap="none" spc="0" normalizeH="0" baseline="0" noProof="0">
              <a:ln>
                <a:noFill/>
              </a:ln>
              <a:solidFill>
                <a:srgbClr val="EEECE1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31754" name="Freeform 14"/>
          <p:cNvSpPr>
            <a:spLocks/>
          </p:cNvSpPr>
          <p:nvPr/>
        </p:nvSpPr>
        <p:spPr bwMode="auto">
          <a:xfrm>
            <a:off x="4429125" y="3771900"/>
            <a:ext cx="295275" cy="647700"/>
          </a:xfrm>
          <a:custGeom>
            <a:avLst/>
            <a:gdLst>
              <a:gd name="T0" fmla="*/ 2147483647 w 186"/>
              <a:gd name="T1" fmla="*/ 2147483647 h 408"/>
              <a:gd name="T2" fmla="*/ 2147483647 w 186"/>
              <a:gd name="T3" fmla="*/ 2147483647 h 408"/>
              <a:gd name="T4" fmla="*/ 2147483647 w 186"/>
              <a:gd name="T5" fmla="*/ 2147483647 h 408"/>
              <a:gd name="T6" fmla="*/ 0 w 186"/>
              <a:gd name="T7" fmla="*/ 0 h 408"/>
              <a:gd name="T8" fmla="*/ 0 60000 65536"/>
              <a:gd name="T9" fmla="*/ 0 60000 65536"/>
              <a:gd name="T10" fmla="*/ 0 60000 65536"/>
              <a:gd name="T11" fmla="*/ 0 60000 65536"/>
              <a:gd name="T12" fmla="*/ 0 w 186"/>
              <a:gd name="T13" fmla="*/ 0 h 408"/>
              <a:gd name="T14" fmla="*/ 186 w 186"/>
              <a:gd name="T15" fmla="*/ 408 h 40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86" h="408">
                <a:moveTo>
                  <a:pt x="186" y="408"/>
                </a:moveTo>
                <a:cubicBezTo>
                  <a:pt x="175" y="382"/>
                  <a:pt x="139" y="309"/>
                  <a:pt x="120" y="252"/>
                </a:cubicBezTo>
                <a:cubicBezTo>
                  <a:pt x="101" y="195"/>
                  <a:pt x="92" y="108"/>
                  <a:pt x="72" y="66"/>
                </a:cubicBezTo>
                <a:cubicBezTo>
                  <a:pt x="52" y="24"/>
                  <a:pt x="15" y="14"/>
                  <a:pt x="0" y="0"/>
                </a:cubicBezTo>
              </a:path>
            </a:pathLst>
          </a:custGeom>
          <a:noFill/>
          <a:ln w="254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2000" b="0" i="0" u="none" strike="noStrike" kern="1200" cap="none" spc="0" normalizeH="0" baseline="0" noProof="0">
              <a:ln>
                <a:noFill/>
              </a:ln>
              <a:solidFill>
                <a:srgbClr val="EEECE1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31755" name="Freeform 15"/>
          <p:cNvSpPr>
            <a:spLocks/>
          </p:cNvSpPr>
          <p:nvPr/>
        </p:nvSpPr>
        <p:spPr bwMode="auto">
          <a:xfrm>
            <a:off x="3352800" y="3781425"/>
            <a:ext cx="1085850" cy="1588"/>
          </a:xfrm>
          <a:custGeom>
            <a:avLst/>
            <a:gdLst>
              <a:gd name="T0" fmla="*/ 2147483647 w 684"/>
              <a:gd name="T1" fmla="*/ 0 h 1"/>
              <a:gd name="T2" fmla="*/ 0 w 684"/>
              <a:gd name="T3" fmla="*/ 0 h 1"/>
              <a:gd name="T4" fmla="*/ 0 60000 65536"/>
              <a:gd name="T5" fmla="*/ 0 60000 65536"/>
              <a:gd name="T6" fmla="*/ 0 w 684"/>
              <a:gd name="T7" fmla="*/ 0 h 1"/>
              <a:gd name="T8" fmla="*/ 684 w 684"/>
              <a:gd name="T9" fmla="*/ 1 h 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684" h="1">
                <a:moveTo>
                  <a:pt x="684" y="0"/>
                </a:moveTo>
                <a:lnTo>
                  <a:pt x="0" y="0"/>
                </a:lnTo>
              </a:path>
            </a:pathLst>
          </a:custGeom>
          <a:noFill/>
          <a:ln w="254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2000" b="0" i="0" u="none" strike="noStrike" kern="1200" cap="none" spc="0" normalizeH="0" baseline="0" noProof="0">
              <a:ln>
                <a:noFill/>
              </a:ln>
              <a:solidFill>
                <a:srgbClr val="EEECE1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31756" name="Freeform 16"/>
          <p:cNvSpPr>
            <a:spLocks/>
          </p:cNvSpPr>
          <p:nvPr/>
        </p:nvSpPr>
        <p:spPr bwMode="auto">
          <a:xfrm>
            <a:off x="3276600" y="3771900"/>
            <a:ext cx="85725" cy="1333500"/>
          </a:xfrm>
          <a:custGeom>
            <a:avLst/>
            <a:gdLst>
              <a:gd name="T0" fmla="*/ 0 w 54"/>
              <a:gd name="T1" fmla="*/ 2147483647 h 840"/>
              <a:gd name="T2" fmla="*/ 2147483647 w 54"/>
              <a:gd name="T3" fmla="*/ 0 h 840"/>
              <a:gd name="T4" fmla="*/ 0 60000 65536"/>
              <a:gd name="T5" fmla="*/ 0 60000 65536"/>
              <a:gd name="T6" fmla="*/ 0 w 54"/>
              <a:gd name="T7" fmla="*/ 0 h 840"/>
              <a:gd name="T8" fmla="*/ 54 w 54"/>
              <a:gd name="T9" fmla="*/ 840 h 84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54" h="840">
                <a:moveTo>
                  <a:pt x="0" y="840"/>
                </a:moveTo>
                <a:lnTo>
                  <a:pt x="54" y="0"/>
                </a:lnTo>
              </a:path>
            </a:pathLst>
          </a:custGeom>
          <a:noFill/>
          <a:ln w="254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2000" b="0" i="0" u="none" strike="noStrike" kern="1200" cap="none" spc="0" normalizeH="0" baseline="0" noProof="0">
              <a:ln>
                <a:noFill/>
              </a:ln>
              <a:solidFill>
                <a:srgbClr val="EEECE1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11629" name="Text Box 26"/>
          <p:cNvSpPr txBox="1">
            <a:spLocks noChangeArrowheads="1"/>
          </p:cNvSpPr>
          <p:nvPr/>
        </p:nvSpPr>
        <p:spPr bwMode="auto">
          <a:xfrm>
            <a:off x="533400" y="1933575"/>
            <a:ext cx="20574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Initialization</a:t>
            </a:r>
          </a:p>
        </p:txBody>
      </p:sp>
      <p:sp>
        <p:nvSpPr>
          <p:cNvPr id="111630" name="Text Box 27"/>
          <p:cNvSpPr txBox="1">
            <a:spLocks noChangeArrowheads="1"/>
          </p:cNvSpPr>
          <p:nvPr/>
        </p:nvSpPr>
        <p:spPr bwMode="auto">
          <a:xfrm>
            <a:off x="3124200" y="1857375"/>
            <a:ext cx="25908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2800" b="0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  <a:r>
              <a:rPr kumimoji="1" lang="en-US" sz="2800" b="0" i="0" u="none" strike="noStrike" kern="1200" cap="none" spc="0" normalizeH="0" baseline="3000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</a:t>
            </a:r>
            <a:r>
              <a:rPr kumimoji="1" lang="en-US" sz="2800" b="0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Pass</a:t>
            </a:r>
          </a:p>
        </p:txBody>
      </p:sp>
      <p:sp>
        <p:nvSpPr>
          <p:cNvPr id="111631" name="Text Box 28"/>
          <p:cNvSpPr txBox="1">
            <a:spLocks noChangeArrowheads="1"/>
          </p:cNvSpPr>
          <p:nvPr/>
        </p:nvSpPr>
        <p:spPr bwMode="auto">
          <a:xfrm>
            <a:off x="6324600" y="1828800"/>
            <a:ext cx="2286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2800" b="0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  <a:r>
              <a:rPr kumimoji="1" lang="en-US" sz="2800" b="0" i="0" u="none" strike="noStrike" kern="1200" cap="none" spc="0" normalizeH="0" baseline="3000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nd</a:t>
            </a:r>
            <a:r>
              <a:rPr kumimoji="1" lang="en-US" sz="2800" b="0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Pass</a:t>
            </a:r>
          </a:p>
        </p:txBody>
      </p:sp>
      <p:sp>
        <p:nvSpPr>
          <p:cNvPr id="31760" name="Line 29"/>
          <p:cNvSpPr>
            <a:spLocks noChangeShapeType="1"/>
          </p:cNvSpPr>
          <p:nvPr/>
        </p:nvSpPr>
        <p:spPr bwMode="auto">
          <a:xfrm flipH="1">
            <a:off x="3733800" y="2895600"/>
            <a:ext cx="152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oval" w="med" len="med"/>
            <a:tailEnd type="triangle" w="med" len="med"/>
          </a:ln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2000" b="0" i="0" u="none" strike="noStrike" kern="1200" cap="none" spc="0" normalizeH="0" baseline="0" noProof="0">
              <a:ln>
                <a:noFill/>
              </a:ln>
              <a:solidFill>
                <a:srgbClr val="EEECE1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31761" name="Line 30"/>
          <p:cNvSpPr>
            <a:spLocks noChangeShapeType="1"/>
          </p:cNvSpPr>
          <p:nvPr/>
        </p:nvSpPr>
        <p:spPr bwMode="auto">
          <a:xfrm>
            <a:off x="6477000" y="2895600"/>
            <a:ext cx="1600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oval" w="med" len="med"/>
            <a:tailEnd type="triangle" w="med" len="med"/>
          </a:ln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2000" b="0" i="0" u="none" strike="noStrike" kern="1200" cap="none" spc="0" normalizeH="0" baseline="0" noProof="0">
              <a:ln>
                <a:noFill/>
              </a:ln>
              <a:solidFill>
                <a:srgbClr val="EEECE1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31762" name="Freeform 33"/>
          <p:cNvSpPr>
            <a:spLocks/>
          </p:cNvSpPr>
          <p:nvPr/>
        </p:nvSpPr>
        <p:spPr bwMode="auto">
          <a:xfrm>
            <a:off x="3276600" y="3733800"/>
            <a:ext cx="2209800" cy="1370013"/>
          </a:xfrm>
          <a:custGeom>
            <a:avLst/>
            <a:gdLst>
              <a:gd name="T0" fmla="*/ 0 w 1392"/>
              <a:gd name="T1" fmla="*/ 2147483647 h 863"/>
              <a:gd name="T2" fmla="*/ 2147483647 w 1392"/>
              <a:gd name="T3" fmla="*/ 2147483647 h 863"/>
              <a:gd name="T4" fmla="*/ 2147483647 w 1392"/>
              <a:gd name="T5" fmla="*/ 2147483647 h 863"/>
              <a:gd name="T6" fmla="*/ 2147483647 w 1392"/>
              <a:gd name="T7" fmla="*/ 2147483647 h 863"/>
              <a:gd name="T8" fmla="*/ 2147483647 w 1392"/>
              <a:gd name="T9" fmla="*/ 2147483647 h 863"/>
              <a:gd name="T10" fmla="*/ 2147483647 w 1392"/>
              <a:gd name="T11" fmla="*/ 2147483647 h 863"/>
              <a:gd name="T12" fmla="*/ 2147483647 w 1392"/>
              <a:gd name="T13" fmla="*/ 2147483647 h 863"/>
              <a:gd name="T14" fmla="*/ 2147483647 w 1392"/>
              <a:gd name="T15" fmla="*/ 2147483647 h 863"/>
              <a:gd name="T16" fmla="*/ 2147483647 w 1392"/>
              <a:gd name="T17" fmla="*/ 2147483647 h 863"/>
              <a:gd name="T18" fmla="*/ 2147483647 w 1392"/>
              <a:gd name="T19" fmla="*/ 2147483647 h 863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1392"/>
              <a:gd name="T31" fmla="*/ 0 h 863"/>
              <a:gd name="T32" fmla="*/ 1392 w 1392"/>
              <a:gd name="T33" fmla="*/ 863 h 863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1392" h="863">
                <a:moveTo>
                  <a:pt x="0" y="863"/>
                </a:moveTo>
                <a:cubicBezTo>
                  <a:pt x="40" y="635"/>
                  <a:pt x="96" y="404"/>
                  <a:pt x="144" y="287"/>
                </a:cubicBezTo>
                <a:cubicBezTo>
                  <a:pt x="192" y="170"/>
                  <a:pt x="232" y="161"/>
                  <a:pt x="288" y="161"/>
                </a:cubicBezTo>
                <a:cubicBezTo>
                  <a:pt x="344" y="161"/>
                  <a:pt x="425" y="299"/>
                  <a:pt x="480" y="287"/>
                </a:cubicBezTo>
                <a:cubicBezTo>
                  <a:pt x="535" y="275"/>
                  <a:pt x="571" y="130"/>
                  <a:pt x="618" y="89"/>
                </a:cubicBezTo>
                <a:cubicBezTo>
                  <a:pt x="665" y="48"/>
                  <a:pt x="721" y="0"/>
                  <a:pt x="762" y="41"/>
                </a:cubicBezTo>
                <a:cubicBezTo>
                  <a:pt x="803" y="82"/>
                  <a:pt x="823" y="246"/>
                  <a:pt x="864" y="335"/>
                </a:cubicBezTo>
                <a:cubicBezTo>
                  <a:pt x="905" y="424"/>
                  <a:pt x="952" y="559"/>
                  <a:pt x="1008" y="575"/>
                </a:cubicBezTo>
                <a:cubicBezTo>
                  <a:pt x="1064" y="591"/>
                  <a:pt x="1136" y="391"/>
                  <a:pt x="1200" y="431"/>
                </a:cubicBezTo>
                <a:cubicBezTo>
                  <a:pt x="1264" y="471"/>
                  <a:pt x="1328" y="643"/>
                  <a:pt x="1392" y="815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2000" b="0" i="0" u="none" strike="noStrike" kern="1200" cap="none" spc="0" normalizeH="0" baseline="0" noProof="0">
              <a:ln>
                <a:noFill/>
              </a:ln>
              <a:solidFill>
                <a:srgbClr val="EEECE1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31763" name="Freeform 34"/>
          <p:cNvSpPr>
            <a:spLocks/>
          </p:cNvSpPr>
          <p:nvPr/>
        </p:nvSpPr>
        <p:spPr bwMode="auto">
          <a:xfrm>
            <a:off x="8197850" y="4398963"/>
            <a:ext cx="336550" cy="630237"/>
          </a:xfrm>
          <a:custGeom>
            <a:avLst/>
            <a:gdLst>
              <a:gd name="T0" fmla="*/ 2147483647 w 212"/>
              <a:gd name="T1" fmla="*/ 2147483647 h 397"/>
              <a:gd name="T2" fmla="*/ 2147483647 w 212"/>
              <a:gd name="T3" fmla="*/ 2147483647 h 397"/>
              <a:gd name="T4" fmla="*/ 0 w 212"/>
              <a:gd name="T5" fmla="*/ 0 h 397"/>
              <a:gd name="T6" fmla="*/ 0 60000 65536"/>
              <a:gd name="T7" fmla="*/ 0 60000 65536"/>
              <a:gd name="T8" fmla="*/ 0 60000 65536"/>
              <a:gd name="T9" fmla="*/ 0 w 212"/>
              <a:gd name="T10" fmla="*/ 0 h 397"/>
              <a:gd name="T11" fmla="*/ 212 w 212"/>
              <a:gd name="T12" fmla="*/ 397 h 39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2" h="397">
                <a:moveTo>
                  <a:pt x="212" y="397"/>
                </a:moveTo>
                <a:cubicBezTo>
                  <a:pt x="193" y="348"/>
                  <a:pt x="132" y="169"/>
                  <a:pt x="97" y="103"/>
                </a:cubicBezTo>
                <a:cubicBezTo>
                  <a:pt x="62" y="37"/>
                  <a:pt x="20" y="21"/>
                  <a:pt x="0" y="0"/>
                </a:cubicBezTo>
              </a:path>
            </a:pathLst>
          </a:custGeom>
          <a:noFill/>
          <a:ln w="254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2000" b="0" i="0" u="none" strike="noStrike" kern="1200" cap="none" spc="0" normalizeH="0" baseline="0" noProof="0">
              <a:ln>
                <a:noFill/>
              </a:ln>
              <a:solidFill>
                <a:srgbClr val="EEECE1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31764" name="Freeform 35"/>
          <p:cNvSpPr>
            <a:spLocks/>
          </p:cNvSpPr>
          <p:nvPr/>
        </p:nvSpPr>
        <p:spPr bwMode="auto">
          <a:xfrm>
            <a:off x="7773988" y="4398963"/>
            <a:ext cx="427037" cy="1587"/>
          </a:xfrm>
          <a:custGeom>
            <a:avLst/>
            <a:gdLst>
              <a:gd name="T0" fmla="*/ 2147483647 w 269"/>
              <a:gd name="T1" fmla="*/ 2147483647 h 1"/>
              <a:gd name="T2" fmla="*/ 0 w 269"/>
              <a:gd name="T3" fmla="*/ 0 h 1"/>
              <a:gd name="T4" fmla="*/ 0 60000 65536"/>
              <a:gd name="T5" fmla="*/ 0 60000 65536"/>
              <a:gd name="T6" fmla="*/ 0 w 269"/>
              <a:gd name="T7" fmla="*/ 0 h 1"/>
              <a:gd name="T8" fmla="*/ 269 w 269"/>
              <a:gd name="T9" fmla="*/ 1 h 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69" h="1">
                <a:moveTo>
                  <a:pt x="269" y="1"/>
                </a:moveTo>
                <a:lnTo>
                  <a:pt x="0" y="0"/>
                </a:lnTo>
              </a:path>
            </a:pathLst>
          </a:custGeom>
          <a:noFill/>
          <a:ln w="254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2000" b="0" i="0" u="none" strike="noStrike" kern="1200" cap="none" spc="0" normalizeH="0" baseline="0" noProof="0">
              <a:ln>
                <a:noFill/>
              </a:ln>
              <a:solidFill>
                <a:srgbClr val="EEECE1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31765" name="Freeform 36"/>
          <p:cNvSpPr>
            <a:spLocks/>
          </p:cNvSpPr>
          <p:nvPr/>
        </p:nvSpPr>
        <p:spPr bwMode="auto">
          <a:xfrm>
            <a:off x="7477125" y="3771900"/>
            <a:ext cx="295275" cy="647700"/>
          </a:xfrm>
          <a:custGeom>
            <a:avLst/>
            <a:gdLst>
              <a:gd name="T0" fmla="*/ 2147483647 w 186"/>
              <a:gd name="T1" fmla="*/ 2147483647 h 408"/>
              <a:gd name="T2" fmla="*/ 2147483647 w 186"/>
              <a:gd name="T3" fmla="*/ 2147483647 h 408"/>
              <a:gd name="T4" fmla="*/ 2147483647 w 186"/>
              <a:gd name="T5" fmla="*/ 2147483647 h 408"/>
              <a:gd name="T6" fmla="*/ 0 w 186"/>
              <a:gd name="T7" fmla="*/ 0 h 408"/>
              <a:gd name="T8" fmla="*/ 0 60000 65536"/>
              <a:gd name="T9" fmla="*/ 0 60000 65536"/>
              <a:gd name="T10" fmla="*/ 0 60000 65536"/>
              <a:gd name="T11" fmla="*/ 0 60000 65536"/>
              <a:gd name="T12" fmla="*/ 0 w 186"/>
              <a:gd name="T13" fmla="*/ 0 h 408"/>
              <a:gd name="T14" fmla="*/ 186 w 186"/>
              <a:gd name="T15" fmla="*/ 408 h 40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86" h="408">
                <a:moveTo>
                  <a:pt x="186" y="408"/>
                </a:moveTo>
                <a:cubicBezTo>
                  <a:pt x="175" y="382"/>
                  <a:pt x="139" y="309"/>
                  <a:pt x="120" y="252"/>
                </a:cubicBezTo>
                <a:cubicBezTo>
                  <a:pt x="101" y="195"/>
                  <a:pt x="92" y="108"/>
                  <a:pt x="72" y="66"/>
                </a:cubicBezTo>
                <a:cubicBezTo>
                  <a:pt x="52" y="24"/>
                  <a:pt x="15" y="14"/>
                  <a:pt x="0" y="0"/>
                </a:cubicBezTo>
              </a:path>
            </a:pathLst>
          </a:custGeom>
          <a:noFill/>
          <a:ln w="254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2000" b="0" i="0" u="none" strike="noStrike" kern="1200" cap="none" spc="0" normalizeH="0" baseline="0" noProof="0">
              <a:ln>
                <a:noFill/>
              </a:ln>
              <a:solidFill>
                <a:srgbClr val="EEECE1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31766" name="Freeform 37"/>
          <p:cNvSpPr>
            <a:spLocks/>
          </p:cNvSpPr>
          <p:nvPr/>
        </p:nvSpPr>
        <p:spPr bwMode="auto">
          <a:xfrm>
            <a:off x="7239000" y="3767138"/>
            <a:ext cx="242888" cy="214312"/>
          </a:xfrm>
          <a:custGeom>
            <a:avLst/>
            <a:gdLst>
              <a:gd name="T0" fmla="*/ 2147483647 w 153"/>
              <a:gd name="T1" fmla="*/ 0 h 135"/>
              <a:gd name="T2" fmla="*/ 2147483647 w 153"/>
              <a:gd name="T3" fmla="*/ 2147483647 h 135"/>
              <a:gd name="T4" fmla="*/ 0 w 153"/>
              <a:gd name="T5" fmla="*/ 2147483647 h 135"/>
              <a:gd name="T6" fmla="*/ 0 60000 65536"/>
              <a:gd name="T7" fmla="*/ 0 60000 65536"/>
              <a:gd name="T8" fmla="*/ 0 60000 65536"/>
              <a:gd name="T9" fmla="*/ 0 w 153"/>
              <a:gd name="T10" fmla="*/ 0 h 135"/>
              <a:gd name="T11" fmla="*/ 153 w 153"/>
              <a:gd name="T12" fmla="*/ 135 h 135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53" h="135">
                <a:moveTo>
                  <a:pt x="153" y="0"/>
                </a:moveTo>
                <a:cubicBezTo>
                  <a:pt x="139" y="6"/>
                  <a:pt x="91" y="17"/>
                  <a:pt x="66" y="39"/>
                </a:cubicBezTo>
                <a:cubicBezTo>
                  <a:pt x="41" y="61"/>
                  <a:pt x="14" y="115"/>
                  <a:pt x="0" y="135"/>
                </a:cubicBezTo>
              </a:path>
            </a:pathLst>
          </a:custGeom>
          <a:noFill/>
          <a:ln w="254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2000" b="0" i="0" u="none" strike="noStrike" kern="1200" cap="none" spc="0" normalizeH="0" baseline="0" noProof="0">
              <a:ln>
                <a:noFill/>
              </a:ln>
              <a:solidFill>
                <a:srgbClr val="EEECE1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31767" name="Freeform 38"/>
          <p:cNvSpPr>
            <a:spLocks/>
          </p:cNvSpPr>
          <p:nvPr/>
        </p:nvSpPr>
        <p:spPr bwMode="auto">
          <a:xfrm>
            <a:off x="6324600" y="3989388"/>
            <a:ext cx="409575" cy="1116012"/>
          </a:xfrm>
          <a:custGeom>
            <a:avLst/>
            <a:gdLst>
              <a:gd name="T0" fmla="*/ 0 w 258"/>
              <a:gd name="T1" fmla="*/ 2147483647 h 703"/>
              <a:gd name="T2" fmla="*/ 2147483647 w 258"/>
              <a:gd name="T3" fmla="*/ 2147483647 h 703"/>
              <a:gd name="T4" fmla="*/ 2147483647 w 258"/>
              <a:gd name="T5" fmla="*/ 2147483647 h 703"/>
              <a:gd name="T6" fmla="*/ 2147483647 w 258"/>
              <a:gd name="T7" fmla="*/ 2147483647 h 703"/>
              <a:gd name="T8" fmla="*/ 2147483647 w 258"/>
              <a:gd name="T9" fmla="*/ 2147483647 h 70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58"/>
              <a:gd name="T16" fmla="*/ 0 h 703"/>
              <a:gd name="T17" fmla="*/ 258 w 258"/>
              <a:gd name="T18" fmla="*/ 703 h 70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58" h="703">
                <a:moveTo>
                  <a:pt x="0" y="703"/>
                </a:moveTo>
                <a:lnTo>
                  <a:pt x="66" y="358"/>
                </a:lnTo>
                <a:cubicBezTo>
                  <a:pt x="92" y="254"/>
                  <a:pt x="134" y="136"/>
                  <a:pt x="159" y="79"/>
                </a:cubicBezTo>
                <a:cubicBezTo>
                  <a:pt x="184" y="23"/>
                  <a:pt x="202" y="26"/>
                  <a:pt x="219" y="13"/>
                </a:cubicBezTo>
                <a:cubicBezTo>
                  <a:pt x="236" y="0"/>
                  <a:pt x="250" y="3"/>
                  <a:pt x="258" y="1"/>
                </a:cubicBezTo>
              </a:path>
            </a:pathLst>
          </a:custGeom>
          <a:noFill/>
          <a:ln w="254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2000" b="0" i="0" u="none" strike="noStrike" kern="1200" cap="none" spc="0" normalizeH="0" baseline="0" noProof="0">
              <a:ln>
                <a:noFill/>
              </a:ln>
              <a:solidFill>
                <a:srgbClr val="EEECE1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31768" name="Line 40"/>
          <p:cNvSpPr>
            <a:spLocks noChangeShapeType="1"/>
          </p:cNvSpPr>
          <p:nvPr/>
        </p:nvSpPr>
        <p:spPr bwMode="auto">
          <a:xfrm>
            <a:off x="6715125" y="3990975"/>
            <a:ext cx="533400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2000" b="0" i="0" u="none" strike="noStrike" kern="1200" cap="none" spc="0" normalizeH="0" baseline="0" noProof="0">
              <a:ln>
                <a:noFill/>
              </a:ln>
              <a:solidFill>
                <a:srgbClr val="EEECE1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31769" name="Freeform 39"/>
          <p:cNvSpPr>
            <a:spLocks/>
          </p:cNvSpPr>
          <p:nvPr/>
        </p:nvSpPr>
        <p:spPr bwMode="auto">
          <a:xfrm>
            <a:off x="6324600" y="3733800"/>
            <a:ext cx="2209800" cy="1370013"/>
          </a:xfrm>
          <a:custGeom>
            <a:avLst/>
            <a:gdLst>
              <a:gd name="T0" fmla="*/ 0 w 1392"/>
              <a:gd name="T1" fmla="*/ 2147483647 h 863"/>
              <a:gd name="T2" fmla="*/ 2147483647 w 1392"/>
              <a:gd name="T3" fmla="*/ 2147483647 h 863"/>
              <a:gd name="T4" fmla="*/ 2147483647 w 1392"/>
              <a:gd name="T5" fmla="*/ 2147483647 h 863"/>
              <a:gd name="T6" fmla="*/ 2147483647 w 1392"/>
              <a:gd name="T7" fmla="*/ 2147483647 h 863"/>
              <a:gd name="T8" fmla="*/ 2147483647 w 1392"/>
              <a:gd name="T9" fmla="*/ 2147483647 h 863"/>
              <a:gd name="T10" fmla="*/ 2147483647 w 1392"/>
              <a:gd name="T11" fmla="*/ 2147483647 h 863"/>
              <a:gd name="T12" fmla="*/ 2147483647 w 1392"/>
              <a:gd name="T13" fmla="*/ 2147483647 h 863"/>
              <a:gd name="T14" fmla="*/ 2147483647 w 1392"/>
              <a:gd name="T15" fmla="*/ 2147483647 h 863"/>
              <a:gd name="T16" fmla="*/ 2147483647 w 1392"/>
              <a:gd name="T17" fmla="*/ 2147483647 h 863"/>
              <a:gd name="T18" fmla="*/ 2147483647 w 1392"/>
              <a:gd name="T19" fmla="*/ 2147483647 h 863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1392"/>
              <a:gd name="T31" fmla="*/ 0 h 863"/>
              <a:gd name="T32" fmla="*/ 1392 w 1392"/>
              <a:gd name="T33" fmla="*/ 863 h 863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1392" h="863">
                <a:moveTo>
                  <a:pt x="0" y="863"/>
                </a:moveTo>
                <a:cubicBezTo>
                  <a:pt x="40" y="635"/>
                  <a:pt x="96" y="404"/>
                  <a:pt x="144" y="287"/>
                </a:cubicBezTo>
                <a:cubicBezTo>
                  <a:pt x="192" y="170"/>
                  <a:pt x="232" y="161"/>
                  <a:pt x="288" y="161"/>
                </a:cubicBezTo>
                <a:cubicBezTo>
                  <a:pt x="344" y="161"/>
                  <a:pt x="425" y="299"/>
                  <a:pt x="480" y="287"/>
                </a:cubicBezTo>
                <a:cubicBezTo>
                  <a:pt x="535" y="275"/>
                  <a:pt x="571" y="130"/>
                  <a:pt x="618" y="89"/>
                </a:cubicBezTo>
                <a:cubicBezTo>
                  <a:pt x="665" y="48"/>
                  <a:pt x="721" y="0"/>
                  <a:pt x="762" y="41"/>
                </a:cubicBezTo>
                <a:cubicBezTo>
                  <a:pt x="803" y="82"/>
                  <a:pt x="823" y="246"/>
                  <a:pt x="864" y="335"/>
                </a:cubicBezTo>
                <a:cubicBezTo>
                  <a:pt x="905" y="424"/>
                  <a:pt x="952" y="559"/>
                  <a:pt x="1008" y="575"/>
                </a:cubicBezTo>
                <a:cubicBezTo>
                  <a:pt x="1064" y="591"/>
                  <a:pt x="1136" y="391"/>
                  <a:pt x="1200" y="431"/>
                </a:cubicBezTo>
                <a:cubicBezTo>
                  <a:pt x="1264" y="471"/>
                  <a:pt x="1328" y="643"/>
                  <a:pt x="1392" y="815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2000" b="0" i="0" u="none" strike="noStrike" kern="1200" cap="none" spc="0" normalizeH="0" baseline="0" noProof="0">
              <a:ln>
                <a:noFill/>
              </a:ln>
              <a:solidFill>
                <a:srgbClr val="EEECE1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11642" name="Text Box 41"/>
          <p:cNvSpPr txBox="1">
            <a:spLocks noChangeArrowheads="1"/>
          </p:cNvSpPr>
          <p:nvPr/>
        </p:nvSpPr>
        <p:spPr bwMode="auto">
          <a:xfrm>
            <a:off x="673100" y="5791200"/>
            <a:ext cx="7878763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Planchon</a:t>
            </a:r>
            <a:r>
              <a:rPr kumimoji="1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O., and F. </a:t>
            </a:r>
            <a:r>
              <a:rPr kumimoji="1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Darboux</a:t>
            </a:r>
            <a:r>
              <a:rPr kumimoji="1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(2001), A fast, simple and versatile algorithm to fill the depressions of digital elevation models, </a:t>
            </a:r>
            <a:r>
              <a:rPr kumimoji="1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Catena</a:t>
            </a:r>
            <a:r>
              <a:rPr kumimoji="1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(46), 159-176.</a:t>
            </a:r>
          </a:p>
        </p:txBody>
      </p:sp>
    </p:spTree>
    <p:extLst>
      <p:ext uri="{BB962C8B-B14F-4D97-AF65-F5344CB8AC3E}">
        <p14:creationId xmlns:p14="http://schemas.microsoft.com/office/powerpoint/2010/main" val="3156621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57150"/>
            <a:ext cx="7772400" cy="873125"/>
          </a:xfrm>
        </p:spPr>
        <p:txBody>
          <a:bodyPr/>
          <a:lstStyle/>
          <a:p>
            <a:pPr eaLnBrk="1" hangingPunct="1"/>
            <a:r>
              <a:rPr lang="en-US" smtClean="0"/>
              <a:t>Parallel Scheme</a:t>
            </a:r>
          </a:p>
        </p:txBody>
      </p:sp>
      <p:grpSp>
        <p:nvGrpSpPr>
          <p:cNvPr id="2" name="Group 84"/>
          <p:cNvGrpSpPr>
            <a:grpSpLocks/>
          </p:cNvGrpSpPr>
          <p:nvPr/>
        </p:nvGrpSpPr>
        <p:grpSpPr bwMode="auto">
          <a:xfrm>
            <a:off x="1392238" y="982663"/>
            <a:ext cx="6100762" cy="2241550"/>
            <a:chOff x="457200" y="1022350"/>
            <a:chExt cx="3318163" cy="1219200"/>
          </a:xfrm>
        </p:grpSpPr>
        <p:grpSp>
          <p:nvGrpSpPr>
            <p:cNvPr id="3" name="Group 10"/>
            <p:cNvGrpSpPr>
              <a:grpSpLocks/>
            </p:cNvGrpSpPr>
            <p:nvPr/>
          </p:nvGrpSpPr>
          <p:grpSpPr bwMode="auto">
            <a:xfrm>
              <a:off x="457200" y="1022350"/>
              <a:ext cx="1981200" cy="1219200"/>
              <a:chOff x="432" y="1056"/>
              <a:chExt cx="1584" cy="1008"/>
            </a:xfrm>
          </p:grpSpPr>
          <p:pic>
            <p:nvPicPr>
              <p:cNvPr id="32792" name="Picture 4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432" y="1056"/>
                <a:ext cx="1008" cy="100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2793" name="Line 5"/>
              <p:cNvSpPr>
                <a:spLocks noChangeShapeType="1"/>
              </p:cNvSpPr>
              <p:nvPr/>
            </p:nvSpPr>
            <p:spPr bwMode="auto">
              <a:xfrm>
                <a:off x="1464" y="1536"/>
                <a:ext cx="19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EEECE1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2794" name="Text Box 6"/>
              <p:cNvSpPr txBox="1">
                <a:spLocks noChangeArrowheads="1"/>
              </p:cNvSpPr>
              <p:nvPr/>
            </p:nvSpPr>
            <p:spPr bwMode="auto">
              <a:xfrm rot="5400000">
                <a:off x="1249" y="1473"/>
                <a:ext cx="1008" cy="17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80808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rPr>
                  <a:t>Communicate</a:t>
                </a:r>
              </a:p>
            </p:txBody>
          </p:sp>
          <p:sp>
            <p:nvSpPr>
              <p:cNvPr id="32795" name="Freeform 7"/>
              <p:cNvSpPr>
                <a:spLocks/>
              </p:cNvSpPr>
              <p:nvPr/>
            </p:nvSpPr>
            <p:spPr bwMode="auto">
              <a:xfrm>
                <a:off x="435" y="1737"/>
                <a:ext cx="1002" cy="1"/>
              </a:xfrm>
              <a:custGeom>
                <a:avLst/>
                <a:gdLst>
                  <a:gd name="T0" fmla="*/ 0 w 1002"/>
                  <a:gd name="T1" fmla="*/ 0 h 1"/>
                  <a:gd name="T2" fmla="*/ 1002 w 1002"/>
                  <a:gd name="T3" fmla="*/ 0 h 1"/>
                  <a:gd name="T4" fmla="*/ 0 60000 65536"/>
                  <a:gd name="T5" fmla="*/ 0 60000 65536"/>
                  <a:gd name="T6" fmla="*/ 0 w 1002"/>
                  <a:gd name="T7" fmla="*/ 0 h 1"/>
                  <a:gd name="T8" fmla="*/ 1002 w 1002"/>
                  <a:gd name="T9" fmla="*/ 1 h 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002" h="1">
                    <a:moveTo>
                      <a:pt x="0" y="0"/>
                    </a:moveTo>
                    <a:lnTo>
                      <a:pt x="1002" y="0"/>
                    </a:lnTo>
                  </a:path>
                </a:pathLst>
              </a:custGeom>
              <a:noFill/>
              <a:ln w="22225">
                <a:solidFill>
                  <a:srgbClr val="0000FF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EEECE1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2796" name="Freeform 8"/>
              <p:cNvSpPr>
                <a:spLocks/>
              </p:cNvSpPr>
              <p:nvPr/>
            </p:nvSpPr>
            <p:spPr bwMode="auto">
              <a:xfrm>
                <a:off x="432" y="1401"/>
                <a:ext cx="1002" cy="1"/>
              </a:xfrm>
              <a:custGeom>
                <a:avLst/>
                <a:gdLst>
                  <a:gd name="T0" fmla="*/ 0 w 1002"/>
                  <a:gd name="T1" fmla="*/ 0 h 1"/>
                  <a:gd name="T2" fmla="*/ 1002 w 1002"/>
                  <a:gd name="T3" fmla="*/ 0 h 1"/>
                  <a:gd name="T4" fmla="*/ 0 60000 65536"/>
                  <a:gd name="T5" fmla="*/ 0 60000 65536"/>
                  <a:gd name="T6" fmla="*/ 0 w 1002"/>
                  <a:gd name="T7" fmla="*/ 0 h 1"/>
                  <a:gd name="T8" fmla="*/ 1002 w 1002"/>
                  <a:gd name="T9" fmla="*/ 1 h 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002" h="1">
                    <a:moveTo>
                      <a:pt x="0" y="0"/>
                    </a:moveTo>
                    <a:lnTo>
                      <a:pt x="1002" y="0"/>
                    </a:lnTo>
                  </a:path>
                </a:pathLst>
              </a:custGeom>
              <a:noFill/>
              <a:ln w="22225">
                <a:solidFill>
                  <a:srgbClr val="0000FF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EEECE1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2797" name="Line 9"/>
              <p:cNvSpPr>
                <a:spLocks noChangeShapeType="1"/>
              </p:cNvSpPr>
              <p:nvPr/>
            </p:nvSpPr>
            <p:spPr bwMode="auto">
              <a:xfrm>
                <a:off x="1824" y="1536"/>
                <a:ext cx="19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EEECE1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4" name="Group 25"/>
            <p:cNvGrpSpPr>
              <a:grpSpLocks/>
            </p:cNvGrpSpPr>
            <p:nvPr/>
          </p:nvGrpSpPr>
          <p:grpSpPr bwMode="auto">
            <a:xfrm>
              <a:off x="2514600" y="1022350"/>
              <a:ext cx="1260763" cy="1219200"/>
              <a:chOff x="432" y="1056"/>
              <a:chExt cx="1008" cy="1008"/>
            </a:xfrm>
          </p:grpSpPr>
          <p:pic>
            <p:nvPicPr>
              <p:cNvPr id="32789" name="Picture 26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432" y="1056"/>
                <a:ext cx="1008" cy="100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2790" name="Freeform 29"/>
              <p:cNvSpPr>
                <a:spLocks/>
              </p:cNvSpPr>
              <p:nvPr/>
            </p:nvSpPr>
            <p:spPr bwMode="auto">
              <a:xfrm>
                <a:off x="435" y="1737"/>
                <a:ext cx="1002" cy="1"/>
              </a:xfrm>
              <a:custGeom>
                <a:avLst/>
                <a:gdLst>
                  <a:gd name="T0" fmla="*/ 0 w 1002"/>
                  <a:gd name="T1" fmla="*/ 0 h 1"/>
                  <a:gd name="T2" fmla="*/ 1002 w 1002"/>
                  <a:gd name="T3" fmla="*/ 0 h 1"/>
                  <a:gd name="T4" fmla="*/ 0 60000 65536"/>
                  <a:gd name="T5" fmla="*/ 0 60000 65536"/>
                  <a:gd name="T6" fmla="*/ 0 w 1002"/>
                  <a:gd name="T7" fmla="*/ 0 h 1"/>
                  <a:gd name="T8" fmla="*/ 1002 w 1002"/>
                  <a:gd name="T9" fmla="*/ 1 h 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002" h="1">
                    <a:moveTo>
                      <a:pt x="0" y="0"/>
                    </a:moveTo>
                    <a:lnTo>
                      <a:pt x="1002" y="0"/>
                    </a:lnTo>
                  </a:path>
                </a:pathLst>
              </a:custGeom>
              <a:noFill/>
              <a:ln w="22225">
                <a:solidFill>
                  <a:srgbClr val="0000FF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EEECE1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2791" name="Freeform 30"/>
              <p:cNvSpPr>
                <a:spLocks/>
              </p:cNvSpPr>
              <p:nvPr/>
            </p:nvSpPr>
            <p:spPr bwMode="auto">
              <a:xfrm>
                <a:off x="432" y="1401"/>
                <a:ext cx="1002" cy="1"/>
              </a:xfrm>
              <a:custGeom>
                <a:avLst/>
                <a:gdLst>
                  <a:gd name="T0" fmla="*/ 0 w 1002"/>
                  <a:gd name="T1" fmla="*/ 0 h 1"/>
                  <a:gd name="T2" fmla="*/ 1002 w 1002"/>
                  <a:gd name="T3" fmla="*/ 0 h 1"/>
                  <a:gd name="T4" fmla="*/ 0 60000 65536"/>
                  <a:gd name="T5" fmla="*/ 0 60000 65536"/>
                  <a:gd name="T6" fmla="*/ 0 w 1002"/>
                  <a:gd name="T7" fmla="*/ 0 h 1"/>
                  <a:gd name="T8" fmla="*/ 1002 w 1002"/>
                  <a:gd name="T9" fmla="*/ 1 h 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002" h="1">
                    <a:moveTo>
                      <a:pt x="0" y="0"/>
                    </a:moveTo>
                    <a:lnTo>
                      <a:pt x="1002" y="0"/>
                    </a:lnTo>
                  </a:path>
                </a:pathLst>
              </a:custGeom>
              <a:noFill/>
              <a:ln w="22225">
                <a:solidFill>
                  <a:srgbClr val="0000FF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EEECE1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</p:grpSp>
        <p:sp>
          <p:nvSpPr>
            <p:cNvPr id="32783" name="Line 74"/>
            <p:cNvSpPr>
              <a:spLocks noChangeShapeType="1"/>
            </p:cNvSpPr>
            <p:nvPr/>
          </p:nvSpPr>
          <p:spPr bwMode="auto">
            <a:xfrm>
              <a:off x="485775" y="1041400"/>
              <a:ext cx="4572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oval" w="med" len="med"/>
              <a:tailEnd type="triangle" w="med" len="med"/>
            </a:ln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2000" b="0" i="0" u="none" strike="noStrike" kern="1200" cap="none" spc="0" normalizeH="0" baseline="0" noProof="0">
                <a:ln>
                  <a:noFill/>
                </a:ln>
                <a:solidFill>
                  <a:srgbClr val="EEECE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32784" name="Line 75"/>
            <p:cNvSpPr>
              <a:spLocks noChangeShapeType="1"/>
            </p:cNvSpPr>
            <p:nvPr/>
          </p:nvSpPr>
          <p:spPr bwMode="auto">
            <a:xfrm>
              <a:off x="476250" y="1470025"/>
              <a:ext cx="4572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oval" w="med" len="med"/>
              <a:tailEnd type="triangle" w="med" len="med"/>
            </a:ln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2000" b="0" i="0" u="none" strike="noStrike" kern="1200" cap="none" spc="0" normalizeH="0" baseline="0" noProof="0">
                <a:ln>
                  <a:noFill/>
                </a:ln>
                <a:solidFill>
                  <a:srgbClr val="EEECE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32785" name="Line 76"/>
            <p:cNvSpPr>
              <a:spLocks noChangeShapeType="1"/>
            </p:cNvSpPr>
            <p:nvPr/>
          </p:nvSpPr>
          <p:spPr bwMode="auto">
            <a:xfrm>
              <a:off x="485775" y="1870075"/>
              <a:ext cx="4572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oval" w="med" len="med"/>
              <a:tailEnd type="triangle" w="med" len="med"/>
            </a:ln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2000" b="0" i="0" u="none" strike="noStrike" kern="1200" cap="none" spc="0" normalizeH="0" baseline="0" noProof="0">
                <a:ln>
                  <a:noFill/>
                </a:ln>
                <a:solidFill>
                  <a:srgbClr val="EEECE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32786" name="Line 77"/>
            <p:cNvSpPr>
              <a:spLocks noChangeShapeType="1"/>
            </p:cNvSpPr>
            <p:nvPr/>
          </p:nvSpPr>
          <p:spPr bwMode="auto">
            <a:xfrm flipH="1">
              <a:off x="3276600" y="2212975"/>
              <a:ext cx="4572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oval" w="med" len="med"/>
              <a:tailEnd type="triangle" w="med" len="med"/>
            </a:ln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2000" b="0" i="0" u="none" strike="noStrike" kern="1200" cap="none" spc="0" normalizeH="0" baseline="0" noProof="0">
                <a:ln>
                  <a:noFill/>
                </a:ln>
                <a:solidFill>
                  <a:srgbClr val="EEECE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32787" name="Line 78"/>
            <p:cNvSpPr>
              <a:spLocks noChangeShapeType="1"/>
            </p:cNvSpPr>
            <p:nvPr/>
          </p:nvSpPr>
          <p:spPr bwMode="auto">
            <a:xfrm flipH="1">
              <a:off x="3276600" y="1803400"/>
              <a:ext cx="4572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oval" w="med" len="med"/>
              <a:tailEnd type="triangle" w="med" len="med"/>
            </a:ln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2000" b="0" i="0" u="none" strike="noStrike" kern="1200" cap="none" spc="0" normalizeH="0" baseline="0" noProof="0">
                <a:ln>
                  <a:noFill/>
                </a:ln>
                <a:solidFill>
                  <a:srgbClr val="EEECE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32788" name="Line 79"/>
            <p:cNvSpPr>
              <a:spLocks noChangeShapeType="1"/>
            </p:cNvSpPr>
            <p:nvPr/>
          </p:nvSpPr>
          <p:spPr bwMode="auto">
            <a:xfrm flipH="1">
              <a:off x="3276600" y="1403350"/>
              <a:ext cx="4572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oval" w="med" len="med"/>
              <a:tailEnd type="triangle" w="med" len="med"/>
            </a:ln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2000" b="0" i="0" u="none" strike="noStrike" kern="1200" cap="none" spc="0" normalizeH="0" baseline="0" noProof="0">
                <a:ln>
                  <a:noFill/>
                </a:ln>
                <a:solidFill>
                  <a:srgbClr val="EEECE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</p:grpSp>
      <p:graphicFrame>
        <p:nvGraphicFramePr>
          <p:cNvPr id="83" name="Table 82"/>
          <p:cNvGraphicFramePr>
            <a:graphicFrameLocks noGrp="1"/>
          </p:cNvGraphicFramePr>
          <p:nvPr/>
        </p:nvGraphicFramePr>
        <p:xfrm>
          <a:off x="433388" y="3335338"/>
          <a:ext cx="3654518" cy="3429000"/>
        </p:xfrm>
        <a:graphic>
          <a:graphicData uri="http://schemas.openxmlformats.org/drawingml/2006/table">
            <a:tbl>
              <a:tblPr/>
              <a:tblGrid>
                <a:gridCol w="365451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3429000">
                <a:tc>
                  <a:txBody>
                    <a:bodyPr/>
                    <a:lstStyle/>
                    <a:p>
                      <a:r>
                        <a:rPr lang="en-US" sz="1600" i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Initialize( Z,F)</a:t>
                      </a:r>
                    </a:p>
                    <a:p>
                      <a:r>
                        <a:rPr lang="en-US" sz="16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Do </a:t>
                      </a:r>
                    </a:p>
                    <a:p>
                      <a:pPr lvl="1"/>
                      <a:r>
                        <a:rPr lang="en-US" sz="16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for all grid cells </a:t>
                      </a:r>
                      <a:r>
                        <a:rPr lang="en-US" sz="1600" i="1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</a:t>
                      </a:r>
                      <a:endParaRPr lang="en-US" sz="1600" i="1" kern="1200" baseline="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lvl="2"/>
                      <a:r>
                        <a:rPr lang="en-US" sz="16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if </a:t>
                      </a:r>
                      <a:r>
                        <a:rPr lang="en-US" sz="1600" i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Z(</a:t>
                      </a:r>
                      <a:r>
                        <a:rPr lang="en-US" sz="1600" i="1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</a:t>
                      </a:r>
                      <a:r>
                        <a:rPr lang="en-US" sz="1600" i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) &gt; n   </a:t>
                      </a:r>
                    </a:p>
                    <a:p>
                      <a:pPr marL="1371600" lvl="3" indent="-228600"/>
                      <a:r>
                        <a:rPr lang="en-US" sz="1600" i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F(</a:t>
                      </a:r>
                      <a:r>
                        <a:rPr lang="en-US" sz="1600" i="1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</a:t>
                      </a:r>
                      <a:r>
                        <a:rPr lang="en-US" sz="1600" i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) ← Z(</a:t>
                      </a:r>
                      <a:r>
                        <a:rPr lang="en-US" sz="1600" i="1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</a:t>
                      </a:r>
                      <a:r>
                        <a:rPr lang="en-US" sz="1600" i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  <a:p>
                      <a:pPr lvl="2"/>
                      <a:r>
                        <a:rPr lang="en-US" sz="1600" i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Else   </a:t>
                      </a:r>
                    </a:p>
                    <a:p>
                      <a:pPr marL="914400" lvl="2" indent="228600"/>
                      <a:r>
                        <a:rPr lang="en-US" sz="1600" i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F(</a:t>
                      </a:r>
                      <a:r>
                        <a:rPr lang="en-US" sz="1600" i="1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</a:t>
                      </a:r>
                      <a:r>
                        <a:rPr lang="en-US" sz="1600" i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) ← n</a:t>
                      </a:r>
                    </a:p>
                    <a:p>
                      <a:pPr marL="914400" lvl="2" indent="228600"/>
                      <a:r>
                        <a:rPr lang="en-US" sz="1600" i="1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</a:t>
                      </a:r>
                      <a:r>
                        <a:rPr lang="en-US" sz="1600" i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on stack for next pass</a:t>
                      </a:r>
                    </a:p>
                    <a:p>
                      <a:pPr lvl="1"/>
                      <a:r>
                        <a:rPr lang="en-US" sz="1600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endfor</a:t>
                      </a:r>
                      <a:endParaRPr lang="en-US" sz="1600" kern="1200" baseline="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lvl="1"/>
                      <a:r>
                        <a:rPr lang="en-US" sz="1600" i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Send( </a:t>
                      </a:r>
                      <a:r>
                        <a:rPr lang="en-US" sz="1600" i="1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topRow</a:t>
                      </a:r>
                      <a:r>
                        <a:rPr lang="en-US" sz="1600" i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, rank-1 )</a:t>
                      </a:r>
                    </a:p>
                    <a:p>
                      <a:pPr lvl="1"/>
                      <a:r>
                        <a:rPr lang="en-US" sz="1600" i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Send( </a:t>
                      </a:r>
                      <a:r>
                        <a:rPr lang="en-US" sz="1600" i="1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bottomRow</a:t>
                      </a:r>
                      <a:r>
                        <a:rPr lang="en-US" sz="1600" i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, rank+1 )</a:t>
                      </a:r>
                    </a:p>
                    <a:p>
                      <a:pPr lvl="1"/>
                      <a:r>
                        <a:rPr lang="en-US" sz="1600" i="1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Recv</a:t>
                      </a:r>
                      <a:r>
                        <a:rPr lang="en-US" sz="1600" i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( </a:t>
                      </a:r>
                      <a:r>
                        <a:rPr lang="en-US" sz="1600" i="1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rowBelow</a:t>
                      </a:r>
                      <a:r>
                        <a:rPr lang="en-US" sz="1600" i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, rank+1 )</a:t>
                      </a:r>
                    </a:p>
                    <a:p>
                      <a:pPr lvl="1"/>
                      <a:r>
                        <a:rPr lang="en-US" sz="1600" i="1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Recv</a:t>
                      </a:r>
                      <a:r>
                        <a:rPr lang="en-US" sz="1600" i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( </a:t>
                      </a:r>
                      <a:r>
                        <a:rPr lang="en-US" sz="1600" i="1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rowAbove</a:t>
                      </a:r>
                      <a:r>
                        <a:rPr lang="en-US" sz="1600" i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, rank-1 )</a:t>
                      </a:r>
                    </a:p>
                    <a:p>
                      <a:r>
                        <a:rPr lang="en-US" sz="16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Until F is not modified</a:t>
                      </a:r>
                      <a:endParaRPr lang="en-US" sz="105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94227" marR="942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sp>
        <p:nvSpPr>
          <p:cNvPr id="65546" name="Rectangle 83"/>
          <p:cNvSpPr>
            <a:spLocks noChangeArrowheads="1"/>
          </p:cNvSpPr>
          <p:nvPr/>
        </p:nvSpPr>
        <p:spPr bwMode="auto">
          <a:xfrm>
            <a:off x="4175125" y="3883025"/>
            <a:ext cx="4572000" cy="193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Z denotes the original elevation.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 denotes the pit filled elevation.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 denotes lowest neighboring elevation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</a:t>
            </a:r>
            <a:r>
              <a:rPr kumimoji="1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denotes the cell being evaluated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Iterate only over stack of changeable cells  </a:t>
            </a:r>
          </a:p>
        </p:txBody>
      </p:sp>
      <p:sp>
        <p:nvSpPr>
          <p:cNvPr id="32779" name="Line 5"/>
          <p:cNvSpPr>
            <a:spLocks noChangeShapeType="1"/>
          </p:cNvSpPr>
          <p:nvPr/>
        </p:nvSpPr>
        <p:spPr bwMode="auto">
          <a:xfrm>
            <a:off x="3752850" y="2265363"/>
            <a:ext cx="4413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/>
          </a:ln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2000" b="0" i="0" u="none" strike="noStrike" kern="1200" cap="none" spc="0" normalizeH="0" baseline="0" noProof="0">
              <a:ln>
                <a:noFill/>
              </a:ln>
              <a:solidFill>
                <a:srgbClr val="EEECE1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32780" name="Line 9"/>
          <p:cNvSpPr>
            <a:spLocks noChangeShapeType="1"/>
          </p:cNvSpPr>
          <p:nvPr/>
        </p:nvSpPr>
        <p:spPr bwMode="auto">
          <a:xfrm>
            <a:off x="4579938" y="2265363"/>
            <a:ext cx="44291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/>
          </a:ln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2000" b="0" i="0" u="none" strike="noStrike" kern="1200" cap="none" spc="0" normalizeH="0" baseline="0" noProof="0">
              <a:ln>
                <a:noFill/>
              </a:ln>
              <a:solidFill>
                <a:srgbClr val="EEECE1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401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98"/>
          <p:cNvGrpSpPr>
            <a:grpSpLocks/>
          </p:cNvGrpSpPr>
          <p:nvPr/>
        </p:nvGrpSpPr>
        <p:grpSpPr bwMode="auto">
          <a:xfrm>
            <a:off x="4562475" y="963613"/>
            <a:ext cx="4114800" cy="5273675"/>
            <a:chOff x="4845171" y="7838537"/>
            <a:chExt cx="4114800" cy="5273079"/>
          </a:xfrm>
        </p:grpSpPr>
        <p:grpSp>
          <p:nvGrpSpPr>
            <p:cNvPr id="3" name="Group 451"/>
            <p:cNvGrpSpPr>
              <a:grpSpLocks/>
            </p:cNvGrpSpPr>
            <p:nvPr/>
          </p:nvGrpSpPr>
          <p:grpSpPr bwMode="auto">
            <a:xfrm>
              <a:off x="4845171" y="7838537"/>
              <a:ext cx="4114800" cy="5273079"/>
              <a:chOff x="3545458" y="7297948"/>
              <a:chExt cx="4114800" cy="5273079"/>
            </a:xfrm>
          </p:grpSpPr>
          <p:grpSp>
            <p:nvGrpSpPr>
              <p:cNvPr id="4" name="Group 405"/>
              <p:cNvGrpSpPr>
                <a:grpSpLocks/>
              </p:cNvGrpSpPr>
              <p:nvPr/>
            </p:nvGrpSpPr>
            <p:grpSpPr bwMode="auto">
              <a:xfrm>
                <a:off x="3545458" y="7640493"/>
                <a:ext cx="4114800" cy="4930534"/>
                <a:chOff x="0" y="7200547"/>
                <a:chExt cx="4114800" cy="4930534"/>
              </a:xfrm>
            </p:grpSpPr>
            <p:grpSp>
              <p:nvGrpSpPr>
                <p:cNvPr id="5" name="Group 317"/>
                <p:cNvGrpSpPr>
                  <a:grpSpLocks/>
                </p:cNvGrpSpPr>
                <p:nvPr/>
              </p:nvGrpSpPr>
              <p:grpSpPr bwMode="auto">
                <a:xfrm>
                  <a:off x="0" y="7200547"/>
                  <a:ext cx="4114800" cy="4930534"/>
                  <a:chOff x="0" y="7200547"/>
                  <a:chExt cx="4114800" cy="4930534"/>
                </a:xfrm>
              </p:grpSpPr>
              <p:sp>
                <p:nvSpPr>
                  <p:cNvPr id="37253" name="Rectangle 24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461941" y="9551134"/>
                    <a:ext cx="1194974" cy="1181061"/>
                  </a:xfrm>
                  <a:prstGeom prst="rect">
                    <a:avLst/>
                  </a:prstGeom>
                  <a:solidFill>
                    <a:schemeClr val="bg1"/>
                  </a:solidFill>
                  <a:ln w="19050">
                    <a:solidFill>
                      <a:srgbClr val="0099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marL="0" marR="0" lvl="0" indent="0" algn="ctr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1" lang="en-US" sz="12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70" name="Rectangle 24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458913" y="8378655"/>
                    <a:ext cx="1193800" cy="1180967"/>
                  </a:xfrm>
                  <a:prstGeom prst="rect">
                    <a:avLst/>
                  </a:prstGeom>
                  <a:solidFill>
                    <a:schemeClr val="accent1">
                      <a:lumMod val="20000"/>
                      <a:lumOff val="80000"/>
                    </a:schemeClr>
                  </a:solidFill>
                  <a:ln w="19050">
                    <a:solidFill>
                      <a:srgbClr val="0099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marL="0" marR="0" lvl="0" indent="0" algn="ctr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1" lang="en-US" sz="12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71" name="Rectangle 23"/>
                  <p:cNvSpPr>
                    <a:spLocks noChangeArrowheads="1"/>
                  </p:cNvSpPr>
                  <p:nvPr/>
                </p:nvSpPr>
                <p:spPr bwMode="auto">
                  <a:xfrm>
                    <a:off x="261938" y="10727890"/>
                    <a:ext cx="1200150" cy="1173029"/>
                  </a:xfrm>
                  <a:prstGeom prst="rect">
                    <a:avLst/>
                  </a:prstGeom>
                  <a:solidFill>
                    <a:schemeClr val="accent1">
                      <a:lumMod val="20000"/>
                      <a:lumOff val="80000"/>
                    </a:schemeClr>
                  </a:solidFill>
                  <a:ln w="9525" algn="ctr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marL="0" marR="0" lvl="0" indent="0" algn="ctr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1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ECE1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72" name="Rectangle 1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55588" y="7200863"/>
                    <a:ext cx="1201737" cy="1173029"/>
                  </a:xfrm>
                  <a:prstGeom prst="rect">
                    <a:avLst/>
                  </a:prstGeom>
                  <a:solidFill>
                    <a:schemeClr val="accent1">
                      <a:lumMod val="20000"/>
                      <a:lumOff val="80000"/>
                    </a:schemeClr>
                  </a:solidFill>
                  <a:ln w="19050">
                    <a:solidFill>
                      <a:srgbClr val="0099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marL="0" marR="0" lvl="0" indent="0" algn="ctr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1" lang="en-US" sz="12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73" name="Rectangle 1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457325" y="7200863"/>
                    <a:ext cx="1198563" cy="1173029"/>
                  </a:xfrm>
                  <a:prstGeom prst="rect">
                    <a:avLst/>
                  </a:prstGeom>
                  <a:solidFill>
                    <a:schemeClr val="accent1">
                      <a:lumMod val="20000"/>
                      <a:lumOff val="80000"/>
                    </a:schemeClr>
                  </a:solidFill>
                  <a:ln w="19050">
                    <a:solidFill>
                      <a:srgbClr val="0099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marL="0" marR="0" lvl="0" indent="0" algn="ctr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1" lang="en-US" sz="12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74" name="Rectangle 19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655888" y="7200863"/>
                    <a:ext cx="1195387" cy="1173029"/>
                  </a:xfrm>
                  <a:prstGeom prst="rect">
                    <a:avLst/>
                  </a:prstGeom>
                  <a:solidFill>
                    <a:schemeClr val="accent1">
                      <a:lumMod val="20000"/>
                      <a:lumOff val="80000"/>
                    </a:schemeClr>
                  </a:solidFill>
                  <a:ln w="19050">
                    <a:solidFill>
                      <a:srgbClr val="0099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marL="0" marR="0" lvl="0" indent="0" algn="ctr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1" lang="en-US" sz="12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75" name="Rectangle 22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55588" y="8373892"/>
                    <a:ext cx="1201737" cy="1182554"/>
                  </a:xfrm>
                  <a:prstGeom prst="rect">
                    <a:avLst/>
                  </a:prstGeom>
                  <a:solidFill>
                    <a:schemeClr val="accent1">
                      <a:lumMod val="20000"/>
                      <a:lumOff val="80000"/>
                    </a:schemeClr>
                  </a:solidFill>
                  <a:ln w="19050">
                    <a:solidFill>
                      <a:srgbClr val="0099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marL="0" marR="0" lvl="0" indent="0" algn="ctr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1" lang="en-US" sz="12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76" name="Rectangle 24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655888" y="8373892"/>
                    <a:ext cx="1195387" cy="1182554"/>
                  </a:xfrm>
                  <a:prstGeom prst="rect">
                    <a:avLst/>
                  </a:prstGeom>
                  <a:solidFill>
                    <a:schemeClr val="accent1">
                      <a:lumMod val="20000"/>
                      <a:lumOff val="80000"/>
                    </a:schemeClr>
                  </a:solidFill>
                  <a:ln w="19050">
                    <a:solidFill>
                      <a:srgbClr val="0099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marL="0" marR="0" lvl="0" indent="0" algn="ctr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1" lang="en-US" sz="12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77" name="Rectangle 2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55588" y="9556447"/>
                    <a:ext cx="1201737" cy="1173029"/>
                  </a:xfrm>
                  <a:prstGeom prst="rect">
                    <a:avLst/>
                  </a:prstGeom>
                  <a:solidFill>
                    <a:schemeClr val="accent1">
                      <a:lumMod val="20000"/>
                      <a:lumOff val="80000"/>
                    </a:schemeClr>
                  </a:solidFill>
                  <a:ln w="19050">
                    <a:solidFill>
                      <a:srgbClr val="0099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marL="0" marR="0" lvl="0" indent="0" algn="ctr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1" lang="en-US" sz="12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7262" name="Rectangle 29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656394" y="9555490"/>
                    <a:ext cx="1194974" cy="1173881"/>
                  </a:xfrm>
                  <a:prstGeom prst="rect">
                    <a:avLst/>
                  </a:prstGeom>
                  <a:solidFill>
                    <a:schemeClr val="bg1"/>
                  </a:solidFill>
                  <a:ln w="19050">
                    <a:solidFill>
                      <a:srgbClr val="0099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marL="0" marR="0" lvl="0" indent="0" algn="ctr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1" lang="en-US" sz="12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7263" name="Rectangle 2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56915" y="10729862"/>
                    <a:ext cx="1202151" cy="1173881"/>
                  </a:xfrm>
                  <a:prstGeom prst="rect">
                    <a:avLst/>
                  </a:prstGeom>
                  <a:noFill/>
                  <a:ln w="19050">
                    <a:solidFill>
                      <a:srgbClr val="0099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marL="0" marR="0" lvl="0" indent="0" algn="ctr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1" lang="en-US" sz="12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7264" name="Rectangle 2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457864" y="10729862"/>
                    <a:ext cx="1203013" cy="1173881"/>
                  </a:xfrm>
                  <a:prstGeom prst="rect">
                    <a:avLst/>
                  </a:prstGeom>
                  <a:solidFill>
                    <a:schemeClr val="bg1"/>
                  </a:solidFill>
                  <a:ln w="19050">
                    <a:solidFill>
                      <a:srgbClr val="0099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marL="0" marR="0" lvl="0" indent="0" algn="ctr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1" lang="en-US" sz="12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7265" name="Rectangle 29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660876" y="10729862"/>
                    <a:ext cx="1187267" cy="1173881"/>
                  </a:xfrm>
                  <a:prstGeom prst="rect">
                    <a:avLst/>
                  </a:prstGeom>
                  <a:solidFill>
                    <a:schemeClr val="bg1"/>
                  </a:solidFill>
                  <a:ln w="19050">
                    <a:solidFill>
                      <a:srgbClr val="0099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marL="0" marR="0" lvl="0" indent="0" algn="ctr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1" lang="en-US" sz="12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+mn-cs"/>
                    </a:endParaRPr>
                  </a:p>
                </p:txBody>
              </p:sp>
              <p:cxnSp>
                <p:nvCxnSpPr>
                  <p:cNvPr id="482" name="Straight Connector 481"/>
                  <p:cNvCxnSpPr/>
                  <p:nvPr/>
                </p:nvCxnSpPr>
                <p:spPr>
                  <a:xfrm>
                    <a:off x="0" y="9559621"/>
                    <a:ext cx="4114800" cy="0"/>
                  </a:xfrm>
                  <a:prstGeom prst="line">
                    <a:avLst/>
                  </a:prstGeom>
                  <a:ln w="38100">
                    <a:solidFill>
                      <a:srgbClr val="00B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37267" name="Line 35"/>
                  <p:cNvSpPr>
                    <a:spLocks noChangeShapeType="1"/>
                  </p:cNvSpPr>
                  <p:nvPr/>
                </p:nvSpPr>
                <p:spPr bwMode="auto">
                  <a:xfrm>
                    <a:off x="1235907" y="8170884"/>
                    <a:ext cx="439387" cy="427512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 type="triangle" w="med" len="med"/>
                  </a:ln>
                </p:spPr>
                <p:txBody>
                  <a:bodyPr wrap="none" anchor="ctr"/>
                  <a:lstStyle/>
                  <a:p>
                    <a:pPr marL="0" marR="0" lvl="0" indent="0" algn="ctr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1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ECE1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7268" name="Line 36"/>
                  <p:cNvSpPr>
                    <a:spLocks noChangeShapeType="1"/>
                  </p:cNvSpPr>
                  <p:nvPr/>
                </p:nvSpPr>
                <p:spPr bwMode="auto">
                  <a:xfrm>
                    <a:off x="2346387" y="9394168"/>
                    <a:ext cx="0" cy="431320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 type="triangle" w="med" len="med"/>
                  </a:ln>
                </p:spPr>
                <p:txBody>
                  <a:bodyPr wrap="none" anchor="ctr"/>
                  <a:lstStyle/>
                  <a:p>
                    <a:pPr marL="0" marR="0" lvl="0" indent="0" algn="ctr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1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ECE1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7269" name="Line 38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423440" y="8122343"/>
                    <a:ext cx="454230" cy="523554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 type="triangle" w="med" len="med"/>
                  </a:ln>
                </p:spPr>
                <p:txBody>
                  <a:bodyPr wrap="none" anchor="ctr"/>
                  <a:lstStyle/>
                  <a:p>
                    <a:pPr marL="0" marR="0" lvl="0" indent="0" algn="ctr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1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ECE1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7270" name="Line 39"/>
                  <p:cNvSpPr>
                    <a:spLocks noChangeShapeType="1"/>
                  </p:cNvSpPr>
                  <p:nvPr/>
                </p:nvSpPr>
                <p:spPr bwMode="auto">
                  <a:xfrm>
                    <a:off x="3110198" y="9346541"/>
                    <a:ext cx="11875" cy="522515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 type="triangle" w="med" len="med"/>
                  </a:ln>
                </p:spPr>
                <p:txBody>
                  <a:bodyPr wrap="none" anchor="ctr"/>
                  <a:lstStyle/>
                  <a:p>
                    <a:pPr marL="0" marR="0" lvl="0" indent="0" algn="ctr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1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ECE1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7271" name="Line 40"/>
                  <p:cNvSpPr>
                    <a:spLocks noChangeShapeType="1"/>
                  </p:cNvSpPr>
                  <p:nvPr/>
                </p:nvSpPr>
                <p:spPr bwMode="auto">
                  <a:xfrm>
                    <a:off x="2090932" y="8123382"/>
                    <a:ext cx="11875" cy="570017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 type="triangle" w="med" len="med"/>
                  </a:ln>
                </p:spPr>
                <p:txBody>
                  <a:bodyPr wrap="none" anchor="ctr"/>
                  <a:lstStyle/>
                  <a:p>
                    <a:pPr marL="0" marR="0" lvl="0" indent="0" algn="ctr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1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ECE1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7272" name="Line 41"/>
                  <p:cNvSpPr>
                    <a:spLocks noChangeShapeType="1"/>
                  </p:cNvSpPr>
                  <p:nvPr/>
                </p:nvSpPr>
                <p:spPr bwMode="auto">
                  <a:xfrm>
                    <a:off x="1224033" y="9299041"/>
                    <a:ext cx="510640" cy="534390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 type="triangle" w="med" len="med"/>
                  </a:ln>
                </p:spPr>
                <p:txBody>
                  <a:bodyPr wrap="none" anchor="ctr"/>
                  <a:lstStyle/>
                  <a:p>
                    <a:pPr marL="0" marR="0" lvl="0" indent="0" algn="ctr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1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ECE1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7273" name="Line 39"/>
                  <p:cNvSpPr>
                    <a:spLocks noChangeShapeType="1"/>
                  </p:cNvSpPr>
                  <p:nvPr/>
                </p:nvSpPr>
                <p:spPr bwMode="auto">
                  <a:xfrm>
                    <a:off x="832148" y="8123383"/>
                    <a:ext cx="11875" cy="534390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 type="triangle" w="med" len="med"/>
                  </a:ln>
                </p:spPr>
                <p:txBody>
                  <a:bodyPr wrap="none" anchor="ctr"/>
                  <a:lstStyle/>
                  <a:p>
                    <a:pPr marL="0" marR="0" lvl="0" indent="0" algn="ctr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1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ECE1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7274" name="Line 41"/>
                  <p:cNvSpPr>
                    <a:spLocks noChangeShapeType="1"/>
                  </p:cNvSpPr>
                  <p:nvPr/>
                </p:nvSpPr>
                <p:spPr bwMode="auto">
                  <a:xfrm>
                    <a:off x="1223683" y="10489017"/>
                    <a:ext cx="484095" cy="510989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 type="triangle" w="med" len="med"/>
                  </a:ln>
                </p:spPr>
                <p:txBody>
                  <a:bodyPr wrap="none" anchor="ctr"/>
                  <a:lstStyle/>
                  <a:p>
                    <a:pPr marL="0" marR="0" lvl="0" indent="0" algn="ctr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1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ECE1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7275" name="Line 39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224700" y="11343735"/>
                    <a:ext cx="526461" cy="3105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 type="triangle" w="med" len="med"/>
                  </a:ln>
                </p:spPr>
                <p:txBody>
                  <a:bodyPr wrap="none" anchor="ctr"/>
                  <a:lstStyle/>
                  <a:p>
                    <a:pPr marL="0" marR="0" lvl="0" indent="0" algn="ctr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1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ECE1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7276" name="Line 39"/>
                  <p:cNvSpPr>
                    <a:spLocks noChangeShapeType="1"/>
                  </p:cNvSpPr>
                  <p:nvPr/>
                </p:nvSpPr>
                <p:spPr bwMode="auto">
                  <a:xfrm>
                    <a:off x="3606604" y="10526568"/>
                    <a:ext cx="439948" cy="414068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 type="triangle" w="med" len="med"/>
                  </a:ln>
                </p:spPr>
                <p:txBody>
                  <a:bodyPr wrap="none" anchor="ctr"/>
                  <a:lstStyle/>
                  <a:p>
                    <a:pPr marL="0" marR="0" lvl="0" indent="0" algn="ctr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1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ECE1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7277" name="Line 39"/>
                  <p:cNvSpPr>
                    <a:spLocks noChangeShapeType="1"/>
                  </p:cNvSpPr>
                  <p:nvPr/>
                </p:nvSpPr>
                <p:spPr bwMode="auto">
                  <a:xfrm>
                    <a:off x="3615230" y="11691133"/>
                    <a:ext cx="439948" cy="405442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 type="triangle" w="med" len="med"/>
                  </a:ln>
                </p:spPr>
                <p:txBody>
                  <a:bodyPr wrap="none" anchor="ctr"/>
                  <a:lstStyle/>
                  <a:p>
                    <a:pPr marL="0" marR="0" lvl="0" indent="0" algn="ctr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1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ECE1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7278" name="Line 39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062476" y="11627534"/>
                    <a:ext cx="3891" cy="503547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 type="triangle" w="med" len="med"/>
                  </a:ln>
                </p:spPr>
                <p:txBody>
                  <a:bodyPr wrap="none" anchor="ctr"/>
                  <a:lstStyle/>
                  <a:p>
                    <a:pPr marL="0" marR="0" lvl="0" indent="0" algn="ctr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1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ECE1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7279" name="Line 39"/>
                  <p:cNvSpPr>
                    <a:spLocks noChangeShapeType="1"/>
                  </p:cNvSpPr>
                  <p:nvPr/>
                </p:nvSpPr>
                <p:spPr bwMode="auto">
                  <a:xfrm>
                    <a:off x="3266945" y="8114889"/>
                    <a:ext cx="11519" cy="602260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 type="triangle" w="med" len="med"/>
                  </a:ln>
                </p:spPr>
                <p:txBody>
                  <a:bodyPr wrap="none" anchor="ctr"/>
                  <a:lstStyle/>
                  <a:p>
                    <a:pPr marL="0" marR="0" lvl="0" indent="0" algn="ctr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1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ECE1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7280" name="Line 41"/>
                  <p:cNvSpPr>
                    <a:spLocks noChangeShapeType="1"/>
                  </p:cNvSpPr>
                  <p:nvPr/>
                </p:nvSpPr>
                <p:spPr bwMode="auto">
                  <a:xfrm>
                    <a:off x="2462611" y="10520395"/>
                    <a:ext cx="495743" cy="506505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 type="triangle" w="med" len="med"/>
                  </a:ln>
                </p:spPr>
                <p:txBody>
                  <a:bodyPr wrap="none" anchor="ctr"/>
                  <a:lstStyle/>
                  <a:p>
                    <a:pPr marL="0" marR="0" lvl="0" indent="0" algn="ctr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1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ECE1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7281" name="Line 36"/>
                  <p:cNvSpPr>
                    <a:spLocks noChangeShapeType="1"/>
                  </p:cNvSpPr>
                  <p:nvPr/>
                </p:nvSpPr>
                <p:spPr bwMode="auto">
                  <a:xfrm>
                    <a:off x="2096980" y="10500689"/>
                    <a:ext cx="763" cy="553105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 type="triangle" w="med" len="med"/>
                  </a:ln>
                </p:spPr>
                <p:txBody>
                  <a:bodyPr wrap="none" anchor="ctr"/>
                  <a:lstStyle/>
                  <a:p>
                    <a:pPr marL="0" marR="0" lvl="0" indent="0" algn="ctr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1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ECE1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37241" name="Rectangle 23"/>
                <p:cNvSpPr>
                  <a:spLocks noChangeArrowheads="1"/>
                </p:cNvSpPr>
                <p:nvPr/>
              </p:nvSpPr>
              <p:spPr bwMode="auto">
                <a:xfrm>
                  <a:off x="547765" y="7548039"/>
                  <a:ext cx="643125" cy="40011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1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Times New Roman" pitchFamily="18" charset="0"/>
                    </a:rPr>
                    <a:t>A=1</a:t>
                  </a:r>
                </a:p>
              </p:txBody>
            </p:sp>
            <p:sp>
              <p:nvSpPr>
                <p:cNvPr id="37242" name="Rectangle 23"/>
                <p:cNvSpPr>
                  <a:spLocks noChangeArrowheads="1"/>
                </p:cNvSpPr>
                <p:nvPr/>
              </p:nvSpPr>
              <p:spPr bwMode="auto">
                <a:xfrm>
                  <a:off x="1713516" y="7548039"/>
                  <a:ext cx="643125" cy="40011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1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Times New Roman" pitchFamily="18" charset="0"/>
                    </a:rPr>
                    <a:t>A=1</a:t>
                  </a:r>
                </a:p>
              </p:txBody>
            </p:sp>
            <p:sp>
              <p:nvSpPr>
                <p:cNvPr id="37243" name="Rectangle 23"/>
                <p:cNvSpPr>
                  <a:spLocks noChangeArrowheads="1"/>
                </p:cNvSpPr>
                <p:nvPr/>
              </p:nvSpPr>
              <p:spPr bwMode="auto">
                <a:xfrm>
                  <a:off x="2910305" y="7548039"/>
                  <a:ext cx="643125" cy="40011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1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Times New Roman" pitchFamily="18" charset="0"/>
                    </a:rPr>
                    <a:t>A=1</a:t>
                  </a:r>
                </a:p>
              </p:txBody>
            </p:sp>
            <p:sp>
              <p:nvSpPr>
                <p:cNvPr id="37244" name="Rectangle 23"/>
                <p:cNvSpPr>
                  <a:spLocks noChangeArrowheads="1"/>
                </p:cNvSpPr>
                <p:nvPr/>
              </p:nvSpPr>
              <p:spPr bwMode="auto">
                <a:xfrm>
                  <a:off x="2814125" y="8718210"/>
                  <a:ext cx="835485" cy="40011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1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Times New Roman" pitchFamily="18" charset="0"/>
                    </a:rPr>
                    <a:t>A=1.5</a:t>
                  </a:r>
                </a:p>
              </p:txBody>
            </p:sp>
            <p:sp>
              <p:nvSpPr>
                <p:cNvPr id="37245" name="Rectangle 23"/>
                <p:cNvSpPr>
                  <a:spLocks noChangeArrowheads="1"/>
                </p:cNvSpPr>
                <p:nvPr/>
              </p:nvSpPr>
              <p:spPr bwMode="auto">
                <a:xfrm>
                  <a:off x="1713516" y="8718210"/>
                  <a:ext cx="643125" cy="40011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1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Times New Roman" pitchFamily="18" charset="0"/>
                    </a:rPr>
                    <a:t>A=3</a:t>
                  </a:r>
                </a:p>
              </p:txBody>
            </p:sp>
            <p:sp>
              <p:nvSpPr>
                <p:cNvPr id="37246" name="Rectangle 23"/>
                <p:cNvSpPr>
                  <a:spLocks noChangeArrowheads="1"/>
                </p:cNvSpPr>
                <p:nvPr/>
              </p:nvSpPr>
              <p:spPr bwMode="auto">
                <a:xfrm>
                  <a:off x="451586" y="8718210"/>
                  <a:ext cx="835485" cy="40011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1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Times New Roman" pitchFamily="18" charset="0"/>
                    </a:rPr>
                    <a:t>A=1.5</a:t>
                  </a:r>
                </a:p>
              </p:txBody>
            </p:sp>
            <p:sp>
              <p:nvSpPr>
                <p:cNvPr id="37247" name="Rectangle 23"/>
                <p:cNvSpPr>
                  <a:spLocks noChangeArrowheads="1"/>
                </p:cNvSpPr>
                <p:nvPr/>
              </p:nvSpPr>
              <p:spPr bwMode="auto">
                <a:xfrm>
                  <a:off x="547765" y="9946309"/>
                  <a:ext cx="643125" cy="40011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1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Times New Roman" pitchFamily="18" charset="0"/>
                    </a:rPr>
                    <a:t>A=1</a:t>
                  </a:r>
                </a:p>
              </p:txBody>
            </p:sp>
            <p:sp>
              <p:nvSpPr>
                <p:cNvPr id="37248" name="Rectangle 23"/>
                <p:cNvSpPr>
                  <a:spLocks noChangeArrowheads="1"/>
                </p:cNvSpPr>
                <p:nvPr/>
              </p:nvSpPr>
              <p:spPr bwMode="auto">
                <a:xfrm>
                  <a:off x="1713516" y="9946309"/>
                  <a:ext cx="643125" cy="40011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1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Times New Roman" pitchFamily="18" charset="0"/>
                    </a:rPr>
                    <a:t>D=2</a:t>
                  </a:r>
                </a:p>
              </p:txBody>
            </p:sp>
            <p:sp>
              <p:nvSpPr>
                <p:cNvPr id="37249" name="Rectangle 23"/>
                <p:cNvSpPr>
                  <a:spLocks noChangeArrowheads="1"/>
                </p:cNvSpPr>
                <p:nvPr/>
              </p:nvSpPr>
              <p:spPr bwMode="auto">
                <a:xfrm>
                  <a:off x="2910305" y="9946309"/>
                  <a:ext cx="643125" cy="40011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1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Times New Roman" pitchFamily="18" charset="0"/>
                    </a:rPr>
                    <a:t>D=1</a:t>
                  </a:r>
                </a:p>
              </p:txBody>
            </p:sp>
            <p:sp>
              <p:nvSpPr>
                <p:cNvPr id="37250" name="Rectangle 23"/>
                <p:cNvSpPr>
                  <a:spLocks noChangeArrowheads="1"/>
                </p:cNvSpPr>
                <p:nvPr/>
              </p:nvSpPr>
              <p:spPr bwMode="auto">
                <a:xfrm>
                  <a:off x="547765" y="11116621"/>
                  <a:ext cx="643125" cy="40011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1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Times New Roman" pitchFamily="18" charset="0"/>
                    </a:rPr>
                    <a:t>A=1</a:t>
                  </a:r>
                </a:p>
              </p:txBody>
            </p:sp>
            <p:sp>
              <p:nvSpPr>
                <p:cNvPr id="37251" name="Rectangle 23"/>
                <p:cNvSpPr>
                  <a:spLocks noChangeArrowheads="1"/>
                </p:cNvSpPr>
                <p:nvPr/>
              </p:nvSpPr>
              <p:spPr bwMode="auto">
                <a:xfrm>
                  <a:off x="1713516" y="11116621"/>
                  <a:ext cx="643125" cy="40011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1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Times New Roman" pitchFamily="18" charset="0"/>
                    </a:rPr>
                    <a:t>D=1</a:t>
                  </a:r>
                </a:p>
              </p:txBody>
            </p:sp>
            <p:sp>
              <p:nvSpPr>
                <p:cNvPr id="37252" name="Rectangle 23"/>
                <p:cNvSpPr>
                  <a:spLocks noChangeArrowheads="1"/>
                </p:cNvSpPr>
                <p:nvPr/>
              </p:nvSpPr>
              <p:spPr bwMode="auto">
                <a:xfrm>
                  <a:off x="2910305" y="11116621"/>
                  <a:ext cx="643125" cy="40011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1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Times New Roman" pitchFamily="18" charset="0"/>
                    </a:rPr>
                    <a:t>D=1</a:t>
                  </a:r>
                </a:p>
              </p:txBody>
            </p:sp>
          </p:grpSp>
          <p:sp>
            <p:nvSpPr>
              <p:cNvPr id="37238" name="Rectangle 23"/>
              <p:cNvSpPr>
                <a:spLocks noChangeArrowheads="1"/>
              </p:cNvSpPr>
              <p:nvPr/>
            </p:nvSpPr>
            <p:spPr bwMode="auto">
              <a:xfrm>
                <a:off x="5220836" y="9966170"/>
                <a:ext cx="713657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B=-2</a:t>
                </a:r>
              </a:p>
            </p:txBody>
          </p:sp>
          <p:sp>
            <p:nvSpPr>
              <p:cNvPr id="37239" name="TextBox 454"/>
              <p:cNvSpPr txBox="1">
                <a:spLocks noChangeArrowheads="1"/>
              </p:cNvSpPr>
              <p:nvPr/>
            </p:nvSpPr>
            <p:spPr bwMode="auto">
              <a:xfrm>
                <a:off x="3593083" y="7297948"/>
                <a:ext cx="4019549" cy="369290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rPr>
                  <a:t>Queue’s empty so exchange border info.</a:t>
                </a:r>
              </a:p>
            </p:txBody>
          </p:sp>
        </p:grpSp>
        <p:sp>
          <p:nvSpPr>
            <p:cNvPr id="37236" name="Rectangle 23"/>
            <p:cNvSpPr>
              <a:spLocks noChangeArrowheads="1"/>
            </p:cNvSpPr>
            <p:nvPr/>
          </p:nvSpPr>
          <p:spPr bwMode="auto">
            <a:xfrm>
              <a:off x="7975537" y="10512514"/>
              <a:ext cx="713657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B=-1</a:t>
              </a:r>
            </a:p>
          </p:txBody>
        </p:sp>
      </p:grpSp>
      <p:grpSp>
        <p:nvGrpSpPr>
          <p:cNvPr id="6" name="Group 451"/>
          <p:cNvGrpSpPr>
            <a:grpSpLocks/>
          </p:cNvGrpSpPr>
          <p:nvPr/>
        </p:nvGrpSpPr>
        <p:grpSpPr bwMode="auto">
          <a:xfrm>
            <a:off x="4562475" y="1306513"/>
            <a:ext cx="4114800" cy="4930775"/>
            <a:chOff x="3545458" y="7640493"/>
            <a:chExt cx="4114800" cy="4930534"/>
          </a:xfrm>
        </p:grpSpPr>
        <p:grpSp>
          <p:nvGrpSpPr>
            <p:cNvPr id="7" name="Group 405"/>
            <p:cNvGrpSpPr>
              <a:grpSpLocks/>
            </p:cNvGrpSpPr>
            <p:nvPr/>
          </p:nvGrpSpPr>
          <p:grpSpPr bwMode="auto">
            <a:xfrm>
              <a:off x="3545458" y="7640493"/>
              <a:ext cx="4114800" cy="4930534"/>
              <a:chOff x="0" y="7200547"/>
              <a:chExt cx="4114800" cy="4930534"/>
            </a:xfrm>
          </p:grpSpPr>
          <p:grpSp>
            <p:nvGrpSpPr>
              <p:cNvPr id="10" name="Group 317"/>
              <p:cNvGrpSpPr>
                <a:grpSpLocks/>
              </p:cNvGrpSpPr>
              <p:nvPr/>
            </p:nvGrpSpPr>
            <p:grpSpPr bwMode="auto">
              <a:xfrm>
                <a:off x="0" y="7200547"/>
                <a:ext cx="4114800" cy="4930534"/>
                <a:chOff x="0" y="7200547"/>
                <a:chExt cx="4114800" cy="4930534"/>
              </a:xfrm>
            </p:grpSpPr>
            <p:sp>
              <p:nvSpPr>
                <p:cNvPr id="37206" name="Rectangle 24"/>
                <p:cNvSpPr>
                  <a:spLocks noChangeAspect="1" noChangeArrowheads="1"/>
                </p:cNvSpPr>
                <p:nvPr/>
              </p:nvSpPr>
              <p:spPr bwMode="auto">
                <a:xfrm>
                  <a:off x="1461941" y="9551134"/>
                  <a:ext cx="1194974" cy="1181061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rgbClr val="0099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en-US" sz="12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56" name="Rectangle 24"/>
                <p:cNvSpPr>
                  <a:spLocks noChangeAspect="1" noChangeArrowheads="1"/>
                </p:cNvSpPr>
                <p:nvPr/>
              </p:nvSpPr>
              <p:spPr bwMode="auto">
                <a:xfrm>
                  <a:off x="1458913" y="8378414"/>
                  <a:ext cx="1193800" cy="1181042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 w="19050">
                  <a:solidFill>
                    <a:srgbClr val="0099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en-US" sz="12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57" name="Rectangle 23"/>
                <p:cNvSpPr>
                  <a:spLocks noChangeArrowheads="1"/>
                </p:cNvSpPr>
                <p:nvPr/>
              </p:nvSpPr>
              <p:spPr bwMode="auto">
                <a:xfrm>
                  <a:off x="261938" y="10727800"/>
                  <a:ext cx="1200150" cy="1173105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 w="9525" algn="ctr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EEECE1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58" name="Rectangle 17"/>
                <p:cNvSpPr>
                  <a:spLocks noChangeAspect="1" noChangeArrowheads="1"/>
                </p:cNvSpPr>
                <p:nvPr/>
              </p:nvSpPr>
              <p:spPr bwMode="auto">
                <a:xfrm>
                  <a:off x="255588" y="7200547"/>
                  <a:ext cx="1201737" cy="1173105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 w="19050">
                  <a:solidFill>
                    <a:srgbClr val="0099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en-US" sz="12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59" name="Rectangle 18"/>
                <p:cNvSpPr>
                  <a:spLocks noChangeAspect="1" noChangeArrowheads="1"/>
                </p:cNvSpPr>
                <p:nvPr/>
              </p:nvSpPr>
              <p:spPr bwMode="auto">
                <a:xfrm>
                  <a:off x="1457325" y="7200547"/>
                  <a:ext cx="1198563" cy="1173105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 w="19050">
                  <a:solidFill>
                    <a:srgbClr val="0099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en-US" sz="12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0" name="Rectangle 19"/>
                <p:cNvSpPr>
                  <a:spLocks noChangeAspect="1" noChangeArrowheads="1"/>
                </p:cNvSpPr>
                <p:nvPr/>
              </p:nvSpPr>
              <p:spPr bwMode="auto">
                <a:xfrm>
                  <a:off x="2655888" y="7200547"/>
                  <a:ext cx="1195387" cy="1173105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 w="19050">
                  <a:solidFill>
                    <a:srgbClr val="0099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en-US" sz="12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1" name="Rectangle 22"/>
                <p:cNvSpPr>
                  <a:spLocks noChangeAspect="1" noChangeArrowheads="1"/>
                </p:cNvSpPr>
                <p:nvPr/>
              </p:nvSpPr>
              <p:spPr bwMode="auto">
                <a:xfrm>
                  <a:off x="255588" y="8373652"/>
                  <a:ext cx="1201737" cy="1182630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 w="19050">
                  <a:solidFill>
                    <a:srgbClr val="0099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en-US" sz="12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2" name="Rectangle 24"/>
                <p:cNvSpPr>
                  <a:spLocks noChangeAspect="1" noChangeArrowheads="1"/>
                </p:cNvSpPr>
                <p:nvPr/>
              </p:nvSpPr>
              <p:spPr bwMode="auto">
                <a:xfrm>
                  <a:off x="2655888" y="8373652"/>
                  <a:ext cx="1195387" cy="1182630"/>
                </a:xfrm>
                <a:prstGeom prst="rect">
                  <a:avLst/>
                </a:prstGeom>
                <a:solidFill>
                  <a:schemeClr val="accent6">
                    <a:lumMod val="40000"/>
                    <a:lumOff val="60000"/>
                  </a:schemeClr>
                </a:solidFill>
                <a:ln w="19050">
                  <a:solidFill>
                    <a:srgbClr val="0099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en-US" sz="12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3" name="Rectangle 27"/>
                <p:cNvSpPr>
                  <a:spLocks noChangeAspect="1" noChangeArrowheads="1"/>
                </p:cNvSpPr>
                <p:nvPr/>
              </p:nvSpPr>
              <p:spPr bwMode="auto">
                <a:xfrm>
                  <a:off x="255588" y="9556282"/>
                  <a:ext cx="1201737" cy="1173105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 w="19050">
                  <a:solidFill>
                    <a:srgbClr val="0099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en-US" sz="12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7215" name="Rectangle 29"/>
                <p:cNvSpPr>
                  <a:spLocks noChangeAspect="1" noChangeArrowheads="1"/>
                </p:cNvSpPr>
                <p:nvPr/>
              </p:nvSpPr>
              <p:spPr bwMode="auto">
                <a:xfrm>
                  <a:off x="2656394" y="9555490"/>
                  <a:ext cx="1194974" cy="1173881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rgbClr val="0099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en-US" sz="12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7216" name="Rectangle 27"/>
                <p:cNvSpPr>
                  <a:spLocks noChangeAspect="1" noChangeArrowheads="1"/>
                </p:cNvSpPr>
                <p:nvPr/>
              </p:nvSpPr>
              <p:spPr bwMode="auto">
                <a:xfrm>
                  <a:off x="256915" y="10729862"/>
                  <a:ext cx="1202151" cy="1173881"/>
                </a:xfrm>
                <a:prstGeom prst="rect">
                  <a:avLst/>
                </a:prstGeom>
                <a:noFill/>
                <a:ln w="19050">
                  <a:solidFill>
                    <a:srgbClr val="0099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en-US" sz="12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7217" name="Rectangle 28"/>
                <p:cNvSpPr>
                  <a:spLocks noChangeAspect="1" noChangeArrowheads="1"/>
                </p:cNvSpPr>
                <p:nvPr/>
              </p:nvSpPr>
              <p:spPr bwMode="auto">
                <a:xfrm>
                  <a:off x="1457864" y="10729862"/>
                  <a:ext cx="1203013" cy="1173881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rgbClr val="0099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en-US" sz="12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7218" name="Rectangle 29"/>
                <p:cNvSpPr>
                  <a:spLocks noChangeAspect="1" noChangeArrowheads="1"/>
                </p:cNvSpPr>
                <p:nvPr/>
              </p:nvSpPr>
              <p:spPr bwMode="auto">
                <a:xfrm>
                  <a:off x="2660876" y="10729862"/>
                  <a:ext cx="1187267" cy="1173881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rgbClr val="0099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en-US" sz="12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cxnSp>
              <p:nvCxnSpPr>
                <p:cNvPr id="668" name="Straight Connector 667"/>
                <p:cNvCxnSpPr/>
                <p:nvPr/>
              </p:nvCxnSpPr>
              <p:spPr>
                <a:xfrm>
                  <a:off x="0" y="9559457"/>
                  <a:ext cx="4114800" cy="0"/>
                </a:xfrm>
                <a:prstGeom prst="line">
                  <a:avLst/>
                </a:prstGeom>
                <a:ln w="38100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7220" name="Line 35"/>
                <p:cNvSpPr>
                  <a:spLocks noChangeShapeType="1"/>
                </p:cNvSpPr>
                <p:nvPr/>
              </p:nvSpPr>
              <p:spPr bwMode="auto">
                <a:xfrm>
                  <a:off x="1235907" y="8170884"/>
                  <a:ext cx="439387" cy="427512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 wrap="none" anchor="ctr"/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EEECE1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7221" name="Line 36"/>
                <p:cNvSpPr>
                  <a:spLocks noChangeShapeType="1"/>
                </p:cNvSpPr>
                <p:nvPr/>
              </p:nvSpPr>
              <p:spPr bwMode="auto">
                <a:xfrm>
                  <a:off x="2346387" y="9394168"/>
                  <a:ext cx="0" cy="431320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 wrap="none" anchor="ctr"/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EEECE1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7222" name="Line 38"/>
                <p:cNvSpPr>
                  <a:spLocks noChangeShapeType="1"/>
                </p:cNvSpPr>
                <p:nvPr/>
              </p:nvSpPr>
              <p:spPr bwMode="auto">
                <a:xfrm flipH="1">
                  <a:off x="2423440" y="8122343"/>
                  <a:ext cx="454230" cy="523554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 wrap="none" anchor="ctr"/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EEECE1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7223" name="Line 39"/>
                <p:cNvSpPr>
                  <a:spLocks noChangeShapeType="1"/>
                </p:cNvSpPr>
                <p:nvPr/>
              </p:nvSpPr>
              <p:spPr bwMode="auto">
                <a:xfrm>
                  <a:off x="3110198" y="9346541"/>
                  <a:ext cx="11875" cy="522515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 wrap="none" anchor="ctr"/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EEECE1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7224" name="Line 40"/>
                <p:cNvSpPr>
                  <a:spLocks noChangeShapeType="1"/>
                </p:cNvSpPr>
                <p:nvPr/>
              </p:nvSpPr>
              <p:spPr bwMode="auto">
                <a:xfrm>
                  <a:off x="2090932" y="8123382"/>
                  <a:ext cx="11875" cy="570017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 wrap="none" anchor="ctr"/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EEECE1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7225" name="Line 41"/>
                <p:cNvSpPr>
                  <a:spLocks noChangeShapeType="1"/>
                </p:cNvSpPr>
                <p:nvPr/>
              </p:nvSpPr>
              <p:spPr bwMode="auto">
                <a:xfrm>
                  <a:off x="1224033" y="9299041"/>
                  <a:ext cx="510640" cy="534390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 wrap="none" anchor="ctr"/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EEECE1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7226" name="Line 39"/>
                <p:cNvSpPr>
                  <a:spLocks noChangeShapeType="1"/>
                </p:cNvSpPr>
                <p:nvPr/>
              </p:nvSpPr>
              <p:spPr bwMode="auto">
                <a:xfrm>
                  <a:off x="832148" y="8123383"/>
                  <a:ext cx="11875" cy="534390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 wrap="none" anchor="ctr"/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EEECE1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7227" name="Line 41"/>
                <p:cNvSpPr>
                  <a:spLocks noChangeShapeType="1"/>
                </p:cNvSpPr>
                <p:nvPr/>
              </p:nvSpPr>
              <p:spPr bwMode="auto">
                <a:xfrm>
                  <a:off x="1223683" y="10489017"/>
                  <a:ext cx="484095" cy="510989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 wrap="none" anchor="ctr"/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EEECE1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7228" name="Line 39"/>
                <p:cNvSpPr>
                  <a:spLocks noChangeShapeType="1"/>
                </p:cNvSpPr>
                <p:nvPr/>
              </p:nvSpPr>
              <p:spPr bwMode="auto">
                <a:xfrm flipV="1">
                  <a:off x="1224700" y="11343735"/>
                  <a:ext cx="526461" cy="3105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 wrap="none" anchor="ctr"/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EEECE1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7229" name="Line 39"/>
                <p:cNvSpPr>
                  <a:spLocks noChangeShapeType="1"/>
                </p:cNvSpPr>
                <p:nvPr/>
              </p:nvSpPr>
              <p:spPr bwMode="auto">
                <a:xfrm>
                  <a:off x="3606604" y="10526568"/>
                  <a:ext cx="439948" cy="414068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 wrap="none" anchor="ctr"/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EEECE1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7230" name="Line 39"/>
                <p:cNvSpPr>
                  <a:spLocks noChangeShapeType="1"/>
                </p:cNvSpPr>
                <p:nvPr/>
              </p:nvSpPr>
              <p:spPr bwMode="auto">
                <a:xfrm>
                  <a:off x="3615230" y="11691133"/>
                  <a:ext cx="439948" cy="405442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 wrap="none" anchor="ctr"/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EEECE1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7231" name="Line 39"/>
                <p:cNvSpPr>
                  <a:spLocks noChangeShapeType="1"/>
                </p:cNvSpPr>
                <p:nvPr/>
              </p:nvSpPr>
              <p:spPr bwMode="auto">
                <a:xfrm flipH="1">
                  <a:off x="2062476" y="11627534"/>
                  <a:ext cx="3891" cy="503547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 wrap="none" anchor="ctr"/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EEECE1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7232" name="Line 39"/>
                <p:cNvSpPr>
                  <a:spLocks noChangeShapeType="1"/>
                </p:cNvSpPr>
                <p:nvPr/>
              </p:nvSpPr>
              <p:spPr bwMode="auto">
                <a:xfrm>
                  <a:off x="3266945" y="8114889"/>
                  <a:ext cx="11519" cy="602260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 wrap="none" anchor="ctr"/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EEECE1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7233" name="Line 41"/>
                <p:cNvSpPr>
                  <a:spLocks noChangeShapeType="1"/>
                </p:cNvSpPr>
                <p:nvPr/>
              </p:nvSpPr>
              <p:spPr bwMode="auto">
                <a:xfrm>
                  <a:off x="2462611" y="10520395"/>
                  <a:ext cx="495743" cy="506505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 wrap="none" anchor="ctr"/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EEECE1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7234" name="Line 36"/>
                <p:cNvSpPr>
                  <a:spLocks noChangeShapeType="1"/>
                </p:cNvSpPr>
                <p:nvPr/>
              </p:nvSpPr>
              <p:spPr bwMode="auto">
                <a:xfrm>
                  <a:off x="2096980" y="10500689"/>
                  <a:ext cx="763" cy="553105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 wrap="none" anchor="ctr"/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EEECE1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7194" name="Rectangle 23"/>
              <p:cNvSpPr>
                <a:spLocks noChangeArrowheads="1"/>
              </p:cNvSpPr>
              <p:nvPr/>
            </p:nvSpPr>
            <p:spPr bwMode="auto">
              <a:xfrm>
                <a:off x="547765" y="7548039"/>
                <a:ext cx="643125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A=1</a:t>
                </a:r>
              </a:p>
            </p:txBody>
          </p:sp>
          <p:sp>
            <p:nvSpPr>
              <p:cNvPr id="37195" name="Rectangle 23"/>
              <p:cNvSpPr>
                <a:spLocks noChangeArrowheads="1"/>
              </p:cNvSpPr>
              <p:nvPr/>
            </p:nvSpPr>
            <p:spPr bwMode="auto">
              <a:xfrm>
                <a:off x="1713516" y="7548039"/>
                <a:ext cx="643125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A=1</a:t>
                </a:r>
              </a:p>
            </p:txBody>
          </p:sp>
          <p:sp>
            <p:nvSpPr>
              <p:cNvPr id="37196" name="Rectangle 23"/>
              <p:cNvSpPr>
                <a:spLocks noChangeArrowheads="1"/>
              </p:cNvSpPr>
              <p:nvPr/>
            </p:nvSpPr>
            <p:spPr bwMode="auto">
              <a:xfrm>
                <a:off x="2910305" y="7548039"/>
                <a:ext cx="643125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A=1</a:t>
                </a:r>
              </a:p>
            </p:txBody>
          </p:sp>
          <p:sp>
            <p:nvSpPr>
              <p:cNvPr id="37197" name="Rectangle 23"/>
              <p:cNvSpPr>
                <a:spLocks noChangeArrowheads="1"/>
              </p:cNvSpPr>
              <p:nvPr/>
            </p:nvSpPr>
            <p:spPr bwMode="auto">
              <a:xfrm>
                <a:off x="2910305" y="8718210"/>
                <a:ext cx="643125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D=0</a:t>
                </a:r>
              </a:p>
            </p:txBody>
          </p:sp>
          <p:sp>
            <p:nvSpPr>
              <p:cNvPr id="37198" name="Rectangle 23"/>
              <p:cNvSpPr>
                <a:spLocks noChangeArrowheads="1"/>
              </p:cNvSpPr>
              <p:nvPr/>
            </p:nvSpPr>
            <p:spPr bwMode="auto">
              <a:xfrm>
                <a:off x="1713516" y="8718210"/>
                <a:ext cx="643125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A=3</a:t>
                </a:r>
              </a:p>
            </p:txBody>
          </p:sp>
          <p:sp>
            <p:nvSpPr>
              <p:cNvPr id="37199" name="Rectangle 23"/>
              <p:cNvSpPr>
                <a:spLocks noChangeArrowheads="1"/>
              </p:cNvSpPr>
              <p:nvPr/>
            </p:nvSpPr>
            <p:spPr bwMode="auto">
              <a:xfrm>
                <a:off x="451586" y="8718210"/>
                <a:ext cx="835485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A=1.5</a:t>
                </a:r>
              </a:p>
            </p:txBody>
          </p:sp>
          <p:sp>
            <p:nvSpPr>
              <p:cNvPr id="37200" name="Rectangle 23"/>
              <p:cNvSpPr>
                <a:spLocks noChangeArrowheads="1"/>
              </p:cNvSpPr>
              <p:nvPr/>
            </p:nvSpPr>
            <p:spPr bwMode="auto">
              <a:xfrm>
                <a:off x="547765" y="9946309"/>
                <a:ext cx="643125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A=1</a:t>
                </a:r>
              </a:p>
            </p:txBody>
          </p:sp>
          <p:sp>
            <p:nvSpPr>
              <p:cNvPr id="37201" name="Rectangle 23"/>
              <p:cNvSpPr>
                <a:spLocks noChangeArrowheads="1"/>
              </p:cNvSpPr>
              <p:nvPr/>
            </p:nvSpPr>
            <p:spPr bwMode="auto">
              <a:xfrm>
                <a:off x="1713516" y="9946309"/>
                <a:ext cx="643125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D=2</a:t>
                </a:r>
              </a:p>
            </p:txBody>
          </p:sp>
          <p:sp>
            <p:nvSpPr>
              <p:cNvPr id="37202" name="Rectangle 23"/>
              <p:cNvSpPr>
                <a:spLocks noChangeArrowheads="1"/>
              </p:cNvSpPr>
              <p:nvPr/>
            </p:nvSpPr>
            <p:spPr bwMode="auto">
              <a:xfrm>
                <a:off x="2910305" y="9946309"/>
                <a:ext cx="643125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D=1</a:t>
                </a:r>
              </a:p>
            </p:txBody>
          </p:sp>
          <p:sp>
            <p:nvSpPr>
              <p:cNvPr id="37203" name="Rectangle 23"/>
              <p:cNvSpPr>
                <a:spLocks noChangeArrowheads="1"/>
              </p:cNvSpPr>
              <p:nvPr/>
            </p:nvSpPr>
            <p:spPr bwMode="auto">
              <a:xfrm>
                <a:off x="547765" y="11116621"/>
                <a:ext cx="643125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A=1</a:t>
                </a:r>
              </a:p>
            </p:txBody>
          </p:sp>
          <p:sp>
            <p:nvSpPr>
              <p:cNvPr id="37204" name="Rectangle 23"/>
              <p:cNvSpPr>
                <a:spLocks noChangeArrowheads="1"/>
              </p:cNvSpPr>
              <p:nvPr/>
            </p:nvSpPr>
            <p:spPr bwMode="auto">
              <a:xfrm>
                <a:off x="1713516" y="11116621"/>
                <a:ext cx="643125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D=1</a:t>
                </a:r>
              </a:p>
            </p:txBody>
          </p:sp>
          <p:sp>
            <p:nvSpPr>
              <p:cNvPr id="37205" name="Rectangle 23"/>
              <p:cNvSpPr>
                <a:spLocks noChangeArrowheads="1"/>
              </p:cNvSpPr>
              <p:nvPr/>
            </p:nvSpPr>
            <p:spPr bwMode="auto">
              <a:xfrm>
                <a:off x="2910305" y="11116621"/>
                <a:ext cx="643125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D=1</a:t>
                </a:r>
              </a:p>
            </p:txBody>
          </p:sp>
        </p:grpSp>
        <p:sp>
          <p:nvSpPr>
            <p:cNvPr id="37192" name="Rectangle 23"/>
            <p:cNvSpPr>
              <a:spLocks noChangeArrowheads="1"/>
            </p:cNvSpPr>
            <p:nvPr/>
          </p:nvSpPr>
          <p:spPr bwMode="auto">
            <a:xfrm>
              <a:off x="5220836" y="9966170"/>
              <a:ext cx="713657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B=-2</a:t>
              </a:r>
            </a:p>
          </p:txBody>
        </p:sp>
      </p:grpSp>
      <p:grpSp>
        <p:nvGrpSpPr>
          <p:cNvPr id="11" name="Group 684"/>
          <p:cNvGrpSpPr>
            <a:grpSpLocks/>
          </p:cNvGrpSpPr>
          <p:nvPr/>
        </p:nvGrpSpPr>
        <p:grpSpPr bwMode="auto">
          <a:xfrm>
            <a:off x="4562475" y="960438"/>
            <a:ext cx="4114800" cy="5276850"/>
            <a:chOff x="5029200" y="821122"/>
            <a:chExt cx="4114800" cy="5277039"/>
          </a:xfrm>
        </p:grpSpPr>
        <p:grpSp>
          <p:nvGrpSpPr>
            <p:cNvPr id="12" name="Group 405"/>
            <p:cNvGrpSpPr>
              <a:grpSpLocks/>
            </p:cNvGrpSpPr>
            <p:nvPr/>
          </p:nvGrpSpPr>
          <p:grpSpPr bwMode="auto">
            <a:xfrm>
              <a:off x="5029200" y="1167627"/>
              <a:ext cx="4114800" cy="4930534"/>
              <a:chOff x="0" y="7200547"/>
              <a:chExt cx="4114800" cy="4930534"/>
            </a:xfrm>
          </p:grpSpPr>
          <p:grpSp>
            <p:nvGrpSpPr>
              <p:cNvPr id="13" name="Group 317"/>
              <p:cNvGrpSpPr>
                <a:grpSpLocks/>
              </p:cNvGrpSpPr>
              <p:nvPr/>
            </p:nvGrpSpPr>
            <p:grpSpPr bwMode="auto">
              <a:xfrm>
                <a:off x="0" y="7200547"/>
                <a:ext cx="4114800" cy="4930534"/>
                <a:chOff x="0" y="7200547"/>
                <a:chExt cx="4114800" cy="4930534"/>
              </a:xfrm>
            </p:grpSpPr>
            <p:sp>
              <p:nvSpPr>
                <p:cNvPr id="519" name="Rectangle 24"/>
                <p:cNvSpPr>
                  <a:spLocks noChangeAspect="1" noChangeArrowheads="1"/>
                </p:cNvSpPr>
                <p:nvPr/>
              </p:nvSpPr>
              <p:spPr bwMode="auto">
                <a:xfrm>
                  <a:off x="1462088" y="9551300"/>
                  <a:ext cx="1195387" cy="1181142"/>
                </a:xfrm>
                <a:prstGeom prst="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 w="19050">
                  <a:solidFill>
                    <a:srgbClr val="0099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en-US" sz="12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520" name="Rectangle 24"/>
                <p:cNvSpPr>
                  <a:spLocks noChangeAspect="1" noChangeArrowheads="1"/>
                </p:cNvSpPr>
                <p:nvPr/>
              </p:nvSpPr>
              <p:spPr bwMode="auto">
                <a:xfrm>
                  <a:off x="1458913" y="8378096"/>
                  <a:ext cx="1193800" cy="1181142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 w="19050">
                  <a:solidFill>
                    <a:srgbClr val="0099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en-US" sz="12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521" name="Rectangle 23"/>
                <p:cNvSpPr>
                  <a:spLocks noChangeArrowheads="1"/>
                </p:cNvSpPr>
                <p:nvPr/>
              </p:nvSpPr>
              <p:spPr bwMode="auto">
                <a:xfrm>
                  <a:off x="261938" y="10727681"/>
                  <a:ext cx="1200150" cy="1173204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 w="9525" algn="ctr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EEECE1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522" name="Rectangle 17"/>
                <p:cNvSpPr>
                  <a:spLocks noChangeAspect="1" noChangeArrowheads="1"/>
                </p:cNvSpPr>
                <p:nvPr/>
              </p:nvSpPr>
              <p:spPr bwMode="auto">
                <a:xfrm>
                  <a:off x="255588" y="7200129"/>
                  <a:ext cx="1201737" cy="1173204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 w="19050">
                  <a:solidFill>
                    <a:srgbClr val="0099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en-US" sz="12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523" name="Rectangle 18"/>
                <p:cNvSpPr>
                  <a:spLocks noChangeAspect="1" noChangeArrowheads="1"/>
                </p:cNvSpPr>
                <p:nvPr/>
              </p:nvSpPr>
              <p:spPr bwMode="auto">
                <a:xfrm>
                  <a:off x="1457325" y="7200129"/>
                  <a:ext cx="1198563" cy="1173204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 w="19050">
                  <a:solidFill>
                    <a:srgbClr val="0099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en-US" sz="12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524" name="Rectangle 19"/>
                <p:cNvSpPr>
                  <a:spLocks noChangeAspect="1" noChangeArrowheads="1"/>
                </p:cNvSpPr>
                <p:nvPr/>
              </p:nvSpPr>
              <p:spPr bwMode="auto">
                <a:xfrm>
                  <a:off x="2655888" y="7200129"/>
                  <a:ext cx="1195387" cy="1173204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 w="19050">
                  <a:solidFill>
                    <a:srgbClr val="0099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en-US" sz="12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525" name="Rectangle 22"/>
                <p:cNvSpPr>
                  <a:spLocks noChangeAspect="1" noChangeArrowheads="1"/>
                </p:cNvSpPr>
                <p:nvPr/>
              </p:nvSpPr>
              <p:spPr bwMode="auto">
                <a:xfrm>
                  <a:off x="255588" y="8373333"/>
                  <a:ext cx="1201737" cy="1182730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 w="19050">
                  <a:solidFill>
                    <a:srgbClr val="0099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en-US" sz="12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526" name="Rectangle 24"/>
                <p:cNvSpPr>
                  <a:spLocks noChangeAspect="1" noChangeArrowheads="1"/>
                </p:cNvSpPr>
                <p:nvPr/>
              </p:nvSpPr>
              <p:spPr bwMode="auto">
                <a:xfrm>
                  <a:off x="2655888" y="8373333"/>
                  <a:ext cx="1195387" cy="1182730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 w="19050">
                  <a:solidFill>
                    <a:srgbClr val="0099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en-US" sz="12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527" name="Rectangle 27"/>
                <p:cNvSpPr>
                  <a:spLocks noChangeAspect="1" noChangeArrowheads="1"/>
                </p:cNvSpPr>
                <p:nvPr/>
              </p:nvSpPr>
              <p:spPr bwMode="auto">
                <a:xfrm>
                  <a:off x="255588" y="9556064"/>
                  <a:ext cx="1201737" cy="1173204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 w="19050">
                  <a:solidFill>
                    <a:srgbClr val="0099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en-US" sz="12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528" name="Rectangle 29"/>
                <p:cNvSpPr>
                  <a:spLocks noChangeAspect="1" noChangeArrowheads="1"/>
                </p:cNvSpPr>
                <p:nvPr/>
              </p:nvSpPr>
              <p:spPr bwMode="auto">
                <a:xfrm>
                  <a:off x="2655888" y="9556064"/>
                  <a:ext cx="1195387" cy="1173204"/>
                </a:xfrm>
                <a:prstGeom prst="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 w="19050">
                  <a:solidFill>
                    <a:srgbClr val="0099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en-US" sz="12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7172" name="Rectangle 27"/>
                <p:cNvSpPr>
                  <a:spLocks noChangeAspect="1" noChangeArrowheads="1"/>
                </p:cNvSpPr>
                <p:nvPr/>
              </p:nvSpPr>
              <p:spPr bwMode="auto">
                <a:xfrm>
                  <a:off x="256915" y="10729862"/>
                  <a:ext cx="1202151" cy="1173881"/>
                </a:xfrm>
                <a:prstGeom prst="rect">
                  <a:avLst/>
                </a:prstGeom>
                <a:noFill/>
                <a:ln w="19050">
                  <a:solidFill>
                    <a:srgbClr val="0099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en-US" sz="12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7173" name="Rectangle 28"/>
                <p:cNvSpPr>
                  <a:spLocks noChangeAspect="1" noChangeArrowheads="1"/>
                </p:cNvSpPr>
                <p:nvPr/>
              </p:nvSpPr>
              <p:spPr bwMode="auto">
                <a:xfrm>
                  <a:off x="1457864" y="10729862"/>
                  <a:ext cx="1203013" cy="1173881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rgbClr val="0099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en-US" sz="12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7174" name="Rectangle 29"/>
                <p:cNvSpPr>
                  <a:spLocks noChangeAspect="1" noChangeArrowheads="1"/>
                </p:cNvSpPr>
                <p:nvPr/>
              </p:nvSpPr>
              <p:spPr bwMode="auto">
                <a:xfrm>
                  <a:off x="2660876" y="10729862"/>
                  <a:ext cx="1187267" cy="1173881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rgbClr val="0099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en-US" sz="12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cxnSp>
              <p:nvCxnSpPr>
                <p:cNvPr id="532" name="Straight Connector 531"/>
                <p:cNvCxnSpPr/>
                <p:nvPr/>
              </p:nvCxnSpPr>
              <p:spPr>
                <a:xfrm>
                  <a:off x="0" y="9559239"/>
                  <a:ext cx="4114800" cy="0"/>
                </a:xfrm>
                <a:prstGeom prst="line">
                  <a:avLst/>
                </a:prstGeom>
                <a:ln w="38100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7176" name="Line 35"/>
                <p:cNvSpPr>
                  <a:spLocks noChangeShapeType="1"/>
                </p:cNvSpPr>
                <p:nvPr/>
              </p:nvSpPr>
              <p:spPr bwMode="auto">
                <a:xfrm>
                  <a:off x="1235907" y="8170884"/>
                  <a:ext cx="439387" cy="427512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 wrap="none" anchor="ctr"/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EEECE1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7177" name="Line 36"/>
                <p:cNvSpPr>
                  <a:spLocks noChangeShapeType="1"/>
                </p:cNvSpPr>
                <p:nvPr/>
              </p:nvSpPr>
              <p:spPr bwMode="auto">
                <a:xfrm>
                  <a:off x="2346387" y="9394168"/>
                  <a:ext cx="0" cy="431320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 wrap="none" anchor="ctr"/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EEECE1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7178" name="Line 38"/>
                <p:cNvSpPr>
                  <a:spLocks noChangeShapeType="1"/>
                </p:cNvSpPr>
                <p:nvPr/>
              </p:nvSpPr>
              <p:spPr bwMode="auto">
                <a:xfrm flipH="1">
                  <a:off x="2423440" y="8122343"/>
                  <a:ext cx="454230" cy="523554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 wrap="none" anchor="ctr"/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EEECE1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7179" name="Line 39"/>
                <p:cNvSpPr>
                  <a:spLocks noChangeShapeType="1"/>
                </p:cNvSpPr>
                <p:nvPr/>
              </p:nvSpPr>
              <p:spPr bwMode="auto">
                <a:xfrm>
                  <a:off x="3110198" y="9346541"/>
                  <a:ext cx="11875" cy="522515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 wrap="none" anchor="ctr"/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EEECE1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7180" name="Line 40"/>
                <p:cNvSpPr>
                  <a:spLocks noChangeShapeType="1"/>
                </p:cNvSpPr>
                <p:nvPr/>
              </p:nvSpPr>
              <p:spPr bwMode="auto">
                <a:xfrm>
                  <a:off x="2090932" y="8123382"/>
                  <a:ext cx="11875" cy="570017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 wrap="none" anchor="ctr"/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EEECE1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7181" name="Line 41"/>
                <p:cNvSpPr>
                  <a:spLocks noChangeShapeType="1"/>
                </p:cNvSpPr>
                <p:nvPr/>
              </p:nvSpPr>
              <p:spPr bwMode="auto">
                <a:xfrm>
                  <a:off x="1224033" y="9299041"/>
                  <a:ext cx="510640" cy="534390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 wrap="none" anchor="ctr"/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EEECE1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7182" name="Line 39"/>
                <p:cNvSpPr>
                  <a:spLocks noChangeShapeType="1"/>
                </p:cNvSpPr>
                <p:nvPr/>
              </p:nvSpPr>
              <p:spPr bwMode="auto">
                <a:xfrm>
                  <a:off x="832148" y="8123383"/>
                  <a:ext cx="11875" cy="534390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 wrap="none" anchor="ctr"/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EEECE1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7183" name="Line 41"/>
                <p:cNvSpPr>
                  <a:spLocks noChangeShapeType="1"/>
                </p:cNvSpPr>
                <p:nvPr/>
              </p:nvSpPr>
              <p:spPr bwMode="auto">
                <a:xfrm>
                  <a:off x="1223683" y="10489017"/>
                  <a:ext cx="484095" cy="510989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 wrap="none" anchor="ctr"/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EEECE1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7184" name="Line 39"/>
                <p:cNvSpPr>
                  <a:spLocks noChangeShapeType="1"/>
                </p:cNvSpPr>
                <p:nvPr/>
              </p:nvSpPr>
              <p:spPr bwMode="auto">
                <a:xfrm flipV="1">
                  <a:off x="1224700" y="11343735"/>
                  <a:ext cx="526461" cy="3105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 wrap="none" anchor="ctr"/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EEECE1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7185" name="Line 39"/>
                <p:cNvSpPr>
                  <a:spLocks noChangeShapeType="1"/>
                </p:cNvSpPr>
                <p:nvPr/>
              </p:nvSpPr>
              <p:spPr bwMode="auto">
                <a:xfrm>
                  <a:off x="3606604" y="10526568"/>
                  <a:ext cx="439948" cy="414068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 wrap="none" anchor="ctr"/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EEECE1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7186" name="Line 39"/>
                <p:cNvSpPr>
                  <a:spLocks noChangeShapeType="1"/>
                </p:cNvSpPr>
                <p:nvPr/>
              </p:nvSpPr>
              <p:spPr bwMode="auto">
                <a:xfrm>
                  <a:off x="3615230" y="11691133"/>
                  <a:ext cx="439948" cy="405442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 wrap="none" anchor="ctr"/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EEECE1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7187" name="Line 39"/>
                <p:cNvSpPr>
                  <a:spLocks noChangeShapeType="1"/>
                </p:cNvSpPr>
                <p:nvPr/>
              </p:nvSpPr>
              <p:spPr bwMode="auto">
                <a:xfrm flipH="1">
                  <a:off x="2062476" y="11627534"/>
                  <a:ext cx="3891" cy="503547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 wrap="none" anchor="ctr"/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EEECE1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7188" name="Line 39"/>
                <p:cNvSpPr>
                  <a:spLocks noChangeShapeType="1"/>
                </p:cNvSpPr>
                <p:nvPr/>
              </p:nvSpPr>
              <p:spPr bwMode="auto">
                <a:xfrm>
                  <a:off x="3266945" y="8114889"/>
                  <a:ext cx="11519" cy="602260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 wrap="none" anchor="ctr"/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EEECE1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7189" name="Line 41"/>
                <p:cNvSpPr>
                  <a:spLocks noChangeShapeType="1"/>
                </p:cNvSpPr>
                <p:nvPr/>
              </p:nvSpPr>
              <p:spPr bwMode="auto">
                <a:xfrm>
                  <a:off x="2462611" y="10520395"/>
                  <a:ext cx="495743" cy="506505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 wrap="none" anchor="ctr"/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EEECE1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7190" name="Line 36"/>
                <p:cNvSpPr>
                  <a:spLocks noChangeShapeType="1"/>
                </p:cNvSpPr>
                <p:nvPr/>
              </p:nvSpPr>
              <p:spPr bwMode="auto">
                <a:xfrm>
                  <a:off x="2096980" y="10500689"/>
                  <a:ext cx="763" cy="553105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 wrap="none" anchor="ctr"/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EEECE1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7150" name="Rectangle 23"/>
              <p:cNvSpPr>
                <a:spLocks noChangeArrowheads="1"/>
              </p:cNvSpPr>
              <p:nvPr/>
            </p:nvSpPr>
            <p:spPr bwMode="auto">
              <a:xfrm>
                <a:off x="547765" y="7548039"/>
                <a:ext cx="643125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A=1</a:t>
                </a:r>
              </a:p>
            </p:txBody>
          </p:sp>
          <p:sp>
            <p:nvSpPr>
              <p:cNvPr id="37151" name="Rectangle 23"/>
              <p:cNvSpPr>
                <a:spLocks noChangeArrowheads="1"/>
              </p:cNvSpPr>
              <p:nvPr/>
            </p:nvSpPr>
            <p:spPr bwMode="auto">
              <a:xfrm>
                <a:off x="1713516" y="7548039"/>
                <a:ext cx="643125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A=1</a:t>
                </a:r>
              </a:p>
            </p:txBody>
          </p:sp>
          <p:sp>
            <p:nvSpPr>
              <p:cNvPr id="37152" name="Rectangle 23"/>
              <p:cNvSpPr>
                <a:spLocks noChangeArrowheads="1"/>
              </p:cNvSpPr>
              <p:nvPr/>
            </p:nvSpPr>
            <p:spPr bwMode="auto">
              <a:xfrm>
                <a:off x="2910305" y="7548039"/>
                <a:ext cx="643125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A=1</a:t>
                </a:r>
              </a:p>
            </p:txBody>
          </p:sp>
          <p:sp>
            <p:nvSpPr>
              <p:cNvPr id="37153" name="Rectangle 23"/>
              <p:cNvSpPr>
                <a:spLocks noChangeArrowheads="1"/>
              </p:cNvSpPr>
              <p:nvPr/>
            </p:nvSpPr>
            <p:spPr bwMode="auto">
              <a:xfrm>
                <a:off x="2814125" y="8718210"/>
                <a:ext cx="835485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A=1.5</a:t>
                </a:r>
              </a:p>
            </p:txBody>
          </p:sp>
          <p:sp>
            <p:nvSpPr>
              <p:cNvPr id="37154" name="Rectangle 23"/>
              <p:cNvSpPr>
                <a:spLocks noChangeArrowheads="1"/>
              </p:cNvSpPr>
              <p:nvPr/>
            </p:nvSpPr>
            <p:spPr bwMode="auto">
              <a:xfrm>
                <a:off x="1713516" y="8718210"/>
                <a:ext cx="643125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A=3</a:t>
                </a:r>
              </a:p>
            </p:txBody>
          </p:sp>
          <p:sp>
            <p:nvSpPr>
              <p:cNvPr id="37155" name="Rectangle 23"/>
              <p:cNvSpPr>
                <a:spLocks noChangeArrowheads="1"/>
              </p:cNvSpPr>
              <p:nvPr/>
            </p:nvSpPr>
            <p:spPr bwMode="auto">
              <a:xfrm>
                <a:off x="451586" y="8718210"/>
                <a:ext cx="835485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A=1.5</a:t>
                </a:r>
              </a:p>
            </p:txBody>
          </p:sp>
          <p:sp>
            <p:nvSpPr>
              <p:cNvPr id="37156" name="Rectangle 23"/>
              <p:cNvSpPr>
                <a:spLocks noChangeArrowheads="1"/>
              </p:cNvSpPr>
              <p:nvPr/>
            </p:nvSpPr>
            <p:spPr bwMode="auto">
              <a:xfrm>
                <a:off x="547765" y="9946309"/>
                <a:ext cx="643125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A=1</a:t>
                </a:r>
              </a:p>
            </p:txBody>
          </p:sp>
          <p:sp>
            <p:nvSpPr>
              <p:cNvPr id="37157" name="Rectangle 23"/>
              <p:cNvSpPr>
                <a:spLocks noChangeArrowheads="1"/>
              </p:cNvSpPr>
              <p:nvPr/>
            </p:nvSpPr>
            <p:spPr bwMode="auto">
              <a:xfrm>
                <a:off x="1713516" y="9946309"/>
                <a:ext cx="643125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D=0</a:t>
                </a:r>
              </a:p>
            </p:txBody>
          </p:sp>
          <p:sp>
            <p:nvSpPr>
              <p:cNvPr id="37158" name="Rectangle 23"/>
              <p:cNvSpPr>
                <a:spLocks noChangeArrowheads="1"/>
              </p:cNvSpPr>
              <p:nvPr/>
            </p:nvSpPr>
            <p:spPr bwMode="auto">
              <a:xfrm>
                <a:off x="2910305" y="9946309"/>
                <a:ext cx="643125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D=0</a:t>
                </a:r>
              </a:p>
            </p:txBody>
          </p:sp>
          <p:sp>
            <p:nvSpPr>
              <p:cNvPr id="37159" name="Rectangle 23"/>
              <p:cNvSpPr>
                <a:spLocks noChangeArrowheads="1"/>
              </p:cNvSpPr>
              <p:nvPr/>
            </p:nvSpPr>
            <p:spPr bwMode="auto">
              <a:xfrm>
                <a:off x="547765" y="11116621"/>
                <a:ext cx="643125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A=1</a:t>
                </a:r>
              </a:p>
            </p:txBody>
          </p:sp>
          <p:sp>
            <p:nvSpPr>
              <p:cNvPr id="37160" name="Rectangle 23"/>
              <p:cNvSpPr>
                <a:spLocks noChangeArrowheads="1"/>
              </p:cNvSpPr>
              <p:nvPr/>
            </p:nvSpPr>
            <p:spPr bwMode="auto">
              <a:xfrm>
                <a:off x="1713516" y="11116621"/>
                <a:ext cx="643125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D=1</a:t>
                </a:r>
              </a:p>
            </p:txBody>
          </p:sp>
          <p:sp>
            <p:nvSpPr>
              <p:cNvPr id="37161" name="Rectangle 23"/>
              <p:cNvSpPr>
                <a:spLocks noChangeArrowheads="1"/>
              </p:cNvSpPr>
              <p:nvPr/>
            </p:nvSpPr>
            <p:spPr bwMode="auto">
              <a:xfrm>
                <a:off x="2910305" y="11116621"/>
                <a:ext cx="643125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D=1</a:t>
                </a:r>
              </a:p>
            </p:txBody>
          </p:sp>
        </p:grpSp>
        <p:sp>
          <p:nvSpPr>
            <p:cNvPr id="37148" name="TextBox 683"/>
            <p:cNvSpPr txBox="1">
              <a:spLocks noChangeArrowheads="1"/>
            </p:cNvSpPr>
            <p:nvPr/>
          </p:nvSpPr>
          <p:spPr bwMode="auto">
            <a:xfrm>
              <a:off x="5114740" y="821122"/>
              <a:ext cx="3847381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resulting in new D=0 cells on queue</a:t>
              </a:r>
            </a:p>
          </p:txBody>
        </p:sp>
      </p:grpSp>
      <p:grpSp>
        <p:nvGrpSpPr>
          <p:cNvPr id="14" name="Group 591"/>
          <p:cNvGrpSpPr>
            <a:grpSpLocks/>
          </p:cNvGrpSpPr>
          <p:nvPr/>
        </p:nvGrpSpPr>
        <p:grpSpPr bwMode="auto">
          <a:xfrm>
            <a:off x="4562475" y="941388"/>
            <a:ext cx="4114800" cy="5295900"/>
            <a:chOff x="5149971" y="8120327"/>
            <a:chExt cx="4114800" cy="5296089"/>
          </a:xfrm>
        </p:grpSpPr>
        <p:grpSp>
          <p:nvGrpSpPr>
            <p:cNvPr id="15" name="Group 405"/>
            <p:cNvGrpSpPr>
              <a:grpSpLocks/>
            </p:cNvGrpSpPr>
            <p:nvPr/>
          </p:nvGrpSpPr>
          <p:grpSpPr bwMode="auto">
            <a:xfrm>
              <a:off x="5149971" y="8485882"/>
              <a:ext cx="4114800" cy="4930534"/>
              <a:chOff x="0" y="7200547"/>
              <a:chExt cx="4114800" cy="4930534"/>
            </a:xfrm>
          </p:grpSpPr>
          <p:grpSp>
            <p:nvGrpSpPr>
              <p:cNvPr id="16" name="Group 317"/>
              <p:cNvGrpSpPr>
                <a:grpSpLocks/>
              </p:cNvGrpSpPr>
              <p:nvPr/>
            </p:nvGrpSpPr>
            <p:grpSpPr bwMode="auto">
              <a:xfrm>
                <a:off x="0" y="7200547"/>
                <a:ext cx="4114800" cy="4930534"/>
                <a:chOff x="0" y="7200547"/>
                <a:chExt cx="4114800" cy="4930534"/>
              </a:xfrm>
            </p:grpSpPr>
            <p:sp>
              <p:nvSpPr>
                <p:cNvPr id="562" name="Rectangle 24"/>
                <p:cNvSpPr>
                  <a:spLocks noChangeAspect="1" noChangeArrowheads="1"/>
                </p:cNvSpPr>
                <p:nvPr/>
              </p:nvSpPr>
              <p:spPr bwMode="auto">
                <a:xfrm>
                  <a:off x="1462088" y="9551301"/>
                  <a:ext cx="1195387" cy="1181142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 w="19050">
                  <a:solidFill>
                    <a:srgbClr val="0099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en-US" sz="12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563" name="Rectangle 24"/>
                <p:cNvSpPr>
                  <a:spLocks noChangeAspect="1" noChangeArrowheads="1"/>
                </p:cNvSpPr>
                <p:nvPr/>
              </p:nvSpPr>
              <p:spPr bwMode="auto">
                <a:xfrm>
                  <a:off x="1458913" y="8378097"/>
                  <a:ext cx="1193800" cy="1181142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 w="19050">
                  <a:solidFill>
                    <a:srgbClr val="0099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en-US" sz="12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564" name="Rectangle 23"/>
                <p:cNvSpPr>
                  <a:spLocks noChangeArrowheads="1"/>
                </p:cNvSpPr>
                <p:nvPr/>
              </p:nvSpPr>
              <p:spPr bwMode="auto">
                <a:xfrm>
                  <a:off x="261938" y="10727681"/>
                  <a:ext cx="1200150" cy="1173204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 w="9525" algn="ctr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EEECE1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565" name="Rectangle 17"/>
                <p:cNvSpPr>
                  <a:spLocks noChangeAspect="1" noChangeArrowheads="1"/>
                </p:cNvSpPr>
                <p:nvPr/>
              </p:nvSpPr>
              <p:spPr bwMode="auto">
                <a:xfrm>
                  <a:off x="255588" y="7200130"/>
                  <a:ext cx="1201737" cy="1173204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 w="19050">
                  <a:solidFill>
                    <a:srgbClr val="0099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en-US" sz="12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566" name="Rectangle 18"/>
                <p:cNvSpPr>
                  <a:spLocks noChangeAspect="1" noChangeArrowheads="1"/>
                </p:cNvSpPr>
                <p:nvPr/>
              </p:nvSpPr>
              <p:spPr bwMode="auto">
                <a:xfrm>
                  <a:off x="1457325" y="7200130"/>
                  <a:ext cx="1198563" cy="1173204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 w="19050">
                  <a:solidFill>
                    <a:srgbClr val="0099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en-US" sz="12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567" name="Rectangle 19"/>
                <p:cNvSpPr>
                  <a:spLocks noChangeAspect="1" noChangeArrowheads="1"/>
                </p:cNvSpPr>
                <p:nvPr/>
              </p:nvSpPr>
              <p:spPr bwMode="auto">
                <a:xfrm>
                  <a:off x="2655888" y="7200130"/>
                  <a:ext cx="1195387" cy="1173204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 w="19050">
                  <a:solidFill>
                    <a:srgbClr val="0099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en-US" sz="12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568" name="Rectangle 22"/>
                <p:cNvSpPr>
                  <a:spLocks noChangeAspect="1" noChangeArrowheads="1"/>
                </p:cNvSpPr>
                <p:nvPr/>
              </p:nvSpPr>
              <p:spPr bwMode="auto">
                <a:xfrm>
                  <a:off x="255588" y="8373334"/>
                  <a:ext cx="1201737" cy="1182730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 w="19050">
                  <a:solidFill>
                    <a:srgbClr val="0099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en-US" sz="12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569" name="Rectangle 24"/>
                <p:cNvSpPr>
                  <a:spLocks noChangeAspect="1" noChangeArrowheads="1"/>
                </p:cNvSpPr>
                <p:nvPr/>
              </p:nvSpPr>
              <p:spPr bwMode="auto">
                <a:xfrm>
                  <a:off x="2655888" y="8373334"/>
                  <a:ext cx="1195387" cy="1182730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 w="19050">
                  <a:solidFill>
                    <a:srgbClr val="0099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en-US" sz="12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570" name="Rectangle 27"/>
                <p:cNvSpPr>
                  <a:spLocks noChangeAspect="1" noChangeArrowheads="1"/>
                </p:cNvSpPr>
                <p:nvPr/>
              </p:nvSpPr>
              <p:spPr bwMode="auto">
                <a:xfrm>
                  <a:off x="255588" y="9556064"/>
                  <a:ext cx="1201737" cy="1173204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 w="19050">
                  <a:solidFill>
                    <a:srgbClr val="0099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en-US" sz="12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571" name="Rectangle 29"/>
                <p:cNvSpPr>
                  <a:spLocks noChangeAspect="1" noChangeArrowheads="1"/>
                </p:cNvSpPr>
                <p:nvPr/>
              </p:nvSpPr>
              <p:spPr bwMode="auto">
                <a:xfrm>
                  <a:off x="2655888" y="9556064"/>
                  <a:ext cx="1195387" cy="1173204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 w="19050">
                  <a:solidFill>
                    <a:srgbClr val="0099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en-US" sz="12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7128" name="Rectangle 27"/>
                <p:cNvSpPr>
                  <a:spLocks noChangeAspect="1" noChangeArrowheads="1"/>
                </p:cNvSpPr>
                <p:nvPr/>
              </p:nvSpPr>
              <p:spPr bwMode="auto">
                <a:xfrm>
                  <a:off x="256915" y="10729862"/>
                  <a:ext cx="1202151" cy="1173881"/>
                </a:xfrm>
                <a:prstGeom prst="rect">
                  <a:avLst/>
                </a:prstGeom>
                <a:noFill/>
                <a:ln w="19050">
                  <a:solidFill>
                    <a:srgbClr val="0099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en-US" sz="12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573" name="Rectangle 28"/>
                <p:cNvSpPr>
                  <a:spLocks noChangeAspect="1" noChangeArrowheads="1"/>
                </p:cNvSpPr>
                <p:nvPr/>
              </p:nvSpPr>
              <p:spPr bwMode="auto">
                <a:xfrm>
                  <a:off x="1457325" y="10729268"/>
                  <a:ext cx="1203325" cy="1174792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 w="19050">
                  <a:solidFill>
                    <a:srgbClr val="0099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en-US" sz="12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574" name="Rectangle 29"/>
                <p:cNvSpPr>
                  <a:spLocks noChangeAspect="1" noChangeArrowheads="1"/>
                </p:cNvSpPr>
                <p:nvPr/>
              </p:nvSpPr>
              <p:spPr bwMode="auto">
                <a:xfrm>
                  <a:off x="2660650" y="10729268"/>
                  <a:ext cx="1187450" cy="1174792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 w="19050">
                  <a:solidFill>
                    <a:srgbClr val="0099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en-US" sz="12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cxnSp>
              <p:nvCxnSpPr>
                <p:cNvPr id="575" name="Straight Connector 574"/>
                <p:cNvCxnSpPr/>
                <p:nvPr/>
              </p:nvCxnSpPr>
              <p:spPr>
                <a:xfrm>
                  <a:off x="0" y="9559239"/>
                  <a:ext cx="4114800" cy="0"/>
                </a:xfrm>
                <a:prstGeom prst="line">
                  <a:avLst/>
                </a:prstGeom>
                <a:ln w="38100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7132" name="Line 35"/>
                <p:cNvSpPr>
                  <a:spLocks noChangeShapeType="1"/>
                </p:cNvSpPr>
                <p:nvPr/>
              </p:nvSpPr>
              <p:spPr bwMode="auto">
                <a:xfrm>
                  <a:off x="1235907" y="8170884"/>
                  <a:ext cx="439387" cy="427512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 wrap="none" anchor="ctr"/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EEECE1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7133" name="Line 36"/>
                <p:cNvSpPr>
                  <a:spLocks noChangeShapeType="1"/>
                </p:cNvSpPr>
                <p:nvPr/>
              </p:nvSpPr>
              <p:spPr bwMode="auto">
                <a:xfrm>
                  <a:off x="2346387" y="9394168"/>
                  <a:ext cx="0" cy="431320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 wrap="none" anchor="ctr"/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EEECE1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7134" name="Line 38"/>
                <p:cNvSpPr>
                  <a:spLocks noChangeShapeType="1"/>
                </p:cNvSpPr>
                <p:nvPr/>
              </p:nvSpPr>
              <p:spPr bwMode="auto">
                <a:xfrm flipH="1">
                  <a:off x="2423440" y="8122343"/>
                  <a:ext cx="454230" cy="523554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 wrap="none" anchor="ctr"/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EEECE1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7135" name="Line 39"/>
                <p:cNvSpPr>
                  <a:spLocks noChangeShapeType="1"/>
                </p:cNvSpPr>
                <p:nvPr/>
              </p:nvSpPr>
              <p:spPr bwMode="auto">
                <a:xfrm>
                  <a:off x="3110198" y="9346541"/>
                  <a:ext cx="11875" cy="522515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 wrap="none" anchor="ctr"/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EEECE1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7136" name="Line 40"/>
                <p:cNvSpPr>
                  <a:spLocks noChangeShapeType="1"/>
                </p:cNvSpPr>
                <p:nvPr/>
              </p:nvSpPr>
              <p:spPr bwMode="auto">
                <a:xfrm>
                  <a:off x="2090932" y="8123382"/>
                  <a:ext cx="11875" cy="570017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 wrap="none" anchor="ctr"/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EEECE1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7137" name="Line 41"/>
                <p:cNvSpPr>
                  <a:spLocks noChangeShapeType="1"/>
                </p:cNvSpPr>
                <p:nvPr/>
              </p:nvSpPr>
              <p:spPr bwMode="auto">
                <a:xfrm>
                  <a:off x="1224033" y="9299041"/>
                  <a:ext cx="510640" cy="534390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 wrap="none" anchor="ctr"/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EEECE1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7138" name="Line 39"/>
                <p:cNvSpPr>
                  <a:spLocks noChangeShapeType="1"/>
                </p:cNvSpPr>
                <p:nvPr/>
              </p:nvSpPr>
              <p:spPr bwMode="auto">
                <a:xfrm>
                  <a:off x="832148" y="8123383"/>
                  <a:ext cx="11875" cy="534390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 wrap="none" anchor="ctr"/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EEECE1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7139" name="Line 41"/>
                <p:cNvSpPr>
                  <a:spLocks noChangeShapeType="1"/>
                </p:cNvSpPr>
                <p:nvPr/>
              </p:nvSpPr>
              <p:spPr bwMode="auto">
                <a:xfrm>
                  <a:off x="1223683" y="10489017"/>
                  <a:ext cx="484095" cy="510989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 wrap="none" anchor="ctr"/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EEECE1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7140" name="Line 39"/>
                <p:cNvSpPr>
                  <a:spLocks noChangeShapeType="1"/>
                </p:cNvSpPr>
                <p:nvPr/>
              </p:nvSpPr>
              <p:spPr bwMode="auto">
                <a:xfrm flipV="1">
                  <a:off x="1224700" y="11343735"/>
                  <a:ext cx="526461" cy="3105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 wrap="none" anchor="ctr"/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EEECE1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7141" name="Line 39"/>
                <p:cNvSpPr>
                  <a:spLocks noChangeShapeType="1"/>
                </p:cNvSpPr>
                <p:nvPr/>
              </p:nvSpPr>
              <p:spPr bwMode="auto">
                <a:xfrm>
                  <a:off x="3606604" y="10526568"/>
                  <a:ext cx="439948" cy="414068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 wrap="none" anchor="ctr"/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EEECE1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7142" name="Line 39"/>
                <p:cNvSpPr>
                  <a:spLocks noChangeShapeType="1"/>
                </p:cNvSpPr>
                <p:nvPr/>
              </p:nvSpPr>
              <p:spPr bwMode="auto">
                <a:xfrm>
                  <a:off x="3615230" y="11691133"/>
                  <a:ext cx="439948" cy="405442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 wrap="none" anchor="ctr"/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EEECE1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7143" name="Line 39"/>
                <p:cNvSpPr>
                  <a:spLocks noChangeShapeType="1"/>
                </p:cNvSpPr>
                <p:nvPr/>
              </p:nvSpPr>
              <p:spPr bwMode="auto">
                <a:xfrm flipH="1">
                  <a:off x="2062476" y="11627534"/>
                  <a:ext cx="3891" cy="503547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 wrap="none" anchor="ctr"/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EEECE1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7144" name="Line 39"/>
                <p:cNvSpPr>
                  <a:spLocks noChangeShapeType="1"/>
                </p:cNvSpPr>
                <p:nvPr/>
              </p:nvSpPr>
              <p:spPr bwMode="auto">
                <a:xfrm>
                  <a:off x="3266945" y="8114889"/>
                  <a:ext cx="11519" cy="602260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 wrap="none" anchor="ctr"/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EEECE1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7145" name="Line 41"/>
                <p:cNvSpPr>
                  <a:spLocks noChangeShapeType="1"/>
                </p:cNvSpPr>
                <p:nvPr/>
              </p:nvSpPr>
              <p:spPr bwMode="auto">
                <a:xfrm>
                  <a:off x="2462611" y="10520395"/>
                  <a:ext cx="495743" cy="506505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 wrap="none" anchor="ctr"/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EEECE1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7146" name="Line 36"/>
                <p:cNvSpPr>
                  <a:spLocks noChangeShapeType="1"/>
                </p:cNvSpPr>
                <p:nvPr/>
              </p:nvSpPr>
              <p:spPr bwMode="auto">
                <a:xfrm>
                  <a:off x="2096980" y="10500689"/>
                  <a:ext cx="763" cy="553105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 wrap="none" anchor="ctr"/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EEECE1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7106" name="Rectangle 23"/>
              <p:cNvSpPr>
                <a:spLocks noChangeArrowheads="1"/>
              </p:cNvSpPr>
              <p:nvPr/>
            </p:nvSpPr>
            <p:spPr bwMode="auto">
              <a:xfrm>
                <a:off x="547765" y="7548039"/>
                <a:ext cx="643125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A=1</a:t>
                </a:r>
              </a:p>
            </p:txBody>
          </p:sp>
          <p:sp>
            <p:nvSpPr>
              <p:cNvPr id="37107" name="Rectangle 23"/>
              <p:cNvSpPr>
                <a:spLocks noChangeArrowheads="1"/>
              </p:cNvSpPr>
              <p:nvPr/>
            </p:nvSpPr>
            <p:spPr bwMode="auto">
              <a:xfrm>
                <a:off x="1713516" y="7548039"/>
                <a:ext cx="643125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A=1</a:t>
                </a:r>
              </a:p>
            </p:txBody>
          </p:sp>
          <p:sp>
            <p:nvSpPr>
              <p:cNvPr id="37108" name="Rectangle 23"/>
              <p:cNvSpPr>
                <a:spLocks noChangeArrowheads="1"/>
              </p:cNvSpPr>
              <p:nvPr/>
            </p:nvSpPr>
            <p:spPr bwMode="auto">
              <a:xfrm>
                <a:off x="2910305" y="7548039"/>
                <a:ext cx="643125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A=1</a:t>
                </a:r>
              </a:p>
            </p:txBody>
          </p:sp>
          <p:sp>
            <p:nvSpPr>
              <p:cNvPr id="37109" name="Rectangle 23"/>
              <p:cNvSpPr>
                <a:spLocks noChangeArrowheads="1"/>
              </p:cNvSpPr>
              <p:nvPr/>
            </p:nvSpPr>
            <p:spPr bwMode="auto">
              <a:xfrm>
                <a:off x="2814125" y="8718210"/>
                <a:ext cx="835485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A=1.5</a:t>
                </a:r>
              </a:p>
            </p:txBody>
          </p:sp>
          <p:sp>
            <p:nvSpPr>
              <p:cNvPr id="37110" name="Rectangle 23"/>
              <p:cNvSpPr>
                <a:spLocks noChangeArrowheads="1"/>
              </p:cNvSpPr>
              <p:nvPr/>
            </p:nvSpPr>
            <p:spPr bwMode="auto">
              <a:xfrm>
                <a:off x="1713516" y="8718210"/>
                <a:ext cx="643125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A=3</a:t>
                </a:r>
              </a:p>
            </p:txBody>
          </p:sp>
          <p:sp>
            <p:nvSpPr>
              <p:cNvPr id="37111" name="Rectangle 23"/>
              <p:cNvSpPr>
                <a:spLocks noChangeArrowheads="1"/>
              </p:cNvSpPr>
              <p:nvPr/>
            </p:nvSpPr>
            <p:spPr bwMode="auto">
              <a:xfrm>
                <a:off x="451586" y="8718210"/>
                <a:ext cx="835485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A=1.5</a:t>
                </a:r>
              </a:p>
            </p:txBody>
          </p:sp>
          <p:sp>
            <p:nvSpPr>
              <p:cNvPr id="37112" name="Rectangle 23"/>
              <p:cNvSpPr>
                <a:spLocks noChangeArrowheads="1"/>
              </p:cNvSpPr>
              <p:nvPr/>
            </p:nvSpPr>
            <p:spPr bwMode="auto">
              <a:xfrm>
                <a:off x="547765" y="9946309"/>
                <a:ext cx="643125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A=1</a:t>
                </a:r>
              </a:p>
            </p:txBody>
          </p:sp>
          <p:sp>
            <p:nvSpPr>
              <p:cNvPr id="37113" name="Rectangle 23"/>
              <p:cNvSpPr>
                <a:spLocks noChangeArrowheads="1"/>
              </p:cNvSpPr>
              <p:nvPr/>
            </p:nvSpPr>
            <p:spPr bwMode="auto">
              <a:xfrm>
                <a:off x="1617336" y="9946309"/>
                <a:ext cx="835485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A=5.5</a:t>
                </a:r>
              </a:p>
            </p:txBody>
          </p:sp>
          <p:sp>
            <p:nvSpPr>
              <p:cNvPr id="37114" name="Rectangle 23"/>
              <p:cNvSpPr>
                <a:spLocks noChangeArrowheads="1"/>
              </p:cNvSpPr>
              <p:nvPr/>
            </p:nvSpPr>
            <p:spPr bwMode="auto">
              <a:xfrm>
                <a:off x="2814125" y="9946309"/>
                <a:ext cx="835485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A=2.5</a:t>
                </a:r>
              </a:p>
            </p:txBody>
          </p:sp>
          <p:sp>
            <p:nvSpPr>
              <p:cNvPr id="37115" name="Rectangle 23"/>
              <p:cNvSpPr>
                <a:spLocks noChangeArrowheads="1"/>
              </p:cNvSpPr>
              <p:nvPr/>
            </p:nvSpPr>
            <p:spPr bwMode="auto">
              <a:xfrm>
                <a:off x="547765" y="11116621"/>
                <a:ext cx="643125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A=1</a:t>
                </a:r>
              </a:p>
            </p:txBody>
          </p:sp>
          <p:sp>
            <p:nvSpPr>
              <p:cNvPr id="37116" name="Rectangle 23"/>
              <p:cNvSpPr>
                <a:spLocks noChangeArrowheads="1"/>
              </p:cNvSpPr>
              <p:nvPr/>
            </p:nvSpPr>
            <p:spPr bwMode="auto">
              <a:xfrm>
                <a:off x="1713516" y="11116621"/>
                <a:ext cx="643125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A=6</a:t>
                </a:r>
              </a:p>
            </p:txBody>
          </p:sp>
          <p:sp>
            <p:nvSpPr>
              <p:cNvPr id="37117" name="Rectangle 23"/>
              <p:cNvSpPr>
                <a:spLocks noChangeArrowheads="1"/>
              </p:cNvSpPr>
              <p:nvPr/>
            </p:nvSpPr>
            <p:spPr bwMode="auto">
              <a:xfrm>
                <a:off x="2814125" y="11116621"/>
                <a:ext cx="835485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A=3.5</a:t>
                </a:r>
              </a:p>
            </p:txBody>
          </p:sp>
        </p:grpSp>
        <p:sp>
          <p:nvSpPr>
            <p:cNvPr id="37104" name="TextBox 590"/>
            <p:cNvSpPr txBox="1">
              <a:spLocks noChangeArrowheads="1"/>
            </p:cNvSpPr>
            <p:nvPr/>
          </p:nvSpPr>
          <p:spPr bwMode="auto">
            <a:xfrm>
              <a:off x="5273611" y="8120327"/>
              <a:ext cx="3847381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and so on until completion</a:t>
              </a:r>
            </a:p>
          </p:txBody>
        </p:sp>
      </p:grpSp>
      <p:grpSp>
        <p:nvGrpSpPr>
          <p:cNvPr id="17" name="Group 592"/>
          <p:cNvGrpSpPr>
            <a:grpSpLocks/>
          </p:cNvGrpSpPr>
          <p:nvPr/>
        </p:nvGrpSpPr>
        <p:grpSpPr bwMode="auto">
          <a:xfrm>
            <a:off x="4562475" y="1306513"/>
            <a:ext cx="4114800" cy="4930775"/>
            <a:chOff x="0" y="7200547"/>
            <a:chExt cx="4114800" cy="4930534"/>
          </a:xfrm>
        </p:grpSpPr>
        <p:grpSp>
          <p:nvGrpSpPr>
            <p:cNvPr id="18" name="Group 317"/>
            <p:cNvGrpSpPr>
              <a:grpSpLocks/>
            </p:cNvGrpSpPr>
            <p:nvPr/>
          </p:nvGrpSpPr>
          <p:grpSpPr bwMode="auto">
            <a:xfrm>
              <a:off x="0" y="7200547"/>
              <a:ext cx="4114800" cy="4930534"/>
              <a:chOff x="0" y="7200547"/>
              <a:chExt cx="4114800" cy="4930534"/>
            </a:xfrm>
          </p:grpSpPr>
          <p:sp>
            <p:nvSpPr>
              <p:cNvPr id="37074" name="Rectangle 24"/>
              <p:cNvSpPr>
                <a:spLocks noChangeAspect="1" noChangeArrowheads="1"/>
              </p:cNvSpPr>
              <p:nvPr/>
            </p:nvSpPr>
            <p:spPr bwMode="auto">
              <a:xfrm>
                <a:off x="1461941" y="9551134"/>
                <a:ext cx="1194974" cy="1181061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rgbClr val="0099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608" name="Rectangle 24"/>
              <p:cNvSpPr>
                <a:spLocks noChangeAspect="1" noChangeArrowheads="1"/>
              </p:cNvSpPr>
              <p:nvPr/>
            </p:nvSpPr>
            <p:spPr bwMode="auto">
              <a:xfrm>
                <a:off x="1458913" y="8378414"/>
                <a:ext cx="1193800" cy="1181042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19050">
                <a:solidFill>
                  <a:srgbClr val="0099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609" name="Rectangle 23"/>
              <p:cNvSpPr>
                <a:spLocks noChangeArrowheads="1"/>
              </p:cNvSpPr>
              <p:nvPr/>
            </p:nvSpPr>
            <p:spPr bwMode="auto">
              <a:xfrm>
                <a:off x="261938" y="10727800"/>
                <a:ext cx="1200150" cy="1173105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9525" algn="ctr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EEECE1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610" name="Rectangle 17"/>
              <p:cNvSpPr>
                <a:spLocks noChangeAspect="1" noChangeArrowheads="1"/>
              </p:cNvSpPr>
              <p:nvPr/>
            </p:nvSpPr>
            <p:spPr bwMode="auto">
              <a:xfrm>
                <a:off x="255588" y="7200547"/>
                <a:ext cx="1201737" cy="1173105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19050">
                <a:solidFill>
                  <a:srgbClr val="0099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611" name="Rectangle 18"/>
              <p:cNvSpPr>
                <a:spLocks noChangeAspect="1" noChangeArrowheads="1"/>
              </p:cNvSpPr>
              <p:nvPr/>
            </p:nvSpPr>
            <p:spPr bwMode="auto">
              <a:xfrm>
                <a:off x="1457325" y="7200547"/>
                <a:ext cx="1198563" cy="1173105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19050">
                <a:solidFill>
                  <a:srgbClr val="0099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612" name="Rectangle 19"/>
              <p:cNvSpPr>
                <a:spLocks noChangeAspect="1" noChangeArrowheads="1"/>
              </p:cNvSpPr>
              <p:nvPr/>
            </p:nvSpPr>
            <p:spPr bwMode="auto">
              <a:xfrm>
                <a:off x="2655888" y="7200547"/>
                <a:ext cx="1195387" cy="1173105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19050">
                <a:solidFill>
                  <a:srgbClr val="0099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613" name="Rectangle 22"/>
              <p:cNvSpPr>
                <a:spLocks noChangeAspect="1" noChangeArrowheads="1"/>
              </p:cNvSpPr>
              <p:nvPr/>
            </p:nvSpPr>
            <p:spPr bwMode="auto">
              <a:xfrm>
                <a:off x="255588" y="8373652"/>
                <a:ext cx="1201737" cy="1182630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19050">
                <a:solidFill>
                  <a:srgbClr val="0099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614" name="Rectangle 24"/>
              <p:cNvSpPr>
                <a:spLocks noChangeAspect="1" noChangeArrowheads="1"/>
              </p:cNvSpPr>
              <p:nvPr/>
            </p:nvSpPr>
            <p:spPr bwMode="auto">
              <a:xfrm>
                <a:off x="2655888" y="8373652"/>
                <a:ext cx="1195387" cy="1182630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19050">
                <a:solidFill>
                  <a:srgbClr val="0099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615" name="Rectangle 27"/>
              <p:cNvSpPr>
                <a:spLocks noChangeAspect="1" noChangeArrowheads="1"/>
              </p:cNvSpPr>
              <p:nvPr/>
            </p:nvSpPr>
            <p:spPr bwMode="auto">
              <a:xfrm>
                <a:off x="255588" y="9556282"/>
                <a:ext cx="1201737" cy="1173105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19050">
                <a:solidFill>
                  <a:srgbClr val="0099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7083" name="Rectangle 29"/>
              <p:cNvSpPr>
                <a:spLocks noChangeAspect="1" noChangeArrowheads="1"/>
              </p:cNvSpPr>
              <p:nvPr/>
            </p:nvSpPr>
            <p:spPr bwMode="auto">
              <a:xfrm>
                <a:off x="2656394" y="9555490"/>
                <a:ext cx="1194974" cy="1173881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rgbClr val="0099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7084" name="Rectangle 27"/>
              <p:cNvSpPr>
                <a:spLocks noChangeAspect="1" noChangeArrowheads="1"/>
              </p:cNvSpPr>
              <p:nvPr/>
            </p:nvSpPr>
            <p:spPr bwMode="auto">
              <a:xfrm>
                <a:off x="256915" y="10729862"/>
                <a:ext cx="1202151" cy="1173881"/>
              </a:xfrm>
              <a:prstGeom prst="rect">
                <a:avLst/>
              </a:prstGeom>
              <a:noFill/>
              <a:ln w="19050">
                <a:solidFill>
                  <a:srgbClr val="0099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7085" name="Rectangle 28"/>
              <p:cNvSpPr>
                <a:spLocks noChangeAspect="1" noChangeArrowheads="1"/>
              </p:cNvSpPr>
              <p:nvPr/>
            </p:nvSpPr>
            <p:spPr bwMode="auto">
              <a:xfrm>
                <a:off x="1457864" y="10729862"/>
                <a:ext cx="1203013" cy="1173881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rgbClr val="0099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7086" name="Rectangle 29"/>
              <p:cNvSpPr>
                <a:spLocks noChangeAspect="1" noChangeArrowheads="1"/>
              </p:cNvSpPr>
              <p:nvPr/>
            </p:nvSpPr>
            <p:spPr bwMode="auto">
              <a:xfrm>
                <a:off x="2660876" y="10729862"/>
                <a:ext cx="1187267" cy="1173881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rgbClr val="0099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cxnSp>
            <p:nvCxnSpPr>
              <p:cNvPr id="620" name="Straight Connector 619"/>
              <p:cNvCxnSpPr/>
              <p:nvPr/>
            </p:nvCxnSpPr>
            <p:spPr>
              <a:xfrm>
                <a:off x="0" y="9559457"/>
                <a:ext cx="4114800" cy="0"/>
              </a:xfrm>
              <a:prstGeom prst="line">
                <a:avLst/>
              </a:prstGeom>
              <a:ln w="3810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7088" name="Line 35"/>
              <p:cNvSpPr>
                <a:spLocks noChangeShapeType="1"/>
              </p:cNvSpPr>
              <p:nvPr/>
            </p:nvSpPr>
            <p:spPr bwMode="auto">
              <a:xfrm>
                <a:off x="1235907" y="8170884"/>
                <a:ext cx="439387" cy="427512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EEECE1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7089" name="Line 36"/>
              <p:cNvSpPr>
                <a:spLocks noChangeShapeType="1"/>
              </p:cNvSpPr>
              <p:nvPr/>
            </p:nvSpPr>
            <p:spPr bwMode="auto">
              <a:xfrm>
                <a:off x="2079056" y="9287165"/>
                <a:ext cx="11877" cy="59376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EEECE1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7090" name="Line 38"/>
              <p:cNvSpPr>
                <a:spLocks noChangeShapeType="1"/>
              </p:cNvSpPr>
              <p:nvPr/>
            </p:nvSpPr>
            <p:spPr bwMode="auto">
              <a:xfrm flipH="1">
                <a:off x="2423440" y="8122343"/>
                <a:ext cx="454230" cy="523554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EEECE1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7091" name="Line 39"/>
              <p:cNvSpPr>
                <a:spLocks noChangeShapeType="1"/>
              </p:cNvSpPr>
              <p:nvPr/>
            </p:nvSpPr>
            <p:spPr bwMode="auto">
              <a:xfrm>
                <a:off x="3230962" y="9346541"/>
                <a:ext cx="11875" cy="522515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EEECE1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7092" name="Line 40"/>
              <p:cNvSpPr>
                <a:spLocks noChangeShapeType="1"/>
              </p:cNvSpPr>
              <p:nvPr/>
            </p:nvSpPr>
            <p:spPr bwMode="auto">
              <a:xfrm>
                <a:off x="2090932" y="8123382"/>
                <a:ext cx="11875" cy="570017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EEECE1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7093" name="Line 41"/>
              <p:cNvSpPr>
                <a:spLocks noChangeShapeType="1"/>
              </p:cNvSpPr>
              <p:nvPr/>
            </p:nvSpPr>
            <p:spPr bwMode="auto">
              <a:xfrm>
                <a:off x="1224033" y="9299041"/>
                <a:ext cx="510640" cy="53439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EEECE1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7094" name="Line 39"/>
              <p:cNvSpPr>
                <a:spLocks noChangeShapeType="1"/>
              </p:cNvSpPr>
              <p:nvPr/>
            </p:nvSpPr>
            <p:spPr bwMode="auto">
              <a:xfrm>
                <a:off x="832148" y="8123383"/>
                <a:ext cx="11875" cy="53439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EEECE1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7095" name="Line 41"/>
              <p:cNvSpPr>
                <a:spLocks noChangeShapeType="1"/>
              </p:cNvSpPr>
              <p:nvPr/>
            </p:nvSpPr>
            <p:spPr bwMode="auto">
              <a:xfrm>
                <a:off x="1223683" y="10489017"/>
                <a:ext cx="484095" cy="510989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EEECE1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7096" name="Line 39"/>
              <p:cNvSpPr>
                <a:spLocks noChangeShapeType="1"/>
              </p:cNvSpPr>
              <p:nvPr/>
            </p:nvSpPr>
            <p:spPr bwMode="auto">
              <a:xfrm flipV="1">
                <a:off x="1224700" y="11343735"/>
                <a:ext cx="526461" cy="3105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EEECE1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7097" name="Line 39"/>
              <p:cNvSpPr>
                <a:spLocks noChangeShapeType="1"/>
              </p:cNvSpPr>
              <p:nvPr/>
            </p:nvSpPr>
            <p:spPr bwMode="auto">
              <a:xfrm>
                <a:off x="3606604" y="10526568"/>
                <a:ext cx="439948" cy="414068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EEECE1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7098" name="Line 39"/>
              <p:cNvSpPr>
                <a:spLocks noChangeShapeType="1"/>
              </p:cNvSpPr>
              <p:nvPr/>
            </p:nvSpPr>
            <p:spPr bwMode="auto">
              <a:xfrm>
                <a:off x="3615230" y="11691133"/>
                <a:ext cx="439948" cy="405442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EEECE1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7099" name="Line 39"/>
              <p:cNvSpPr>
                <a:spLocks noChangeShapeType="1"/>
              </p:cNvSpPr>
              <p:nvPr/>
            </p:nvSpPr>
            <p:spPr bwMode="auto">
              <a:xfrm flipH="1">
                <a:off x="2062476" y="11627534"/>
                <a:ext cx="3891" cy="503547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EEECE1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7100" name="Line 39"/>
              <p:cNvSpPr>
                <a:spLocks noChangeShapeType="1"/>
              </p:cNvSpPr>
              <p:nvPr/>
            </p:nvSpPr>
            <p:spPr bwMode="auto">
              <a:xfrm>
                <a:off x="3266945" y="8114889"/>
                <a:ext cx="11519" cy="60226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EEECE1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7101" name="Line 41"/>
              <p:cNvSpPr>
                <a:spLocks noChangeShapeType="1"/>
              </p:cNvSpPr>
              <p:nvPr/>
            </p:nvSpPr>
            <p:spPr bwMode="auto">
              <a:xfrm>
                <a:off x="2462611" y="10520395"/>
                <a:ext cx="495743" cy="506505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EEECE1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7102" name="Line 36"/>
              <p:cNvSpPr>
                <a:spLocks noChangeShapeType="1"/>
              </p:cNvSpPr>
              <p:nvPr/>
            </p:nvSpPr>
            <p:spPr bwMode="auto">
              <a:xfrm>
                <a:off x="2096980" y="10500689"/>
                <a:ext cx="763" cy="553105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EEECE1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</p:grpSp>
        <p:sp>
          <p:nvSpPr>
            <p:cNvPr id="37062" name="Rectangle 23"/>
            <p:cNvSpPr>
              <a:spLocks noChangeArrowheads="1"/>
            </p:cNvSpPr>
            <p:nvPr/>
          </p:nvSpPr>
          <p:spPr bwMode="auto">
            <a:xfrm>
              <a:off x="547765" y="7548039"/>
              <a:ext cx="643125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A=1</a:t>
              </a:r>
            </a:p>
          </p:txBody>
        </p:sp>
        <p:sp>
          <p:nvSpPr>
            <p:cNvPr id="37063" name="Rectangle 23"/>
            <p:cNvSpPr>
              <a:spLocks noChangeArrowheads="1"/>
            </p:cNvSpPr>
            <p:nvPr/>
          </p:nvSpPr>
          <p:spPr bwMode="auto">
            <a:xfrm>
              <a:off x="1713516" y="7548039"/>
              <a:ext cx="643125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A=1</a:t>
              </a:r>
            </a:p>
          </p:txBody>
        </p:sp>
        <p:sp>
          <p:nvSpPr>
            <p:cNvPr id="37064" name="Rectangle 23"/>
            <p:cNvSpPr>
              <a:spLocks noChangeArrowheads="1"/>
            </p:cNvSpPr>
            <p:nvPr/>
          </p:nvSpPr>
          <p:spPr bwMode="auto">
            <a:xfrm>
              <a:off x="2910305" y="7548039"/>
              <a:ext cx="643125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A=1</a:t>
              </a:r>
            </a:p>
          </p:txBody>
        </p:sp>
        <p:sp>
          <p:nvSpPr>
            <p:cNvPr id="37065" name="Rectangle 23"/>
            <p:cNvSpPr>
              <a:spLocks noChangeArrowheads="1"/>
            </p:cNvSpPr>
            <p:nvPr/>
          </p:nvSpPr>
          <p:spPr bwMode="auto">
            <a:xfrm>
              <a:off x="2910305" y="8718210"/>
              <a:ext cx="643125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D=0</a:t>
              </a:r>
            </a:p>
          </p:txBody>
        </p:sp>
        <p:sp>
          <p:nvSpPr>
            <p:cNvPr id="37066" name="Rectangle 23"/>
            <p:cNvSpPr>
              <a:spLocks noChangeArrowheads="1"/>
            </p:cNvSpPr>
            <p:nvPr/>
          </p:nvSpPr>
          <p:spPr bwMode="auto">
            <a:xfrm>
              <a:off x="1713516" y="8718210"/>
              <a:ext cx="643125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D=0</a:t>
              </a:r>
            </a:p>
          </p:txBody>
        </p:sp>
        <p:sp>
          <p:nvSpPr>
            <p:cNvPr id="37067" name="Rectangle 23"/>
            <p:cNvSpPr>
              <a:spLocks noChangeArrowheads="1"/>
            </p:cNvSpPr>
            <p:nvPr/>
          </p:nvSpPr>
          <p:spPr bwMode="auto">
            <a:xfrm>
              <a:off x="547765" y="8718210"/>
              <a:ext cx="643125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D=0</a:t>
              </a:r>
            </a:p>
          </p:txBody>
        </p:sp>
        <p:sp>
          <p:nvSpPr>
            <p:cNvPr id="37068" name="Rectangle 23"/>
            <p:cNvSpPr>
              <a:spLocks noChangeArrowheads="1"/>
            </p:cNvSpPr>
            <p:nvPr/>
          </p:nvSpPr>
          <p:spPr bwMode="auto">
            <a:xfrm>
              <a:off x="547765" y="9946309"/>
              <a:ext cx="643125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A=1</a:t>
              </a:r>
            </a:p>
          </p:txBody>
        </p:sp>
        <p:sp>
          <p:nvSpPr>
            <p:cNvPr id="37069" name="Rectangle 23"/>
            <p:cNvSpPr>
              <a:spLocks noChangeArrowheads="1"/>
            </p:cNvSpPr>
            <p:nvPr/>
          </p:nvSpPr>
          <p:spPr bwMode="auto">
            <a:xfrm>
              <a:off x="1713516" y="9946309"/>
              <a:ext cx="643125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D=2</a:t>
              </a:r>
            </a:p>
          </p:txBody>
        </p:sp>
        <p:sp>
          <p:nvSpPr>
            <p:cNvPr id="37070" name="Rectangle 23"/>
            <p:cNvSpPr>
              <a:spLocks noChangeArrowheads="1"/>
            </p:cNvSpPr>
            <p:nvPr/>
          </p:nvSpPr>
          <p:spPr bwMode="auto">
            <a:xfrm>
              <a:off x="2910305" y="9946309"/>
              <a:ext cx="643125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D=1</a:t>
              </a:r>
            </a:p>
          </p:txBody>
        </p:sp>
        <p:sp>
          <p:nvSpPr>
            <p:cNvPr id="37071" name="Rectangle 23"/>
            <p:cNvSpPr>
              <a:spLocks noChangeArrowheads="1"/>
            </p:cNvSpPr>
            <p:nvPr/>
          </p:nvSpPr>
          <p:spPr bwMode="auto">
            <a:xfrm>
              <a:off x="547765" y="11116621"/>
              <a:ext cx="643125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A=1</a:t>
              </a:r>
            </a:p>
          </p:txBody>
        </p:sp>
        <p:sp>
          <p:nvSpPr>
            <p:cNvPr id="37072" name="Rectangle 23"/>
            <p:cNvSpPr>
              <a:spLocks noChangeArrowheads="1"/>
            </p:cNvSpPr>
            <p:nvPr/>
          </p:nvSpPr>
          <p:spPr bwMode="auto">
            <a:xfrm>
              <a:off x="1713516" y="11116621"/>
              <a:ext cx="643125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D=1</a:t>
              </a:r>
            </a:p>
          </p:txBody>
        </p:sp>
        <p:sp>
          <p:nvSpPr>
            <p:cNvPr id="37073" name="Rectangle 23"/>
            <p:cNvSpPr>
              <a:spLocks noChangeArrowheads="1"/>
            </p:cNvSpPr>
            <p:nvPr/>
          </p:nvSpPr>
          <p:spPr bwMode="auto">
            <a:xfrm>
              <a:off x="2910305" y="11116621"/>
              <a:ext cx="643125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D=1</a:t>
              </a:r>
            </a:p>
          </p:txBody>
        </p:sp>
      </p:grpSp>
      <p:grpSp>
        <p:nvGrpSpPr>
          <p:cNvPr id="19" name="Group 318"/>
          <p:cNvGrpSpPr>
            <a:grpSpLocks/>
          </p:cNvGrpSpPr>
          <p:nvPr/>
        </p:nvGrpSpPr>
        <p:grpSpPr bwMode="auto">
          <a:xfrm>
            <a:off x="4562475" y="1306513"/>
            <a:ext cx="4114800" cy="4930775"/>
            <a:chOff x="0" y="7200547"/>
            <a:chExt cx="4114800" cy="4930534"/>
          </a:xfrm>
        </p:grpSpPr>
        <p:grpSp>
          <p:nvGrpSpPr>
            <p:cNvPr id="20" name="Group 317"/>
            <p:cNvGrpSpPr>
              <a:grpSpLocks/>
            </p:cNvGrpSpPr>
            <p:nvPr/>
          </p:nvGrpSpPr>
          <p:grpSpPr bwMode="auto">
            <a:xfrm>
              <a:off x="0" y="7200547"/>
              <a:ext cx="4114800" cy="4930534"/>
              <a:chOff x="0" y="7200547"/>
              <a:chExt cx="4114800" cy="4930534"/>
            </a:xfrm>
          </p:grpSpPr>
          <p:sp>
            <p:nvSpPr>
              <p:cNvPr id="37032" name="Rectangle 24"/>
              <p:cNvSpPr>
                <a:spLocks noChangeAspect="1" noChangeArrowheads="1"/>
              </p:cNvSpPr>
              <p:nvPr/>
            </p:nvSpPr>
            <p:spPr bwMode="auto">
              <a:xfrm>
                <a:off x="1461941" y="9551134"/>
                <a:ext cx="1194974" cy="1181061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rgbClr val="0099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7033" name="Rectangle 24"/>
              <p:cNvSpPr>
                <a:spLocks noChangeAspect="1" noChangeArrowheads="1"/>
              </p:cNvSpPr>
              <p:nvPr/>
            </p:nvSpPr>
            <p:spPr bwMode="auto">
              <a:xfrm>
                <a:off x="1458403" y="8377966"/>
                <a:ext cx="1194974" cy="1181061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rgbClr val="0099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71" name="Rectangle 23"/>
              <p:cNvSpPr>
                <a:spLocks noChangeArrowheads="1"/>
              </p:cNvSpPr>
              <p:nvPr/>
            </p:nvSpPr>
            <p:spPr bwMode="auto">
              <a:xfrm>
                <a:off x="261938" y="10727800"/>
                <a:ext cx="1200150" cy="1173105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9525" algn="ctr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EEECE1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200" name="Rectangle 17"/>
              <p:cNvSpPr>
                <a:spLocks noChangeAspect="1" noChangeArrowheads="1"/>
              </p:cNvSpPr>
              <p:nvPr/>
            </p:nvSpPr>
            <p:spPr bwMode="auto">
              <a:xfrm>
                <a:off x="255588" y="7200547"/>
                <a:ext cx="1201737" cy="1173105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19050">
                <a:solidFill>
                  <a:srgbClr val="0099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201" name="Rectangle 18"/>
              <p:cNvSpPr>
                <a:spLocks noChangeAspect="1" noChangeArrowheads="1"/>
              </p:cNvSpPr>
              <p:nvPr/>
            </p:nvSpPr>
            <p:spPr bwMode="auto">
              <a:xfrm>
                <a:off x="1457325" y="7200547"/>
                <a:ext cx="1198563" cy="1173105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19050">
                <a:solidFill>
                  <a:srgbClr val="0099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202" name="Rectangle 19"/>
              <p:cNvSpPr>
                <a:spLocks noChangeAspect="1" noChangeArrowheads="1"/>
              </p:cNvSpPr>
              <p:nvPr/>
            </p:nvSpPr>
            <p:spPr bwMode="auto">
              <a:xfrm>
                <a:off x="2655888" y="7200547"/>
                <a:ext cx="1195387" cy="1173105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19050">
                <a:solidFill>
                  <a:srgbClr val="0099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7038" name="Rectangle 22"/>
              <p:cNvSpPr>
                <a:spLocks noChangeAspect="1" noChangeArrowheads="1"/>
              </p:cNvSpPr>
              <p:nvPr/>
            </p:nvSpPr>
            <p:spPr bwMode="auto">
              <a:xfrm>
                <a:off x="255681" y="8374428"/>
                <a:ext cx="1202151" cy="1181061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rgbClr val="0099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7039" name="Rectangle 24"/>
              <p:cNvSpPr>
                <a:spLocks noChangeAspect="1" noChangeArrowheads="1"/>
              </p:cNvSpPr>
              <p:nvPr/>
            </p:nvSpPr>
            <p:spPr bwMode="auto">
              <a:xfrm>
                <a:off x="2656394" y="8374428"/>
                <a:ext cx="1194974" cy="1181061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rgbClr val="0099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205" name="Rectangle 27"/>
              <p:cNvSpPr>
                <a:spLocks noChangeAspect="1" noChangeArrowheads="1"/>
              </p:cNvSpPr>
              <p:nvPr/>
            </p:nvSpPr>
            <p:spPr bwMode="auto">
              <a:xfrm>
                <a:off x="255588" y="9556282"/>
                <a:ext cx="1201737" cy="1173105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19050">
                <a:solidFill>
                  <a:srgbClr val="0099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7041" name="Rectangle 29"/>
              <p:cNvSpPr>
                <a:spLocks noChangeAspect="1" noChangeArrowheads="1"/>
              </p:cNvSpPr>
              <p:nvPr/>
            </p:nvSpPr>
            <p:spPr bwMode="auto">
              <a:xfrm>
                <a:off x="2656394" y="9555490"/>
                <a:ext cx="1194974" cy="1173881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rgbClr val="0099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7042" name="Rectangle 27"/>
              <p:cNvSpPr>
                <a:spLocks noChangeAspect="1" noChangeArrowheads="1"/>
              </p:cNvSpPr>
              <p:nvPr/>
            </p:nvSpPr>
            <p:spPr bwMode="auto">
              <a:xfrm>
                <a:off x="256915" y="10729862"/>
                <a:ext cx="1202151" cy="1173881"/>
              </a:xfrm>
              <a:prstGeom prst="rect">
                <a:avLst/>
              </a:prstGeom>
              <a:noFill/>
              <a:ln w="19050">
                <a:solidFill>
                  <a:srgbClr val="0099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7043" name="Rectangle 28"/>
              <p:cNvSpPr>
                <a:spLocks noChangeAspect="1" noChangeArrowheads="1"/>
              </p:cNvSpPr>
              <p:nvPr/>
            </p:nvSpPr>
            <p:spPr bwMode="auto">
              <a:xfrm>
                <a:off x="1457864" y="10729862"/>
                <a:ext cx="1203013" cy="1173881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rgbClr val="0099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7044" name="Rectangle 29"/>
              <p:cNvSpPr>
                <a:spLocks noChangeAspect="1" noChangeArrowheads="1"/>
              </p:cNvSpPr>
              <p:nvPr/>
            </p:nvSpPr>
            <p:spPr bwMode="auto">
              <a:xfrm>
                <a:off x="2660876" y="10729862"/>
                <a:ext cx="1187267" cy="1173881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rgbClr val="0099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cxnSp>
            <p:nvCxnSpPr>
              <p:cNvPr id="210" name="Straight Connector 209"/>
              <p:cNvCxnSpPr/>
              <p:nvPr/>
            </p:nvCxnSpPr>
            <p:spPr>
              <a:xfrm>
                <a:off x="0" y="9559457"/>
                <a:ext cx="4114800" cy="0"/>
              </a:xfrm>
              <a:prstGeom prst="line">
                <a:avLst/>
              </a:prstGeom>
              <a:ln w="3810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7046" name="Line 35"/>
              <p:cNvSpPr>
                <a:spLocks noChangeShapeType="1"/>
              </p:cNvSpPr>
              <p:nvPr/>
            </p:nvSpPr>
            <p:spPr bwMode="auto">
              <a:xfrm>
                <a:off x="1235907" y="8170884"/>
                <a:ext cx="439387" cy="427512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EEECE1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7047" name="Line 36"/>
              <p:cNvSpPr>
                <a:spLocks noChangeShapeType="1"/>
              </p:cNvSpPr>
              <p:nvPr/>
            </p:nvSpPr>
            <p:spPr bwMode="auto">
              <a:xfrm>
                <a:off x="2079056" y="9287165"/>
                <a:ext cx="11877" cy="59376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EEECE1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7048" name="Line 38"/>
              <p:cNvSpPr>
                <a:spLocks noChangeShapeType="1"/>
              </p:cNvSpPr>
              <p:nvPr/>
            </p:nvSpPr>
            <p:spPr bwMode="auto">
              <a:xfrm flipH="1">
                <a:off x="2423440" y="8122343"/>
                <a:ext cx="454230" cy="523554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EEECE1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7049" name="Line 39"/>
              <p:cNvSpPr>
                <a:spLocks noChangeShapeType="1"/>
              </p:cNvSpPr>
              <p:nvPr/>
            </p:nvSpPr>
            <p:spPr bwMode="auto">
              <a:xfrm>
                <a:off x="3230962" y="9346541"/>
                <a:ext cx="11875" cy="522515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EEECE1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7050" name="Line 40"/>
              <p:cNvSpPr>
                <a:spLocks noChangeShapeType="1"/>
              </p:cNvSpPr>
              <p:nvPr/>
            </p:nvSpPr>
            <p:spPr bwMode="auto">
              <a:xfrm>
                <a:off x="2090932" y="8123382"/>
                <a:ext cx="11875" cy="570017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EEECE1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7051" name="Line 41"/>
              <p:cNvSpPr>
                <a:spLocks noChangeShapeType="1"/>
              </p:cNvSpPr>
              <p:nvPr/>
            </p:nvSpPr>
            <p:spPr bwMode="auto">
              <a:xfrm>
                <a:off x="1224033" y="9299041"/>
                <a:ext cx="510640" cy="53439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EEECE1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7052" name="Line 39"/>
              <p:cNvSpPr>
                <a:spLocks noChangeShapeType="1"/>
              </p:cNvSpPr>
              <p:nvPr/>
            </p:nvSpPr>
            <p:spPr bwMode="auto">
              <a:xfrm>
                <a:off x="832148" y="8123383"/>
                <a:ext cx="11875" cy="53439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EEECE1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7053" name="Line 41"/>
              <p:cNvSpPr>
                <a:spLocks noChangeShapeType="1"/>
              </p:cNvSpPr>
              <p:nvPr/>
            </p:nvSpPr>
            <p:spPr bwMode="auto">
              <a:xfrm>
                <a:off x="1223683" y="10489017"/>
                <a:ext cx="484095" cy="510989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EEECE1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7054" name="Line 39"/>
              <p:cNvSpPr>
                <a:spLocks noChangeShapeType="1"/>
              </p:cNvSpPr>
              <p:nvPr/>
            </p:nvSpPr>
            <p:spPr bwMode="auto">
              <a:xfrm flipV="1">
                <a:off x="1224700" y="11343735"/>
                <a:ext cx="526461" cy="3105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EEECE1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7055" name="Line 39"/>
              <p:cNvSpPr>
                <a:spLocks noChangeShapeType="1"/>
              </p:cNvSpPr>
              <p:nvPr/>
            </p:nvSpPr>
            <p:spPr bwMode="auto">
              <a:xfrm>
                <a:off x="3606604" y="10526568"/>
                <a:ext cx="439948" cy="414068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EEECE1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7056" name="Line 39"/>
              <p:cNvSpPr>
                <a:spLocks noChangeShapeType="1"/>
              </p:cNvSpPr>
              <p:nvPr/>
            </p:nvSpPr>
            <p:spPr bwMode="auto">
              <a:xfrm>
                <a:off x="3615230" y="11691133"/>
                <a:ext cx="439948" cy="405442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EEECE1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7057" name="Line 39"/>
              <p:cNvSpPr>
                <a:spLocks noChangeShapeType="1"/>
              </p:cNvSpPr>
              <p:nvPr/>
            </p:nvSpPr>
            <p:spPr bwMode="auto">
              <a:xfrm flipH="1">
                <a:off x="2062476" y="11627534"/>
                <a:ext cx="3891" cy="503547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EEECE1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7058" name="Line 39"/>
              <p:cNvSpPr>
                <a:spLocks noChangeShapeType="1"/>
              </p:cNvSpPr>
              <p:nvPr/>
            </p:nvSpPr>
            <p:spPr bwMode="auto">
              <a:xfrm>
                <a:off x="3266945" y="8114889"/>
                <a:ext cx="11519" cy="60226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EEECE1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7059" name="Line 41"/>
              <p:cNvSpPr>
                <a:spLocks noChangeShapeType="1"/>
              </p:cNvSpPr>
              <p:nvPr/>
            </p:nvSpPr>
            <p:spPr bwMode="auto">
              <a:xfrm>
                <a:off x="2462611" y="10520395"/>
                <a:ext cx="495743" cy="506505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EEECE1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7060" name="Line 36"/>
              <p:cNvSpPr>
                <a:spLocks noChangeShapeType="1"/>
              </p:cNvSpPr>
              <p:nvPr/>
            </p:nvSpPr>
            <p:spPr bwMode="auto">
              <a:xfrm>
                <a:off x="2096980" y="10500689"/>
                <a:ext cx="763" cy="553105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EEECE1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</p:grpSp>
        <p:sp>
          <p:nvSpPr>
            <p:cNvPr id="37020" name="Rectangle 23"/>
            <p:cNvSpPr>
              <a:spLocks noChangeArrowheads="1"/>
            </p:cNvSpPr>
            <p:nvPr/>
          </p:nvSpPr>
          <p:spPr bwMode="auto">
            <a:xfrm>
              <a:off x="547765" y="7548039"/>
              <a:ext cx="643125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D=0</a:t>
              </a:r>
            </a:p>
          </p:txBody>
        </p:sp>
        <p:sp>
          <p:nvSpPr>
            <p:cNvPr id="37021" name="Rectangle 23"/>
            <p:cNvSpPr>
              <a:spLocks noChangeArrowheads="1"/>
            </p:cNvSpPr>
            <p:nvPr/>
          </p:nvSpPr>
          <p:spPr bwMode="auto">
            <a:xfrm>
              <a:off x="1713516" y="7548039"/>
              <a:ext cx="643125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D=0</a:t>
              </a:r>
            </a:p>
          </p:txBody>
        </p:sp>
        <p:sp>
          <p:nvSpPr>
            <p:cNvPr id="37022" name="Rectangle 23"/>
            <p:cNvSpPr>
              <a:spLocks noChangeArrowheads="1"/>
            </p:cNvSpPr>
            <p:nvPr/>
          </p:nvSpPr>
          <p:spPr bwMode="auto">
            <a:xfrm>
              <a:off x="2910305" y="7548039"/>
              <a:ext cx="643125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D=0</a:t>
              </a:r>
            </a:p>
          </p:txBody>
        </p:sp>
        <p:sp>
          <p:nvSpPr>
            <p:cNvPr id="37023" name="Rectangle 23"/>
            <p:cNvSpPr>
              <a:spLocks noChangeArrowheads="1"/>
            </p:cNvSpPr>
            <p:nvPr/>
          </p:nvSpPr>
          <p:spPr bwMode="auto">
            <a:xfrm>
              <a:off x="2910305" y="8718210"/>
              <a:ext cx="643125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D=1</a:t>
              </a:r>
            </a:p>
          </p:txBody>
        </p:sp>
        <p:sp>
          <p:nvSpPr>
            <p:cNvPr id="37024" name="Rectangle 23"/>
            <p:cNvSpPr>
              <a:spLocks noChangeArrowheads="1"/>
            </p:cNvSpPr>
            <p:nvPr/>
          </p:nvSpPr>
          <p:spPr bwMode="auto">
            <a:xfrm>
              <a:off x="1713516" y="8718210"/>
              <a:ext cx="643125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D=3</a:t>
              </a:r>
            </a:p>
          </p:txBody>
        </p:sp>
        <p:sp>
          <p:nvSpPr>
            <p:cNvPr id="37025" name="Rectangle 23"/>
            <p:cNvSpPr>
              <a:spLocks noChangeArrowheads="1"/>
            </p:cNvSpPr>
            <p:nvPr/>
          </p:nvSpPr>
          <p:spPr bwMode="auto">
            <a:xfrm>
              <a:off x="547765" y="8718210"/>
              <a:ext cx="643125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D=1</a:t>
              </a:r>
            </a:p>
          </p:txBody>
        </p:sp>
        <p:sp>
          <p:nvSpPr>
            <p:cNvPr id="37026" name="Rectangle 23"/>
            <p:cNvSpPr>
              <a:spLocks noChangeArrowheads="1"/>
            </p:cNvSpPr>
            <p:nvPr/>
          </p:nvSpPr>
          <p:spPr bwMode="auto">
            <a:xfrm>
              <a:off x="547765" y="9946309"/>
              <a:ext cx="643125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D=0</a:t>
              </a:r>
            </a:p>
          </p:txBody>
        </p:sp>
        <p:sp>
          <p:nvSpPr>
            <p:cNvPr id="37027" name="Rectangle 23"/>
            <p:cNvSpPr>
              <a:spLocks noChangeArrowheads="1"/>
            </p:cNvSpPr>
            <p:nvPr/>
          </p:nvSpPr>
          <p:spPr bwMode="auto">
            <a:xfrm>
              <a:off x="1713516" y="9946309"/>
              <a:ext cx="643125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D=2</a:t>
              </a:r>
            </a:p>
          </p:txBody>
        </p:sp>
        <p:sp>
          <p:nvSpPr>
            <p:cNvPr id="37028" name="Rectangle 23"/>
            <p:cNvSpPr>
              <a:spLocks noChangeArrowheads="1"/>
            </p:cNvSpPr>
            <p:nvPr/>
          </p:nvSpPr>
          <p:spPr bwMode="auto">
            <a:xfrm>
              <a:off x="2910305" y="9946309"/>
              <a:ext cx="643125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D=1</a:t>
              </a:r>
            </a:p>
          </p:txBody>
        </p:sp>
        <p:sp>
          <p:nvSpPr>
            <p:cNvPr id="37029" name="Rectangle 23"/>
            <p:cNvSpPr>
              <a:spLocks noChangeArrowheads="1"/>
            </p:cNvSpPr>
            <p:nvPr/>
          </p:nvSpPr>
          <p:spPr bwMode="auto">
            <a:xfrm>
              <a:off x="547765" y="11116621"/>
              <a:ext cx="643125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D=0</a:t>
              </a:r>
            </a:p>
          </p:txBody>
        </p:sp>
        <p:sp>
          <p:nvSpPr>
            <p:cNvPr id="37030" name="Rectangle 23"/>
            <p:cNvSpPr>
              <a:spLocks noChangeArrowheads="1"/>
            </p:cNvSpPr>
            <p:nvPr/>
          </p:nvSpPr>
          <p:spPr bwMode="auto">
            <a:xfrm>
              <a:off x="1713516" y="11116621"/>
              <a:ext cx="643125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D=3</a:t>
              </a:r>
            </a:p>
          </p:txBody>
        </p:sp>
        <p:sp>
          <p:nvSpPr>
            <p:cNvPr id="37031" name="Rectangle 23"/>
            <p:cNvSpPr>
              <a:spLocks noChangeArrowheads="1"/>
            </p:cNvSpPr>
            <p:nvPr/>
          </p:nvSpPr>
          <p:spPr bwMode="auto">
            <a:xfrm>
              <a:off x="2910305" y="11116621"/>
              <a:ext cx="643125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D=1</a:t>
              </a:r>
            </a:p>
          </p:txBody>
        </p:sp>
      </p:grpSp>
      <p:grpSp>
        <p:nvGrpSpPr>
          <p:cNvPr id="21" name="Group 319"/>
          <p:cNvGrpSpPr>
            <a:grpSpLocks/>
          </p:cNvGrpSpPr>
          <p:nvPr/>
        </p:nvGrpSpPr>
        <p:grpSpPr bwMode="auto">
          <a:xfrm>
            <a:off x="4562475" y="1306513"/>
            <a:ext cx="4114800" cy="4930775"/>
            <a:chOff x="0" y="7200547"/>
            <a:chExt cx="4114800" cy="4930534"/>
          </a:xfrm>
        </p:grpSpPr>
        <p:grpSp>
          <p:nvGrpSpPr>
            <p:cNvPr id="22" name="Group 317"/>
            <p:cNvGrpSpPr>
              <a:grpSpLocks/>
            </p:cNvGrpSpPr>
            <p:nvPr/>
          </p:nvGrpSpPr>
          <p:grpSpPr bwMode="auto">
            <a:xfrm>
              <a:off x="0" y="7200547"/>
              <a:ext cx="4114800" cy="4930534"/>
              <a:chOff x="0" y="7200547"/>
              <a:chExt cx="4114800" cy="4930534"/>
            </a:xfrm>
          </p:grpSpPr>
          <p:sp>
            <p:nvSpPr>
              <p:cNvPr id="36990" name="Rectangle 24"/>
              <p:cNvSpPr>
                <a:spLocks noChangeAspect="1" noChangeArrowheads="1"/>
              </p:cNvSpPr>
              <p:nvPr/>
            </p:nvSpPr>
            <p:spPr bwMode="auto">
              <a:xfrm>
                <a:off x="1461941" y="9551134"/>
                <a:ext cx="1194974" cy="1181061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rgbClr val="0099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6991" name="Rectangle 24"/>
              <p:cNvSpPr>
                <a:spLocks noChangeAspect="1" noChangeArrowheads="1"/>
              </p:cNvSpPr>
              <p:nvPr/>
            </p:nvSpPr>
            <p:spPr bwMode="auto">
              <a:xfrm>
                <a:off x="1458403" y="8377966"/>
                <a:ext cx="1194974" cy="1181061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rgbClr val="0099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36" name="Rectangle 23"/>
              <p:cNvSpPr>
                <a:spLocks noChangeArrowheads="1"/>
              </p:cNvSpPr>
              <p:nvPr/>
            </p:nvSpPr>
            <p:spPr bwMode="auto">
              <a:xfrm>
                <a:off x="261938" y="10727800"/>
                <a:ext cx="1200150" cy="1173105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9525" algn="ctr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EEECE1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37" name="Rectangle 17"/>
              <p:cNvSpPr>
                <a:spLocks noChangeAspect="1" noChangeArrowheads="1"/>
              </p:cNvSpPr>
              <p:nvPr/>
            </p:nvSpPr>
            <p:spPr bwMode="auto">
              <a:xfrm>
                <a:off x="255588" y="7200547"/>
                <a:ext cx="1201737" cy="1173105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19050">
                <a:solidFill>
                  <a:srgbClr val="0099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38" name="Rectangle 18"/>
              <p:cNvSpPr>
                <a:spLocks noChangeAspect="1" noChangeArrowheads="1"/>
              </p:cNvSpPr>
              <p:nvPr/>
            </p:nvSpPr>
            <p:spPr bwMode="auto">
              <a:xfrm>
                <a:off x="1457325" y="7200547"/>
                <a:ext cx="1198563" cy="1173105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19050">
                <a:solidFill>
                  <a:srgbClr val="0099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39" name="Rectangle 19"/>
              <p:cNvSpPr>
                <a:spLocks noChangeAspect="1" noChangeArrowheads="1"/>
              </p:cNvSpPr>
              <p:nvPr/>
            </p:nvSpPr>
            <p:spPr bwMode="auto">
              <a:xfrm>
                <a:off x="2655888" y="7200547"/>
                <a:ext cx="1195387" cy="1173105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19050">
                <a:solidFill>
                  <a:srgbClr val="0099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40" name="Rectangle 22"/>
              <p:cNvSpPr>
                <a:spLocks noChangeAspect="1" noChangeArrowheads="1"/>
              </p:cNvSpPr>
              <p:nvPr/>
            </p:nvSpPr>
            <p:spPr bwMode="auto">
              <a:xfrm>
                <a:off x="255588" y="8373652"/>
                <a:ext cx="1201737" cy="1182630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19050">
                <a:solidFill>
                  <a:srgbClr val="0099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6997" name="Rectangle 24"/>
              <p:cNvSpPr>
                <a:spLocks noChangeAspect="1" noChangeArrowheads="1"/>
              </p:cNvSpPr>
              <p:nvPr/>
            </p:nvSpPr>
            <p:spPr bwMode="auto">
              <a:xfrm>
                <a:off x="2656394" y="8374428"/>
                <a:ext cx="1194974" cy="1181061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rgbClr val="0099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42" name="Rectangle 27"/>
              <p:cNvSpPr>
                <a:spLocks noChangeAspect="1" noChangeArrowheads="1"/>
              </p:cNvSpPr>
              <p:nvPr/>
            </p:nvSpPr>
            <p:spPr bwMode="auto">
              <a:xfrm>
                <a:off x="255588" y="9556282"/>
                <a:ext cx="1201737" cy="1173105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19050">
                <a:solidFill>
                  <a:srgbClr val="0099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6999" name="Rectangle 29"/>
              <p:cNvSpPr>
                <a:spLocks noChangeAspect="1" noChangeArrowheads="1"/>
              </p:cNvSpPr>
              <p:nvPr/>
            </p:nvSpPr>
            <p:spPr bwMode="auto">
              <a:xfrm>
                <a:off x="2656394" y="9555490"/>
                <a:ext cx="1194974" cy="1173881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rgbClr val="0099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7000" name="Rectangle 27"/>
              <p:cNvSpPr>
                <a:spLocks noChangeAspect="1" noChangeArrowheads="1"/>
              </p:cNvSpPr>
              <p:nvPr/>
            </p:nvSpPr>
            <p:spPr bwMode="auto">
              <a:xfrm>
                <a:off x="256915" y="10729862"/>
                <a:ext cx="1202151" cy="1173881"/>
              </a:xfrm>
              <a:prstGeom prst="rect">
                <a:avLst/>
              </a:prstGeom>
              <a:noFill/>
              <a:ln w="19050">
                <a:solidFill>
                  <a:srgbClr val="0099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7001" name="Rectangle 28"/>
              <p:cNvSpPr>
                <a:spLocks noChangeAspect="1" noChangeArrowheads="1"/>
              </p:cNvSpPr>
              <p:nvPr/>
            </p:nvSpPr>
            <p:spPr bwMode="auto">
              <a:xfrm>
                <a:off x="1457864" y="10729862"/>
                <a:ext cx="1203013" cy="1173881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rgbClr val="0099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7002" name="Rectangle 29"/>
              <p:cNvSpPr>
                <a:spLocks noChangeAspect="1" noChangeArrowheads="1"/>
              </p:cNvSpPr>
              <p:nvPr/>
            </p:nvSpPr>
            <p:spPr bwMode="auto">
              <a:xfrm>
                <a:off x="2660876" y="10729862"/>
                <a:ext cx="1187267" cy="1173881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rgbClr val="0099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cxnSp>
            <p:nvCxnSpPr>
              <p:cNvPr id="347" name="Straight Connector 346"/>
              <p:cNvCxnSpPr/>
              <p:nvPr/>
            </p:nvCxnSpPr>
            <p:spPr>
              <a:xfrm>
                <a:off x="0" y="9559457"/>
                <a:ext cx="4114800" cy="0"/>
              </a:xfrm>
              <a:prstGeom prst="line">
                <a:avLst/>
              </a:prstGeom>
              <a:ln w="3810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7004" name="Line 35"/>
              <p:cNvSpPr>
                <a:spLocks noChangeShapeType="1"/>
              </p:cNvSpPr>
              <p:nvPr/>
            </p:nvSpPr>
            <p:spPr bwMode="auto">
              <a:xfrm>
                <a:off x="1235907" y="8170884"/>
                <a:ext cx="439387" cy="427512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EEECE1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7005" name="Line 36"/>
              <p:cNvSpPr>
                <a:spLocks noChangeShapeType="1"/>
              </p:cNvSpPr>
              <p:nvPr/>
            </p:nvSpPr>
            <p:spPr bwMode="auto">
              <a:xfrm>
                <a:off x="2079056" y="9287165"/>
                <a:ext cx="11877" cy="59376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EEECE1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7006" name="Line 38"/>
              <p:cNvSpPr>
                <a:spLocks noChangeShapeType="1"/>
              </p:cNvSpPr>
              <p:nvPr/>
            </p:nvSpPr>
            <p:spPr bwMode="auto">
              <a:xfrm flipH="1">
                <a:off x="2423440" y="8122343"/>
                <a:ext cx="454230" cy="523554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EEECE1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7007" name="Line 39"/>
              <p:cNvSpPr>
                <a:spLocks noChangeShapeType="1"/>
              </p:cNvSpPr>
              <p:nvPr/>
            </p:nvSpPr>
            <p:spPr bwMode="auto">
              <a:xfrm>
                <a:off x="3230962" y="9346541"/>
                <a:ext cx="11875" cy="522515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EEECE1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7008" name="Line 40"/>
              <p:cNvSpPr>
                <a:spLocks noChangeShapeType="1"/>
              </p:cNvSpPr>
              <p:nvPr/>
            </p:nvSpPr>
            <p:spPr bwMode="auto">
              <a:xfrm>
                <a:off x="2090932" y="8123382"/>
                <a:ext cx="11875" cy="570017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EEECE1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7009" name="Line 41"/>
              <p:cNvSpPr>
                <a:spLocks noChangeShapeType="1"/>
              </p:cNvSpPr>
              <p:nvPr/>
            </p:nvSpPr>
            <p:spPr bwMode="auto">
              <a:xfrm>
                <a:off x="1224033" y="9299041"/>
                <a:ext cx="510640" cy="53439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EEECE1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7010" name="Line 39"/>
              <p:cNvSpPr>
                <a:spLocks noChangeShapeType="1"/>
              </p:cNvSpPr>
              <p:nvPr/>
            </p:nvSpPr>
            <p:spPr bwMode="auto">
              <a:xfrm>
                <a:off x="832148" y="8123383"/>
                <a:ext cx="11875" cy="53439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EEECE1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7011" name="Line 41"/>
              <p:cNvSpPr>
                <a:spLocks noChangeShapeType="1"/>
              </p:cNvSpPr>
              <p:nvPr/>
            </p:nvSpPr>
            <p:spPr bwMode="auto">
              <a:xfrm>
                <a:off x="1223683" y="10489017"/>
                <a:ext cx="484095" cy="510989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EEECE1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7012" name="Line 39"/>
              <p:cNvSpPr>
                <a:spLocks noChangeShapeType="1"/>
              </p:cNvSpPr>
              <p:nvPr/>
            </p:nvSpPr>
            <p:spPr bwMode="auto">
              <a:xfrm flipV="1">
                <a:off x="1224700" y="11343735"/>
                <a:ext cx="526461" cy="3105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EEECE1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7013" name="Line 39"/>
              <p:cNvSpPr>
                <a:spLocks noChangeShapeType="1"/>
              </p:cNvSpPr>
              <p:nvPr/>
            </p:nvSpPr>
            <p:spPr bwMode="auto">
              <a:xfrm>
                <a:off x="3606604" y="10526568"/>
                <a:ext cx="439948" cy="414068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EEECE1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7014" name="Line 39"/>
              <p:cNvSpPr>
                <a:spLocks noChangeShapeType="1"/>
              </p:cNvSpPr>
              <p:nvPr/>
            </p:nvSpPr>
            <p:spPr bwMode="auto">
              <a:xfrm>
                <a:off x="3615230" y="11691133"/>
                <a:ext cx="439948" cy="405442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EEECE1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7015" name="Line 39"/>
              <p:cNvSpPr>
                <a:spLocks noChangeShapeType="1"/>
              </p:cNvSpPr>
              <p:nvPr/>
            </p:nvSpPr>
            <p:spPr bwMode="auto">
              <a:xfrm flipH="1">
                <a:off x="2062476" y="11627534"/>
                <a:ext cx="3891" cy="503547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EEECE1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7016" name="Line 39"/>
              <p:cNvSpPr>
                <a:spLocks noChangeShapeType="1"/>
              </p:cNvSpPr>
              <p:nvPr/>
            </p:nvSpPr>
            <p:spPr bwMode="auto">
              <a:xfrm>
                <a:off x="3266945" y="8114889"/>
                <a:ext cx="11519" cy="60226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EEECE1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7017" name="Line 41"/>
              <p:cNvSpPr>
                <a:spLocks noChangeShapeType="1"/>
              </p:cNvSpPr>
              <p:nvPr/>
            </p:nvSpPr>
            <p:spPr bwMode="auto">
              <a:xfrm>
                <a:off x="2462611" y="10520395"/>
                <a:ext cx="495743" cy="506505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EEECE1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7018" name="Line 36"/>
              <p:cNvSpPr>
                <a:spLocks noChangeShapeType="1"/>
              </p:cNvSpPr>
              <p:nvPr/>
            </p:nvSpPr>
            <p:spPr bwMode="auto">
              <a:xfrm>
                <a:off x="2096980" y="10500689"/>
                <a:ext cx="763" cy="553105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EEECE1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</p:grpSp>
        <p:sp>
          <p:nvSpPr>
            <p:cNvPr id="36978" name="Rectangle 23"/>
            <p:cNvSpPr>
              <a:spLocks noChangeArrowheads="1"/>
            </p:cNvSpPr>
            <p:nvPr/>
          </p:nvSpPr>
          <p:spPr bwMode="auto">
            <a:xfrm>
              <a:off x="547765" y="7548039"/>
              <a:ext cx="643125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A=1</a:t>
              </a:r>
            </a:p>
          </p:txBody>
        </p:sp>
        <p:sp>
          <p:nvSpPr>
            <p:cNvPr id="36979" name="Rectangle 23"/>
            <p:cNvSpPr>
              <a:spLocks noChangeArrowheads="1"/>
            </p:cNvSpPr>
            <p:nvPr/>
          </p:nvSpPr>
          <p:spPr bwMode="auto">
            <a:xfrm>
              <a:off x="1713516" y="7548039"/>
              <a:ext cx="643125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D=0</a:t>
              </a:r>
            </a:p>
          </p:txBody>
        </p:sp>
        <p:sp>
          <p:nvSpPr>
            <p:cNvPr id="36980" name="Rectangle 23"/>
            <p:cNvSpPr>
              <a:spLocks noChangeArrowheads="1"/>
            </p:cNvSpPr>
            <p:nvPr/>
          </p:nvSpPr>
          <p:spPr bwMode="auto">
            <a:xfrm>
              <a:off x="2910305" y="7548039"/>
              <a:ext cx="643125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D=0</a:t>
              </a:r>
            </a:p>
          </p:txBody>
        </p:sp>
        <p:sp>
          <p:nvSpPr>
            <p:cNvPr id="36981" name="Rectangle 23"/>
            <p:cNvSpPr>
              <a:spLocks noChangeArrowheads="1"/>
            </p:cNvSpPr>
            <p:nvPr/>
          </p:nvSpPr>
          <p:spPr bwMode="auto">
            <a:xfrm>
              <a:off x="2910305" y="8718210"/>
              <a:ext cx="643125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D=1</a:t>
              </a:r>
            </a:p>
          </p:txBody>
        </p:sp>
        <p:sp>
          <p:nvSpPr>
            <p:cNvPr id="36982" name="Rectangle 23"/>
            <p:cNvSpPr>
              <a:spLocks noChangeArrowheads="1"/>
            </p:cNvSpPr>
            <p:nvPr/>
          </p:nvSpPr>
          <p:spPr bwMode="auto">
            <a:xfrm>
              <a:off x="1713516" y="8718210"/>
              <a:ext cx="643125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D=2</a:t>
              </a:r>
            </a:p>
          </p:txBody>
        </p:sp>
        <p:sp>
          <p:nvSpPr>
            <p:cNvPr id="36983" name="Rectangle 23"/>
            <p:cNvSpPr>
              <a:spLocks noChangeArrowheads="1"/>
            </p:cNvSpPr>
            <p:nvPr/>
          </p:nvSpPr>
          <p:spPr bwMode="auto">
            <a:xfrm>
              <a:off x="547765" y="8718210"/>
              <a:ext cx="643125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D=0</a:t>
              </a:r>
            </a:p>
          </p:txBody>
        </p:sp>
        <p:sp>
          <p:nvSpPr>
            <p:cNvPr id="36984" name="Rectangle 23"/>
            <p:cNvSpPr>
              <a:spLocks noChangeArrowheads="1"/>
            </p:cNvSpPr>
            <p:nvPr/>
          </p:nvSpPr>
          <p:spPr bwMode="auto">
            <a:xfrm>
              <a:off x="547765" y="9946309"/>
              <a:ext cx="643125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A=1</a:t>
              </a:r>
            </a:p>
          </p:txBody>
        </p:sp>
        <p:sp>
          <p:nvSpPr>
            <p:cNvPr id="36985" name="Rectangle 23"/>
            <p:cNvSpPr>
              <a:spLocks noChangeArrowheads="1"/>
            </p:cNvSpPr>
            <p:nvPr/>
          </p:nvSpPr>
          <p:spPr bwMode="auto">
            <a:xfrm>
              <a:off x="1713516" y="9946309"/>
              <a:ext cx="643125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D=2</a:t>
              </a:r>
            </a:p>
          </p:txBody>
        </p:sp>
        <p:sp>
          <p:nvSpPr>
            <p:cNvPr id="36986" name="Rectangle 23"/>
            <p:cNvSpPr>
              <a:spLocks noChangeArrowheads="1"/>
            </p:cNvSpPr>
            <p:nvPr/>
          </p:nvSpPr>
          <p:spPr bwMode="auto">
            <a:xfrm>
              <a:off x="2910305" y="9946309"/>
              <a:ext cx="643125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D=1</a:t>
              </a:r>
            </a:p>
          </p:txBody>
        </p:sp>
        <p:sp>
          <p:nvSpPr>
            <p:cNvPr id="36987" name="Rectangle 23"/>
            <p:cNvSpPr>
              <a:spLocks noChangeArrowheads="1"/>
            </p:cNvSpPr>
            <p:nvPr/>
          </p:nvSpPr>
          <p:spPr bwMode="auto">
            <a:xfrm>
              <a:off x="547765" y="11116621"/>
              <a:ext cx="643125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D=0</a:t>
              </a:r>
            </a:p>
          </p:txBody>
        </p:sp>
        <p:sp>
          <p:nvSpPr>
            <p:cNvPr id="36988" name="Rectangle 23"/>
            <p:cNvSpPr>
              <a:spLocks noChangeArrowheads="1"/>
            </p:cNvSpPr>
            <p:nvPr/>
          </p:nvSpPr>
          <p:spPr bwMode="auto">
            <a:xfrm>
              <a:off x="1713516" y="11116621"/>
              <a:ext cx="643125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D=2</a:t>
              </a:r>
            </a:p>
          </p:txBody>
        </p:sp>
        <p:sp>
          <p:nvSpPr>
            <p:cNvPr id="36989" name="Rectangle 23"/>
            <p:cNvSpPr>
              <a:spLocks noChangeArrowheads="1"/>
            </p:cNvSpPr>
            <p:nvPr/>
          </p:nvSpPr>
          <p:spPr bwMode="auto">
            <a:xfrm>
              <a:off x="2910305" y="11116621"/>
              <a:ext cx="643125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D=1</a:t>
              </a:r>
            </a:p>
          </p:txBody>
        </p:sp>
      </p:grpSp>
      <p:grpSp>
        <p:nvGrpSpPr>
          <p:cNvPr id="23" name="Group 362"/>
          <p:cNvGrpSpPr>
            <a:grpSpLocks/>
          </p:cNvGrpSpPr>
          <p:nvPr/>
        </p:nvGrpSpPr>
        <p:grpSpPr bwMode="auto">
          <a:xfrm>
            <a:off x="4562475" y="1306513"/>
            <a:ext cx="4114800" cy="4930775"/>
            <a:chOff x="0" y="7200547"/>
            <a:chExt cx="4114800" cy="4930534"/>
          </a:xfrm>
        </p:grpSpPr>
        <p:grpSp>
          <p:nvGrpSpPr>
            <p:cNvPr id="24" name="Group 317"/>
            <p:cNvGrpSpPr>
              <a:grpSpLocks/>
            </p:cNvGrpSpPr>
            <p:nvPr/>
          </p:nvGrpSpPr>
          <p:grpSpPr bwMode="auto">
            <a:xfrm>
              <a:off x="0" y="7200547"/>
              <a:ext cx="4114800" cy="4930534"/>
              <a:chOff x="0" y="7200547"/>
              <a:chExt cx="4114800" cy="4930534"/>
            </a:xfrm>
          </p:grpSpPr>
          <p:sp>
            <p:nvSpPr>
              <p:cNvPr id="36948" name="Rectangle 24"/>
              <p:cNvSpPr>
                <a:spLocks noChangeAspect="1" noChangeArrowheads="1"/>
              </p:cNvSpPr>
              <p:nvPr/>
            </p:nvSpPr>
            <p:spPr bwMode="auto">
              <a:xfrm>
                <a:off x="1461941" y="9551134"/>
                <a:ext cx="1194974" cy="1181061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rgbClr val="0099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6949" name="Rectangle 24"/>
              <p:cNvSpPr>
                <a:spLocks noChangeAspect="1" noChangeArrowheads="1"/>
              </p:cNvSpPr>
              <p:nvPr/>
            </p:nvSpPr>
            <p:spPr bwMode="auto">
              <a:xfrm>
                <a:off x="1458913" y="8378414"/>
                <a:ext cx="1193800" cy="1181042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rgbClr val="0099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79" name="Rectangle 23"/>
              <p:cNvSpPr>
                <a:spLocks noChangeArrowheads="1"/>
              </p:cNvSpPr>
              <p:nvPr/>
            </p:nvSpPr>
            <p:spPr bwMode="auto">
              <a:xfrm>
                <a:off x="261938" y="10727800"/>
                <a:ext cx="1200150" cy="1173105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9525" algn="ctr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EEECE1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80" name="Rectangle 17"/>
              <p:cNvSpPr>
                <a:spLocks noChangeAspect="1" noChangeArrowheads="1"/>
              </p:cNvSpPr>
              <p:nvPr/>
            </p:nvSpPr>
            <p:spPr bwMode="auto">
              <a:xfrm>
                <a:off x="255588" y="7200547"/>
                <a:ext cx="1201737" cy="1173105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19050">
                <a:solidFill>
                  <a:srgbClr val="0099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81" name="Rectangle 18"/>
              <p:cNvSpPr>
                <a:spLocks noChangeAspect="1" noChangeArrowheads="1"/>
              </p:cNvSpPr>
              <p:nvPr/>
            </p:nvSpPr>
            <p:spPr bwMode="auto">
              <a:xfrm>
                <a:off x="1457325" y="7200547"/>
                <a:ext cx="1198563" cy="1173105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19050">
                <a:solidFill>
                  <a:srgbClr val="0099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82" name="Rectangle 19"/>
              <p:cNvSpPr>
                <a:spLocks noChangeAspect="1" noChangeArrowheads="1"/>
              </p:cNvSpPr>
              <p:nvPr/>
            </p:nvSpPr>
            <p:spPr bwMode="auto">
              <a:xfrm>
                <a:off x="2655888" y="7200547"/>
                <a:ext cx="1195387" cy="1173105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19050">
                <a:solidFill>
                  <a:srgbClr val="0099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83" name="Rectangle 22"/>
              <p:cNvSpPr>
                <a:spLocks noChangeAspect="1" noChangeArrowheads="1"/>
              </p:cNvSpPr>
              <p:nvPr/>
            </p:nvSpPr>
            <p:spPr bwMode="auto">
              <a:xfrm>
                <a:off x="255588" y="8373652"/>
                <a:ext cx="1201737" cy="1182630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19050">
                <a:solidFill>
                  <a:srgbClr val="0099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6955" name="Rectangle 24"/>
              <p:cNvSpPr>
                <a:spLocks noChangeAspect="1" noChangeArrowheads="1"/>
              </p:cNvSpPr>
              <p:nvPr/>
            </p:nvSpPr>
            <p:spPr bwMode="auto">
              <a:xfrm>
                <a:off x="2655888" y="8373652"/>
                <a:ext cx="1195387" cy="1182630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rgbClr val="0099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85" name="Rectangle 27"/>
              <p:cNvSpPr>
                <a:spLocks noChangeAspect="1" noChangeArrowheads="1"/>
              </p:cNvSpPr>
              <p:nvPr/>
            </p:nvSpPr>
            <p:spPr bwMode="auto">
              <a:xfrm>
                <a:off x="255588" y="9556282"/>
                <a:ext cx="1201737" cy="1173105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19050">
                <a:solidFill>
                  <a:srgbClr val="0099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6957" name="Rectangle 29"/>
              <p:cNvSpPr>
                <a:spLocks noChangeAspect="1" noChangeArrowheads="1"/>
              </p:cNvSpPr>
              <p:nvPr/>
            </p:nvSpPr>
            <p:spPr bwMode="auto">
              <a:xfrm>
                <a:off x="2656394" y="9555490"/>
                <a:ext cx="1194974" cy="1173881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rgbClr val="0099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6958" name="Rectangle 27"/>
              <p:cNvSpPr>
                <a:spLocks noChangeAspect="1" noChangeArrowheads="1"/>
              </p:cNvSpPr>
              <p:nvPr/>
            </p:nvSpPr>
            <p:spPr bwMode="auto">
              <a:xfrm>
                <a:off x="256915" y="10729862"/>
                <a:ext cx="1202151" cy="1173881"/>
              </a:xfrm>
              <a:prstGeom prst="rect">
                <a:avLst/>
              </a:prstGeom>
              <a:noFill/>
              <a:ln w="19050">
                <a:solidFill>
                  <a:srgbClr val="0099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6959" name="Rectangle 28"/>
              <p:cNvSpPr>
                <a:spLocks noChangeAspect="1" noChangeArrowheads="1"/>
              </p:cNvSpPr>
              <p:nvPr/>
            </p:nvSpPr>
            <p:spPr bwMode="auto">
              <a:xfrm>
                <a:off x="1457864" y="10729862"/>
                <a:ext cx="1203013" cy="1173881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rgbClr val="0099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6960" name="Rectangle 29"/>
              <p:cNvSpPr>
                <a:spLocks noChangeAspect="1" noChangeArrowheads="1"/>
              </p:cNvSpPr>
              <p:nvPr/>
            </p:nvSpPr>
            <p:spPr bwMode="auto">
              <a:xfrm>
                <a:off x="2660876" y="10729862"/>
                <a:ext cx="1187267" cy="1173881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rgbClr val="0099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cxnSp>
            <p:nvCxnSpPr>
              <p:cNvPr id="390" name="Straight Connector 389"/>
              <p:cNvCxnSpPr/>
              <p:nvPr/>
            </p:nvCxnSpPr>
            <p:spPr>
              <a:xfrm>
                <a:off x="0" y="9559457"/>
                <a:ext cx="4114800" cy="0"/>
              </a:xfrm>
              <a:prstGeom prst="line">
                <a:avLst/>
              </a:prstGeom>
              <a:ln w="3810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6962" name="Line 35"/>
              <p:cNvSpPr>
                <a:spLocks noChangeShapeType="1"/>
              </p:cNvSpPr>
              <p:nvPr/>
            </p:nvSpPr>
            <p:spPr bwMode="auto">
              <a:xfrm>
                <a:off x="1235907" y="8170884"/>
                <a:ext cx="439387" cy="427512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EEECE1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6963" name="Line 36"/>
              <p:cNvSpPr>
                <a:spLocks noChangeShapeType="1"/>
              </p:cNvSpPr>
              <p:nvPr/>
            </p:nvSpPr>
            <p:spPr bwMode="auto">
              <a:xfrm>
                <a:off x="2079056" y="9287165"/>
                <a:ext cx="11877" cy="59376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EEECE1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6964" name="Line 38"/>
              <p:cNvSpPr>
                <a:spLocks noChangeShapeType="1"/>
              </p:cNvSpPr>
              <p:nvPr/>
            </p:nvSpPr>
            <p:spPr bwMode="auto">
              <a:xfrm flipH="1">
                <a:off x="2423440" y="8122343"/>
                <a:ext cx="454230" cy="523554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EEECE1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6965" name="Line 39"/>
              <p:cNvSpPr>
                <a:spLocks noChangeShapeType="1"/>
              </p:cNvSpPr>
              <p:nvPr/>
            </p:nvSpPr>
            <p:spPr bwMode="auto">
              <a:xfrm>
                <a:off x="3230962" y="9346541"/>
                <a:ext cx="11875" cy="522515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EEECE1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6966" name="Line 40"/>
              <p:cNvSpPr>
                <a:spLocks noChangeShapeType="1"/>
              </p:cNvSpPr>
              <p:nvPr/>
            </p:nvSpPr>
            <p:spPr bwMode="auto">
              <a:xfrm>
                <a:off x="2090932" y="8123382"/>
                <a:ext cx="11875" cy="570017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EEECE1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6967" name="Line 41"/>
              <p:cNvSpPr>
                <a:spLocks noChangeShapeType="1"/>
              </p:cNvSpPr>
              <p:nvPr/>
            </p:nvSpPr>
            <p:spPr bwMode="auto">
              <a:xfrm>
                <a:off x="1224033" y="9299041"/>
                <a:ext cx="510640" cy="53439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EEECE1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6968" name="Line 39"/>
              <p:cNvSpPr>
                <a:spLocks noChangeShapeType="1"/>
              </p:cNvSpPr>
              <p:nvPr/>
            </p:nvSpPr>
            <p:spPr bwMode="auto">
              <a:xfrm>
                <a:off x="832148" y="8123383"/>
                <a:ext cx="11875" cy="53439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EEECE1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6969" name="Line 41"/>
              <p:cNvSpPr>
                <a:spLocks noChangeShapeType="1"/>
              </p:cNvSpPr>
              <p:nvPr/>
            </p:nvSpPr>
            <p:spPr bwMode="auto">
              <a:xfrm>
                <a:off x="1223683" y="10489017"/>
                <a:ext cx="484095" cy="510989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EEECE1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6970" name="Line 39"/>
              <p:cNvSpPr>
                <a:spLocks noChangeShapeType="1"/>
              </p:cNvSpPr>
              <p:nvPr/>
            </p:nvSpPr>
            <p:spPr bwMode="auto">
              <a:xfrm flipV="1">
                <a:off x="1224700" y="11343735"/>
                <a:ext cx="526461" cy="3105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EEECE1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6971" name="Line 39"/>
              <p:cNvSpPr>
                <a:spLocks noChangeShapeType="1"/>
              </p:cNvSpPr>
              <p:nvPr/>
            </p:nvSpPr>
            <p:spPr bwMode="auto">
              <a:xfrm>
                <a:off x="3606604" y="10526568"/>
                <a:ext cx="439948" cy="414068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EEECE1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6972" name="Line 39"/>
              <p:cNvSpPr>
                <a:spLocks noChangeShapeType="1"/>
              </p:cNvSpPr>
              <p:nvPr/>
            </p:nvSpPr>
            <p:spPr bwMode="auto">
              <a:xfrm>
                <a:off x="3615230" y="11691133"/>
                <a:ext cx="439948" cy="405442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EEECE1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6973" name="Line 39"/>
              <p:cNvSpPr>
                <a:spLocks noChangeShapeType="1"/>
              </p:cNvSpPr>
              <p:nvPr/>
            </p:nvSpPr>
            <p:spPr bwMode="auto">
              <a:xfrm flipH="1">
                <a:off x="2062476" y="11627534"/>
                <a:ext cx="3891" cy="503547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EEECE1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6974" name="Line 39"/>
              <p:cNvSpPr>
                <a:spLocks noChangeShapeType="1"/>
              </p:cNvSpPr>
              <p:nvPr/>
            </p:nvSpPr>
            <p:spPr bwMode="auto">
              <a:xfrm>
                <a:off x="3266945" y="8114889"/>
                <a:ext cx="11519" cy="60226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EEECE1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6975" name="Line 41"/>
              <p:cNvSpPr>
                <a:spLocks noChangeShapeType="1"/>
              </p:cNvSpPr>
              <p:nvPr/>
            </p:nvSpPr>
            <p:spPr bwMode="auto">
              <a:xfrm>
                <a:off x="2462611" y="10520395"/>
                <a:ext cx="495743" cy="506505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EEECE1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6976" name="Line 36"/>
              <p:cNvSpPr>
                <a:spLocks noChangeShapeType="1"/>
              </p:cNvSpPr>
              <p:nvPr/>
            </p:nvSpPr>
            <p:spPr bwMode="auto">
              <a:xfrm>
                <a:off x="2096980" y="10500689"/>
                <a:ext cx="763" cy="553105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EEECE1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</p:grpSp>
        <p:sp>
          <p:nvSpPr>
            <p:cNvPr id="36936" name="Rectangle 23"/>
            <p:cNvSpPr>
              <a:spLocks noChangeArrowheads="1"/>
            </p:cNvSpPr>
            <p:nvPr/>
          </p:nvSpPr>
          <p:spPr bwMode="auto">
            <a:xfrm>
              <a:off x="547765" y="7548039"/>
              <a:ext cx="643125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A=1</a:t>
              </a:r>
            </a:p>
          </p:txBody>
        </p:sp>
        <p:sp>
          <p:nvSpPr>
            <p:cNvPr id="36937" name="Rectangle 23"/>
            <p:cNvSpPr>
              <a:spLocks noChangeArrowheads="1"/>
            </p:cNvSpPr>
            <p:nvPr/>
          </p:nvSpPr>
          <p:spPr bwMode="auto">
            <a:xfrm>
              <a:off x="1713516" y="7548039"/>
              <a:ext cx="643125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A=1</a:t>
              </a:r>
            </a:p>
          </p:txBody>
        </p:sp>
        <p:sp>
          <p:nvSpPr>
            <p:cNvPr id="36938" name="Rectangle 23"/>
            <p:cNvSpPr>
              <a:spLocks noChangeArrowheads="1"/>
            </p:cNvSpPr>
            <p:nvPr/>
          </p:nvSpPr>
          <p:spPr bwMode="auto">
            <a:xfrm>
              <a:off x="2910305" y="7548039"/>
              <a:ext cx="643125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D=0</a:t>
              </a:r>
            </a:p>
          </p:txBody>
        </p:sp>
        <p:sp>
          <p:nvSpPr>
            <p:cNvPr id="36939" name="Rectangle 23"/>
            <p:cNvSpPr>
              <a:spLocks noChangeArrowheads="1"/>
            </p:cNvSpPr>
            <p:nvPr/>
          </p:nvSpPr>
          <p:spPr bwMode="auto">
            <a:xfrm>
              <a:off x="2910305" y="8718210"/>
              <a:ext cx="643125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D=1</a:t>
              </a:r>
            </a:p>
          </p:txBody>
        </p:sp>
        <p:sp>
          <p:nvSpPr>
            <p:cNvPr id="36940" name="Rectangle 23"/>
            <p:cNvSpPr>
              <a:spLocks noChangeArrowheads="1"/>
            </p:cNvSpPr>
            <p:nvPr/>
          </p:nvSpPr>
          <p:spPr bwMode="auto">
            <a:xfrm>
              <a:off x="1713516" y="8718210"/>
              <a:ext cx="643125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D=1</a:t>
              </a:r>
            </a:p>
          </p:txBody>
        </p:sp>
        <p:sp>
          <p:nvSpPr>
            <p:cNvPr id="36941" name="Rectangle 23"/>
            <p:cNvSpPr>
              <a:spLocks noChangeArrowheads="1"/>
            </p:cNvSpPr>
            <p:nvPr/>
          </p:nvSpPr>
          <p:spPr bwMode="auto">
            <a:xfrm>
              <a:off x="547765" y="8718210"/>
              <a:ext cx="643125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D=0</a:t>
              </a:r>
            </a:p>
          </p:txBody>
        </p:sp>
        <p:sp>
          <p:nvSpPr>
            <p:cNvPr id="36942" name="Rectangle 23"/>
            <p:cNvSpPr>
              <a:spLocks noChangeArrowheads="1"/>
            </p:cNvSpPr>
            <p:nvPr/>
          </p:nvSpPr>
          <p:spPr bwMode="auto">
            <a:xfrm>
              <a:off x="547765" y="9946309"/>
              <a:ext cx="643125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A=1</a:t>
              </a:r>
            </a:p>
          </p:txBody>
        </p:sp>
        <p:sp>
          <p:nvSpPr>
            <p:cNvPr id="36943" name="Rectangle 23"/>
            <p:cNvSpPr>
              <a:spLocks noChangeArrowheads="1"/>
            </p:cNvSpPr>
            <p:nvPr/>
          </p:nvSpPr>
          <p:spPr bwMode="auto">
            <a:xfrm>
              <a:off x="1713516" y="9946309"/>
              <a:ext cx="643125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D=2</a:t>
              </a:r>
            </a:p>
          </p:txBody>
        </p:sp>
        <p:sp>
          <p:nvSpPr>
            <p:cNvPr id="36944" name="Rectangle 23"/>
            <p:cNvSpPr>
              <a:spLocks noChangeArrowheads="1"/>
            </p:cNvSpPr>
            <p:nvPr/>
          </p:nvSpPr>
          <p:spPr bwMode="auto">
            <a:xfrm>
              <a:off x="2910305" y="9946309"/>
              <a:ext cx="643125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D=1</a:t>
              </a:r>
            </a:p>
          </p:txBody>
        </p:sp>
        <p:sp>
          <p:nvSpPr>
            <p:cNvPr id="36945" name="Rectangle 23"/>
            <p:cNvSpPr>
              <a:spLocks noChangeArrowheads="1"/>
            </p:cNvSpPr>
            <p:nvPr/>
          </p:nvSpPr>
          <p:spPr bwMode="auto">
            <a:xfrm>
              <a:off x="547765" y="11116621"/>
              <a:ext cx="643125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A=1</a:t>
              </a:r>
            </a:p>
          </p:txBody>
        </p:sp>
        <p:sp>
          <p:nvSpPr>
            <p:cNvPr id="36946" name="Rectangle 23"/>
            <p:cNvSpPr>
              <a:spLocks noChangeArrowheads="1"/>
            </p:cNvSpPr>
            <p:nvPr/>
          </p:nvSpPr>
          <p:spPr bwMode="auto">
            <a:xfrm>
              <a:off x="1713516" y="11116621"/>
              <a:ext cx="643125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D=1</a:t>
              </a:r>
            </a:p>
          </p:txBody>
        </p:sp>
        <p:sp>
          <p:nvSpPr>
            <p:cNvPr id="36947" name="Rectangle 23"/>
            <p:cNvSpPr>
              <a:spLocks noChangeArrowheads="1"/>
            </p:cNvSpPr>
            <p:nvPr/>
          </p:nvSpPr>
          <p:spPr bwMode="auto">
            <a:xfrm>
              <a:off x="2910305" y="11116621"/>
              <a:ext cx="643125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D=1</a:t>
              </a:r>
            </a:p>
          </p:txBody>
        </p:sp>
      </p:grpSp>
      <p:grpSp>
        <p:nvGrpSpPr>
          <p:cNvPr id="25" name="Group 450"/>
          <p:cNvGrpSpPr>
            <a:grpSpLocks/>
          </p:cNvGrpSpPr>
          <p:nvPr/>
        </p:nvGrpSpPr>
        <p:grpSpPr bwMode="auto">
          <a:xfrm>
            <a:off x="4562475" y="963613"/>
            <a:ext cx="4114800" cy="5273675"/>
            <a:chOff x="3545458" y="7297948"/>
            <a:chExt cx="4114800" cy="5273079"/>
          </a:xfrm>
        </p:grpSpPr>
        <p:grpSp>
          <p:nvGrpSpPr>
            <p:cNvPr id="26" name="Group 405"/>
            <p:cNvGrpSpPr>
              <a:grpSpLocks/>
            </p:cNvGrpSpPr>
            <p:nvPr/>
          </p:nvGrpSpPr>
          <p:grpSpPr bwMode="auto">
            <a:xfrm>
              <a:off x="3545458" y="7640493"/>
              <a:ext cx="4114800" cy="4930534"/>
              <a:chOff x="0" y="7200547"/>
              <a:chExt cx="4114800" cy="4930534"/>
            </a:xfrm>
          </p:grpSpPr>
          <p:grpSp>
            <p:nvGrpSpPr>
              <p:cNvPr id="27" name="Group 317"/>
              <p:cNvGrpSpPr>
                <a:grpSpLocks/>
              </p:cNvGrpSpPr>
              <p:nvPr/>
            </p:nvGrpSpPr>
            <p:grpSpPr bwMode="auto">
              <a:xfrm>
                <a:off x="0" y="7200547"/>
                <a:ext cx="4114800" cy="4930534"/>
                <a:chOff x="0" y="7200547"/>
                <a:chExt cx="4114800" cy="4930534"/>
              </a:xfrm>
            </p:grpSpPr>
            <p:sp>
              <p:nvSpPr>
                <p:cNvPr id="36906" name="Rectangle 24"/>
                <p:cNvSpPr>
                  <a:spLocks noChangeAspect="1" noChangeArrowheads="1"/>
                </p:cNvSpPr>
                <p:nvPr/>
              </p:nvSpPr>
              <p:spPr bwMode="auto">
                <a:xfrm>
                  <a:off x="1461941" y="9551134"/>
                  <a:ext cx="1194974" cy="1181061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rgbClr val="0099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en-US" sz="12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21" name="Rectangle 24"/>
                <p:cNvSpPr>
                  <a:spLocks noChangeAspect="1" noChangeArrowheads="1"/>
                </p:cNvSpPr>
                <p:nvPr/>
              </p:nvSpPr>
              <p:spPr bwMode="auto">
                <a:xfrm>
                  <a:off x="1458913" y="8378655"/>
                  <a:ext cx="1193800" cy="1180967"/>
                </a:xfrm>
                <a:prstGeom prst="rect">
                  <a:avLst/>
                </a:prstGeom>
                <a:solidFill>
                  <a:schemeClr val="accent6">
                    <a:lumMod val="40000"/>
                    <a:lumOff val="60000"/>
                  </a:schemeClr>
                </a:solidFill>
                <a:ln w="19050">
                  <a:solidFill>
                    <a:srgbClr val="0099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en-US" sz="12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22" name="Rectangle 23"/>
                <p:cNvSpPr>
                  <a:spLocks noChangeArrowheads="1"/>
                </p:cNvSpPr>
                <p:nvPr/>
              </p:nvSpPr>
              <p:spPr bwMode="auto">
                <a:xfrm>
                  <a:off x="261938" y="10727890"/>
                  <a:ext cx="1200150" cy="1173029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 w="9525" algn="ctr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EEECE1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23" name="Rectangle 17"/>
                <p:cNvSpPr>
                  <a:spLocks noChangeAspect="1" noChangeArrowheads="1"/>
                </p:cNvSpPr>
                <p:nvPr/>
              </p:nvSpPr>
              <p:spPr bwMode="auto">
                <a:xfrm>
                  <a:off x="255588" y="7200863"/>
                  <a:ext cx="1201737" cy="1173029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 w="19050">
                  <a:solidFill>
                    <a:srgbClr val="0099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en-US" sz="12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24" name="Rectangle 18"/>
                <p:cNvSpPr>
                  <a:spLocks noChangeAspect="1" noChangeArrowheads="1"/>
                </p:cNvSpPr>
                <p:nvPr/>
              </p:nvSpPr>
              <p:spPr bwMode="auto">
                <a:xfrm>
                  <a:off x="1457325" y="7200863"/>
                  <a:ext cx="1198563" cy="1173029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 w="19050">
                  <a:solidFill>
                    <a:srgbClr val="0099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en-US" sz="12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25" name="Rectangle 19"/>
                <p:cNvSpPr>
                  <a:spLocks noChangeAspect="1" noChangeArrowheads="1"/>
                </p:cNvSpPr>
                <p:nvPr/>
              </p:nvSpPr>
              <p:spPr bwMode="auto">
                <a:xfrm>
                  <a:off x="2655888" y="7200863"/>
                  <a:ext cx="1195387" cy="1173029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 w="19050">
                  <a:solidFill>
                    <a:srgbClr val="0099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en-US" sz="12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26" name="Rectangle 22"/>
                <p:cNvSpPr>
                  <a:spLocks noChangeAspect="1" noChangeArrowheads="1"/>
                </p:cNvSpPr>
                <p:nvPr/>
              </p:nvSpPr>
              <p:spPr bwMode="auto">
                <a:xfrm>
                  <a:off x="255588" y="8373892"/>
                  <a:ext cx="1201737" cy="1182554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 w="19050">
                  <a:solidFill>
                    <a:srgbClr val="0099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en-US" sz="12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27" name="Rectangle 24"/>
                <p:cNvSpPr>
                  <a:spLocks noChangeAspect="1" noChangeArrowheads="1"/>
                </p:cNvSpPr>
                <p:nvPr/>
              </p:nvSpPr>
              <p:spPr bwMode="auto">
                <a:xfrm>
                  <a:off x="2655888" y="8373892"/>
                  <a:ext cx="1195387" cy="1182554"/>
                </a:xfrm>
                <a:prstGeom prst="rect">
                  <a:avLst/>
                </a:prstGeom>
                <a:solidFill>
                  <a:schemeClr val="accent6">
                    <a:lumMod val="40000"/>
                    <a:lumOff val="60000"/>
                  </a:schemeClr>
                </a:solidFill>
                <a:ln w="19050">
                  <a:solidFill>
                    <a:srgbClr val="0099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en-US" sz="12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28" name="Rectangle 27"/>
                <p:cNvSpPr>
                  <a:spLocks noChangeAspect="1" noChangeArrowheads="1"/>
                </p:cNvSpPr>
                <p:nvPr/>
              </p:nvSpPr>
              <p:spPr bwMode="auto">
                <a:xfrm>
                  <a:off x="255588" y="9556447"/>
                  <a:ext cx="1201737" cy="1173029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 w="19050">
                  <a:solidFill>
                    <a:srgbClr val="0099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en-US" sz="12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6915" name="Rectangle 29"/>
                <p:cNvSpPr>
                  <a:spLocks noChangeAspect="1" noChangeArrowheads="1"/>
                </p:cNvSpPr>
                <p:nvPr/>
              </p:nvSpPr>
              <p:spPr bwMode="auto">
                <a:xfrm>
                  <a:off x="2656394" y="9555490"/>
                  <a:ext cx="1194974" cy="1173881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rgbClr val="0099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en-US" sz="12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6916" name="Rectangle 27"/>
                <p:cNvSpPr>
                  <a:spLocks noChangeAspect="1" noChangeArrowheads="1"/>
                </p:cNvSpPr>
                <p:nvPr/>
              </p:nvSpPr>
              <p:spPr bwMode="auto">
                <a:xfrm>
                  <a:off x="256915" y="10729862"/>
                  <a:ext cx="1202151" cy="1173881"/>
                </a:xfrm>
                <a:prstGeom prst="rect">
                  <a:avLst/>
                </a:prstGeom>
                <a:noFill/>
                <a:ln w="19050">
                  <a:solidFill>
                    <a:srgbClr val="0099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en-US" sz="12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6917" name="Rectangle 28"/>
                <p:cNvSpPr>
                  <a:spLocks noChangeAspect="1" noChangeArrowheads="1"/>
                </p:cNvSpPr>
                <p:nvPr/>
              </p:nvSpPr>
              <p:spPr bwMode="auto">
                <a:xfrm>
                  <a:off x="1457864" y="10729862"/>
                  <a:ext cx="1203013" cy="1173881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rgbClr val="0099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en-US" sz="12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6918" name="Rectangle 29"/>
                <p:cNvSpPr>
                  <a:spLocks noChangeAspect="1" noChangeArrowheads="1"/>
                </p:cNvSpPr>
                <p:nvPr/>
              </p:nvSpPr>
              <p:spPr bwMode="auto">
                <a:xfrm>
                  <a:off x="2660876" y="10729862"/>
                  <a:ext cx="1187267" cy="1173881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rgbClr val="0099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en-US" sz="12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cxnSp>
              <p:nvCxnSpPr>
                <p:cNvPr id="433" name="Straight Connector 432"/>
                <p:cNvCxnSpPr/>
                <p:nvPr/>
              </p:nvCxnSpPr>
              <p:spPr>
                <a:xfrm>
                  <a:off x="0" y="9559621"/>
                  <a:ext cx="4114800" cy="0"/>
                </a:xfrm>
                <a:prstGeom prst="line">
                  <a:avLst/>
                </a:prstGeom>
                <a:ln w="38100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6920" name="Line 35"/>
                <p:cNvSpPr>
                  <a:spLocks noChangeShapeType="1"/>
                </p:cNvSpPr>
                <p:nvPr/>
              </p:nvSpPr>
              <p:spPr bwMode="auto">
                <a:xfrm>
                  <a:off x="1235907" y="8170884"/>
                  <a:ext cx="439387" cy="427512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 wrap="none" anchor="ctr"/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EEECE1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6921" name="Line 36"/>
                <p:cNvSpPr>
                  <a:spLocks noChangeShapeType="1"/>
                </p:cNvSpPr>
                <p:nvPr/>
              </p:nvSpPr>
              <p:spPr bwMode="auto">
                <a:xfrm>
                  <a:off x="2346387" y="9394168"/>
                  <a:ext cx="0" cy="431320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 wrap="none" anchor="ctr"/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EEECE1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6922" name="Line 38"/>
                <p:cNvSpPr>
                  <a:spLocks noChangeShapeType="1"/>
                </p:cNvSpPr>
                <p:nvPr/>
              </p:nvSpPr>
              <p:spPr bwMode="auto">
                <a:xfrm flipH="1">
                  <a:off x="2423440" y="8122343"/>
                  <a:ext cx="454230" cy="523554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 wrap="none" anchor="ctr"/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EEECE1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6923" name="Line 39"/>
                <p:cNvSpPr>
                  <a:spLocks noChangeShapeType="1"/>
                </p:cNvSpPr>
                <p:nvPr/>
              </p:nvSpPr>
              <p:spPr bwMode="auto">
                <a:xfrm>
                  <a:off x="3230962" y="9346541"/>
                  <a:ext cx="11875" cy="522515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 wrap="none" anchor="ctr"/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EEECE1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6924" name="Line 40"/>
                <p:cNvSpPr>
                  <a:spLocks noChangeShapeType="1"/>
                </p:cNvSpPr>
                <p:nvPr/>
              </p:nvSpPr>
              <p:spPr bwMode="auto">
                <a:xfrm>
                  <a:off x="2090932" y="8123382"/>
                  <a:ext cx="11875" cy="570017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 wrap="none" anchor="ctr"/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EEECE1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6925" name="Line 41"/>
                <p:cNvSpPr>
                  <a:spLocks noChangeShapeType="1"/>
                </p:cNvSpPr>
                <p:nvPr/>
              </p:nvSpPr>
              <p:spPr bwMode="auto">
                <a:xfrm>
                  <a:off x="1224033" y="9299041"/>
                  <a:ext cx="510640" cy="534390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 wrap="none" anchor="ctr"/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EEECE1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6926" name="Line 39"/>
                <p:cNvSpPr>
                  <a:spLocks noChangeShapeType="1"/>
                </p:cNvSpPr>
                <p:nvPr/>
              </p:nvSpPr>
              <p:spPr bwMode="auto">
                <a:xfrm>
                  <a:off x="832148" y="8123383"/>
                  <a:ext cx="11875" cy="534390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 wrap="none" anchor="ctr"/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EEECE1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6927" name="Line 41"/>
                <p:cNvSpPr>
                  <a:spLocks noChangeShapeType="1"/>
                </p:cNvSpPr>
                <p:nvPr/>
              </p:nvSpPr>
              <p:spPr bwMode="auto">
                <a:xfrm>
                  <a:off x="1223683" y="10489017"/>
                  <a:ext cx="484095" cy="510989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 wrap="none" anchor="ctr"/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EEECE1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6928" name="Line 39"/>
                <p:cNvSpPr>
                  <a:spLocks noChangeShapeType="1"/>
                </p:cNvSpPr>
                <p:nvPr/>
              </p:nvSpPr>
              <p:spPr bwMode="auto">
                <a:xfrm flipV="1">
                  <a:off x="1224700" y="11343735"/>
                  <a:ext cx="526461" cy="3105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 wrap="none" anchor="ctr"/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EEECE1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6929" name="Line 39"/>
                <p:cNvSpPr>
                  <a:spLocks noChangeShapeType="1"/>
                </p:cNvSpPr>
                <p:nvPr/>
              </p:nvSpPr>
              <p:spPr bwMode="auto">
                <a:xfrm>
                  <a:off x="3606604" y="10526568"/>
                  <a:ext cx="439948" cy="414068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 wrap="none" anchor="ctr"/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EEECE1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6930" name="Line 39"/>
                <p:cNvSpPr>
                  <a:spLocks noChangeShapeType="1"/>
                </p:cNvSpPr>
                <p:nvPr/>
              </p:nvSpPr>
              <p:spPr bwMode="auto">
                <a:xfrm>
                  <a:off x="3615230" y="11691133"/>
                  <a:ext cx="439948" cy="405442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 wrap="none" anchor="ctr"/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EEECE1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6931" name="Line 39"/>
                <p:cNvSpPr>
                  <a:spLocks noChangeShapeType="1"/>
                </p:cNvSpPr>
                <p:nvPr/>
              </p:nvSpPr>
              <p:spPr bwMode="auto">
                <a:xfrm flipH="1">
                  <a:off x="2062476" y="11627534"/>
                  <a:ext cx="3891" cy="503547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 wrap="none" anchor="ctr"/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EEECE1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6932" name="Line 39"/>
                <p:cNvSpPr>
                  <a:spLocks noChangeShapeType="1"/>
                </p:cNvSpPr>
                <p:nvPr/>
              </p:nvSpPr>
              <p:spPr bwMode="auto">
                <a:xfrm>
                  <a:off x="3266945" y="8114889"/>
                  <a:ext cx="11519" cy="602260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 wrap="none" anchor="ctr"/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EEECE1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6933" name="Line 41"/>
                <p:cNvSpPr>
                  <a:spLocks noChangeShapeType="1"/>
                </p:cNvSpPr>
                <p:nvPr/>
              </p:nvSpPr>
              <p:spPr bwMode="auto">
                <a:xfrm>
                  <a:off x="2462611" y="10520395"/>
                  <a:ext cx="495743" cy="506505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 wrap="none" anchor="ctr"/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EEECE1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6934" name="Line 36"/>
                <p:cNvSpPr>
                  <a:spLocks noChangeShapeType="1"/>
                </p:cNvSpPr>
                <p:nvPr/>
              </p:nvSpPr>
              <p:spPr bwMode="auto">
                <a:xfrm>
                  <a:off x="2096980" y="10500689"/>
                  <a:ext cx="763" cy="553105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 wrap="none" anchor="ctr"/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EEECE1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6894" name="Rectangle 23"/>
              <p:cNvSpPr>
                <a:spLocks noChangeArrowheads="1"/>
              </p:cNvSpPr>
              <p:nvPr/>
            </p:nvSpPr>
            <p:spPr bwMode="auto">
              <a:xfrm>
                <a:off x="547765" y="7548039"/>
                <a:ext cx="643125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A=1</a:t>
                </a:r>
              </a:p>
            </p:txBody>
          </p:sp>
          <p:sp>
            <p:nvSpPr>
              <p:cNvPr id="36895" name="Rectangle 23"/>
              <p:cNvSpPr>
                <a:spLocks noChangeArrowheads="1"/>
              </p:cNvSpPr>
              <p:nvPr/>
            </p:nvSpPr>
            <p:spPr bwMode="auto">
              <a:xfrm>
                <a:off x="1713516" y="7548039"/>
                <a:ext cx="643125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A=1</a:t>
                </a:r>
              </a:p>
            </p:txBody>
          </p:sp>
          <p:sp>
            <p:nvSpPr>
              <p:cNvPr id="36896" name="Rectangle 23"/>
              <p:cNvSpPr>
                <a:spLocks noChangeArrowheads="1"/>
              </p:cNvSpPr>
              <p:nvPr/>
            </p:nvSpPr>
            <p:spPr bwMode="auto">
              <a:xfrm>
                <a:off x="2910305" y="7548039"/>
                <a:ext cx="643125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A=1</a:t>
                </a:r>
              </a:p>
            </p:txBody>
          </p:sp>
          <p:sp>
            <p:nvSpPr>
              <p:cNvPr id="36897" name="Rectangle 23"/>
              <p:cNvSpPr>
                <a:spLocks noChangeArrowheads="1"/>
              </p:cNvSpPr>
              <p:nvPr/>
            </p:nvSpPr>
            <p:spPr bwMode="auto">
              <a:xfrm>
                <a:off x="2910305" y="8718210"/>
                <a:ext cx="643125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D=1</a:t>
                </a:r>
              </a:p>
            </p:txBody>
          </p:sp>
          <p:sp>
            <p:nvSpPr>
              <p:cNvPr id="36898" name="Rectangle 23"/>
              <p:cNvSpPr>
                <a:spLocks noChangeArrowheads="1"/>
              </p:cNvSpPr>
              <p:nvPr/>
            </p:nvSpPr>
            <p:spPr bwMode="auto">
              <a:xfrm>
                <a:off x="1713516" y="8718210"/>
                <a:ext cx="643125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D=0</a:t>
                </a:r>
              </a:p>
            </p:txBody>
          </p:sp>
          <p:sp>
            <p:nvSpPr>
              <p:cNvPr id="36899" name="Rectangle 23"/>
              <p:cNvSpPr>
                <a:spLocks noChangeArrowheads="1"/>
              </p:cNvSpPr>
              <p:nvPr/>
            </p:nvSpPr>
            <p:spPr bwMode="auto">
              <a:xfrm>
                <a:off x="451586" y="8718210"/>
                <a:ext cx="835485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A=1.5</a:t>
                </a:r>
              </a:p>
            </p:txBody>
          </p:sp>
          <p:sp>
            <p:nvSpPr>
              <p:cNvPr id="36900" name="Rectangle 23"/>
              <p:cNvSpPr>
                <a:spLocks noChangeArrowheads="1"/>
              </p:cNvSpPr>
              <p:nvPr/>
            </p:nvSpPr>
            <p:spPr bwMode="auto">
              <a:xfrm>
                <a:off x="547765" y="9946309"/>
                <a:ext cx="643125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A=1</a:t>
                </a:r>
              </a:p>
            </p:txBody>
          </p:sp>
          <p:sp>
            <p:nvSpPr>
              <p:cNvPr id="36901" name="Rectangle 23"/>
              <p:cNvSpPr>
                <a:spLocks noChangeArrowheads="1"/>
              </p:cNvSpPr>
              <p:nvPr/>
            </p:nvSpPr>
            <p:spPr bwMode="auto">
              <a:xfrm>
                <a:off x="1713516" y="9946309"/>
                <a:ext cx="643125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D=2</a:t>
                </a:r>
              </a:p>
            </p:txBody>
          </p:sp>
          <p:sp>
            <p:nvSpPr>
              <p:cNvPr id="36902" name="Rectangle 23"/>
              <p:cNvSpPr>
                <a:spLocks noChangeArrowheads="1"/>
              </p:cNvSpPr>
              <p:nvPr/>
            </p:nvSpPr>
            <p:spPr bwMode="auto">
              <a:xfrm>
                <a:off x="2910305" y="9946309"/>
                <a:ext cx="643125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D=1</a:t>
                </a:r>
              </a:p>
            </p:txBody>
          </p:sp>
          <p:sp>
            <p:nvSpPr>
              <p:cNvPr id="36903" name="Rectangle 23"/>
              <p:cNvSpPr>
                <a:spLocks noChangeArrowheads="1"/>
              </p:cNvSpPr>
              <p:nvPr/>
            </p:nvSpPr>
            <p:spPr bwMode="auto">
              <a:xfrm>
                <a:off x="547765" y="11116621"/>
                <a:ext cx="643125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A=1</a:t>
                </a:r>
              </a:p>
            </p:txBody>
          </p:sp>
          <p:sp>
            <p:nvSpPr>
              <p:cNvPr id="36904" name="Rectangle 23"/>
              <p:cNvSpPr>
                <a:spLocks noChangeArrowheads="1"/>
              </p:cNvSpPr>
              <p:nvPr/>
            </p:nvSpPr>
            <p:spPr bwMode="auto">
              <a:xfrm>
                <a:off x="1713516" y="11116621"/>
                <a:ext cx="643125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D=1</a:t>
                </a:r>
              </a:p>
            </p:txBody>
          </p:sp>
          <p:sp>
            <p:nvSpPr>
              <p:cNvPr id="36905" name="Rectangle 23"/>
              <p:cNvSpPr>
                <a:spLocks noChangeArrowheads="1"/>
              </p:cNvSpPr>
              <p:nvPr/>
            </p:nvSpPr>
            <p:spPr bwMode="auto">
              <a:xfrm>
                <a:off x="2910305" y="11116621"/>
                <a:ext cx="643125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D=1</a:t>
                </a:r>
              </a:p>
            </p:txBody>
          </p:sp>
        </p:grpSp>
        <p:sp>
          <p:nvSpPr>
            <p:cNvPr id="36891" name="Rectangle 23"/>
            <p:cNvSpPr>
              <a:spLocks noChangeArrowheads="1"/>
            </p:cNvSpPr>
            <p:nvPr/>
          </p:nvSpPr>
          <p:spPr bwMode="auto">
            <a:xfrm>
              <a:off x="5220836" y="9966170"/>
              <a:ext cx="713657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B=-1</a:t>
              </a:r>
            </a:p>
          </p:txBody>
        </p:sp>
        <p:sp>
          <p:nvSpPr>
            <p:cNvPr id="36892" name="TextBox 449"/>
            <p:cNvSpPr txBox="1">
              <a:spLocks noChangeArrowheads="1"/>
            </p:cNvSpPr>
            <p:nvPr/>
          </p:nvSpPr>
          <p:spPr bwMode="auto">
            <a:xfrm>
              <a:off x="3709360" y="7297948"/>
              <a:ext cx="3847381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Decrease cross partition dependency</a:t>
              </a:r>
            </a:p>
          </p:txBody>
        </p:sp>
      </p:grpSp>
      <p:sp>
        <p:nvSpPr>
          <p:cNvPr id="36875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60425"/>
          </a:xfrm>
        </p:spPr>
        <p:txBody>
          <a:bodyPr/>
          <a:lstStyle/>
          <a:p>
            <a:r>
              <a:rPr lang="en-US" sz="3200" smtClean="0"/>
              <a:t>Parallelization of Contributing Area/Flow Algebra</a:t>
            </a:r>
          </a:p>
        </p:txBody>
      </p:sp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269875" y="1190625"/>
          <a:ext cx="3629585" cy="2010173"/>
        </p:xfrm>
        <a:graphic>
          <a:graphicData uri="http://schemas.openxmlformats.org/drawingml/2006/table">
            <a:tbl>
              <a:tblPr/>
              <a:tblGrid>
                <a:gridCol w="362958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201017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Times New Roman"/>
                          <a:ea typeface="Times New Roman"/>
                          <a:cs typeface="Times New Roman"/>
                        </a:rPr>
                        <a:t>Executed by every process with grid flow field P, grid dependencies D initialized to 0 and an empty queue Q.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err="1">
                          <a:latin typeface="Times New Roman"/>
                          <a:ea typeface="Times New Roman"/>
                          <a:cs typeface="Times New Roman"/>
                        </a:rPr>
                        <a:t>FindDependencies</a:t>
                      </a:r>
                      <a:r>
                        <a:rPr lang="en-US" sz="1400" b="1" dirty="0">
                          <a:latin typeface="Times New Roman"/>
                          <a:ea typeface="Times New Roman"/>
                          <a:cs typeface="Times New Roman"/>
                        </a:rPr>
                        <a:t>(P,Q,D)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Times New Roman"/>
                          <a:ea typeface="Times New Roman"/>
                          <a:cs typeface="Times New Roman"/>
                        </a:rPr>
                        <a:t>for all </a:t>
                      </a:r>
                      <a:r>
                        <a:rPr lang="en-US" sz="1400" dirty="0" err="1">
                          <a:latin typeface="Times New Roman"/>
                          <a:ea typeface="Times New Roman"/>
                          <a:cs typeface="Times New Roman"/>
                        </a:rPr>
                        <a:t>i</a:t>
                      </a:r>
                      <a:endParaRPr lang="en-US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marL="27432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Times New Roman"/>
                          <a:ea typeface="Times New Roman"/>
                          <a:cs typeface="Times New Roman"/>
                        </a:rPr>
                        <a:t>for all k neighbors of </a:t>
                      </a:r>
                      <a:r>
                        <a:rPr lang="en-US" sz="1400" dirty="0" err="1">
                          <a:latin typeface="Times New Roman"/>
                          <a:ea typeface="Times New Roman"/>
                          <a:cs typeface="Times New Roman"/>
                        </a:rPr>
                        <a:t>i</a:t>
                      </a:r>
                      <a:endParaRPr lang="en-US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marL="45720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Times New Roman"/>
                          <a:ea typeface="Times New Roman"/>
                          <a:cs typeface="Times New Roman"/>
                        </a:rPr>
                        <a:t>if </a:t>
                      </a:r>
                      <a:r>
                        <a:rPr lang="en-US" sz="1400" dirty="0" err="1" smtClean="0">
                          <a:latin typeface="Times New Roman"/>
                          <a:ea typeface="Times New Roman"/>
                          <a:cs typeface="Times New Roman"/>
                        </a:rPr>
                        <a:t>P</a:t>
                      </a:r>
                      <a:r>
                        <a:rPr lang="en-US" sz="1400" baseline="-25000" dirty="0" err="1" smtClean="0">
                          <a:latin typeface="Times New Roman"/>
                          <a:ea typeface="Times New Roman"/>
                          <a:cs typeface="Times New Roman"/>
                        </a:rPr>
                        <a:t>ki</a:t>
                      </a:r>
                      <a:r>
                        <a:rPr lang="en-US" sz="1400" dirty="0" smtClean="0">
                          <a:latin typeface="Times New Roman"/>
                          <a:ea typeface="Times New Roman"/>
                          <a:cs typeface="Times New Roman"/>
                        </a:rPr>
                        <a:t>&gt;0</a:t>
                      </a:r>
                      <a:r>
                        <a:rPr lang="en-US" sz="1400" baseline="0" dirty="0" smtClean="0">
                          <a:latin typeface="Times New Roman"/>
                          <a:ea typeface="Times New Roman"/>
                          <a:cs typeface="Times New Roman"/>
                        </a:rPr>
                        <a:t>  </a:t>
                      </a:r>
                      <a:r>
                        <a:rPr lang="en-US" sz="1400" dirty="0" smtClean="0">
                          <a:latin typeface="Times New Roman"/>
                          <a:ea typeface="Times New Roman"/>
                          <a:cs typeface="Times New Roman"/>
                        </a:rPr>
                        <a:t>D(</a:t>
                      </a:r>
                      <a:r>
                        <a:rPr lang="en-US" sz="1400" dirty="0" err="1" smtClean="0">
                          <a:latin typeface="Times New Roman"/>
                          <a:ea typeface="Times New Roman"/>
                          <a:cs typeface="Times New Roman"/>
                        </a:rPr>
                        <a:t>i</a:t>
                      </a:r>
                      <a:r>
                        <a:rPr lang="en-US" sz="1400" dirty="0">
                          <a:latin typeface="Times New Roman"/>
                          <a:ea typeface="Times New Roman"/>
                          <a:cs typeface="Times New Roman"/>
                        </a:rPr>
                        <a:t>)=D(</a:t>
                      </a:r>
                      <a:r>
                        <a:rPr lang="en-US" sz="1400" dirty="0" err="1">
                          <a:latin typeface="Times New Roman"/>
                          <a:ea typeface="Times New Roman"/>
                          <a:cs typeface="Times New Roman"/>
                        </a:rPr>
                        <a:t>i</a:t>
                      </a:r>
                      <a:r>
                        <a:rPr lang="en-US" sz="1400" dirty="0">
                          <a:latin typeface="Times New Roman"/>
                          <a:ea typeface="Times New Roman"/>
                          <a:cs typeface="Times New Roman"/>
                        </a:rPr>
                        <a:t>)+1</a:t>
                      </a:r>
                    </a:p>
                    <a:p>
                      <a:pPr marL="27432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latin typeface="Times New Roman"/>
                          <a:ea typeface="Times New Roman"/>
                          <a:cs typeface="Times New Roman"/>
                        </a:rPr>
                        <a:t>if </a:t>
                      </a:r>
                      <a:r>
                        <a:rPr lang="en-US" sz="1400" dirty="0">
                          <a:latin typeface="Times New Roman"/>
                          <a:ea typeface="Times New Roman"/>
                          <a:cs typeface="Times New Roman"/>
                        </a:rPr>
                        <a:t>D(</a:t>
                      </a:r>
                      <a:r>
                        <a:rPr lang="en-US" sz="1400" dirty="0" err="1">
                          <a:latin typeface="Times New Roman"/>
                          <a:ea typeface="Times New Roman"/>
                          <a:cs typeface="Times New Roman"/>
                        </a:rPr>
                        <a:t>i</a:t>
                      </a:r>
                      <a:r>
                        <a:rPr lang="en-US" sz="1400" dirty="0">
                          <a:latin typeface="Times New Roman"/>
                          <a:ea typeface="Times New Roman"/>
                          <a:cs typeface="Times New Roman"/>
                        </a:rPr>
                        <a:t>)=</a:t>
                      </a:r>
                      <a:r>
                        <a:rPr lang="en-US" sz="1400" dirty="0" smtClean="0">
                          <a:latin typeface="Times New Roman"/>
                          <a:ea typeface="Times New Roman"/>
                          <a:cs typeface="Times New Roman"/>
                        </a:rPr>
                        <a:t>0</a:t>
                      </a:r>
                      <a:r>
                        <a:rPr lang="en-US" sz="1400" baseline="0" dirty="0" smtClean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400" dirty="0" smtClean="0">
                          <a:latin typeface="Times New Roman"/>
                          <a:ea typeface="Times New Roman"/>
                          <a:cs typeface="Times New Roman"/>
                        </a:rPr>
                        <a:t>add </a:t>
                      </a:r>
                      <a:r>
                        <a:rPr lang="en-US" sz="1400" dirty="0" err="1">
                          <a:latin typeface="Times New Roman"/>
                          <a:ea typeface="Times New Roman"/>
                          <a:cs typeface="Times New Roman"/>
                        </a:rPr>
                        <a:t>i</a:t>
                      </a:r>
                      <a:r>
                        <a:rPr lang="en-US" sz="1400" dirty="0">
                          <a:latin typeface="Times New Roman"/>
                          <a:ea typeface="Times New Roman"/>
                          <a:cs typeface="Times New Roman"/>
                        </a:rPr>
                        <a:t> to Q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1400" dirty="0">
                          <a:latin typeface="Times New Roman"/>
                          <a:ea typeface="Times New Roman"/>
                          <a:cs typeface="Times New Roman"/>
                        </a:rPr>
                        <a:t>next</a:t>
                      </a:r>
                    </a:p>
                  </a:txBody>
                  <a:tcPr marL="94227" marR="942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244475" y="3687763"/>
          <a:ext cx="3627905" cy="2987040"/>
        </p:xfrm>
        <a:graphic>
          <a:graphicData uri="http://schemas.openxmlformats.org/drawingml/2006/table">
            <a:tbl>
              <a:tblPr/>
              <a:tblGrid>
                <a:gridCol w="362790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232112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Times New Roman"/>
                          <a:ea typeface="Times New Roman"/>
                          <a:cs typeface="Times New Roman"/>
                        </a:rPr>
                        <a:t>Executed by every process with D and Q initialized from </a:t>
                      </a:r>
                      <a:r>
                        <a:rPr lang="en-US" sz="1400" dirty="0" err="1">
                          <a:latin typeface="Times New Roman"/>
                          <a:ea typeface="Times New Roman"/>
                          <a:cs typeface="Times New Roman"/>
                        </a:rPr>
                        <a:t>FindDependencies</a:t>
                      </a:r>
                      <a:r>
                        <a:rPr lang="en-US" sz="1400" dirty="0">
                          <a:latin typeface="Times New Roman"/>
                          <a:ea typeface="Times New Roman"/>
                          <a:cs typeface="Times New Roman"/>
                        </a:rPr>
                        <a:t>.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err="1">
                          <a:latin typeface="Times New Roman"/>
                          <a:ea typeface="Times New Roman"/>
                          <a:cs typeface="Times New Roman"/>
                        </a:rPr>
                        <a:t>FlowAlgebra</a:t>
                      </a:r>
                      <a:r>
                        <a:rPr lang="en-US" sz="1400" b="1" dirty="0">
                          <a:latin typeface="Times New Roman"/>
                          <a:ea typeface="Times New Roman"/>
                          <a:cs typeface="Times New Roman"/>
                        </a:rPr>
                        <a:t>(P,Q,D,</a:t>
                      </a:r>
                      <a:r>
                        <a:rPr lang="en-US" sz="1400" b="1" dirty="0">
                          <a:latin typeface="Times New Roman"/>
                          <a:ea typeface="Times New Roman"/>
                          <a:cs typeface="Times New Roman"/>
                          <a:sym typeface="Symbol"/>
                        </a:rPr>
                        <a:t></a:t>
                      </a:r>
                      <a:r>
                        <a:rPr lang="en-US" sz="1400" b="1" dirty="0">
                          <a:latin typeface="Times New Roman"/>
                          <a:ea typeface="Times New Roman"/>
                          <a:cs typeface="Times New Roman"/>
                        </a:rPr>
                        <a:t>,</a:t>
                      </a:r>
                      <a:r>
                        <a:rPr lang="en-US" sz="1400" b="1" dirty="0">
                          <a:latin typeface="Times New Roman"/>
                          <a:ea typeface="Times New Roman"/>
                          <a:cs typeface="Times New Roman"/>
                          <a:sym typeface="Symbol"/>
                        </a:rPr>
                        <a:t></a:t>
                      </a:r>
                      <a:r>
                        <a:rPr lang="en-US" sz="1400" b="1" dirty="0">
                          <a:latin typeface="Times New Roman"/>
                          <a:ea typeface="Times New Roman"/>
                          <a:cs typeface="Times New Roman"/>
                        </a:rPr>
                        <a:t>)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Times New Roman"/>
                          <a:ea typeface="Times New Roman"/>
                          <a:cs typeface="Times New Roman"/>
                        </a:rPr>
                        <a:t>while Q isn’t empty</a:t>
                      </a:r>
                    </a:p>
                    <a:p>
                      <a:pPr marL="16002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Times New Roman"/>
                          <a:ea typeface="Times New Roman"/>
                          <a:cs typeface="Times New Roman"/>
                        </a:rPr>
                        <a:t>get </a:t>
                      </a:r>
                      <a:r>
                        <a:rPr lang="en-US" sz="1400" dirty="0" err="1">
                          <a:latin typeface="Times New Roman"/>
                          <a:ea typeface="Times New Roman"/>
                          <a:cs typeface="Times New Roman"/>
                        </a:rPr>
                        <a:t>i</a:t>
                      </a:r>
                      <a:r>
                        <a:rPr lang="en-US" sz="1400" dirty="0">
                          <a:latin typeface="Times New Roman"/>
                          <a:ea typeface="Times New Roman"/>
                          <a:cs typeface="Times New Roman"/>
                        </a:rPr>
                        <a:t> from Q</a:t>
                      </a:r>
                    </a:p>
                    <a:p>
                      <a:pPr marL="16002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u="sng" dirty="0">
                          <a:latin typeface="Times New Roman"/>
                          <a:ea typeface="Times New Roman"/>
                          <a:cs typeface="Times New Roman"/>
                          <a:sym typeface="Symbol"/>
                        </a:rPr>
                        <a:t></a:t>
                      </a:r>
                      <a:r>
                        <a:rPr lang="en-US" sz="1400" i="1" baseline="-25000" dirty="0" err="1">
                          <a:latin typeface="Times New Roman"/>
                          <a:ea typeface="Times New Roman"/>
                          <a:cs typeface="Times New Roman"/>
                        </a:rPr>
                        <a:t>i</a:t>
                      </a:r>
                      <a:r>
                        <a:rPr lang="en-US" sz="1400" i="1" dirty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400" dirty="0">
                          <a:latin typeface="Times New Roman"/>
                          <a:ea typeface="Times New Roman"/>
                          <a:cs typeface="Times New Roman"/>
                        </a:rPr>
                        <a:t>= FA(</a:t>
                      </a:r>
                      <a:r>
                        <a:rPr lang="en-US" sz="1400" u="sng" dirty="0">
                          <a:latin typeface="Times New Roman"/>
                          <a:ea typeface="Times New Roman"/>
                          <a:cs typeface="Times New Roman"/>
                          <a:sym typeface="Symbol"/>
                        </a:rPr>
                        <a:t></a:t>
                      </a:r>
                      <a:r>
                        <a:rPr lang="en-US" sz="1400" baseline="-25000" dirty="0" err="1">
                          <a:latin typeface="Times New Roman"/>
                          <a:ea typeface="Times New Roman"/>
                          <a:cs typeface="Times New Roman"/>
                        </a:rPr>
                        <a:t>i</a:t>
                      </a:r>
                      <a:r>
                        <a:rPr lang="en-US" sz="1400" dirty="0">
                          <a:latin typeface="Times New Roman"/>
                          <a:ea typeface="Times New Roman"/>
                          <a:cs typeface="Times New Roman"/>
                        </a:rPr>
                        <a:t>, </a:t>
                      </a:r>
                      <a:r>
                        <a:rPr lang="en-US" sz="1400" u="sng" dirty="0" err="1">
                          <a:latin typeface="Times New Roman"/>
                          <a:ea typeface="Times New Roman"/>
                          <a:cs typeface="Times New Roman"/>
                        </a:rPr>
                        <a:t>P</a:t>
                      </a:r>
                      <a:r>
                        <a:rPr lang="en-US" sz="1400" baseline="-25000" dirty="0" err="1">
                          <a:latin typeface="Times New Roman"/>
                          <a:ea typeface="Times New Roman"/>
                          <a:cs typeface="Times New Roman"/>
                        </a:rPr>
                        <a:t>ki</a:t>
                      </a:r>
                      <a:r>
                        <a:rPr lang="en-US" sz="1400" dirty="0">
                          <a:latin typeface="Times New Roman"/>
                          <a:ea typeface="Times New Roman"/>
                          <a:cs typeface="Times New Roman"/>
                        </a:rPr>
                        <a:t>, </a:t>
                      </a:r>
                      <a:r>
                        <a:rPr lang="en-US" sz="1400" u="sng" dirty="0">
                          <a:latin typeface="Times New Roman"/>
                          <a:ea typeface="Times New Roman"/>
                          <a:cs typeface="Times New Roman"/>
                          <a:sym typeface="Symbol"/>
                        </a:rPr>
                        <a:t></a:t>
                      </a:r>
                      <a:r>
                        <a:rPr lang="en-US" sz="1400" i="1" baseline="-25000" dirty="0">
                          <a:latin typeface="Times New Roman"/>
                          <a:ea typeface="Times New Roman"/>
                          <a:cs typeface="Times New Roman"/>
                        </a:rPr>
                        <a:t>k</a:t>
                      </a:r>
                      <a:r>
                        <a:rPr lang="en-US" sz="1400" dirty="0">
                          <a:latin typeface="Times New Roman"/>
                          <a:ea typeface="Times New Roman"/>
                          <a:cs typeface="Times New Roman"/>
                        </a:rPr>
                        <a:t>, </a:t>
                      </a:r>
                      <a:r>
                        <a:rPr lang="en-US" sz="1400" u="sng" dirty="0">
                          <a:latin typeface="Times New Roman"/>
                          <a:ea typeface="Times New Roman"/>
                          <a:cs typeface="Times New Roman"/>
                          <a:sym typeface="Symbol"/>
                        </a:rPr>
                        <a:t></a:t>
                      </a:r>
                      <a:r>
                        <a:rPr lang="en-US" sz="1400" baseline="-25000" dirty="0">
                          <a:latin typeface="Times New Roman"/>
                          <a:ea typeface="Times New Roman"/>
                          <a:cs typeface="Times New Roman"/>
                        </a:rPr>
                        <a:t>k</a:t>
                      </a:r>
                      <a:r>
                        <a:rPr lang="en-US" sz="1400" dirty="0">
                          <a:latin typeface="Times New Roman"/>
                          <a:ea typeface="Times New Roman"/>
                          <a:cs typeface="Times New Roman"/>
                        </a:rPr>
                        <a:t>)</a:t>
                      </a:r>
                    </a:p>
                    <a:p>
                      <a:pPr marL="16002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Times New Roman"/>
                          <a:ea typeface="Times New Roman"/>
                          <a:cs typeface="Times New Roman"/>
                        </a:rPr>
                        <a:t>for each </a:t>
                      </a:r>
                      <a:r>
                        <a:rPr lang="en-US" sz="1400" dirty="0" err="1">
                          <a:latin typeface="Times New Roman"/>
                          <a:ea typeface="Times New Roman"/>
                          <a:cs typeface="Times New Roman"/>
                        </a:rPr>
                        <a:t>downslope</a:t>
                      </a:r>
                      <a:r>
                        <a:rPr lang="en-US" sz="1400" dirty="0">
                          <a:latin typeface="Times New Roman"/>
                          <a:ea typeface="Times New Roman"/>
                          <a:cs typeface="Times New Roman"/>
                        </a:rPr>
                        <a:t> neighbor n of </a:t>
                      </a:r>
                      <a:r>
                        <a:rPr lang="en-US" sz="1400" dirty="0" err="1">
                          <a:latin typeface="Times New Roman"/>
                          <a:ea typeface="Times New Roman"/>
                          <a:cs typeface="Times New Roman"/>
                        </a:rPr>
                        <a:t>i</a:t>
                      </a:r>
                      <a:endParaRPr lang="en-US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marL="33147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Times New Roman"/>
                          <a:ea typeface="Times New Roman"/>
                          <a:cs typeface="Times New Roman"/>
                        </a:rPr>
                        <a:t>if P</a:t>
                      </a:r>
                      <a:r>
                        <a:rPr lang="en-US" sz="1400" baseline="-25000" dirty="0">
                          <a:latin typeface="Times New Roman"/>
                          <a:ea typeface="Times New Roman"/>
                          <a:cs typeface="Times New Roman"/>
                        </a:rPr>
                        <a:t>in</a:t>
                      </a:r>
                      <a:r>
                        <a:rPr lang="en-US" sz="1400" dirty="0">
                          <a:latin typeface="Times New Roman"/>
                          <a:ea typeface="Times New Roman"/>
                          <a:cs typeface="Times New Roman"/>
                        </a:rPr>
                        <a:t>&gt;0</a:t>
                      </a:r>
                    </a:p>
                    <a:p>
                      <a:pPr marL="44577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Times New Roman"/>
                          <a:ea typeface="Times New Roman"/>
                          <a:cs typeface="Times New Roman"/>
                        </a:rPr>
                        <a:t>D(n)=D(n)-1</a:t>
                      </a:r>
                    </a:p>
                    <a:p>
                      <a:pPr marL="44577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Times New Roman"/>
                          <a:ea typeface="Times New Roman"/>
                          <a:cs typeface="Times New Roman"/>
                        </a:rPr>
                        <a:t>if D(n)=0</a:t>
                      </a:r>
                    </a:p>
                    <a:p>
                      <a:pPr marL="56007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Times New Roman"/>
                          <a:ea typeface="Times New Roman"/>
                          <a:cs typeface="Times New Roman"/>
                        </a:rPr>
                        <a:t>add n to Q</a:t>
                      </a:r>
                    </a:p>
                    <a:p>
                      <a:pPr marL="16002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Times New Roman"/>
                          <a:ea typeface="Times New Roman"/>
                          <a:cs typeface="Times New Roman"/>
                        </a:rPr>
                        <a:t>next n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Times New Roman"/>
                          <a:ea typeface="Times New Roman"/>
                          <a:cs typeface="Times New Roman"/>
                        </a:rPr>
                        <a:t>end while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Times New Roman"/>
                          <a:ea typeface="Times New Roman"/>
                          <a:cs typeface="Times New Roman"/>
                        </a:rPr>
                        <a:t>swap process buffers and repeat</a:t>
                      </a:r>
                    </a:p>
                  </a:txBody>
                  <a:tcPr marL="93259" marR="932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sp>
        <p:nvSpPr>
          <p:cNvPr id="115734" name="Rectangle 9"/>
          <p:cNvSpPr>
            <a:spLocks noChangeArrowheads="1"/>
          </p:cNvSpPr>
          <p:nvPr/>
        </p:nvSpPr>
        <p:spPr bwMode="auto">
          <a:xfrm>
            <a:off x="366713" y="763588"/>
            <a:ext cx="335756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1. Dependency grid</a:t>
            </a:r>
          </a:p>
        </p:txBody>
      </p:sp>
      <p:sp>
        <p:nvSpPr>
          <p:cNvPr id="115735" name="Rectangle 10"/>
          <p:cNvSpPr>
            <a:spLocks noChangeArrowheads="1"/>
          </p:cNvSpPr>
          <p:nvPr/>
        </p:nvSpPr>
        <p:spPr bwMode="auto">
          <a:xfrm>
            <a:off x="304800" y="3268663"/>
            <a:ext cx="32321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2. Flow algebra function</a:t>
            </a:r>
          </a:p>
        </p:txBody>
      </p:sp>
    </p:spTree>
    <p:extLst>
      <p:ext uri="{BB962C8B-B14F-4D97-AF65-F5344CB8AC3E}">
        <p14:creationId xmlns:p14="http://schemas.microsoft.com/office/powerpoint/2010/main" val="212374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07864"/>
          </a:xfrm>
        </p:spPr>
        <p:txBody>
          <a:bodyPr/>
          <a:lstStyle/>
          <a:p>
            <a:r>
              <a:rPr lang="en-US" dirty="0" smtClean="0"/>
              <a:t>Stream Segmentation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380" y="1137753"/>
            <a:ext cx="6417782" cy="550864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2547" y="4221929"/>
            <a:ext cx="2771775" cy="22383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73572" y="1137753"/>
            <a:ext cx="2190750" cy="282892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312698" y="2928466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n-US" sz="2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7058268" y="2992098"/>
            <a:ext cx="1317728" cy="27284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212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0" y="1524000"/>
          <a:ext cx="4191000" cy="4204740"/>
        </p:xfrm>
        <a:graphic>
          <a:graphicData uri="http://schemas.openxmlformats.org/drawingml/2006/table">
            <a:tbl>
              <a:tblPr/>
              <a:tblGrid>
                <a:gridCol w="59542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94412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94846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93566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767316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488183">
                <a:tc gridSpan="5"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Capability to run larger problems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97738"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 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 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Processors 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used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Grid size</a:t>
                      </a:r>
                    </a:p>
                  </a:txBody>
                  <a:tcPr marL="9525" marR="9525" marT="9525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48616">
                <a:tc vMerge="1">
                  <a:txBody>
                    <a:bodyPr/>
                    <a:lstStyle/>
                    <a:p>
                      <a:pPr algn="ctr" fontAlgn="b"/>
                      <a:endParaRPr lang="en-US" sz="2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endParaRPr lang="en-US" sz="2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endParaRPr lang="en-US" sz="2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err="1" smtClean="0">
                          <a:solidFill>
                            <a:srgbClr val="000000"/>
                          </a:solidFill>
                          <a:latin typeface="+mn-lt"/>
                        </a:rPr>
                        <a:t>Theoretcal</a:t>
                      </a: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 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limit</a:t>
                      </a: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Largest run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6731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2008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err="1">
                          <a:solidFill>
                            <a:srgbClr val="000000"/>
                          </a:solidFill>
                          <a:latin typeface="+mn-lt"/>
                        </a:rPr>
                        <a:t>TauDEM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 4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0.22 GB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0.22 GB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72991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Sept 2009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Partial </a:t>
                      </a: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implement-</a:t>
                      </a:r>
                      <a:r>
                        <a:rPr lang="en-US" sz="1400" b="0" i="0" u="none" strike="noStrike" dirty="0" err="1" smtClean="0">
                          <a:solidFill>
                            <a:srgbClr val="000000"/>
                          </a:solidFill>
                          <a:latin typeface="+mn-lt"/>
                        </a:rPr>
                        <a:t>ation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8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4 GB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1.6 GB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54861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June 2010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err="1">
                          <a:solidFill>
                            <a:srgbClr val="000000"/>
                          </a:solidFill>
                          <a:latin typeface="+mn-lt"/>
                        </a:rPr>
                        <a:t>TauDEM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 5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8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4 GB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4 GB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54861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Sept 2010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err="1" smtClean="0">
                          <a:solidFill>
                            <a:srgbClr val="000000"/>
                          </a:solidFill>
                          <a:latin typeface="+mn-lt"/>
                        </a:rPr>
                        <a:t>Multifile</a:t>
                      </a: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 on 48 GB RAM PC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4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Hardware limits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6 GB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54861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Sept 2010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err="1" smtClean="0">
                          <a:solidFill>
                            <a:srgbClr val="000000"/>
                          </a:solidFill>
                          <a:latin typeface="+mn-lt"/>
                        </a:rPr>
                        <a:t>Multifile</a:t>
                      </a: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 on</a:t>
                      </a:r>
                      <a:r>
                        <a:rPr lang="en-US" sz="1400" b="0" i="0" u="none" strike="noStrike" baseline="0" dirty="0" smtClean="0">
                          <a:solidFill>
                            <a:srgbClr val="000000"/>
                          </a:solidFill>
                          <a:latin typeface="+mn-lt"/>
                        </a:rPr>
                        <a:t> cluster with 128 GB RAM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128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Hardware limits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11 GB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  <p:grpSp>
        <p:nvGrpSpPr>
          <p:cNvPr id="3" name="Group 19"/>
          <p:cNvGrpSpPr/>
          <p:nvPr/>
        </p:nvGrpSpPr>
        <p:grpSpPr>
          <a:xfrm>
            <a:off x="4267200" y="1524000"/>
            <a:ext cx="4724400" cy="4736425"/>
            <a:chOff x="4267200" y="1524000"/>
            <a:chExt cx="4724400" cy="4736425"/>
          </a:xfrm>
        </p:grpSpPr>
        <p:pic>
          <p:nvPicPr>
            <p:cNvPr id="2" name="Picture 1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267200" y="1524000"/>
              <a:ext cx="4558632" cy="4736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Rectangle 6"/>
            <p:cNvSpPr/>
            <p:nvPr/>
          </p:nvSpPr>
          <p:spPr>
            <a:xfrm>
              <a:off x="4571385" y="2090928"/>
              <a:ext cx="3259836" cy="3590544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en-US" sz="2000">
                <a:solidFill>
                  <a:srgbClr val="FFFFFF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344695" y="2933032"/>
              <a:ext cx="598905" cy="1692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45720" tIns="0" rIns="45720" bIns="0" rtlCol="0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kumimoji="1" lang="en-US" sz="1100" dirty="0" smtClean="0">
                  <a:solidFill>
                    <a:srgbClr val="010000"/>
                  </a:solidFill>
                  <a:latin typeface="Times New Roman" pitchFamily="18" charset="0"/>
                </a:rPr>
                <a:t>1.6 GB</a:t>
              </a:r>
              <a:endParaRPr kumimoji="1" lang="en-US" sz="1100" dirty="0">
                <a:solidFill>
                  <a:srgbClr val="010000"/>
                </a:solidFill>
                <a:latin typeface="Times New Roman" pitchFamily="18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842000" y="3596105"/>
              <a:ext cx="635000" cy="1692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45720" tIns="0" rIns="45720" bIns="0" rtlCol="0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kumimoji="1" lang="en-US" sz="1100" dirty="0" smtClean="0">
                  <a:solidFill>
                    <a:srgbClr val="010000"/>
                  </a:solidFill>
                  <a:latin typeface="Times New Roman" pitchFamily="18" charset="0"/>
                </a:rPr>
                <a:t>0.22 GB</a:t>
              </a:r>
              <a:endParaRPr kumimoji="1" lang="en-US" sz="1100" dirty="0">
                <a:solidFill>
                  <a:srgbClr val="010000"/>
                </a:solidFill>
                <a:latin typeface="Times New Roman" pitchFamily="18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4847389" y="2352843"/>
              <a:ext cx="410411" cy="1692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45720" tIns="0" rIns="45720" bIns="0" rtlCol="0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kumimoji="1" lang="en-US" sz="1100" dirty="0" smtClean="0">
                  <a:solidFill>
                    <a:srgbClr val="010000"/>
                  </a:solidFill>
                  <a:latin typeface="Times New Roman" pitchFamily="18" charset="0"/>
                </a:rPr>
                <a:t>4 GB</a:t>
              </a:r>
              <a:endParaRPr kumimoji="1" lang="en-US" sz="1100" dirty="0">
                <a:solidFill>
                  <a:srgbClr val="010000"/>
                </a:solidFill>
                <a:latin typeface="Times New Roman" pitchFamily="18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4598737" y="2104190"/>
              <a:ext cx="430463" cy="1692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45720" tIns="0" rIns="45720" bIns="0" rtlCol="0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kumimoji="1" lang="en-US" sz="1100" dirty="0" smtClean="0">
                  <a:solidFill>
                    <a:srgbClr val="010000"/>
                  </a:solidFill>
                  <a:latin typeface="Times New Roman" pitchFamily="18" charset="0"/>
                </a:rPr>
                <a:t>6 GB</a:t>
              </a:r>
              <a:endParaRPr kumimoji="1" lang="en-US" sz="1100" dirty="0">
                <a:solidFill>
                  <a:srgbClr val="010000"/>
                </a:solidFill>
                <a:latin typeface="Times New Roman" pitchFamily="18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4267201" y="1524000"/>
              <a:ext cx="533400" cy="1692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45720" tIns="0" rIns="45720" bIns="0" rtlCol="0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kumimoji="1" lang="en-US" sz="1100" dirty="0" smtClean="0">
                  <a:solidFill>
                    <a:srgbClr val="010000"/>
                  </a:solidFill>
                  <a:latin typeface="Times New Roman" pitchFamily="18" charset="0"/>
                </a:rPr>
                <a:t>11 GB</a:t>
              </a:r>
              <a:endParaRPr kumimoji="1" lang="en-US" sz="1100" dirty="0">
                <a:solidFill>
                  <a:srgbClr val="010000"/>
                </a:solidFill>
                <a:latin typeface="Times New Roman" pitchFamily="18" charset="0"/>
              </a:endParaRPr>
            </a:p>
          </p:txBody>
        </p:sp>
        <p:sp>
          <p:nvSpPr>
            <p:cNvPr id="8" name="Rectangle 7"/>
            <p:cNvSpPr>
              <a:spLocks noChangeAspect="1"/>
            </p:cNvSpPr>
            <p:nvPr/>
          </p:nvSpPr>
          <p:spPr>
            <a:xfrm>
              <a:off x="4847389" y="2352842"/>
              <a:ext cx="2787396" cy="2787396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en-US" sz="2000">
                <a:solidFill>
                  <a:srgbClr val="FFFFFF"/>
                </a:solidFill>
              </a:endParaRPr>
            </a:p>
          </p:txBody>
        </p:sp>
        <p:sp>
          <p:nvSpPr>
            <p:cNvPr id="10" name="Rectangle 9"/>
            <p:cNvSpPr>
              <a:spLocks noChangeAspect="1"/>
            </p:cNvSpPr>
            <p:nvPr/>
          </p:nvSpPr>
          <p:spPr>
            <a:xfrm>
              <a:off x="5344695" y="2933032"/>
              <a:ext cx="1700784" cy="1700784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en-US" sz="2000">
                <a:solidFill>
                  <a:srgbClr val="FFFFFF"/>
                </a:solidFill>
              </a:endParaRPr>
            </a:p>
          </p:txBody>
        </p:sp>
        <p:sp>
          <p:nvSpPr>
            <p:cNvPr id="11" name="Rectangle 10"/>
            <p:cNvSpPr>
              <a:spLocks noChangeAspect="1"/>
            </p:cNvSpPr>
            <p:nvPr/>
          </p:nvSpPr>
          <p:spPr>
            <a:xfrm>
              <a:off x="5842000" y="3596105"/>
              <a:ext cx="661416" cy="661416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en-US" sz="2000">
                <a:solidFill>
                  <a:srgbClr val="FFFFFF"/>
                </a:solidFill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4267200" y="1524000"/>
              <a:ext cx="4724400" cy="472440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en-US" sz="2000">
                <a:solidFill>
                  <a:srgbClr val="FFFFFF"/>
                </a:solidFill>
              </a:endParaRP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5638800" y="6324600"/>
            <a:ext cx="2133600" cy="215444"/>
          </a:xfrm>
          <a:prstGeom prst="rect">
            <a:avLst/>
          </a:prstGeom>
          <a:solidFill>
            <a:schemeClr val="bg1"/>
          </a:solidFill>
        </p:spPr>
        <p:txBody>
          <a:bodyPr wrap="square" lIns="45720" tIns="0" rIns="45720" bIns="0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sz="1400" dirty="0" smtClean="0">
                <a:solidFill>
                  <a:srgbClr val="010000"/>
                </a:solidFill>
                <a:latin typeface="Times New Roman" pitchFamily="18" charset="0"/>
              </a:rPr>
              <a:t>At 10 m grid cell size</a:t>
            </a:r>
            <a:endParaRPr kumimoji="1" lang="en-US" sz="1400" dirty="0">
              <a:solidFill>
                <a:srgbClr val="010000"/>
              </a:solidFill>
              <a:latin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14400" y="6172200"/>
            <a:ext cx="2133600" cy="215444"/>
          </a:xfrm>
          <a:prstGeom prst="rect">
            <a:avLst/>
          </a:prstGeom>
          <a:solidFill>
            <a:schemeClr val="bg1"/>
          </a:solidFill>
        </p:spPr>
        <p:txBody>
          <a:bodyPr wrap="square" lIns="45720" tIns="0" rIns="45720" bIns="0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sz="1400" dirty="0" smtClean="0">
                <a:solidFill>
                  <a:srgbClr val="010000"/>
                </a:solidFill>
                <a:latin typeface="Times New Roman" pitchFamily="18" charset="0"/>
              </a:rPr>
              <a:t>Single file size limit 4GB</a:t>
            </a:r>
            <a:endParaRPr kumimoji="1" lang="en-US" sz="1400" dirty="0">
              <a:solidFill>
                <a:srgbClr val="010000"/>
              </a:solidFill>
              <a:latin typeface="Times New Roman" pitchFamily="18" charset="0"/>
            </a:endParaRPr>
          </a:p>
        </p:txBody>
      </p:sp>
      <p:sp>
        <p:nvSpPr>
          <p:cNvPr id="19" name="Title 18"/>
          <p:cNvSpPr>
            <a:spLocks noGrp="1"/>
          </p:cNvSpPr>
          <p:nvPr>
            <p:ph type="title"/>
          </p:nvPr>
        </p:nvSpPr>
        <p:spPr>
          <a:xfrm>
            <a:off x="1550737" y="182175"/>
            <a:ext cx="6096000" cy="1143000"/>
          </a:xfrm>
        </p:spPr>
        <p:txBody>
          <a:bodyPr/>
          <a:lstStyle/>
          <a:p>
            <a:r>
              <a:rPr lang="en-US" dirty="0" smtClean="0"/>
              <a:t>Able to run larger problems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2984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4381" y="903288"/>
            <a:ext cx="8420986" cy="615950"/>
          </a:xfrm>
        </p:spPr>
        <p:txBody>
          <a:bodyPr/>
          <a:lstStyle/>
          <a:p>
            <a:r>
              <a:rPr lang="en-US" sz="3200" dirty="0" smtClean="0"/>
              <a:t>Improvements in Flow Direction Computation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19238"/>
            <a:ext cx="8229600" cy="904985"/>
          </a:xfrm>
        </p:spPr>
        <p:txBody>
          <a:bodyPr/>
          <a:lstStyle/>
          <a:p>
            <a:r>
              <a:rPr lang="en-US" dirty="0" smtClean="0"/>
              <a:t>Built computation profile to be more fault tolerant </a:t>
            </a:r>
          </a:p>
          <a:p>
            <a:r>
              <a:rPr lang="en-US" dirty="0" smtClean="0"/>
              <a:t>Accelerate D8 and </a:t>
            </a:r>
            <a:r>
              <a:rPr lang="en-US" dirty="0" err="1" smtClean="0"/>
              <a:t>Dinf</a:t>
            </a:r>
            <a:r>
              <a:rPr lang="en-US" dirty="0"/>
              <a:t> </a:t>
            </a:r>
            <a:r>
              <a:rPr lang="en-US" dirty="0" smtClean="0">
                <a:sym typeface="Wingdings"/>
              </a:rPr>
              <a:t> new parallel algorithms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6ACB63-76C8-9947-8F0D-9AE13CCA5CF5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itchFamily="34" charset="0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8338" y="2945048"/>
            <a:ext cx="4346536" cy="330763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08338" y="2575716"/>
            <a:ext cx="44953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 pitchFamily="34" charset="-128"/>
                <a:cs typeface="+mn-cs"/>
              </a:rPr>
              <a:t>New D8 (100 million cells)</a:t>
            </a:r>
            <a:endParaRPr kumimoji="0" lang="en-US" sz="1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 pitchFamily="34" charset="-128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2189" y="2945048"/>
            <a:ext cx="4311590" cy="137176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16958" y="6297613"/>
            <a:ext cx="8521039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Survila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K.,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Yildirim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A.A., Li, T., Liu, Y.,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Tarboton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and D., Wang, S. 2016. “A Scalable High-performance Topographic Flow Direction Algorithm for Hydrological Information Analysis”. 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Proceedings of the 2016 Annual Conference on Extreme Science and Engineering Discovery Environment (XSEDE'16)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 July 17-21. Miami, </a:t>
            </a:r>
            <a:r>
              <a:rPr kumimoji="0" 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Florida, USA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 pitchFamily="34" charset="-128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815353" y="3812241"/>
            <a:ext cx="15697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Old Algorithm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696743" y="5376582"/>
            <a:ext cx="16723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New Algorithm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Down Arrow 10"/>
          <p:cNvSpPr/>
          <p:nvPr/>
        </p:nvSpPr>
        <p:spPr>
          <a:xfrm>
            <a:off x="3886200" y="4316816"/>
            <a:ext cx="376518" cy="129733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258943" y="4679624"/>
            <a:ext cx="1826141" cy="369332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250 times faster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1274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</a:t>
            </a:r>
            <a:r>
              <a:rPr lang="en-US" baseline="30000" dirty="0" smtClean="0"/>
              <a:t>nd </a:t>
            </a:r>
            <a:r>
              <a:rPr lang="en-US" dirty="0" smtClean="0"/>
              <a:t>HAND Map (May 29, 2016)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6ACB63-76C8-9947-8F0D-9AE13CCA5CF5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itchFamily="34" charset="0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16820"/>
            <a:ext cx="9144000" cy="51411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99400" y="5419340"/>
            <a:ext cx="1244600" cy="116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225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Programming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C++ Command Line Executables that use MPI</a:t>
            </a:r>
          </a:p>
          <a:p>
            <a:r>
              <a:rPr lang="en-US" dirty="0" smtClean="0"/>
              <a:t>ArcGIS Python Script Tools</a:t>
            </a:r>
          </a:p>
          <a:p>
            <a:r>
              <a:rPr lang="en-US" dirty="0" smtClean="0"/>
              <a:t>Python validation code to provide file name defaults</a:t>
            </a:r>
          </a:p>
          <a:p>
            <a:r>
              <a:rPr lang="en-US" dirty="0" smtClean="0"/>
              <a:t>Shared as ArcGIS Toolbox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8402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709056" y="742476"/>
            <a:ext cx="5965372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28600" algn="l"/>
                <a:tab pos="457200" algn="l"/>
                <a:tab pos="685800" algn="l"/>
                <a:tab pos="914400" algn="l"/>
                <a:tab pos="1143000" algn="l"/>
                <a:tab pos="1371600" algn="l"/>
                <a:tab pos="1600200" algn="l"/>
                <a:tab pos="1828800" algn="l"/>
                <a:tab pos="2057400" algn="l"/>
              </a:tabLst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	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while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(!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que.empty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())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28600" algn="l"/>
                <a:tab pos="457200" algn="l"/>
                <a:tab pos="685800" algn="l"/>
                <a:tab pos="914400" algn="l"/>
                <a:tab pos="1143000" algn="l"/>
                <a:tab pos="1371600" algn="l"/>
                <a:tab pos="1600200" algn="l"/>
                <a:tab pos="1828800" algn="l"/>
                <a:tab pos="2057400" algn="l"/>
              </a:tabLst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	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{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28600" algn="l"/>
                <a:tab pos="457200" algn="l"/>
                <a:tab pos="685800" algn="l"/>
                <a:tab pos="914400" algn="l"/>
                <a:tab pos="1143000" algn="l"/>
                <a:tab pos="1371600" algn="l"/>
                <a:tab pos="1600200" algn="l"/>
                <a:tab pos="1828800" algn="l"/>
                <a:tab pos="2057400" algn="l"/>
              </a:tabLst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	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	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//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Takes next node with no contributing neighbors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28600" algn="l"/>
                <a:tab pos="457200" algn="l"/>
                <a:tab pos="685800" algn="l"/>
                <a:tab pos="914400" algn="l"/>
                <a:tab pos="1143000" algn="l"/>
                <a:tab pos="1371600" algn="l"/>
                <a:tab pos="1600200" algn="l"/>
                <a:tab pos="1828800" algn="l"/>
                <a:tab pos="2057400" algn="l"/>
              </a:tabLst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	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	temp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=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que.front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();  </a:t>
            </a:r>
            <a:r>
              <a:rPr kumimoji="0" 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que.pop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();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28600" algn="l"/>
                <a:tab pos="457200" algn="l"/>
                <a:tab pos="685800" algn="l"/>
                <a:tab pos="914400" algn="l"/>
                <a:tab pos="1143000" algn="l"/>
                <a:tab pos="1371600" algn="l"/>
                <a:tab pos="1600200" algn="l"/>
                <a:tab pos="1828800" algn="l"/>
                <a:tab pos="2057400" algn="l"/>
              </a:tabLst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	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	</a:t>
            </a:r>
            <a:r>
              <a:rPr kumimoji="0" 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i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=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temp.x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;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	j =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temp.y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28600" algn="l"/>
                <a:tab pos="457200" algn="l"/>
                <a:tab pos="685800" algn="l"/>
                <a:tab pos="914400" algn="l"/>
                <a:tab pos="1143000" algn="l"/>
                <a:tab pos="1371600" algn="l"/>
                <a:tab pos="1600200" algn="l"/>
                <a:tab pos="1828800" algn="l"/>
                <a:tab pos="2057400" algn="l"/>
              </a:tabLst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	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	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// 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FLOW ALGEBRA EXPRESSION EVALUATION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28600" algn="l"/>
                <a:tab pos="457200" algn="l"/>
                <a:tab pos="685800" algn="l"/>
                <a:tab pos="914400" algn="l"/>
                <a:tab pos="1143000" algn="l"/>
                <a:tab pos="1371600" algn="l"/>
                <a:tab pos="1600200" algn="l"/>
                <a:tab pos="1828800" algn="l"/>
                <a:tab pos="2057400" algn="l"/>
              </a:tabLst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	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	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if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(</a:t>
            </a:r>
            <a:r>
              <a:rPr kumimoji="0" 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flowData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-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&gt;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isInPartition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(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i,j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)){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28600" algn="l"/>
                <a:tab pos="457200" algn="l"/>
                <a:tab pos="685800" algn="l"/>
                <a:tab pos="914400" algn="l"/>
                <a:tab pos="1143000" algn="l"/>
                <a:tab pos="1371600" algn="l"/>
                <a:tab pos="1600200" algn="l"/>
                <a:tab pos="1828800" algn="l"/>
                <a:tab pos="2057400" algn="l"/>
              </a:tabLst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		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	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float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areares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=0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.;  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//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initialize the result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28600" algn="l"/>
                <a:tab pos="457200" algn="l"/>
                <a:tab pos="685800" algn="l"/>
                <a:tab pos="914400" algn="l"/>
                <a:tab pos="1143000" algn="l"/>
                <a:tab pos="1371600" algn="l"/>
                <a:tab pos="1600200" algn="l"/>
                <a:tab pos="1828800" algn="l"/>
                <a:tab pos="2057400" algn="l"/>
              </a:tabLst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		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	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for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(k=1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; k&lt;=8; k++)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{  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// For each neighbor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28600" algn="l"/>
                <a:tab pos="457200" algn="l"/>
                <a:tab pos="685800" algn="l"/>
                <a:tab pos="914400" algn="l"/>
                <a:tab pos="1143000" algn="l"/>
                <a:tab pos="1371600" algn="l"/>
                <a:tab pos="1600200" algn="l"/>
                <a:tab pos="1828800" algn="l"/>
                <a:tab pos="2057400" algn="l"/>
              </a:tabLst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		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	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	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in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= i+d1[k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];   </a:t>
            </a:r>
            <a:r>
              <a:rPr kumimoji="0" 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jn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= j+d2[k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];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						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flowData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-&gt;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getData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(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in,jn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, angle);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28600" algn="l"/>
                <a:tab pos="457200" algn="l"/>
                <a:tab pos="685800" algn="l"/>
                <a:tab pos="914400" algn="l"/>
                <a:tab pos="1143000" algn="l"/>
                <a:tab pos="1371600" algn="l"/>
                <a:tab pos="1600200" algn="l"/>
                <a:tab pos="1828800" algn="l"/>
                <a:tab pos="2057400" algn="l"/>
              </a:tabLst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		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	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	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p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= prop(angle, (k+4)%8);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28600" algn="l"/>
                <a:tab pos="457200" algn="l"/>
                <a:tab pos="685800" algn="l"/>
                <a:tab pos="914400" algn="l"/>
                <a:tab pos="1143000" algn="l"/>
                <a:tab pos="1371600" algn="l"/>
                <a:tab pos="1600200" algn="l"/>
                <a:tab pos="1828800" algn="l"/>
                <a:tab pos="2057400" algn="l"/>
              </a:tabLst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		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	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	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if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(p&gt;0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.){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28600" algn="l"/>
                <a:tab pos="457200" algn="l"/>
                <a:tab pos="685800" algn="l"/>
                <a:tab pos="914400" algn="l"/>
                <a:tab pos="1143000" algn="l"/>
                <a:tab pos="1371600" algn="l"/>
                <a:tab pos="1600200" algn="l"/>
                <a:tab pos="1828800" algn="l"/>
                <a:tab pos="2057400" algn="l"/>
              </a:tabLst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		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	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		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if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(</a:t>
            </a:r>
            <a:r>
              <a:rPr kumimoji="0" 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areadinf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-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&gt;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isNodata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(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in,jn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))con=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true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28600" algn="l"/>
                <a:tab pos="457200" algn="l"/>
                <a:tab pos="685800" algn="l"/>
                <a:tab pos="914400" algn="l"/>
                <a:tab pos="1143000" algn="l"/>
                <a:tab pos="1371600" algn="l"/>
                <a:tab pos="1600200" algn="l"/>
                <a:tab pos="1828800" algn="l"/>
                <a:tab pos="2057400" algn="l"/>
              </a:tabLst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			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	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	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else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{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28600" algn="l"/>
                <a:tab pos="457200" algn="l"/>
                <a:tab pos="685800" algn="l"/>
                <a:tab pos="914400" algn="l"/>
                <a:tab pos="1143000" algn="l"/>
                <a:tab pos="1371600" algn="l"/>
                <a:tab pos="1600200" algn="l"/>
                <a:tab pos="1828800" algn="l"/>
                <a:tab pos="2057400" algn="l"/>
              </a:tabLst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				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	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	</a:t>
            </a:r>
            <a:r>
              <a:rPr kumimoji="0" 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areares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=</a:t>
            </a:r>
            <a:r>
              <a:rPr kumimoji="0" 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areares+p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*</a:t>
            </a:r>
            <a:r>
              <a:rPr kumimoji="0" 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areadinf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-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&gt;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getData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(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in,jn,tempFloat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);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28600" algn="l"/>
                <a:tab pos="457200" algn="l"/>
                <a:tab pos="685800" algn="l"/>
                <a:tab pos="914400" algn="l"/>
                <a:tab pos="1143000" algn="l"/>
                <a:tab pos="1371600" algn="l"/>
                <a:tab pos="1600200" algn="l"/>
                <a:tab pos="1828800" algn="l"/>
                <a:tab pos="2057400" algn="l"/>
              </a:tabLst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					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}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28600" algn="l"/>
                <a:tab pos="457200" algn="l"/>
                <a:tab pos="685800" algn="l"/>
                <a:tab pos="914400" algn="l"/>
                <a:tab pos="1143000" algn="l"/>
                <a:tab pos="1371600" algn="l"/>
                <a:tab pos="1600200" algn="l"/>
                <a:tab pos="1828800" algn="l"/>
                <a:tab pos="2057400" algn="l"/>
              </a:tabLst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			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	}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28600" algn="l"/>
                <a:tab pos="457200" algn="l"/>
                <a:tab pos="685800" algn="l"/>
                <a:tab pos="914400" algn="l"/>
                <a:tab pos="1143000" algn="l"/>
                <a:tab pos="1371600" algn="l"/>
                <a:tab pos="1600200" algn="l"/>
                <a:tab pos="1828800" algn="l"/>
                <a:tab pos="2057400" algn="l"/>
              </a:tabLst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		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	}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28600" algn="l"/>
                <a:tab pos="457200" algn="l"/>
                <a:tab pos="685800" algn="l"/>
                <a:tab pos="914400" algn="l"/>
                <a:tab pos="1143000" algn="l"/>
                <a:tab pos="1371600" algn="l"/>
                <a:tab pos="1600200" algn="l"/>
                <a:tab pos="1828800" algn="l"/>
                <a:tab pos="2057400" algn="l"/>
              </a:tabLst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	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	}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28600" algn="l"/>
                <a:tab pos="457200" algn="l"/>
                <a:tab pos="685800" algn="l"/>
                <a:tab pos="914400" algn="l"/>
                <a:tab pos="1143000" algn="l"/>
                <a:tab pos="1371600" algn="l"/>
                <a:tab pos="1600200" algn="l"/>
                <a:tab pos="1828800" algn="l"/>
                <a:tab pos="2057400" algn="l"/>
              </a:tabLst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	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	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// 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Local inputs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28600" algn="l"/>
                <a:tab pos="457200" algn="l"/>
                <a:tab pos="685800" algn="l"/>
                <a:tab pos="914400" algn="l"/>
                <a:tab pos="1143000" algn="l"/>
                <a:tab pos="1371600" algn="l"/>
                <a:tab pos="1600200" algn="l"/>
                <a:tab pos="1828800" algn="l"/>
                <a:tab pos="2057400" algn="l"/>
              </a:tabLst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	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	</a:t>
            </a:r>
            <a:r>
              <a:rPr kumimoji="0" 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areares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=</a:t>
            </a:r>
            <a:r>
              <a:rPr kumimoji="0" 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areares+dx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28600" algn="l"/>
                <a:tab pos="457200" algn="l"/>
                <a:tab pos="685800" algn="l"/>
                <a:tab pos="914400" algn="l"/>
                <a:tab pos="1143000" algn="l"/>
                <a:tab pos="1371600" algn="l"/>
                <a:tab pos="1600200" algn="l"/>
                <a:tab pos="1828800" algn="l"/>
                <a:tab pos="2057400" algn="l"/>
              </a:tabLst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	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	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if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(con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&amp;&amp;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contcheck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==1)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28600" algn="l"/>
                <a:tab pos="457200" algn="l"/>
                <a:tab pos="685800" algn="l"/>
                <a:tab pos="914400" algn="l"/>
                <a:tab pos="1143000" algn="l"/>
                <a:tab pos="1371600" algn="l"/>
                <a:tab pos="1600200" algn="l"/>
                <a:tab pos="1828800" algn="l"/>
                <a:tab pos="2057400" algn="l"/>
              </a:tabLst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		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	</a:t>
            </a:r>
            <a:r>
              <a:rPr kumimoji="0" 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areadinf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-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&gt;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setToNodata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(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i,j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);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28600" algn="l"/>
                <a:tab pos="457200" algn="l"/>
                <a:tab pos="685800" algn="l"/>
                <a:tab pos="914400" algn="l"/>
                <a:tab pos="1143000" algn="l"/>
                <a:tab pos="1371600" algn="l"/>
                <a:tab pos="1600200" algn="l"/>
                <a:tab pos="1828800" algn="l"/>
                <a:tab pos="2057400" algn="l"/>
              </a:tabLst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	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	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else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28600" algn="l"/>
                <a:tab pos="457200" algn="l"/>
                <a:tab pos="685800" algn="l"/>
                <a:tab pos="914400" algn="l"/>
                <a:tab pos="1143000" algn="l"/>
                <a:tab pos="1371600" algn="l"/>
                <a:tab pos="1600200" algn="l"/>
                <a:tab pos="1828800" algn="l"/>
                <a:tab pos="2057400" algn="l"/>
              </a:tabLst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		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	</a:t>
            </a:r>
            <a:r>
              <a:rPr kumimoji="0" 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areadinf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-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&gt;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setData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(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i,j,areares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);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28600" algn="l"/>
                <a:tab pos="457200" algn="l"/>
                <a:tab pos="685800" algn="l"/>
                <a:tab pos="914400" algn="l"/>
                <a:tab pos="1143000" algn="l"/>
                <a:tab pos="1371600" algn="l"/>
                <a:tab pos="1600200" algn="l"/>
                <a:tab pos="1828800" algn="l"/>
                <a:tab pos="2057400" algn="l"/>
              </a:tabLst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		// 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END FLOW ALGEBRA EXPRESSION EVALUATION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28600" algn="l"/>
                <a:tab pos="457200" algn="l"/>
                <a:tab pos="685800" algn="l"/>
                <a:tab pos="914400" algn="l"/>
                <a:tab pos="1143000" algn="l"/>
                <a:tab pos="1371600" algn="l"/>
                <a:tab pos="1600200" algn="l"/>
                <a:tab pos="1828800" algn="l"/>
                <a:tab pos="2057400" algn="l"/>
              </a:tabLst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	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}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42476"/>
          </a:xfrm>
        </p:spPr>
        <p:txBody>
          <a:bodyPr>
            <a:normAutofit fontScale="90000"/>
          </a:bodyPr>
          <a:lstStyle/>
          <a:p>
            <a:r>
              <a:rPr lang="en-US" sz="2800" dirty="0" smtClean="0"/>
              <a:t>Q based block of code to evaluate any “flow algebra expression”</a:t>
            </a:r>
            <a:endParaRPr lang="en-US" sz="2800" dirty="0"/>
          </a:p>
        </p:txBody>
      </p:sp>
      <p:sp>
        <p:nvSpPr>
          <p:cNvPr id="2" name="TextBox 1"/>
          <p:cNvSpPr txBox="1"/>
          <p:nvPr/>
        </p:nvSpPr>
        <p:spPr>
          <a:xfrm>
            <a:off x="6742323" y="1167788"/>
            <a:ext cx="136691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C++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9390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05995"/>
            <a:ext cx="8229600" cy="694191"/>
          </a:xfrm>
        </p:spPr>
        <p:txBody>
          <a:bodyPr>
            <a:normAutofit fontScale="90000"/>
          </a:bodyPr>
          <a:lstStyle/>
          <a:p>
            <a:r>
              <a:rPr lang="en-US" sz="4000" dirty="0" smtClean="0"/>
              <a:t>Python Script to Call Command Line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6339" y="4248186"/>
            <a:ext cx="8229600" cy="555172"/>
          </a:xfrm>
        </p:spPr>
        <p:txBody>
          <a:bodyPr/>
          <a:lstStyle/>
          <a:p>
            <a:pPr marL="0" indent="0">
              <a:buNone/>
            </a:pPr>
            <a:r>
              <a:rPr lang="en-US" sz="2800" dirty="0" err="1" smtClean="0"/>
              <a:t>mpiexec</a:t>
            </a:r>
            <a:r>
              <a:rPr lang="en-US" sz="2800" dirty="0" smtClean="0"/>
              <a:t> –n 8 </a:t>
            </a:r>
            <a:r>
              <a:rPr lang="en-US" sz="2800" dirty="0" err="1" smtClean="0"/>
              <a:t>pitremove</a:t>
            </a:r>
            <a:r>
              <a:rPr lang="en-US" sz="2800" dirty="0" smtClean="0"/>
              <a:t> –z </a:t>
            </a:r>
            <a:r>
              <a:rPr lang="en-US" sz="2800" dirty="0" err="1" smtClean="0"/>
              <a:t>Logan.tif</a:t>
            </a:r>
            <a:r>
              <a:rPr lang="en-US" sz="2800" dirty="0" smtClean="0"/>
              <a:t> –</a:t>
            </a:r>
            <a:r>
              <a:rPr lang="en-US" sz="2800" dirty="0" err="1" smtClean="0"/>
              <a:t>fel</a:t>
            </a:r>
            <a:r>
              <a:rPr lang="en-US" sz="2800" dirty="0" smtClean="0"/>
              <a:t> </a:t>
            </a:r>
            <a:r>
              <a:rPr lang="en-US" sz="2800" dirty="0" err="1" smtClean="0"/>
              <a:t>Loganfel.tif</a:t>
            </a:r>
            <a:endParaRPr lang="en-US" sz="2800" dirty="0"/>
          </a:p>
        </p:txBody>
      </p:sp>
      <p:pic>
        <p:nvPicPr>
          <p:cNvPr id="13588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1253" y="1291354"/>
            <a:ext cx="6762750" cy="2495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7" name="Straight Arrow Connector 6"/>
          <p:cNvCxnSpPr/>
          <p:nvPr/>
        </p:nvCxnSpPr>
        <p:spPr>
          <a:xfrm>
            <a:off x="1905000" y="1483214"/>
            <a:ext cx="1175657" cy="2917372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2275114" y="1940414"/>
            <a:ext cx="2950029" cy="2460172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3537857" y="2669757"/>
            <a:ext cx="3624943" cy="1730829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>
            <a:off x="2656114" y="2299643"/>
            <a:ext cx="2846614" cy="2100943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77316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98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518" y="340075"/>
            <a:ext cx="7580539" cy="6517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67743" y="568552"/>
            <a:ext cx="5268685" cy="1143000"/>
          </a:xfrm>
        </p:spPr>
        <p:txBody>
          <a:bodyPr/>
          <a:lstStyle/>
          <a:p>
            <a:r>
              <a:rPr lang="en-US" dirty="0" err="1" smtClean="0"/>
              <a:t>PitRemove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530468" y="2038120"/>
            <a:ext cx="240989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Python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641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14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684918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dirty="0" smtClean="0"/>
              <a:t>Summary Concepts</a:t>
            </a:r>
          </a:p>
        </p:txBody>
      </p:sp>
      <p:sp>
        <p:nvSpPr>
          <p:cNvPr id="6963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244532"/>
            <a:ext cx="8229600" cy="4525963"/>
          </a:xfrm>
        </p:spPr>
        <p:txBody>
          <a:bodyPr>
            <a:normAutofit lnSpcReduction="10000"/>
          </a:bodyPr>
          <a:lstStyle/>
          <a:p>
            <a:pPr eaLnBrk="1" hangingPunct="1">
              <a:buClr>
                <a:schemeClr val="tx1"/>
              </a:buClr>
            </a:pPr>
            <a:r>
              <a:rPr lang="en-US" sz="2400" dirty="0" smtClean="0"/>
              <a:t>The GIS grid based terrain flow data model enables derivation of a wide variety of information useful for the study of hydrologic processes.</a:t>
            </a:r>
          </a:p>
          <a:p>
            <a:pPr eaLnBrk="1" hangingPunct="1">
              <a:buClr>
                <a:schemeClr val="tx1"/>
              </a:buClr>
            </a:pPr>
            <a:r>
              <a:rPr lang="en-US" sz="2400" dirty="0" smtClean="0"/>
              <a:t>Knowledge from geomorphology enables objective selection of channel network delineation threshold</a:t>
            </a:r>
          </a:p>
          <a:p>
            <a:pPr eaLnBrk="1" hangingPunct="1">
              <a:buClr>
                <a:schemeClr val="tx1"/>
              </a:buClr>
            </a:pPr>
            <a:r>
              <a:rPr lang="en-US" sz="2400" dirty="0" smtClean="0"/>
              <a:t>Terrain surface derivatives enhanced by use of </a:t>
            </a:r>
            <a:r>
              <a:rPr lang="en-US" sz="2400" dirty="0" err="1" smtClean="0"/>
              <a:t>DInfinity</a:t>
            </a:r>
            <a:r>
              <a:rPr lang="en-US" sz="2400" dirty="0" smtClean="0"/>
              <a:t> model.</a:t>
            </a:r>
          </a:p>
          <a:p>
            <a:pPr eaLnBrk="1" hangingPunct="1">
              <a:buClr>
                <a:schemeClr val="tx1"/>
              </a:buClr>
            </a:pPr>
            <a:r>
              <a:rPr lang="en-US" sz="2400" dirty="0" smtClean="0"/>
              <a:t>Flow algebra a general “recipe” for terrain flow related modeling.</a:t>
            </a:r>
          </a:p>
          <a:p>
            <a:pPr eaLnBrk="1" hangingPunct="1">
              <a:buClr>
                <a:schemeClr val="tx1"/>
              </a:buClr>
            </a:pPr>
            <a:r>
              <a:rPr lang="en-US" sz="2400" dirty="0" smtClean="0"/>
              <a:t>Parallelism required to process big terrain data.  </a:t>
            </a:r>
          </a:p>
          <a:p>
            <a:pPr eaLnBrk="1" hangingPunct="1">
              <a:buClr>
                <a:schemeClr val="tx1"/>
              </a:buClr>
            </a:pPr>
            <a:r>
              <a:rPr lang="en-US" sz="2400" dirty="0" smtClean="0"/>
              <a:t>Programming supports automation of repetitive tasks and implementation of functionality not available</a:t>
            </a:r>
          </a:p>
        </p:txBody>
      </p:sp>
    </p:spTree>
    <p:extLst>
      <p:ext uri="{BB962C8B-B14F-4D97-AF65-F5344CB8AC3E}">
        <p14:creationId xmlns:p14="http://schemas.microsoft.com/office/powerpoint/2010/main" val="36841424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1055"/>
            <a:ext cx="8229600" cy="661959"/>
          </a:xfrm>
        </p:spPr>
        <p:txBody>
          <a:bodyPr/>
          <a:lstStyle/>
          <a:p>
            <a:r>
              <a:rPr lang="en-US" dirty="0" smtClean="0"/>
              <a:t>Catchment Delineation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2072" y="3823889"/>
            <a:ext cx="2762250" cy="2590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9282" y="858989"/>
            <a:ext cx="2190750" cy="282892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142061" y="3355792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en-US" sz="2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824333" y="3439810"/>
            <a:ext cx="1317728" cy="27284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659" y="786687"/>
            <a:ext cx="5948801" cy="5784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842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48586"/>
          </a:xfrm>
        </p:spPr>
        <p:txBody>
          <a:bodyPr/>
          <a:lstStyle/>
          <a:p>
            <a:r>
              <a:rPr lang="en-US" dirty="0" smtClean="0"/>
              <a:t>Conversion to Vector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034890" y="715754"/>
            <a:ext cx="2019300" cy="21240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9407" y="3175416"/>
            <a:ext cx="2138536" cy="18658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5084" y="737910"/>
            <a:ext cx="1842999" cy="237987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576280" y="2637942"/>
            <a:ext cx="3461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endParaRPr lang="en-US" sz="2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5215616" y="2701574"/>
            <a:ext cx="1317728" cy="27284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729" y="648586"/>
            <a:ext cx="4714122" cy="601802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797885" y="2301464"/>
            <a:ext cx="3461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endParaRPr lang="en-US" sz="2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7437221" y="2365096"/>
            <a:ext cx="1317728" cy="27284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33500" y="3175416"/>
            <a:ext cx="2108044" cy="182840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33500" y="5240840"/>
            <a:ext cx="2108044" cy="142577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/>
          <a:srcRect b="12807"/>
          <a:stretch/>
        </p:blipFill>
        <p:spPr>
          <a:xfrm>
            <a:off x="3724502" y="5240840"/>
            <a:ext cx="3308998" cy="1408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464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0" name="Rectangle 2"/>
          <p:cNvSpPr>
            <a:spLocks noGrp="1" noChangeArrowheads="1"/>
          </p:cNvSpPr>
          <p:nvPr>
            <p:ph type="title"/>
          </p:nvPr>
        </p:nvSpPr>
        <p:spPr>
          <a:xfrm>
            <a:off x="1387475" y="0"/>
            <a:ext cx="7470775" cy="1365250"/>
          </a:xfrm>
        </p:spPr>
        <p:txBody>
          <a:bodyPr/>
          <a:lstStyle/>
          <a:p>
            <a:pPr eaLnBrk="1" hangingPunct="1">
              <a:lnSpc>
                <a:spcPct val="95000"/>
              </a:lnSpc>
            </a:pPr>
            <a:r>
              <a:rPr lang="en-US" smtClean="0">
                <a:solidFill>
                  <a:srgbClr val="003399"/>
                </a:solidFill>
              </a:rPr>
              <a:t>How to decide on stream delineation threshold ?</a:t>
            </a:r>
          </a:p>
        </p:txBody>
      </p:sp>
      <p:grpSp>
        <p:nvGrpSpPr>
          <p:cNvPr id="9221" name="Group 3"/>
          <p:cNvGrpSpPr>
            <a:grpSpLocks/>
          </p:cNvGrpSpPr>
          <p:nvPr/>
        </p:nvGrpSpPr>
        <p:grpSpPr bwMode="auto">
          <a:xfrm>
            <a:off x="0" y="1287463"/>
            <a:ext cx="3573463" cy="3286125"/>
            <a:chOff x="1659" y="1331"/>
            <a:chExt cx="2251" cy="2070"/>
          </a:xfrm>
        </p:grpSpPr>
        <p:graphicFrame>
          <p:nvGraphicFramePr>
            <p:cNvPr id="9219" name="Object 4"/>
            <p:cNvGraphicFramePr>
              <a:graphicFrameLocks noChangeAspect="1"/>
            </p:cNvGraphicFramePr>
            <p:nvPr/>
          </p:nvGraphicFramePr>
          <p:xfrm>
            <a:off x="1659" y="1331"/>
            <a:ext cx="1322" cy="142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8940" name="Clip" r:id="rId3" imgW="3025440" imgH="3252600" progId="MS_ClipArt_Gallery.2">
                    <p:embed/>
                  </p:oleObj>
                </mc:Choice>
                <mc:Fallback>
                  <p:oleObj name="Clip" r:id="rId3" imgW="3025440" imgH="3252600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659" y="1331"/>
                          <a:ext cx="1322" cy="142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9223" name="Group 5"/>
            <p:cNvGrpSpPr>
              <a:grpSpLocks/>
            </p:cNvGrpSpPr>
            <p:nvPr/>
          </p:nvGrpSpPr>
          <p:grpSpPr bwMode="auto">
            <a:xfrm>
              <a:off x="2577" y="1740"/>
              <a:ext cx="1333" cy="1661"/>
              <a:chOff x="408" y="1056"/>
              <a:chExt cx="2297" cy="3024"/>
            </a:xfrm>
          </p:grpSpPr>
          <p:sp>
            <p:nvSpPr>
              <p:cNvPr id="612358" name="Rectangle 6"/>
              <p:cNvSpPr>
                <a:spLocks noChangeArrowheads="1"/>
              </p:cNvSpPr>
              <p:nvPr/>
            </p:nvSpPr>
            <p:spPr bwMode="auto">
              <a:xfrm>
                <a:off x="1583" y="3312"/>
                <a:ext cx="193" cy="193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35921" dir="2700000" algn="ctr" rotWithShape="0">
                  <a:schemeClr val="tx1"/>
                </a:outerShdw>
              </a:effectLst>
            </p:spPr>
            <p:txBody>
              <a:bodyPr wrap="none" lIns="184150" tIns="92075" rIns="184150" bIns="92075" anchor="ctr"/>
              <a:lstStyle/>
              <a:p>
                <a:pPr>
                  <a:defRPr/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9225" name="Freeform 7"/>
              <p:cNvSpPr>
                <a:spLocks/>
              </p:cNvSpPr>
              <p:nvPr/>
            </p:nvSpPr>
            <p:spPr bwMode="auto">
              <a:xfrm>
                <a:off x="1200" y="3156"/>
                <a:ext cx="764" cy="904"/>
              </a:xfrm>
              <a:custGeom>
                <a:avLst/>
                <a:gdLst>
                  <a:gd name="T0" fmla="*/ 764 w 764"/>
                  <a:gd name="T1" fmla="*/ 148 h 904"/>
                  <a:gd name="T2" fmla="*/ 717 w 764"/>
                  <a:gd name="T3" fmla="*/ 125 h 904"/>
                  <a:gd name="T4" fmla="*/ 701 w 764"/>
                  <a:gd name="T5" fmla="*/ 102 h 904"/>
                  <a:gd name="T6" fmla="*/ 655 w 764"/>
                  <a:gd name="T7" fmla="*/ 63 h 904"/>
                  <a:gd name="T8" fmla="*/ 639 w 764"/>
                  <a:gd name="T9" fmla="*/ 39 h 904"/>
                  <a:gd name="T10" fmla="*/ 569 w 764"/>
                  <a:gd name="T11" fmla="*/ 8 h 904"/>
                  <a:gd name="T12" fmla="*/ 546 w 764"/>
                  <a:gd name="T13" fmla="*/ 0 h 904"/>
                  <a:gd name="T14" fmla="*/ 374 w 764"/>
                  <a:gd name="T15" fmla="*/ 39 h 904"/>
                  <a:gd name="T16" fmla="*/ 335 w 764"/>
                  <a:gd name="T17" fmla="*/ 86 h 904"/>
                  <a:gd name="T18" fmla="*/ 296 w 764"/>
                  <a:gd name="T19" fmla="*/ 156 h 904"/>
                  <a:gd name="T20" fmla="*/ 257 w 764"/>
                  <a:gd name="T21" fmla="*/ 296 h 904"/>
                  <a:gd name="T22" fmla="*/ 133 w 764"/>
                  <a:gd name="T23" fmla="*/ 686 h 904"/>
                  <a:gd name="T24" fmla="*/ 55 w 764"/>
                  <a:gd name="T25" fmla="*/ 826 h 904"/>
                  <a:gd name="T26" fmla="*/ 0 w 764"/>
                  <a:gd name="T27" fmla="*/ 904 h 904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764"/>
                  <a:gd name="T43" fmla="*/ 0 h 904"/>
                  <a:gd name="T44" fmla="*/ 764 w 764"/>
                  <a:gd name="T45" fmla="*/ 904 h 904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764" h="904">
                    <a:moveTo>
                      <a:pt x="764" y="148"/>
                    </a:moveTo>
                    <a:cubicBezTo>
                      <a:pt x="749" y="139"/>
                      <a:pt x="731" y="136"/>
                      <a:pt x="717" y="125"/>
                    </a:cubicBezTo>
                    <a:cubicBezTo>
                      <a:pt x="710" y="119"/>
                      <a:pt x="708" y="109"/>
                      <a:pt x="701" y="102"/>
                    </a:cubicBezTo>
                    <a:cubicBezTo>
                      <a:pt x="647" y="48"/>
                      <a:pt x="710" y="129"/>
                      <a:pt x="655" y="63"/>
                    </a:cubicBezTo>
                    <a:cubicBezTo>
                      <a:pt x="649" y="56"/>
                      <a:pt x="646" y="46"/>
                      <a:pt x="639" y="39"/>
                    </a:cubicBezTo>
                    <a:cubicBezTo>
                      <a:pt x="622" y="22"/>
                      <a:pt x="590" y="15"/>
                      <a:pt x="569" y="8"/>
                    </a:cubicBezTo>
                    <a:cubicBezTo>
                      <a:pt x="561" y="5"/>
                      <a:pt x="546" y="0"/>
                      <a:pt x="546" y="0"/>
                    </a:cubicBezTo>
                    <a:cubicBezTo>
                      <a:pt x="481" y="5"/>
                      <a:pt x="428" y="4"/>
                      <a:pt x="374" y="39"/>
                    </a:cubicBezTo>
                    <a:cubicBezTo>
                      <a:pt x="339" y="94"/>
                      <a:pt x="382" y="31"/>
                      <a:pt x="335" y="86"/>
                    </a:cubicBezTo>
                    <a:cubicBezTo>
                      <a:pt x="319" y="105"/>
                      <a:pt x="307" y="134"/>
                      <a:pt x="296" y="156"/>
                    </a:cubicBezTo>
                    <a:cubicBezTo>
                      <a:pt x="274" y="199"/>
                      <a:pt x="268" y="250"/>
                      <a:pt x="257" y="296"/>
                    </a:cubicBezTo>
                    <a:cubicBezTo>
                      <a:pt x="227" y="426"/>
                      <a:pt x="192" y="567"/>
                      <a:pt x="133" y="686"/>
                    </a:cubicBezTo>
                    <a:cubicBezTo>
                      <a:pt x="109" y="734"/>
                      <a:pt x="78" y="778"/>
                      <a:pt x="55" y="826"/>
                    </a:cubicBezTo>
                    <a:cubicBezTo>
                      <a:pt x="40" y="857"/>
                      <a:pt x="32" y="888"/>
                      <a:pt x="0" y="904"/>
                    </a:cubicBezTo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184150" tIns="92075" rIns="184150" bIns="92075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9226" name="Freeform 8"/>
              <p:cNvSpPr>
                <a:spLocks/>
              </p:cNvSpPr>
              <p:nvPr/>
            </p:nvSpPr>
            <p:spPr bwMode="auto">
              <a:xfrm>
                <a:off x="513" y="1400"/>
                <a:ext cx="1757" cy="2107"/>
              </a:xfrm>
              <a:custGeom>
                <a:avLst/>
                <a:gdLst>
                  <a:gd name="T0" fmla="*/ 1264 w 1757"/>
                  <a:gd name="T1" fmla="*/ 1897 h 2107"/>
                  <a:gd name="T2" fmla="*/ 1474 w 1757"/>
                  <a:gd name="T3" fmla="*/ 1569 h 2107"/>
                  <a:gd name="T4" fmla="*/ 1716 w 1757"/>
                  <a:gd name="T5" fmla="*/ 969 h 2107"/>
                  <a:gd name="T6" fmla="*/ 1723 w 1757"/>
                  <a:gd name="T7" fmla="*/ 556 h 2107"/>
                  <a:gd name="T8" fmla="*/ 1568 w 1757"/>
                  <a:gd name="T9" fmla="*/ 127 h 2107"/>
                  <a:gd name="T10" fmla="*/ 1264 w 1757"/>
                  <a:gd name="T11" fmla="*/ 18 h 2107"/>
                  <a:gd name="T12" fmla="*/ 952 w 1757"/>
                  <a:gd name="T13" fmla="*/ 18 h 2107"/>
                  <a:gd name="T14" fmla="*/ 757 w 1757"/>
                  <a:gd name="T15" fmla="*/ 104 h 2107"/>
                  <a:gd name="T16" fmla="*/ 648 w 1757"/>
                  <a:gd name="T17" fmla="*/ 244 h 2107"/>
                  <a:gd name="T18" fmla="*/ 500 w 1757"/>
                  <a:gd name="T19" fmla="*/ 400 h 2107"/>
                  <a:gd name="T20" fmla="*/ 391 w 1757"/>
                  <a:gd name="T21" fmla="*/ 470 h 2107"/>
                  <a:gd name="T22" fmla="*/ 157 w 1757"/>
                  <a:gd name="T23" fmla="*/ 587 h 2107"/>
                  <a:gd name="T24" fmla="*/ 40 w 1757"/>
                  <a:gd name="T25" fmla="*/ 759 h 2107"/>
                  <a:gd name="T26" fmla="*/ 1 w 1757"/>
                  <a:gd name="T27" fmla="*/ 946 h 2107"/>
                  <a:gd name="T28" fmla="*/ 48 w 1757"/>
                  <a:gd name="T29" fmla="*/ 1125 h 2107"/>
                  <a:gd name="T30" fmla="*/ 110 w 1757"/>
                  <a:gd name="T31" fmla="*/ 1242 h 2107"/>
                  <a:gd name="T32" fmla="*/ 220 w 1757"/>
                  <a:gd name="T33" fmla="*/ 1390 h 2107"/>
                  <a:gd name="T34" fmla="*/ 383 w 1757"/>
                  <a:gd name="T35" fmla="*/ 1444 h 2107"/>
                  <a:gd name="T36" fmla="*/ 523 w 1757"/>
                  <a:gd name="T37" fmla="*/ 1608 h 2107"/>
                  <a:gd name="T38" fmla="*/ 617 w 1757"/>
                  <a:gd name="T39" fmla="*/ 1686 h 2107"/>
                  <a:gd name="T40" fmla="*/ 726 w 1757"/>
                  <a:gd name="T41" fmla="*/ 1772 h 2107"/>
                  <a:gd name="T42" fmla="*/ 1069 w 1757"/>
                  <a:gd name="T43" fmla="*/ 2107 h 2107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1757"/>
                  <a:gd name="T67" fmla="*/ 0 h 2107"/>
                  <a:gd name="T68" fmla="*/ 1757 w 1757"/>
                  <a:gd name="T69" fmla="*/ 2107 h 2107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1757" h="2107">
                    <a:moveTo>
                      <a:pt x="1264" y="1897"/>
                    </a:moveTo>
                    <a:cubicBezTo>
                      <a:pt x="1331" y="1810"/>
                      <a:pt x="1399" y="1724"/>
                      <a:pt x="1474" y="1569"/>
                    </a:cubicBezTo>
                    <a:cubicBezTo>
                      <a:pt x="1549" y="1414"/>
                      <a:pt x="1675" y="1138"/>
                      <a:pt x="1716" y="969"/>
                    </a:cubicBezTo>
                    <a:cubicBezTo>
                      <a:pt x="1757" y="800"/>
                      <a:pt x="1748" y="696"/>
                      <a:pt x="1723" y="556"/>
                    </a:cubicBezTo>
                    <a:cubicBezTo>
                      <a:pt x="1698" y="416"/>
                      <a:pt x="1645" y="217"/>
                      <a:pt x="1568" y="127"/>
                    </a:cubicBezTo>
                    <a:cubicBezTo>
                      <a:pt x="1491" y="37"/>
                      <a:pt x="1367" y="36"/>
                      <a:pt x="1264" y="18"/>
                    </a:cubicBezTo>
                    <a:cubicBezTo>
                      <a:pt x="1161" y="0"/>
                      <a:pt x="1036" y="4"/>
                      <a:pt x="952" y="18"/>
                    </a:cubicBezTo>
                    <a:cubicBezTo>
                      <a:pt x="868" y="32"/>
                      <a:pt x="808" y="66"/>
                      <a:pt x="757" y="104"/>
                    </a:cubicBezTo>
                    <a:cubicBezTo>
                      <a:pt x="706" y="142"/>
                      <a:pt x="691" y="195"/>
                      <a:pt x="648" y="244"/>
                    </a:cubicBezTo>
                    <a:cubicBezTo>
                      <a:pt x="605" y="293"/>
                      <a:pt x="543" y="362"/>
                      <a:pt x="500" y="400"/>
                    </a:cubicBezTo>
                    <a:cubicBezTo>
                      <a:pt x="457" y="438"/>
                      <a:pt x="448" y="439"/>
                      <a:pt x="391" y="470"/>
                    </a:cubicBezTo>
                    <a:cubicBezTo>
                      <a:pt x="334" y="501"/>
                      <a:pt x="215" y="539"/>
                      <a:pt x="157" y="587"/>
                    </a:cubicBezTo>
                    <a:cubicBezTo>
                      <a:pt x="99" y="635"/>
                      <a:pt x="66" y="699"/>
                      <a:pt x="40" y="759"/>
                    </a:cubicBezTo>
                    <a:cubicBezTo>
                      <a:pt x="14" y="819"/>
                      <a:pt x="0" y="885"/>
                      <a:pt x="1" y="946"/>
                    </a:cubicBezTo>
                    <a:cubicBezTo>
                      <a:pt x="2" y="1007"/>
                      <a:pt x="30" y="1076"/>
                      <a:pt x="48" y="1125"/>
                    </a:cubicBezTo>
                    <a:cubicBezTo>
                      <a:pt x="66" y="1174"/>
                      <a:pt x="81" y="1198"/>
                      <a:pt x="110" y="1242"/>
                    </a:cubicBezTo>
                    <a:cubicBezTo>
                      <a:pt x="139" y="1286"/>
                      <a:pt x="175" y="1356"/>
                      <a:pt x="220" y="1390"/>
                    </a:cubicBezTo>
                    <a:cubicBezTo>
                      <a:pt x="265" y="1424"/>
                      <a:pt x="332" y="1408"/>
                      <a:pt x="383" y="1444"/>
                    </a:cubicBezTo>
                    <a:cubicBezTo>
                      <a:pt x="434" y="1480"/>
                      <a:pt x="484" y="1568"/>
                      <a:pt x="523" y="1608"/>
                    </a:cubicBezTo>
                    <a:cubicBezTo>
                      <a:pt x="562" y="1648"/>
                      <a:pt x="583" y="1659"/>
                      <a:pt x="617" y="1686"/>
                    </a:cubicBezTo>
                    <a:cubicBezTo>
                      <a:pt x="651" y="1713"/>
                      <a:pt x="651" y="1702"/>
                      <a:pt x="726" y="1772"/>
                    </a:cubicBezTo>
                    <a:cubicBezTo>
                      <a:pt x="801" y="1842"/>
                      <a:pt x="935" y="1974"/>
                      <a:pt x="1069" y="2107"/>
                    </a:cubicBezTo>
                  </a:path>
                </a:pathLst>
              </a:custGeom>
              <a:noFill/>
              <a:ln w="571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184150" tIns="92075" rIns="184150" bIns="92075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9227" name="Freeform 9"/>
              <p:cNvSpPr>
                <a:spLocks/>
              </p:cNvSpPr>
              <p:nvPr/>
            </p:nvSpPr>
            <p:spPr bwMode="auto">
              <a:xfrm>
                <a:off x="1520" y="3347"/>
                <a:ext cx="397" cy="347"/>
              </a:xfrm>
              <a:custGeom>
                <a:avLst/>
                <a:gdLst>
                  <a:gd name="T0" fmla="*/ 397 w 397"/>
                  <a:gd name="T1" fmla="*/ 12 h 347"/>
                  <a:gd name="T2" fmla="*/ 210 w 397"/>
                  <a:gd name="T3" fmla="*/ 12 h 347"/>
                  <a:gd name="T4" fmla="*/ 101 w 397"/>
                  <a:gd name="T5" fmla="*/ 82 h 347"/>
                  <a:gd name="T6" fmla="*/ 0 w 397"/>
                  <a:gd name="T7" fmla="*/ 347 h 34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97"/>
                  <a:gd name="T13" fmla="*/ 0 h 347"/>
                  <a:gd name="T14" fmla="*/ 397 w 397"/>
                  <a:gd name="T15" fmla="*/ 347 h 34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97" h="347">
                    <a:moveTo>
                      <a:pt x="397" y="12"/>
                    </a:moveTo>
                    <a:cubicBezTo>
                      <a:pt x="328" y="6"/>
                      <a:pt x="259" y="0"/>
                      <a:pt x="210" y="12"/>
                    </a:cubicBezTo>
                    <a:cubicBezTo>
                      <a:pt x="161" y="24"/>
                      <a:pt x="136" y="26"/>
                      <a:pt x="101" y="82"/>
                    </a:cubicBezTo>
                    <a:cubicBezTo>
                      <a:pt x="66" y="138"/>
                      <a:pt x="16" y="306"/>
                      <a:pt x="0" y="347"/>
                    </a:cubicBezTo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184150" tIns="92075" rIns="184150" bIns="92075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9228" name="Freeform 10"/>
              <p:cNvSpPr>
                <a:spLocks/>
              </p:cNvSpPr>
              <p:nvPr/>
            </p:nvSpPr>
            <p:spPr bwMode="auto">
              <a:xfrm>
                <a:off x="1223" y="2913"/>
                <a:ext cx="826" cy="500"/>
              </a:xfrm>
              <a:custGeom>
                <a:avLst/>
                <a:gdLst>
                  <a:gd name="T0" fmla="*/ 826 w 826"/>
                  <a:gd name="T1" fmla="*/ 189 h 500"/>
                  <a:gd name="T2" fmla="*/ 694 w 826"/>
                  <a:gd name="T3" fmla="*/ 95 h 500"/>
                  <a:gd name="T4" fmla="*/ 569 w 826"/>
                  <a:gd name="T5" fmla="*/ 41 h 500"/>
                  <a:gd name="T6" fmla="*/ 445 w 826"/>
                  <a:gd name="T7" fmla="*/ 2 h 500"/>
                  <a:gd name="T8" fmla="*/ 312 w 826"/>
                  <a:gd name="T9" fmla="*/ 56 h 500"/>
                  <a:gd name="T10" fmla="*/ 148 w 826"/>
                  <a:gd name="T11" fmla="*/ 251 h 500"/>
                  <a:gd name="T12" fmla="*/ 0 w 826"/>
                  <a:gd name="T13" fmla="*/ 500 h 50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26"/>
                  <a:gd name="T22" fmla="*/ 0 h 500"/>
                  <a:gd name="T23" fmla="*/ 826 w 826"/>
                  <a:gd name="T24" fmla="*/ 500 h 500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26" h="500">
                    <a:moveTo>
                      <a:pt x="826" y="189"/>
                    </a:moveTo>
                    <a:cubicBezTo>
                      <a:pt x="781" y="154"/>
                      <a:pt x="737" y="120"/>
                      <a:pt x="694" y="95"/>
                    </a:cubicBezTo>
                    <a:cubicBezTo>
                      <a:pt x="651" y="70"/>
                      <a:pt x="610" y="56"/>
                      <a:pt x="569" y="41"/>
                    </a:cubicBezTo>
                    <a:cubicBezTo>
                      <a:pt x="528" y="26"/>
                      <a:pt x="488" y="0"/>
                      <a:pt x="445" y="2"/>
                    </a:cubicBezTo>
                    <a:cubicBezTo>
                      <a:pt x="402" y="4"/>
                      <a:pt x="361" y="15"/>
                      <a:pt x="312" y="56"/>
                    </a:cubicBezTo>
                    <a:cubicBezTo>
                      <a:pt x="263" y="97"/>
                      <a:pt x="200" y="177"/>
                      <a:pt x="148" y="251"/>
                    </a:cubicBezTo>
                    <a:cubicBezTo>
                      <a:pt x="96" y="325"/>
                      <a:pt x="23" y="459"/>
                      <a:pt x="0" y="500"/>
                    </a:cubicBezTo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184150" tIns="92075" rIns="184150" bIns="92075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9229" name="Freeform 11"/>
              <p:cNvSpPr>
                <a:spLocks/>
              </p:cNvSpPr>
              <p:nvPr/>
            </p:nvSpPr>
            <p:spPr bwMode="auto">
              <a:xfrm>
                <a:off x="990" y="2715"/>
                <a:ext cx="1153" cy="441"/>
              </a:xfrm>
              <a:custGeom>
                <a:avLst/>
                <a:gdLst>
                  <a:gd name="T0" fmla="*/ 1153 w 1153"/>
                  <a:gd name="T1" fmla="*/ 223 h 441"/>
                  <a:gd name="T2" fmla="*/ 919 w 1153"/>
                  <a:gd name="T3" fmla="*/ 91 h 441"/>
                  <a:gd name="T4" fmla="*/ 717 w 1153"/>
                  <a:gd name="T5" fmla="*/ 5 h 441"/>
                  <a:gd name="T6" fmla="*/ 436 w 1153"/>
                  <a:gd name="T7" fmla="*/ 59 h 441"/>
                  <a:gd name="T8" fmla="*/ 358 w 1153"/>
                  <a:gd name="T9" fmla="*/ 161 h 441"/>
                  <a:gd name="T10" fmla="*/ 210 w 1153"/>
                  <a:gd name="T11" fmla="*/ 324 h 441"/>
                  <a:gd name="T12" fmla="*/ 0 w 1153"/>
                  <a:gd name="T13" fmla="*/ 441 h 44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153"/>
                  <a:gd name="T22" fmla="*/ 0 h 441"/>
                  <a:gd name="T23" fmla="*/ 1153 w 1153"/>
                  <a:gd name="T24" fmla="*/ 441 h 441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153" h="441">
                    <a:moveTo>
                      <a:pt x="1153" y="223"/>
                    </a:moveTo>
                    <a:cubicBezTo>
                      <a:pt x="1072" y="175"/>
                      <a:pt x="992" y="127"/>
                      <a:pt x="919" y="91"/>
                    </a:cubicBezTo>
                    <a:cubicBezTo>
                      <a:pt x="846" y="55"/>
                      <a:pt x="797" y="10"/>
                      <a:pt x="717" y="5"/>
                    </a:cubicBezTo>
                    <a:cubicBezTo>
                      <a:pt x="637" y="0"/>
                      <a:pt x="496" y="33"/>
                      <a:pt x="436" y="59"/>
                    </a:cubicBezTo>
                    <a:cubicBezTo>
                      <a:pt x="376" y="85"/>
                      <a:pt x="396" y="117"/>
                      <a:pt x="358" y="161"/>
                    </a:cubicBezTo>
                    <a:cubicBezTo>
                      <a:pt x="320" y="205"/>
                      <a:pt x="270" y="277"/>
                      <a:pt x="210" y="324"/>
                    </a:cubicBezTo>
                    <a:cubicBezTo>
                      <a:pt x="150" y="371"/>
                      <a:pt x="34" y="423"/>
                      <a:pt x="0" y="441"/>
                    </a:cubicBezTo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184150" tIns="92075" rIns="184150" bIns="92075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9230" name="Freeform 12"/>
              <p:cNvSpPr>
                <a:spLocks/>
              </p:cNvSpPr>
              <p:nvPr/>
            </p:nvSpPr>
            <p:spPr bwMode="auto">
              <a:xfrm>
                <a:off x="888" y="2496"/>
                <a:ext cx="1341" cy="536"/>
              </a:xfrm>
              <a:custGeom>
                <a:avLst/>
                <a:gdLst>
                  <a:gd name="T0" fmla="*/ 1341 w 1341"/>
                  <a:gd name="T1" fmla="*/ 224 h 536"/>
                  <a:gd name="T2" fmla="*/ 1169 w 1341"/>
                  <a:gd name="T3" fmla="*/ 122 h 536"/>
                  <a:gd name="T4" fmla="*/ 1029 w 1341"/>
                  <a:gd name="T5" fmla="*/ 13 h 536"/>
                  <a:gd name="T6" fmla="*/ 702 w 1341"/>
                  <a:gd name="T7" fmla="*/ 45 h 536"/>
                  <a:gd name="T8" fmla="*/ 546 w 1341"/>
                  <a:gd name="T9" fmla="*/ 154 h 536"/>
                  <a:gd name="T10" fmla="*/ 343 w 1341"/>
                  <a:gd name="T11" fmla="*/ 232 h 536"/>
                  <a:gd name="T12" fmla="*/ 250 w 1341"/>
                  <a:gd name="T13" fmla="*/ 395 h 536"/>
                  <a:gd name="T14" fmla="*/ 63 w 1341"/>
                  <a:gd name="T15" fmla="*/ 504 h 536"/>
                  <a:gd name="T16" fmla="*/ 0 w 1341"/>
                  <a:gd name="T17" fmla="*/ 536 h 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341"/>
                  <a:gd name="T28" fmla="*/ 0 h 536"/>
                  <a:gd name="T29" fmla="*/ 1341 w 1341"/>
                  <a:gd name="T30" fmla="*/ 536 h 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341" h="536">
                    <a:moveTo>
                      <a:pt x="1341" y="224"/>
                    </a:moveTo>
                    <a:cubicBezTo>
                      <a:pt x="1281" y="190"/>
                      <a:pt x="1221" y="157"/>
                      <a:pt x="1169" y="122"/>
                    </a:cubicBezTo>
                    <a:cubicBezTo>
                      <a:pt x="1117" y="87"/>
                      <a:pt x="1107" y="26"/>
                      <a:pt x="1029" y="13"/>
                    </a:cubicBezTo>
                    <a:cubicBezTo>
                      <a:pt x="951" y="0"/>
                      <a:pt x="783" y="21"/>
                      <a:pt x="702" y="45"/>
                    </a:cubicBezTo>
                    <a:cubicBezTo>
                      <a:pt x="621" y="69"/>
                      <a:pt x="606" y="123"/>
                      <a:pt x="546" y="154"/>
                    </a:cubicBezTo>
                    <a:cubicBezTo>
                      <a:pt x="486" y="185"/>
                      <a:pt x="392" y="192"/>
                      <a:pt x="343" y="232"/>
                    </a:cubicBezTo>
                    <a:cubicBezTo>
                      <a:pt x="294" y="272"/>
                      <a:pt x="297" y="350"/>
                      <a:pt x="250" y="395"/>
                    </a:cubicBezTo>
                    <a:cubicBezTo>
                      <a:pt x="203" y="440"/>
                      <a:pt x="105" y="480"/>
                      <a:pt x="63" y="504"/>
                    </a:cubicBezTo>
                    <a:cubicBezTo>
                      <a:pt x="21" y="528"/>
                      <a:pt x="9" y="531"/>
                      <a:pt x="0" y="536"/>
                    </a:cubicBezTo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184150" tIns="92075" rIns="184150" bIns="92075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9231" name="Freeform 13"/>
              <p:cNvSpPr>
                <a:spLocks/>
              </p:cNvSpPr>
              <p:nvPr/>
            </p:nvSpPr>
            <p:spPr bwMode="auto">
              <a:xfrm>
                <a:off x="842" y="2295"/>
                <a:ext cx="1543" cy="643"/>
              </a:xfrm>
              <a:custGeom>
                <a:avLst/>
                <a:gdLst>
                  <a:gd name="T0" fmla="*/ 1543 w 1543"/>
                  <a:gd name="T1" fmla="*/ 144 h 643"/>
                  <a:gd name="T2" fmla="*/ 1371 w 1543"/>
                  <a:gd name="T3" fmla="*/ 168 h 643"/>
                  <a:gd name="T4" fmla="*/ 1262 w 1543"/>
                  <a:gd name="T5" fmla="*/ 136 h 643"/>
                  <a:gd name="T6" fmla="*/ 1137 w 1543"/>
                  <a:gd name="T7" fmla="*/ 90 h 643"/>
                  <a:gd name="T8" fmla="*/ 919 w 1543"/>
                  <a:gd name="T9" fmla="*/ 4 h 643"/>
                  <a:gd name="T10" fmla="*/ 732 w 1543"/>
                  <a:gd name="T11" fmla="*/ 66 h 643"/>
                  <a:gd name="T12" fmla="*/ 607 w 1543"/>
                  <a:gd name="T13" fmla="*/ 207 h 643"/>
                  <a:gd name="T14" fmla="*/ 568 w 1543"/>
                  <a:gd name="T15" fmla="*/ 238 h 643"/>
                  <a:gd name="T16" fmla="*/ 381 w 1543"/>
                  <a:gd name="T17" fmla="*/ 300 h 643"/>
                  <a:gd name="T18" fmla="*/ 288 w 1543"/>
                  <a:gd name="T19" fmla="*/ 339 h 643"/>
                  <a:gd name="T20" fmla="*/ 171 w 1543"/>
                  <a:gd name="T21" fmla="*/ 503 h 643"/>
                  <a:gd name="T22" fmla="*/ 0 w 1543"/>
                  <a:gd name="T23" fmla="*/ 643 h 643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543"/>
                  <a:gd name="T37" fmla="*/ 0 h 643"/>
                  <a:gd name="T38" fmla="*/ 1543 w 1543"/>
                  <a:gd name="T39" fmla="*/ 643 h 643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543" h="643">
                    <a:moveTo>
                      <a:pt x="1543" y="144"/>
                    </a:moveTo>
                    <a:cubicBezTo>
                      <a:pt x="1480" y="156"/>
                      <a:pt x="1418" y="169"/>
                      <a:pt x="1371" y="168"/>
                    </a:cubicBezTo>
                    <a:cubicBezTo>
                      <a:pt x="1324" y="167"/>
                      <a:pt x="1301" y="149"/>
                      <a:pt x="1262" y="136"/>
                    </a:cubicBezTo>
                    <a:cubicBezTo>
                      <a:pt x="1223" y="123"/>
                      <a:pt x="1194" y="112"/>
                      <a:pt x="1137" y="90"/>
                    </a:cubicBezTo>
                    <a:cubicBezTo>
                      <a:pt x="1080" y="68"/>
                      <a:pt x="986" y="8"/>
                      <a:pt x="919" y="4"/>
                    </a:cubicBezTo>
                    <a:cubicBezTo>
                      <a:pt x="852" y="0"/>
                      <a:pt x="784" y="32"/>
                      <a:pt x="732" y="66"/>
                    </a:cubicBezTo>
                    <a:cubicBezTo>
                      <a:pt x="680" y="100"/>
                      <a:pt x="634" y="178"/>
                      <a:pt x="607" y="207"/>
                    </a:cubicBezTo>
                    <a:cubicBezTo>
                      <a:pt x="580" y="236"/>
                      <a:pt x="606" y="223"/>
                      <a:pt x="568" y="238"/>
                    </a:cubicBezTo>
                    <a:cubicBezTo>
                      <a:pt x="530" y="253"/>
                      <a:pt x="428" y="283"/>
                      <a:pt x="381" y="300"/>
                    </a:cubicBezTo>
                    <a:cubicBezTo>
                      <a:pt x="334" y="317"/>
                      <a:pt x="323" y="305"/>
                      <a:pt x="288" y="339"/>
                    </a:cubicBezTo>
                    <a:cubicBezTo>
                      <a:pt x="253" y="373"/>
                      <a:pt x="219" y="452"/>
                      <a:pt x="171" y="503"/>
                    </a:cubicBezTo>
                    <a:cubicBezTo>
                      <a:pt x="123" y="554"/>
                      <a:pt x="30" y="620"/>
                      <a:pt x="0" y="643"/>
                    </a:cubicBezTo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184150" tIns="92075" rIns="184150" bIns="92075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9232" name="Line 14"/>
              <p:cNvSpPr>
                <a:spLocks noChangeShapeType="1"/>
              </p:cNvSpPr>
              <p:nvPr/>
            </p:nvSpPr>
            <p:spPr bwMode="auto">
              <a:xfrm>
                <a:off x="624" y="3312"/>
                <a:ext cx="2081" cy="0"/>
              </a:xfrm>
              <a:prstGeom prst="line">
                <a:avLst/>
              </a:prstGeom>
              <a:noFill/>
              <a:ln w="1270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184150" tIns="92075" rIns="184150" bIns="92075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9233" name="Line 15"/>
              <p:cNvSpPr>
                <a:spLocks noChangeShapeType="1"/>
              </p:cNvSpPr>
              <p:nvPr/>
            </p:nvSpPr>
            <p:spPr bwMode="auto">
              <a:xfrm>
                <a:off x="624" y="3504"/>
                <a:ext cx="2081" cy="0"/>
              </a:xfrm>
              <a:prstGeom prst="line">
                <a:avLst/>
              </a:prstGeom>
              <a:noFill/>
              <a:ln w="1270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184150" tIns="92075" rIns="184150" bIns="92075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9234" name="Line 16"/>
              <p:cNvSpPr>
                <a:spLocks noChangeShapeType="1"/>
              </p:cNvSpPr>
              <p:nvPr/>
            </p:nvSpPr>
            <p:spPr bwMode="auto">
              <a:xfrm>
                <a:off x="624" y="3696"/>
                <a:ext cx="2081" cy="0"/>
              </a:xfrm>
              <a:prstGeom prst="line">
                <a:avLst/>
              </a:prstGeom>
              <a:noFill/>
              <a:ln w="1270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184150" tIns="92075" rIns="184150" bIns="92075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9235" name="Line 17"/>
              <p:cNvSpPr>
                <a:spLocks noChangeShapeType="1"/>
              </p:cNvSpPr>
              <p:nvPr/>
            </p:nvSpPr>
            <p:spPr bwMode="auto">
              <a:xfrm>
                <a:off x="624" y="3888"/>
                <a:ext cx="2081" cy="0"/>
              </a:xfrm>
              <a:prstGeom prst="line">
                <a:avLst/>
              </a:prstGeom>
              <a:noFill/>
              <a:ln w="1270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184150" tIns="92075" rIns="184150" bIns="92075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9236" name="Line 18"/>
              <p:cNvSpPr>
                <a:spLocks noChangeShapeType="1"/>
              </p:cNvSpPr>
              <p:nvPr/>
            </p:nvSpPr>
            <p:spPr bwMode="auto">
              <a:xfrm>
                <a:off x="1776" y="1056"/>
                <a:ext cx="0" cy="2976"/>
              </a:xfrm>
              <a:prstGeom prst="line">
                <a:avLst/>
              </a:prstGeom>
              <a:noFill/>
              <a:ln w="1270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184150" tIns="92075" rIns="184150" bIns="92075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9237" name="Line 19"/>
              <p:cNvSpPr>
                <a:spLocks noChangeShapeType="1"/>
              </p:cNvSpPr>
              <p:nvPr/>
            </p:nvSpPr>
            <p:spPr bwMode="auto">
              <a:xfrm>
                <a:off x="1584" y="1056"/>
                <a:ext cx="0" cy="2976"/>
              </a:xfrm>
              <a:prstGeom prst="line">
                <a:avLst/>
              </a:prstGeom>
              <a:noFill/>
              <a:ln w="1270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184150" tIns="92075" rIns="184150" bIns="92075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9238" name="Line 20"/>
              <p:cNvSpPr>
                <a:spLocks noChangeShapeType="1"/>
              </p:cNvSpPr>
              <p:nvPr/>
            </p:nvSpPr>
            <p:spPr bwMode="auto">
              <a:xfrm>
                <a:off x="1968" y="3024"/>
                <a:ext cx="0" cy="1008"/>
              </a:xfrm>
              <a:prstGeom prst="line">
                <a:avLst/>
              </a:prstGeom>
              <a:noFill/>
              <a:ln w="1270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184150" tIns="92075" rIns="184150" bIns="92075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9239" name="Line 21"/>
              <p:cNvSpPr>
                <a:spLocks noChangeShapeType="1"/>
              </p:cNvSpPr>
              <p:nvPr/>
            </p:nvSpPr>
            <p:spPr bwMode="auto">
              <a:xfrm>
                <a:off x="1392" y="3024"/>
                <a:ext cx="0" cy="1008"/>
              </a:xfrm>
              <a:prstGeom prst="line">
                <a:avLst/>
              </a:prstGeom>
              <a:noFill/>
              <a:ln w="1270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184150" tIns="92075" rIns="184150" bIns="92075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9240" name="Line 22"/>
              <p:cNvSpPr>
                <a:spLocks noChangeShapeType="1"/>
              </p:cNvSpPr>
              <p:nvPr/>
            </p:nvSpPr>
            <p:spPr bwMode="auto">
              <a:xfrm>
                <a:off x="2160" y="3024"/>
                <a:ext cx="0" cy="1008"/>
              </a:xfrm>
              <a:prstGeom prst="line">
                <a:avLst/>
              </a:prstGeom>
              <a:noFill/>
              <a:ln w="1270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184150" tIns="92075" rIns="184150" bIns="92075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9241" name="Line 23"/>
              <p:cNvSpPr>
                <a:spLocks noChangeShapeType="1"/>
              </p:cNvSpPr>
              <p:nvPr/>
            </p:nvSpPr>
            <p:spPr bwMode="auto">
              <a:xfrm>
                <a:off x="1200" y="3024"/>
                <a:ext cx="0" cy="1008"/>
              </a:xfrm>
              <a:prstGeom prst="line">
                <a:avLst/>
              </a:prstGeom>
              <a:noFill/>
              <a:ln w="1270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184150" tIns="92075" rIns="184150" bIns="92075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9242" name="Line 24"/>
              <p:cNvSpPr>
                <a:spLocks noChangeShapeType="1"/>
              </p:cNvSpPr>
              <p:nvPr/>
            </p:nvSpPr>
            <p:spPr bwMode="auto">
              <a:xfrm>
                <a:off x="1008" y="3024"/>
                <a:ext cx="0" cy="1008"/>
              </a:xfrm>
              <a:prstGeom prst="line">
                <a:avLst/>
              </a:prstGeom>
              <a:noFill/>
              <a:ln w="1270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184150" tIns="92075" rIns="184150" bIns="92075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9243" name="Line 25"/>
              <p:cNvSpPr>
                <a:spLocks noChangeShapeType="1"/>
              </p:cNvSpPr>
              <p:nvPr/>
            </p:nvSpPr>
            <p:spPr bwMode="auto">
              <a:xfrm>
                <a:off x="2352" y="3024"/>
                <a:ext cx="0" cy="1008"/>
              </a:xfrm>
              <a:prstGeom prst="line">
                <a:avLst/>
              </a:prstGeom>
              <a:noFill/>
              <a:ln w="1270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184150" tIns="92075" rIns="184150" bIns="92075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9244" name="Line 26"/>
              <p:cNvSpPr>
                <a:spLocks noChangeShapeType="1"/>
              </p:cNvSpPr>
              <p:nvPr/>
            </p:nvSpPr>
            <p:spPr bwMode="auto">
              <a:xfrm>
                <a:off x="816" y="3072"/>
                <a:ext cx="0" cy="1008"/>
              </a:xfrm>
              <a:prstGeom prst="line">
                <a:avLst/>
              </a:prstGeom>
              <a:noFill/>
              <a:ln w="1270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184150" tIns="92075" rIns="184150" bIns="92075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9245" name="Line 27"/>
              <p:cNvSpPr>
                <a:spLocks noChangeShapeType="1"/>
              </p:cNvSpPr>
              <p:nvPr/>
            </p:nvSpPr>
            <p:spPr bwMode="auto">
              <a:xfrm>
                <a:off x="2544" y="3024"/>
                <a:ext cx="0" cy="1008"/>
              </a:xfrm>
              <a:prstGeom prst="line">
                <a:avLst/>
              </a:prstGeom>
              <a:noFill/>
              <a:ln w="1270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184150" tIns="92075" rIns="184150" bIns="92075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9246" name="Freeform 28"/>
              <p:cNvSpPr>
                <a:spLocks/>
              </p:cNvSpPr>
              <p:nvPr/>
            </p:nvSpPr>
            <p:spPr bwMode="auto">
              <a:xfrm>
                <a:off x="576" y="2056"/>
                <a:ext cx="1824" cy="784"/>
              </a:xfrm>
              <a:custGeom>
                <a:avLst/>
                <a:gdLst>
                  <a:gd name="T0" fmla="*/ 1824 w 1824"/>
                  <a:gd name="T1" fmla="*/ 248 h 784"/>
                  <a:gd name="T2" fmla="*/ 1680 w 1824"/>
                  <a:gd name="T3" fmla="*/ 248 h 784"/>
                  <a:gd name="T4" fmla="*/ 1584 w 1824"/>
                  <a:gd name="T5" fmla="*/ 200 h 784"/>
                  <a:gd name="T6" fmla="*/ 1392 w 1824"/>
                  <a:gd name="T7" fmla="*/ 104 h 784"/>
                  <a:gd name="T8" fmla="*/ 1200 w 1824"/>
                  <a:gd name="T9" fmla="*/ 8 h 784"/>
                  <a:gd name="T10" fmla="*/ 1056 w 1824"/>
                  <a:gd name="T11" fmla="*/ 56 h 784"/>
                  <a:gd name="T12" fmla="*/ 960 w 1824"/>
                  <a:gd name="T13" fmla="*/ 104 h 784"/>
                  <a:gd name="T14" fmla="*/ 816 w 1824"/>
                  <a:gd name="T15" fmla="*/ 296 h 784"/>
                  <a:gd name="T16" fmla="*/ 720 w 1824"/>
                  <a:gd name="T17" fmla="*/ 392 h 784"/>
                  <a:gd name="T18" fmla="*/ 624 w 1824"/>
                  <a:gd name="T19" fmla="*/ 392 h 784"/>
                  <a:gd name="T20" fmla="*/ 528 w 1824"/>
                  <a:gd name="T21" fmla="*/ 392 h 784"/>
                  <a:gd name="T22" fmla="*/ 384 w 1824"/>
                  <a:gd name="T23" fmla="*/ 440 h 784"/>
                  <a:gd name="T24" fmla="*/ 288 w 1824"/>
                  <a:gd name="T25" fmla="*/ 584 h 784"/>
                  <a:gd name="T26" fmla="*/ 240 w 1824"/>
                  <a:gd name="T27" fmla="*/ 632 h 784"/>
                  <a:gd name="T28" fmla="*/ 192 w 1824"/>
                  <a:gd name="T29" fmla="*/ 728 h 784"/>
                  <a:gd name="T30" fmla="*/ 96 w 1824"/>
                  <a:gd name="T31" fmla="*/ 728 h 784"/>
                  <a:gd name="T32" fmla="*/ 48 w 1824"/>
                  <a:gd name="T33" fmla="*/ 776 h 784"/>
                  <a:gd name="T34" fmla="*/ 0 w 1824"/>
                  <a:gd name="T35" fmla="*/ 776 h 784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824"/>
                  <a:gd name="T55" fmla="*/ 0 h 784"/>
                  <a:gd name="T56" fmla="*/ 1824 w 1824"/>
                  <a:gd name="T57" fmla="*/ 784 h 784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824" h="784">
                    <a:moveTo>
                      <a:pt x="1824" y="248"/>
                    </a:moveTo>
                    <a:cubicBezTo>
                      <a:pt x="1772" y="252"/>
                      <a:pt x="1720" y="256"/>
                      <a:pt x="1680" y="248"/>
                    </a:cubicBezTo>
                    <a:cubicBezTo>
                      <a:pt x="1640" y="240"/>
                      <a:pt x="1632" y="224"/>
                      <a:pt x="1584" y="200"/>
                    </a:cubicBezTo>
                    <a:cubicBezTo>
                      <a:pt x="1536" y="176"/>
                      <a:pt x="1456" y="136"/>
                      <a:pt x="1392" y="104"/>
                    </a:cubicBezTo>
                    <a:cubicBezTo>
                      <a:pt x="1328" y="72"/>
                      <a:pt x="1256" y="16"/>
                      <a:pt x="1200" y="8"/>
                    </a:cubicBezTo>
                    <a:cubicBezTo>
                      <a:pt x="1144" y="0"/>
                      <a:pt x="1096" y="40"/>
                      <a:pt x="1056" y="56"/>
                    </a:cubicBezTo>
                    <a:cubicBezTo>
                      <a:pt x="1016" y="72"/>
                      <a:pt x="1000" y="64"/>
                      <a:pt x="960" y="104"/>
                    </a:cubicBezTo>
                    <a:cubicBezTo>
                      <a:pt x="920" y="144"/>
                      <a:pt x="856" y="248"/>
                      <a:pt x="816" y="296"/>
                    </a:cubicBezTo>
                    <a:cubicBezTo>
                      <a:pt x="776" y="344"/>
                      <a:pt x="752" y="376"/>
                      <a:pt x="720" y="392"/>
                    </a:cubicBezTo>
                    <a:cubicBezTo>
                      <a:pt x="688" y="408"/>
                      <a:pt x="656" y="392"/>
                      <a:pt x="624" y="392"/>
                    </a:cubicBezTo>
                    <a:cubicBezTo>
                      <a:pt x="592" y="392"/>
                      <a:pt x="568" y="384"/>
                      <a:pt x="528" y="392"/>
                    </a:cubicBezTo>
                    <a:cubicBezTo>
                      <a:pt x="488" y="400"/>
                      <a:pt x="424" y="408"/>
                      <a:pt x="384" y="440"/>
                    </a:cubicBezTo>
                    <a:cubicBezTo>
                      <a:pt x="344" y="472"/>
                      <a:pt x="312" y="552"/>
                      <a:pt x="288" y="584"/>
                    </a:cubicBezTo>
                    <a:cubicBezTo>
                      <a:pt x="264" y="616"/>
                      <a:pt x="256" y="608"/>
                      <a:pt x="240" y="632"/>
                    </a:cubicBezTo>
                    <a:cubicBezTo>
                      <a:pt x="224" y="656"/>
                      <a:pt x="216" y="712"/>
                      <a:pt x="192" y="728"/>
                    </a:cubicBezTo>
                    <a:cubicBezTo>
                      <a:pt x="168" y="744"/>
                      <a:pt x="120" y="720"/>
                      <a:pt x="96" y="728"/>
                    </a:cubicBezTo>
                    <a:cubicBezTo>
                      <a:pt x="72" y="736"/>
                      <a:pt x="64" y="768"/>
                      <a:pt x="48" y="776"/>
                    </a:cubicBezTo>
                    <a:cubicBezTo>
                      <a:pt x="32" y="784"/>
                      <a:pt x="16" y="780"/>
                      <a:pt x="0" y="776"/>
                    </a:cubicBezTo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184150" tIns="92075" rIns="184150" bIns="92075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9247" name="Freeform 29"/>
              <p:cNvSpPr>
                <a:spLocks/>
              </p:cNvSpPr>
              <p:nvPr/>
            </p:nvSpPr>
            <p:spPr bwMode="auto">
              <a:xfrm>
                <a:off x="528" y="1760"/>
                <a:ext cx="1872" cy="880"/>
              </a:xfrm>
              <a:custGeom>
                <a:avLst/>
                <a:gdLst>
                  <a:gd name="T0" fmla="*/ 1872 w 1872"/>
                  <a:gd name="T1" fmla="*/ 352 h 880"/>
                  <a:gd name="T2" fmla="*/ 1728 w 1872"/>
                  <a:gd name="T3" fmla="*/ 400 h 880"/>
                  <a:gd name="T4" fmla="*/ 1584 w 1872"/>
                  <a:gd name="T5" fmla="*/ 304 h 880"/>
                  <a:gd name="T6" fmla="*/ 1488 w 1872"/>
                  <a:gd name="T7" fmla="*/ 208 h 880"/>
                  <a:gd name="T8" fmla="*/ 1440 w 1872"/>
                  <a:gd name="T9" fmla="*/ 160 h 880"/>
                  <a:gd name="T10" fmla="*/ 1248 w 1872"/>
                  <a:gd name="T11" fmla="*/ 16 h 880"/>
                  <a:gd name="T12" fmla="*/ 1104 w 1872"/>
                  <a:gd name="T13" fmla="*/ 64 h 880"/>
                  <a:gd name="T14" fmla="*/ 960 w 1872"/>
                  <a:gd name="T15" fmla="*/ 160 h 880"/>
                  <a:gd name="T16" fmla="*/ 816 w 1872"/>
                  <a:gd name="T17" fmla="*/ 448 h 880"/>
                  <a:gd name="T18" fmla="*/ 720 w 1872"/>
                  <a:gd name="T19" fmla="*/ 496 h 880"/>
                  <a:gd name="T20" fmla="*/ 480 w 1872"/>
                  <a:gd name="T21" fmla="*/ 496 h 880"/>
                  <a:gd name="T22" fmla="*/ 336 w 1872"/>
                  <a:gd name="T23" fmla="*/ 544 h 880"/>
                  <a:gd name="T24" fmla="*/ 192 w 1872"/>
                  <a:gd name="T25" fmla="*/ 784 h 880"/>
                  <a:gd name="T26" fmla="*/ 0 w 1872"/>
                  <a:gd name="T27" fmla="*/ 880 h 880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872"/>
                  <a:gd name="T43" fmla="*/ 0 h 880"/>
                  <a:gd name="T44" fmla="*/ 1872 w 1872"/>
                  <a:gd name="T45" fmla="*/ 880 h 880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872" h="880">
                    <a:moveTo>
                      <a:pt x="1872" y="352"/>
                    </a:moveTo>
                    <a:cubicBezTo>
                      <a:pt x="1824" y="380"/>
                      <a:pt x="1776" y="408"/>
                      <a:pt x="1728" y="400"/>
                    </a:cubicBezTo>
                    <a:cubicBezTo>
                      <a:pt x="1680" y="392"/>
                      <a:pt x="1624" y="336"/>
                      <a:pt x="1584" y="304"/>
                    </a:cubicBezTo>
                    <a:cubicBezTo>
                      <a:pt x="1544" y="272"/>
                      <a:pt x="1512" y="232"/>
                      <a:pt x="1488" y="208"/>
                    </a:cubicBezTo>
                    <a:cubicBezTo>
                      <a:pt x="1464" y="184"/>
                      <a:pt x="1480" y="192"/>
                      <a:pt x="1440" y="160"/>
                    </a:cubicBezTo>
                    <a:cubicBezTo>
                      <a:pt x="1400" y="128"/>
                      <a:pt x="1304" y="32"/>
                      <a:pt x="1248" y="16"/>
                    </a:cubicBezTo>
                    <a:cubicBezTo>
                      <a:pt x="1192" y="0"/>
                      <a:pt x="1152" y="40"/>
                      <a:pt x="1104" y="64"/>
                    </a:cubicBezTo>
                    <a:cubicBezTo>
                      <a:pt x="1056" y="88"/>
                      <a:pt x="1008" y="96"/>
                      <a:pt x="960" y="160"/>
                    </a:cubicBezTo>
                    <a:cubicBezTo>
                      <a:pt x="912" y="224"/>
                      <a:pt x="856" y="392"/>
                      <a:pt x="816" y="448"/>
                    </a:cubicBezTo>
                    <a:cubicBezTo>
                      <a:pt x="776" y="504"/>
                      <a:pt x="776" y="488"/>
                      <a:pt x="720" y="496"/>
                    </a:cubicBezTo>
                    <a:cubicBezTo>
                      <a:pt x="664" y="504"/>
                      <a:pt x="544" y="488"/>
                      <a:pt x="480" y="496"/>
                    </a:cubicBezTo>
                    <a:cubicBezTo>
                      <a:pt x="416" y="504"/>
                      <a:pt x="384" y="496"/>
                      <a:pt x="336" y="544"/>
                    </a:cubicBezTo>
                    <a:cubicBezTo>
                      <a:pt x="288" y="592"/>
                      <a:pt x="248" y="728"/>
                      <a:pt x="192" y="784"/>
                    </a:cubicBezTo>
                    <a:cubicBezTo>
                      <a:pt x="136" y="840"/>
                      <a:pt x="32" y="864"/>
                      <a:pt x="0" y="880"/>
                    </a:cubicBezTo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184150" tIns="92075" rIns="184150" bIns="92075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9248" name="Freeform 30"/>
              <p:cNvSpPr>
                <a:spLocks/>
              </p:cNvSpPr>
              <p:nvPr/>
            </p:nvSpPr>
            <p:spPr bwMode="auto">
              <a:xfrm>
                <a:off x="408" y="1584"/>
                <a:ext cx="1896" cy="840"/>
              </a:xfrm>
              <a:custGeom>
                <a:avLst/>
                <a:gdLst>
                  <a:gd name="T0" fmla="*/ 1896 w 1896"/>
                  <a:gd name="T1" fmla="*/ 96 h 840"/>
                  <a:gd name="T2" fmla="*/ 1848 w 1896"/>
                  <a:gd name="T3" fmla="*/ 96 h 840"/>
                  <a:gd name="T4" fmla="*/ 1800 w 1896"/>
                  <a:gd name="T5" fmla="*/ 144 h 840"/>
                  <a:gd name="T6" fmla="*/ 1704 w 1896"/>
                  <a:gd name="T7" fmla="*/ 144 h 840"/>
                  <a:gd name="T8" fmla="*/ 1512 w 1896"/>
                  <a:gd name="T9" fmla="*/ 48 h 840"/>
                  <a:gd name="T10" fmla="*/ 1224 w 1896"/>
                  <a:gd name="T11" fmla="*/ 0 h 840"/>
                  <a:gd name="T12" fmla="*/ 1032 w 1896"/>
                  <a:gd name="T13" fmla="*/ 48 h 840"/>
                  <a:gd name="T14" fmla="*/ 984 w 1896"/>
                  <a:gd name="T15" fmla="*/ 96 h 840"/>
                  <a:gd name="T16" fmla="*/ 840 w 1896"/>
                  <a:gd name="T17" fmla="*/ 336 h 840"/>
                  <a:gd name="T18" fmla="*/ 744 w 1896"/>
                  <a:gd name="T19" fmla="*/ 432 h 840"/>
                  <a:gd name="T20" fmla="*/ 648 w 1896"/>
                  <a:gd name="T21" fmla="*/ 480 h 840"/>
                  <a:gd name="T22" fmla="*/ 456 w 1896"/>
                  <a:gd name="T23" fmla="*/ 528 h 840"/>
                  <a:gd name="T24" fmla="*/ 360 w 1896"/>
                  <a:gd name="T25" fmla="*/ 624 h 840"/>
                  <a:gd name="T26" fmla="*/ 312 w 1896"/>
                  <a:gd name="T27" fmla="*/ 672 h 840"/>
                  <a:gd name="T28" fmla="*/ 216 w 1896"/>
                  <a:gd name="T29" fmla="*/ 816 h 840"/>
                  <a:gd name="T30" fmla="*/ 168 w 1896"/>
                  <a:gd name="T31" fmla="*/ 816 h 840"/>
                  <a:gd name="T32" fmla="*/ 24 w 1896"/>
                  <a:gd name="T33" fmla="*/ 768 h 840"/>
                  <a:gd name="T34" fmla="*/ 24 w 1896"/>
                  <a:gd name="T35" fmla="*/ 720 h 840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896"/>
                  <a:gd name="T55" fmla="*/ 0 h 840"/>
                  <a:gd name="T56" fmla="*/ 1896 w 1896"/>
                  <a:gd name="T57" fmla="*/ 840 h 840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896" h="840">
                    <a:moveTo>
                      <a:pt x="1896" y="96"/>
                    </a:moveTo>
                    <a:cubicBezTo>
                      <a:pt x="1880" y="92"/>
                      <a:pt x="1864" y="88"/>
                      <a:pt x="1848" y="96"/>
                    </a:cubicBezTo>
                    <a:cubicBezTo>
                      <a:pt x="1832" y="104"/>
                      <a:pt x="1824" y="136"/>
                      <a:pt x="1800" y="144"/>
                    </a:cubicBezTo>
                    <a:cubicBezTo>
                      <a:pt x="1776" y="152"/>
                      <a:pt x="1752" y="160"/>
                      <a:pt x="1704" y="144"/>
                    </a:cubicBezTo>
                    <a:cubicBezTo>
                      <a:pt x="1656" y="128"/>
                      <a:pt x="1592" y="72"/>
                      <a:pt x="1512" y="48"/>
                    </a:cubicBezTo>
                    <a:cubicBezTo>
                      <a:pt x="1432" y="24"/>
                      <a:pt x="1304" y="0"/>
                      <a:pt x="1224" y="0"/>
                    </a:cubicBezTo>
                    <a:cubicBezTo>
                      <a:pt x="1144" y="0"/>
                      <a:pt x="1072" y="32"/>
                      <a:pt x="1032" y="48"/>
                    </a:cubicBezTo>
                    <a:cubicBezTo>
                      <a:pt x="992" y="64"/>
                      <a:pt x="1016" y="48"/>
                      <a:pt x="984" y="96"/>
                    </a:cubicBezTo>
                    <a:cubicBezTo>
                      <a:pt x="952" y="144"/>
                      <a:pt x="880" y="280"/>
                      <a:pt x="840" y="336"/>
                    </a:cubicBezTo>
                    <a:cubicBezTo>
                      <a:pt x="800" y="392"/>
                      <a:pt x="776" y="408"/>
                      <a:pt x="744" y="432"/>
                    </a:cubicBezTo>
                    <a:cubicBezTo>
                      <a:pt x="712" y="456"/>
                      <a:pt x="696" y="464"/>
                      <a:pt x="648" y="480"/>
                    </a:cubicBezTo>
                    <a:cubicBezTo>
                      <a:pt x="600" y="496"/>
                      <a:pt x="504" y="504"/>
                      <a:pt x="456" y="528"/>
                    </a:cubicBezTo>
                    <a:cubicBezTo>
                      <a:pt x="408" y="552"/>
                      <a:pt x="384" y="600"/>
                      <a:pt x="360" y="624"/>
                    </a:cubicBezTo>
                    <a:cubicBezTo>
                      <a:pt x="336" y="648"/>
                      <a:pt x="336" y="640"/>
                      <a:pt x="312" y="672"/>
                    </a:cubicBezTo>
                    <a:cubicBezTo>
                      <a:pt x="288" y="704"/>
                      <a:pt x="240" y="792"/>
                      <a:pt x="216" y="816"/>
                    </a:cubicBezTo>
                    <a:cubicBezTo>
                      <a:pt x="192" y="840"/>
                      <a:pt x="200" y="824"/>
                      <a:pt x="168" y="816"/>
                    </a:cubicBezTo>
                    <a:cubicBezTo>
                      <a:pt x="136" y="808"/>
                      <a:pt x="48" y="784"/>
                      <a:pt x="24" y="768"/>
                    </a:cubicBezTo>
                    <a:cubicBezTo>
                      <a:pt x="0" y="752"/>
                      <a:pt x="24" y="736"/>
                      <a:pt x="24" y="720"/>
                    </a:cubicBezTo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184150" tIns="92075" rIns="184150" bIns="92075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9249" name="Freeform 31"/>
              <p:cNvSpPr>
                <a:spLocks/>
              </p:cNvSpPr>
              <p:nvPr/>
            </p:nvSpPr>
            <p:spPr bwMode="auto">
              <a:xfrm>
                <a:off x="608" y="1528"/>
                <a:ext cx="640" cy="512"/>
              </a:xfrm>
              <a:custGeom>
                <a:avLst/>
                <a:gdLst>
                  <a:gd name="T0" fmla="*/ 544 w 640"/>
                  <a:gd name="T1" fmla="*/ 8 h 512"/>
                  <a:gd name="T2" fmla="*/ 592 w 640"/>
                  <a:gd name="T3" fmla="*/ 8 h 512"/>
                  <a:gd name="T4" fmla="*/ 640 w 640"/>
                  <a:gd name="T5" fmla="*/ 56 h 512"/>
                  <a:gd name="T6" fmla="*/ 592 w 640"/>
                  <a:gd name="T7" fmla="*/ 152 h 512"/>
                  <a:gd name="T8" fmla="*/ 448 w 640"/>
                  <a:gd name="T9" fmla="*/ 344 h 512"/>
                  <a:gd name="T10" fmla="*/ 160 w 640"/>
                  <a:gd name="T11" fmla="*/ 488 h 512"/>
                  <a:gd name="T12" fmla="*/ 16 w 640"/>
                  <a:gd name="T13" fmla="*/ 488 h 512"/>
                  <a:gd name="T14" fmla="*/ 64 w 640"/>
                  <a:gd name="T15" fmla="*/ 392 h 512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640"/>
                  <a:gd name="T25" fmla="*/ 0 h 512"/>
                  <a:gd name="T26" fmla="*/ 640 w 640"/>
                  <a:gd name="T27" fmla="*/ 512 h 512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640" h="512">
                    <a:moveTo>
                      <a:pt x="544" y="8"/>
                    </a:moveTo>
                    <a:cubicBezTo>
                      <a:pt x="560" y="4"/>
                      <a:pt x="576" y="0"/>
                      <a:pt x="592" y="8"/>
                    </a:cubicBezTo>
                    <a:cubicBezTo>
                      <a:pt x="608" y="16"/>
                      <a:pt x="640" y="32"/>
                      <a:pt x="640" y="56"/>
                    </a:cubicBezTo>
                    <a:cubicBezTo>
                      <a:pt x="640" y="80"/>
                      <a:pt x="624" y="104"/>
                      <a:pt x="592" y="152"/>
                    </a:cubicBezTo>
                    <a:cubicBezTo>
                      <a:pt x="560" y="200"/>
                      <a:pt x="520" y="288"/>
                      <a:pt x="448" y="344"/>
                    </a:cubicBezTo>
                    <a:cubicBezTo>
                      <a:pt x="376" y="400"/>
                      <a:pt x="232" y="464"/>
                      <a:pt x="160" y="488"/>
                    </a:cubicBezTo>
                    <a:cubicBezTo>
                      <a:pt x="88" y="512"/>
                      <a:pt x="32" y="504"/>
                      <a:pt x="16" y="488"/>
                    </a:cubicBezTo>
                    <a:cubicBezTo>
                      <a:pt x="0" y="472"/>
                      <a:pt x="32" y="432"/>
                      <a:pt x="64" y="392"/>
                    </a:cubicBezTo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184150" tIns="92075" rIns="184150" bIns="92075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12384" name="Text Box 32"/>
              <p:cNvSpPr txBox="1">
                <a:spLocks noChangeArrowheads="1"/>
              </p:cNvSpPr>
              <p:nvPr/>
            </p:nvSpPr>
            <p:spPr bwMode="auto">
              <a:xfrm>
                <a:off x="1099" y="2420"/>
                <a:ext cx="488" cy="175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lIns="0" tIns="0" rIns="0" bIns="0" anchor="ctr">
                <a:spAutoFit/>
              </a:bodyPr>
              <a:lstStyle/>
              <a:p>
                <a:pPr algn="ctr">
                  <a:defRPr/>
                </a:pPr>
                <a:r>
                  <a:rPr kumimoji="1" lang="en-CA" sz="100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" charset="0"/>
                  </a:rPr>
                  <a:t>AREA 1</a:t>
                </a:r>
                <a:endParaRPr kumimoji="1" lang="en-CA" sz="1000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612385" name="Rectangle 33"/>
              <p:cNvSpPr>
                <a:spLocks noChangeArrowheads="1"/>
              </p:cNvSpPr>
              <p:nvPr/>
            </p:nvSpPr>
            <p:spPr bwMode="auto">
              <a:xfrm>
                <a:off x="1583" y="1872"/>
                <a:ext cx="193" cy="193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35921" dir="2700000" algn="ctr" rotWithShape="0">
                  <a:schemeClr val="tx1"/>
                </a:outerShdw>
              </a:effectLst>
            </p:spPr>
            <p:txBody>
              <a:bodyPr wrap="none" lIns="184150" tIns="92075" rIns="184150" bIns="92075" anchor="ctr"/>
              <a:lstStyle/>
              <a:p>
                <a:pPr>
                  <a:defRPr/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9252" name="Freeform 34"/>
              <p:cNvSpPr>
                <a:spLocks/>
              </p:cNvSpPr>
              <p:nvPr/>
            </p:nvSpPr>
            <p:spPr bwMode="auto">
              <a:xfrm>
                <a:off x="1056" y="1728"/>
                <a:ext cx="480" cy="304"/>
              </a:xfrm>
              <a:custGeom>
                <a:avLst/>
                <a:gdLst>
                  <a:gd name="T0" fmla="*/ 480 w 480"/>
                  <a:gd name="T1" fmla="*/ 288 h 304"/>
                  <a:gd name="T2" fmla="*/ 432 w 480"/>
                  <a:gd name="T3" fmla="*/ 288 h 304"/>
                  <a:gd name="T4" fmla="*/ 240 w 480"/>
                  <a:gd name="T5" fmla="*/ 192 h 304"/>
                  <a:gd name="T6" fmla="*/ 0 w 480"/>
                  <a:gd name="T7" fmla="*/ 0 h 30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80"/>
                  <a:gd name="T13" fmla="*/ 0 h 304"/>
                  <a:gd name="T14" fmla="*/ 480 w 480"/>
                  <a:gd name="T15" fmla="*/ 304 h 30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80" h="304">
                    <a:moveTo>
                      <a:pt x="480" y="288"/>
                    </a:moveTo>
                    <a:cubicBezTo>
                      <a:pt x="476" y="296"/>
                      <a:pt x="472" y="304"/>
                      <a:pt x="432" y="288"/>
                    </a:cubicBezTo>
                    <a:cubicBezTo>
                      <a:pt x="392" y="272"/>
                      <a:pt x="312" y="240"/>
                      <a:pt x="240" y="192"/>
                    </a:cubicBezTo>
                    <a:cubicBezTo>
                      <a:pt x="168" y="144"/>
                      <a:pt x="84" y="72"/>
                      <a:pt x="0" y="0"/>
                    </a:cubicBezTo>
                  </a:path>
                </a:pathLst>
              </a:custGeom>
              <a:noFill/>
              <a:ln w="571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184150" tIns="92075" rIns="184150" bIns="92075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9253" name="Freeform 35"/>
              <p:cNvSpPr>
                <a:spLocks/>
              </p:cNvSpPr>
              <p:nvPr/>
            </p:nvSpPr>
            <p:spPr bwMode="auto">
              <a:xfrm>
                <a:off x="1776" y="1440"/>
                <a:ext cx="104" cy="432"/>
              </a:xfrm>
              <a:custGeom>
                <a:avLst/>
                <a:gdLst>
                  <a:gd name="T0" fmla="*/ 0 w 104"/>
                  <a:gd name="T1" fmla="*/ 432 h 432"/>
                  <a:gd name="T2" fmla="*/ 48 w 104"/>
                  <a:gd name="T3" fmla="*/ 336 h 432"/>
                  <a:gd name="T4" fmla="*/ 96 w 104"/>
                  <a:gd name="T5" fmla="*/ 96 h 432"/>
                  <a:gd name="T6" fmla="*/ 96 w 104"/>
                  <a:gd name="T7" fmla="*/ 0 h 43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4"/>
                  <a:gd name="T13" fmla="*/ 0 h 432"/>
                  <a:gd name="T14" fmla="*/ 104 w 104"/>
                  <a:gd name="T15" fmla="*/ 432 h 43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4" h="432">
                    <a:moveTo>
                      <a:pt x="0" y="432"/>
                    </a:moveTo>
                    <a:cubicBezTo>
                      <a:pt x="16" y="412"/>
                      <a:pt x="32" y="392"/>
                      <a:pt x="48" y="336"/>
                    </a:cubicBezTo>
                    <a:cubicBezTo>
                      <a:pt x="64" y="280"/>
                      <a:pt x="88" y="152"/>
                      <a:pt x="96" y="96"/>
                    </a:cubicBezTo>
                    <a:cubicBezTo>
                      <a:pt x="104" y="40"/>
                      <a:pt x="100" y="20"/>
                      <a:pt x="96" y="0"/>
                    </a:cubicBezTo>
                  </a:path>
                </a:pathLst>
              </a:custGeom>
              <a:noFill/>
              <a:ln w="571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184150" tIns="92075" rIns="184150" bIns="92075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12388" name="Text Box 36"/>
              <p:cNvSpPr txBox="1">
                <a:spLocks noChangeArrowheads="1"/>
              </p:cNvSpPr>
              <p:nvPr/>
            </p:nvSpPr>
            <p:spPr bwMode="auto">
              <a:xfrm>
                <a:off x="1242" y="1642"/>
                <a:ext cx="488" cy="175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lIns="0" tIns="0" rIns="0" bIns="0" anchor="ctr">
                <a:spAutoFit/>
              </a:bodyPr>
              <a:lstStyle/>
              <a:p>
                <a:pPr algn="ctr">
                  <a:defRPr/>
                </a:pPr>
                <a:r>
                  <a:rPr kumimoji="1" lang="en-CA" sz="100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" charset="0"/>
                  </a:rPr>
                  <a:t>AREA 2</a:t>
                </a:r>
                <a:endParaRPr kumimoji="1" lang="en-CA" sz="3000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9255" name="Line 37"/>
              <p:cNvSpPr>
                <a:spLocks noChangeShapeType="1"/>
              </p:cNvSpPr>
              <p:nvPr/>
            </p:nvSpPr>
            <p:spPr bwMode="auto">
              <a:xfrm>
                <a:off x="576" y="2064"/>
                <a:ext cx="2081" cy="0"/>
              </a:xfrm>
              <a:prstGeom prst="line">
                <a:avLst/>
              </a:prstGeom>
              <a:noFill/>
              <a:ln w="1270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184150" tIns="92075" rIns="184150" bIns="92075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9256" name="Line 38"/>
              <p:cNvSpPr>
                <a:spLocks noChangeShapeType="1"/>
              </p:cNvSpPr>
              <p:nvPr/>
            </p:nvSpPr>
            <p:spPr bwMode="auto">
              <a:xfrm>
                <a:off x="576" y="1872"/>
                <a:ext cx="2081" cy="0"/>
              </a:xfrm>
              <a:prstGeom prst="line">
                <a:avLst/>
              </a:prstGeom>
              <a:noFill/>
              <a:ln w="1270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184150" tIns="92075" rIns="184150" bIns="92075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9257" name="Text Box 39"/>
              <p:cNvSpPr txBox="1">
                <a:spLocks noChangeArrowheads="1"/>
              </p:cNvSpPr>
              <p:nvPr/>
            </p:nvSpPr>
            <p:spPr bwMode="auto">
              <a:xfrm>
                <a:off x="1428" y="1757"/>
                <a:ext cx="491" cy="4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6350">
                    <a:solidFill>
                      <a:srgbClr val="000000"/>
                    </a:solidFill>
                    <a:miter lim="800000"/>
                    <a:headEnd type="none" w="lg" len="lg"/>
                    <a:tailEnd type="none" w="lg" len="lg"/>
                  </a14:hiddenLine>
                </a:ext>
              </a:extLst>
            </p:spPr>
            <p:txBody>
              <a:bodyPr wrap="none" lIns="184150" tIns="92075" rIns="184150" bIns="92075" anchor="ctr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ctr"/>
                <a:r>
                  <a:rPr kumimoji="1" lang="en-CA" sz="1200" b="1">
                    <a:solidFill>
                      <a:srgbClr val="000000"/>
                    </a:solidFill>
                    <a:latin typeface="Arial" charset="0"/>
                  </a:rPr>
                  <a:t>3</a:t>
                </a:r>
                <a:endParaRPr kumimoji="1" lang="en-CA" sz="1200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9258" name="Text Box 40"/>
              <p:cNvSpPr txBox="1">
                <a:spLocks noChangeArrowheads="1"/>
              </p:cNvSpPr>
              <p:nvPr/>
            </p:nvSpPr>
            <p:spPr bwMode="auto">
              <a:xfrm>
                <a:off x="1390" y="3199"/>
                <a:ext cx="583" cy="4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6350">
                    <a:solidFill>
                      <a:srgbClr val="000000"/>
                    </a:solidFill>
                    <a:miter lim="800000"/>
                    <a:headEnd type="none" w="lg" len="lg"/>
                    <a:tailEnd type="none" w="lg" len="lg"/>
                  </a14:hiddenLine>
                </a:ext>
              </a:extLst>
            </p:spPr>
            <p:txBody>
              <a:bodyPr wrap="none" lIns="184150" tIns="92075" rIns="184150" bIns="92075" anchor="ctr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ctr"/>
                <a:r>
                  <a:rPr kumimoji="1" lang="en-CA" sz="1200" b="1">
                    <a:solidFill>
                      <a:srgbClr val="000000"/>
                    </a:solidFill>
                    <a:latin typeface="Arial" charset="0"/>
                  </a:rPr>
                  <a:t>12</a:t>
                </a:r>
                <a:endParaRPr kumimoji="1" lang="en-CA" sz="2000">
                  <a:solidFill>
                    <a:srgbClr val="000000"/>
                  </a:solidFill>
                  <a:latin typeface="Arial" charset="0"/>
                </a:endParaRPr>
              </a:p>
            </p:txBody>
          </p:sp>
        </p:grpSp>
      </p:grpSp>
      <p:graphicFrame>
        <p:nvGraphicFramePr>
          <p:cNvPr id="9218" name="Object 41"/>
          <p:cNvGraphicFramePr>
            <a:graphicFrameLocks noChangeAspect="1"/>
          </p:cNvGraphicFramePr>
          <p:nvPr/>
        </p:nvGraphicFramePr>
        <p:xfrm>
          <a:off x="3530600" y="1290638"/>
          <a:ext cx="5667375" cy="4579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41" name="Picture" r:id="rId5" imgW="3772080" imgH="3048120" progId="Word.Picture.8">
                  <p:embed/>
                </p:oleObj>
              </mc:Choice>
              <mc:Fallback>
                <p:oleObj name="Picture" r:id="rId5" imgW="3772080" imgH="3048120" progId="Word.Picture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30600" y="1290638"/>
                        <a:ext cx="5667375" cy="45799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222" name="Text Box 42"/>
          <p:cNvSpPr txBox="1">
            <a:spLocks noChangeArrowheads="1"/>
          </p:cNvSpPr>
          <p:nvPr/>
        </p:nvSpPr>
        <p:spPr bwMode="auto">
          <a:xfrm>
            <a:off x="2063750" y="5807075"/>
            <a:ext cx="5213350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4800">
                <a:solidFill>
                  <a:srgbClr val="FF3300"/>
                </a:solidFill>
              </a:rPr>
              <a:t>Why is it important?</a:t>
            </a:r>
          </a:p>
        </p:txBody>
      </p:sp>
    </p:spTree>
    <p:extLst>
      <p:ext uri="{BB962C8B-B14F-4D97-AF65-F5344CB8AC3E}">
        <p14:creationId xmlns:p14="http://schemas.microsoft.com/office/powerpoint/2010/main" val="1213197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1_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99"/>
      </a:hlink>
      <a:folHlink>
        <a:srgbClr val="B2B2B2"/>
      </a:folHlink>
    </a:clrScheme>
    <a:fontScheme name="1_Blank Presentatio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1_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99"/>
      </a:hlink>
      <a:folHlink>
        <a:srgbClr val="B2B2B2"/>
      </a:folHlink>
    </a:clrScheme>
    <a:fontScheme name="Blank Presentatio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6_Default Design">
  <a:themeElements>
    <a:clrScheme name="3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3_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3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9_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99"/>
      </a:hlink>
      <a:folHlink>
        <a:srgbClr val="B2B2B2"/>
      </a:folHlink>
    </a:clrScheme>
    <a:fontScheme name="2_Blank Presentation">
      <a:majorFont>
        <a:latin typeface="Times New Roman"/>
        <a:ea typeface=""/>
        <a:cs typeface="Arial"/>
      </a:majorFont>
      <a:minorFont>
        <a:latin typeface="Times New Roman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9966"/>
        </a:solidFill>
        <a:ln w="9525" cap="flat" cmpd="sng" algn="ctr">
          <a:solidFill>
            <a:schemeClr val="bg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2000" b="0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9966"/>
        </a:solidFill>
        <a:ln w="9525" cap="flat" cmpd="sng" algn="ctr">
          <a:solidFill>
            <a:schemeClr val="bg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2000" b="0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2_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12_Blank Presentation">
  <a:themeElements>
    <a:clrScheme name="1_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Blank Presentatio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9966"/>
        </a:solidFill>
        <a:ln w="9525" cap="flat" cmpd="sng" algn="ctr">
          <a:solidFill>
            <a:schemeClr val="bg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2000" b="0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9966"/>
        </a:solidFill>
        <a:ln w="9525" cap="flat" cmpd="sng" algn="ctr">
          <a:solidFill>
            <a:schemeClr val="bg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2000" b="0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1_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3_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99"/>
      </a:hlink>
      <a:folHlink>
        <a:srgbClr val="B2B2B2"/>
      </a:folHlink>
    </a:clrScheme>
    <a:fontScheme name="2_Blank Presentation">
      <a:majorFont>
        <a:latin typeface="Times New Roman"/>
        <a:ea typeface=""/>
        <a:cs typeface="Arial"/>
      </a:majorFont>
      <a:minorFont>
        <a:latin typeface="Times New Roman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9966"/>
        </a:solidFill>
        <a:ln w="9525" cap="flat" cmpd="sng" algn="ctr">
          <a:solidFill>
            <a:schemeClr val="bg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2000" b="0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9966"/>
        </a:solidFill>
        <a:ln w="9525" cap="flat" cmpd="sng" algn="ctr">
          <a:solidFill>
            <a:schemeClr val="bg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2000" b="0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2_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Executive">
  <a:themeElements>
    <a:clrScheme name="Executive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Technic">
      <a:majorFont>
        <a:latin typeface="Franklin Gothic Book"/>
        <a:ea typeface=""/>
        <a:cs typeface=""/>
        <a:font script="Jpan" typeface="ＭＳ Ｐゴシック"/>
        <a:font script="Hang" typeface="HY견고딕"/>
        <a:font script="Hans" typeface="宋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ゴシック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xecutiv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19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Default Design">
  <a:themeElements>
    <a:clrScheme name="Custom 4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3333CC"/>
      </a:hlink>
      <a:folHlink>
        <a:srgbClr val="3333CC"/>
      </a:folHlink>
    </a:clrScheme>
    <a:fontScheme name="2_Default Design">
      <a:majorFont>
        <a:latin typeface="Times New Roman"/>
        <a:ea typeface=""/>
        <a:cs typeface="Arial"/>
      </a:majorFont>
      <a:minorFont>
        <a:latin typeface="Times New Roman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2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6_Generic (Online)">
  <a:themeElements>
    <a:clrScheme name="Custom 3">
      <a:dk1>
        <a:srgbClr val="009999"/>
      </a:dk1>
      <a:lt1>
        <a:srgbClr val="FFFFFF"/>
      </a:lt1>
      <a:dk2>
        <a:srgbClr val="336699"/>
      </a:dk2>
      <a:lt2>
        <a:srgbClr val="010000"/>
      </a:lt2>
      <a:accent1>
        <a:srgbClr val="CCECFF"/>
      </a:accent1>
      <a:accent2>
        <a:srgbClr val="FFFFCC"/>
      </a:accent2>
      <a:accent3>
        <a:srgbClr val="FFFFFF"/>
      </a:accent3>
      <a:accent4>
        <a:srgbClr val="008282"/>
      </a:accent4>
      <a:accent5>
        <a:srgbClr val="E2F4FF"/>
      </a:accent5>
      <a:accent6>
        <a:srgbClr val="E7E7B9"/>
      </a:accent6>
      <a:hlink>
        <a:srgbClr val="0070C0"/>
      </a:hlink>
      <a:folHlink>
        <a:srgbClr val="0070C0"/>
      </a:folHlink>
    </a:clrScheme>
    <a:fontScheme name="Generic (Online)">
      <a:majorFont>
        <a:latin typeface="Arial Narrow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9966"/>
        </a:solidFill>
        <a:ln w="9525" cap="flat" cmpd="sng" algn="ctr">
          <a:solidFill>
            <a:schemeClr val="bg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2000" b="0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9966"/>
        </a:solidFill>
        <a:ln w="9525" cap="flat" cmpd="sng" algn="ctr">
          <a:solidFill>
            <a:schemeClr val="bg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2000" b="0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Generic (Online) 1">
        <a:dk1>
          <a:srgbClr val="009999"/>
        </a:dk1>
        <a:lt1>
          <a:srgbClr val="FFFFFF"/>
        </a:lt1>
        <a:dk2>
          <a:srgbClr val="336699"/>
        </a:dk2>
        <a:lt2>
          <a:srgbClr val="010000"/>
        </a:lt2>
        <a:accent1>
          <a:srgbClr val="CCECFF"/>
        </a:accent1>
        <a:accent2>
          <a:srgbClr val="FFFFCC"/>
        </a:accent2>
        <a:accent3>
          <a:srgbClr val="FFFFFF"/>
        </a:accent3>
        <a:accent4>
          <a:srgbClr val="008282"/>
        </a:accent4>
        <a:accent5>
          <a:srgbClr val="E2F4FF"/>
        </a:accent5>
        <a:accent6>
          <a:srgbClr val="E7E7B9"/>
        </a:accent6>
        <a:hlink>
          <a:srgbClr val="FF9966"/>
        </a:hlink>
        <a:folHlink>
          <a:srgbClr val="0099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neric (Online) 2">
        <a:dk1>
          <a:srgbClr val="800000"/>
        </a:dk1>
        <a:lt1>
          <a:srgbClr val="FFFFFF"/>
        </a:lt1>
        <a:dk2>
          <a:srgbClr val="000000"/>
        </a:dk2>
        <a:lt2>
          <a:srgbClr val="FFFFCC"/>
        </a:lt2>
        <a:accent1>
          <a:srgbClr val="000000"/>
        </a:accent1>
        <a:accent2>
          <a:srgbClr val="000099"/>
        </a:accent2>
        <a:accent3>
          <a:srgbClr val="AAAAAA"/>
        </a:accent3>
        <a:accent4>
          <a:srgbClr val="DADADA"/>
        </a:accent4>
        <a:accent5>
          <a:srgbClr val="AAAAAA"/>
        </a:accent5>
        <a:accent6>
          <a:srgbClr val="00008A"/>
        </a:accent6>
        <a:hlink>
          <a:srgbClr val="800000"/>
        </a:hlink>
        <a:folHlink>
          <a:srgbClr val="800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neric (Online) 3">
        <a:dk1>
          <a:srgbClr val="000000"/>
        </a:dk1>
        <a:lt1>
          <a:srgbClr val="FFFFFF"/>
        </a:lt1>
        <a:dk2>
          <a:srgbClr val="000000"/>
        </a:dk2>
        <a:lt2>
          <a:srgbClr val="CBCBCB"/>
        </a:lt2>
        <a:accent1>
          <a:srgbClr val="B2B2B2"/>
        </a:accent1>
        <a:accent2>
          <a:srgbClr val="EAEAEA"/>
        </a:accent2>
        <a:accent3>
          <a:srgbClr val="FFFFFF"/>
        </a:accent3>
        <a:accent4>
          <a:srgbClr val="000000"/>
        </a:accent4>
        <a:accent5>
          <a:srgbClr val="D5D5D5"/>
        </a:accent5>
        <a:accent6>
          <a:srgbClr val="D4D4D4"/>
        </a:accent6>
        <a:hlink>
          <a:srgbClr val="B2B2B2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4_Default Design">
  <a:themeElements>
    <a:clrScheme name="1_Default Design 8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B2B2B2"/>
      </a:folHlink>
    </a:clrScheme>
    <a:fontScheme name="1_Default Design">
      <a:majorFont>
        <a:latin typeface="Times New Roman"/>
        <a:ea typeface=""/>
        <a:cs typeface="Arial"/>
      </a:majorFont>
      <a:minorFont>
        <a:latin typeface="Times New Roman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9966"/>
        </a:solidFill>
        <a:ln w="9525" cap="flat" cmpd="sng" algn="ctr">
          <a:solidFill>
            <a:schemeClr val="bg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2000" b="0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9966"/>
        </a:solidFill>
        <a:ln w="9525" cap="flat" cmpd="sng" algn="ctr">
          <a:solidFill>
            <a:schemeClr val="bg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2000" b="0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0000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2_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99"/>
      </a:hlink>
      <a:folHlink>
        <a:srgbClr val="B2B2B2"/>
      </a:folHlink>
    </a:clrScheme>
    <a:fontScheme name="2_Blank Presentation">
      <a:majorFont>
        <a:latin typeface="Times New Roman"/>
        <a:ea typeface=""/>
        <a:cs typeface="Arial"/>
      </a:majorFont>
      <a:minorFont>
        <a:latin typeface="Times New Roman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2_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3_Default Design">
  <a:themeElements>
    <a:clrScheme name="3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3_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3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Override1.xml><?xml version="1.0" encoding="utf-8"?>
<a:themeOverride xmlns:a="http://schemas.openxmlformats.org/drawingml/2006/main">
  <a:clrScheme name="Custom 3">
    <a:dk1>
      <a:srgbClr val="009999"/>
    </a:dk1>
    <a:lt1>
      <a:srgbClr val="FFFFFF"/>
    </a:lt1>
    <a:dk2>
      <a:srgbClr val="336699"/>
    </a:dk2>
    <a:lt2>
      <a:srgbClr val="010000"/>
    </a:lt2>
    <a:accent1>
      <a:srgbClr val="CCECFF"/>
    </a:accent1>
    <a:accent2>
      <a:srgbClr val="FFFFCC"/>
    </a:accent2>
    <a:accent3>
      <a:srgbClr val="FFFFFF"/>
    </a:accent3>
    <a:accent4>
      <a:srgbClr val="008282"/>
    </a:accent4>
    <a:accent5>
      <a:srgbClr val="E2F4FF"/>
    </a:accent5>
    <a:accent6>
      <a:srgbClr val="E7E7B9"/>
    </a:accent6>
    <a:hlink>
      <a:srgbClr val="0070C0"/>
    </a:hlink>
    <a:folHlink>
      <a:srgbClr val="0070C0"/>
    </a:folHlink>
  </a:clrScheme>
</a:themeOverride>
</file>

<file path=ppt/theme/themeOverride2.xml><?xml version="1.0" encoding="utf-8"?>
<a:themeOverride xmlns:a="http://schemas.openxmlformats.org/drawingml/2006/main">
  <a:clrScheme name="Custom 3">
    <a:dk1>
      <a:srgbClr val="009999"/>
    </a:dk1>
    <a:lt1>
      <a:srgbClr val="FFFFFF"/>
    </a:lt1>
    <a:dk2>
      <a:srgbClr val="336699"/>
    </a:dk2>
    <a:lt2>
      <a:srgbClr val="010000"/>
    </a:lt2>
    <a:accent1>
      <a:srgbClr val="CCECFF"/>
    </a:accent1>
    <a:accent2>
      <a:srgbClr val="FFFFCC"/>
    </a:accent2>
    <a:accent3>
      <a:srgbClr val="FFFFFF"/>
    </a:accent3>
    <a:accent4>
      <a:srgbClr val="008282"/>
    </a:accent4>
    <a:accent5>
      <a:srgbClr val="E2F4FF"/>
    </a:accent5>
    <a:accent6>
      <a:srgbClr val="E7E7B9"/>
    </a:accent6>
    <a:hlink>
      <a:srgbClr val="0070C0"/>
    </a:hlink>
    <a:folHlink>
      <a:srgbClr val="0070C0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4218</TotalTime>
  <Words>2363</Words>
  <Application>Microsoft Office PowerPoint</Application>
  <PresentationFormat>On-screen Show (4:3)</PresentationFormat>
  <Paragraphs>728</Paragraphs>
  <Slides>67</Slides>
  <Notes>10</Notes>
  <HiddenSlides>0</HiddenSlides>
  <MMClips>0</MMClips>
  <ScaleCrop>false</ScaleCrop>
  <HeadingPairs>
    <vt:vector size="8" baseType="variant">
      <vt:variant>
        <vt:lpstr>Fonts Used</vt:lpstr>
      </vt:variant>
      <vt:variant>
        <vt:i4>12</vt:i4>
      </vt:variant>
      <vt:variant>
        <vt:lpstr>Theme</vt:lpstr>
      </vt:variant>
      <vt:variant>
        <vt:i4>18</vt:i4>
      </vt:variant>
      <vt:variant>
        <vt:lpstr>Embedded OLE Servers</vt:lpstr>
      </vt:variant>
      <vt:variant>
        <vt:i4>8</vt:i4>
      </vt:variant>
      <vt:variant>
        <vt:lpstr>Slide Titles</vt:lpstr>
      </vt:variant>
      <vt:variant>
        <vt:i4>67</vt:i4>
      </vt:variant>
    </vt:vector>
  </HeadingPairs>
  <TitlesOfParts>
    <vt:vector size="105" baseType="lpstr">
      <vt:lpstr>ＭＳ Ｐゴシック</vt:lpstr>
      <vt:lpstr>Arial</vt:lpstr>
      <vt:lpstr>Arial Narrow</vt:lpstr>
      <vt:lpstr>Calibri</vt:lpstr>
      <vt:lpstr>Century Gothic</vt:lpstr>
      <vt:lpstr>Courier New</vt:lpstr>
      <vt:lpstr>Franklin Gothic Book</vt:lpstr>
      <vt:lpstr>Monotype Sorts</vt:lpstr>
      <vt:lpstr>Open Sans</vt:lpstr>
      <vt:lpstr>Symbol</vt:lpstr>
      <vt:lpstr>Times New Roman</vt:lpstr>
      <vt:lpstr>Wingdings</vt:lpstr>
      <vt:lpstr>1_Blank Presentation</vt:lpstr>
      <vt:lpstr>2_Default Design</vt:lpstr>
      <vt:lpstr>6_Generic (Online)</vt:lpstr>
      <vt:lpstr>Office Theme</vt:lpstr>
      <vt:lpstr>1_Office Theme</vt:lpstr>
      <vt:lpstr>4_Default Design</vt:lpstr>
      <vt:lpstr>4_Office Theme</vt:lpstr>
      <vt:lpstr>2_Blank Presentation</vt:lpstr>
      <vt:lpstr>3_Default Design</vt:lpstr>
      <vt:lpstr>Blank Presentation</vt:lpstr>
      <vt:lpstr>6_Default Design</vt:lpstr>
      <vt:lpstr>2_Office Theme</vt:lpstr>
      <vt:lpstr>9_Blank Presentation</vt:lpstr>
      <vt:lpstr>5_Office Theme</vt:lpstr>
      <vt:lpstr>12_Blank Presentation</vt:lpstr>
      <vt:lpstr>3_Blank Presentation</vt:lpstr>
      <vt:lpstr>7_Office Theme</vt:lpstr>
      <vt:lpstr>Executive</vt:lpstr>
      <vt:lpstr>Clip</vt:lpstr>
      <vt:lpstr>Picture</vt:lpstr>
      <vt:lpstr>Bitmap Image</vt:lpstr>
      <vt:lpstr>Graph Sheet</vt:lpstr>
      <vt:lpstr>Chart</vt:lpstr>
      <vt:lpstr>Worksheet</vt:lpstr>
      <vt:lpstr>Document</vt:lpstr>
      <vt:lpstr>Equation</vt:lpstr>
      <vt:lpstr>Extended Hydrologic Terrain Analysis</vt:lpstr>
      <vt:lpstr>Watershed Delineation</vt:lpstr>
      <vt:lpstr>Fill and Flow Direction</vt:lpstr>
      <vt:lpstr>Flow Accumulation</vt:lpstr>
      <vt:lpstr>Stream definition by theshold</vt:lpstr>
      <vt:lpstr>Stream Segmentation</vt:lpstr>
      <vt:lpstr>Catchment Delineation</vt:lpstr>
      <vt:lpstr>Conversion to Vector</vt:lpstr>
      <vt:lpstr>How to decide on stream delineation threshold ?</vt:lpstr>
      <vt:lpstr>Delineation of Channel Networks and Catchments</vt:lpstr>
      <vt:lpstr>PowerPoint Presentation</vt:lpstr>
      <vt:lpstr>Examples of differently textured topography</vt:lpstr>
      <vt:lpstr>Gently Sloping Convex Landscape</vt:lpstr>
      <vt:lpstr>Topographic Texture and Drainage Density</vt:lpstr>
      <vt:lpstr>PowerPoint Presentation</vt:lpstr>
      <vt:lpstr>Drainage Density</vt:lpstr>
      <vt:lpstr>Drainage Density for Different Support Area Thresholds</vt:lpstr>
      <vt:lpstr>Drainage Density Versus Contributing Area Threshold</vt:lpstr>
      <vt:lpstr>Hortons Laws: Strahler system for stream ordering</vt:lpstr>
      <vt:lpstr>Length Ratio</vt:lpstr>
      <vt:lpstr>Slope Ratio</vt:lpstr>
      <vt:lpstr>Constant Stream Drops Law</vt:lpstr>
      <vt:lpstr>Stream Drop Elevation difference between ends of stream</vt:lpstr>
      <vt:lpstr>Suggestion:  Map channel networks from the DEM at the finest resolution consistent with observed channel network geomorphology ‘laws’.  </vt:lpstr>
      <vt:lpstr>Statistical Analysis of Stream Drops</vt:lpstr>
      <vt:lpstr>T-Test for Difference in Mean Values</vt:lpstr>
      <vt:lpstr>Objectively Selected Support Area Threshold</vt:lpstr>
      <vt:lpstr>PowerPoint Presentation</vt:lpstr>
      <vt:lpstr>PowerPoint Presentation</vt:lpstr>
      <vt:lpstr>Local Curvature Computation (Peuker and Douglas, 1975, Comput. Graphics Image Proc. 4:375)</vt:lpstr>
      <vt:lpstr>Contributing area of upwards curved grid cells only</vt:lpstr>
      <vt:lpstr>Upward Curved Contributing Area Threshold</vt:lpstr>
      <vt:lpstr>PowerPoint Presentation</vt:lpstr>
      <vt:lpstr>Channel network delineation, other options</vt:lpstr>
      <vt:lpstr>PowerPoint Presentation</vt:lpstr>
      <vt:lpstr>TauDEM </vt:lpstr>
      <vt:lpstr>TauDEM Dinfinity Representation of Flow Field</vt:lpstr>
      <vt:lpstr>PowerPoint Presentation</vt:lpstr>
      <vt:lpstr>Contributing area from D-Infinity</vt:lpstr>
      <vt:lpstr>Contributing area from D-Infinity</vt:lpstr>
      <vt:lpstr>Wetness Index</vt:lpstr>
      <vt:lpstr>PowerPoint Presentation</vt:lpstr>
      <vt:lpstr>Generalization to Flow Algebra</vt:lpstr>
      <vt:lpstr>General Pseudocode Upstream Flow Algebra Evaluation</vt:lpstr>
      <vt:lpstr>Example: Retention limited runoff generation with run-on</vt:lpstr>
      <vt:lpstr>Retention limited runoff with run-on</vt:lpstr>
      <vt:lpstr>General Pseudocode Downstream Flow Algebra Evaluation</vt:lpstr>
      <vt:lpstr>PowerPoint Presentation</vt:lpstr>
      <vt:lpstr>Weighted distance to target set</vt:lpstr>
      <vt:lpstr>Buffer potential weighted distance to stream</vt:lpstr>
      <vt:lpstr>Distance Down and Distance Up</vt:lpstr>
      <vt:lpstr>Height above Nearest Drainage (HAND) evaluated using TauDEM Dinfinity Vertical Distance Down function </vt:lpstr>
      <vt:lpstr>PowerPoint Presentation</vt:lpstr>
      <vt:lpstr>Transport limited accumulation</vt:lpstr>
      <vt:lpstr>The challenge of increasing Digital Elevation Model (DEM) resolution</vt:lpstr>
      <vt:lpstr>TauDEM Parallel Approach</vt:lpstr>
      <vt:lpstr>Some Algorithm Details Pit Removal: Planchon Fill Algorithm</vt:lpstr>
      <vt:lpstr>Parallel Scheme</vt:lpstr>
      <vt:lpstr>Parallelization of Contributing Area/Flow Algebra</vt:lpstr>
      <vt:lpstr>Able to run larger problems</vt:lpstr>
      <vt:lpstr>Improvements in Flow Direction Computation</vt:lpstr>
      <vt:lpstr>2nd HAND Map (May 29, 2016)</vt:lpstr>
      <vt:lpstr>Programming</vt:lpstr>
      <vt:lpstr>Q based block of code to evaluate any “flow algebra expression”</vt:lpstr>
      <vt:lpstr>Python Script to Call Command Line</vt:lpstr>
      <vt:lpstr>PitRemove</vt:lpstr>
      <vt:lpstr>Summary Concepts</vt:lpstr>
    </vt:vector>
  </TitlesOfParts>
  <Company>Utah State University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GIS in Hydrology short course</dc:title>
  <dc:creator>David Tarboton</dc:creator>
  <cp:lastModifiedBy>CAEE-maidment</cp:lastModifiedBy>
  <cp:revision>230</cp:revision>
  <cp:lastPrinted>2012-09-27T06:08:16Z</cp:lastPrinted>
  <dcterms:created xsi:type="dcterms:W3CDTF">1998-06-30T21:37:06Z</dcterms:created>
  <dcterms:modified xsi:type="dcterms:W3CDTF">2017-10-03T12:29:41Z</dcterms:modified>
</cp:coreProperties>
</file>