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6" r:id="rId6"/>
    <p:sldId id="265" r:id="rId7"/>
    <p:sldId id="273" r:id="rId8"/>
    <p:sldId id="258" r:id="rId9"/>
    <p:sldId id="259" r:id="rId10"/>
    <p:sldId id="270" r:id="rId11"/>
    <p:sldId id="271" r:id="rId12"/>
    <p:sldId id="262" r:id="rId13"/>
    <p:sldId id="260" r:id="rId14"/>
    <p:sldId id="269" r:id="rId15"/>
    <p:sldId id="26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Impervious Area vs. DCIA Index Cutoff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47625">
                <a:solidFill>
                  <a:schemeClr val="accent1"/>
                </a:solidFill>
              </a:ln>
              <a:effectLst/>
            </c:spPr>
          </c:marker>
          <c:xVal>
            <c:numRef>
              <c:f>Sheet1!$G$5:$G$11</c:f>
              <c:numCache>
                <c:formatCode>General</c:formatCode>
                <c:ptCount val="7"/>
                <c:pt idx="0">
                  <c:v>0.95</c:v>
                </c:pt>
                <c:pt idx="1">
                  <c:v>0.9</c:v>
                </c:pt>
                <c:pt idx="2">
                  <c:v>0.85</c:v>
                </c:pt>
                <c:pt idx="3">
                  <c:v>0.8</c:v>
                </c:pt>
                <c:pt idx="4">
                  <c:v>0.75</c:v>
                </c:pt>
              </c:numCache>
            </c:numRef>
          </c:xVal>
          <c:yVal>
            <c:numRef>
              <c:f>Sheet1!$H$5:$H$9</c:f>
              <c:numCache>
                <c:formatCode>General</c:formatCode>
                <c:ptCount val="5"/>
                <c:pt idx="0">
                  <c:v>2.771306</c:v>
                </c:pt>
                <c:pt idx="1">
                  <c:v>3.7639879999999999</c:v>
                </c:pt>
                <c:pt idx="2">
                  <c:v>4.6440619999999999</c:v>
                </c:pt>
                <c:pt idx="3">
                  <c:v>5.6800879999999996</c:v>
                </c:pt>
                <c:pt idx="4">
                  <c:v>9.376512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98-4682-A126-F50D8A665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153096"/>
        <c:axId val="363153424"/>
      </c:scatterChart>
      <c:valAx>
        <c:axId val="363153096"/>
        <c:scaling>
          <c:orientation val="minMax"/>
          <c:min val="0.7000000000000000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DCIA Index Cutoff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3153424"/>
        <c:crosses val="autoZero"/>
        <c:crossBetween val="midCat"/>
      </c:valAx>
      <c:valAx>
        <c:axId val="36315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Directly Connected Impervious Area of Williston, FL (10</a:t>
                </a:r>
                <a:r>
                  <a:rPr lang="en-US" baseline="30000" dirty="0"/>
                  <a:t>6</a:t>
                </a:r>
                <a:r>
                  <a:rPr lang="en-US" dirty="0"/>
                  <a:t> ft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3153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AC783-817E-4C84-9FD9-71B4F2905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2710C-8315-4461-9966-AA4C98834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FCD41-8929-41DE-AC7C-8B043DF6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5EC-2E9F-4468-9179-E8E7B8134EA6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6EA8D-C080-4CEB-8B9A-78D7F4A8D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57473-504A-4743-B573-5E47A9D7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4F20-66FE-4148-A5FA-FC6FC8FE1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5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A16E-B61F-4545-BD4E-89CEB6D7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C2A11-3EA6-45FE-9128-9F9CC9387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4BE45-FC54-446C-8AAD-86A7A551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5EC-2E9F-4468-9179-E8E7B8134EA6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112F0-A9CB-4ABC-B919-372A60F3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2269F-50DF-434A-9601-0FB140BD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4F20-66FE-4148-A5FA-FC6FC8FE1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1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15D1D3-362E-409D-A216-37AAE6B5C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DA696-85E2-4884-804D-221EB6D39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6ADCC-89BE-4678-BF33-3C65F3846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5EC-2E9F-4468-9179-E8E7B8134EA6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82BF3-F2F1-470C-B49E-71E0CC1C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722C6-D3B7-48D9-8A61-F3EC185E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4F20-66FE-4148-A5FA-FC6FC8FE1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F26E-EE43-490C-B977-36B19336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A175-8438-4080-B78D-2741C01A3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B8B7-E6C1-4522-B54E-CC066135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5EC-2E9F-4468-9179-E8E7B8134EA6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76CC1-EB6D-4681-8C9A-79FBFBC6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2B345-B26C-4A04-AE4F-A50958F7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4F20-66FE-4148-A5FA-FC6FC8FE1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3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9F5E-E385-4E00-A473-46B0FA9E3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1BBDE-19CC-444E-9422-2C63F078D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059CC-1BF8-4D6C-B06E-B0900195D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5EC-2E9F-4468-9179-E8E7B8134EA6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6E881-1826-427D-A91B-8C48D28B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FFDFC-13E7-441F-AF24-75E01F68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4F20-66FE-4148-A5FA-FC6FC8FE1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9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0946-AD21-4FAE-AE46-41FE78B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23812-F25E-47BD-9C52-3F95216ED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D1712-F6B9-44C7-9119-C0E9FF1CB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89573-C3F6-4BF7-975F-5BAACE19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5EC-2E9F-4468-9179-E8E7B8134EA6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3F5CD-C166-4A06-AB3B-2DE4A9CE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A81A5-61D0-4D9E-A827-EFEF8D68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4F20-66FE-4148-A5FA-FC6FC8FE1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EA91-75D6-48EC-A7A1-1CAE0B12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F9E28-677B-4E0D-9C71-2D4AF4B3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203BC-A831-4572-8C78-DD74B004F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2DFD8-B087-41A6-BC79-2B95CCA79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010F1-2A36-4B38-8EC6-989797C70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2CCB5-ABF1-45E0-AF0D-EECEFE2B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5EC-2E9F-4468-9179-E8E7B8134EA6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C2D3BE-F777-4CF9-97A7-441C45E0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FE6F2-CCC3-4603-ADC8-2B59C9E8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4F20-66FE-4148-A5FA-FC6FC8FE1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9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4FAF-D11A-4214-B7A3-A1A1B7ED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7C3B6-721E-4AF7-8199-46D95C79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5EC-2E9F-4468-9179-E8E7B8134EA6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ADF60-21D4-42CE-8C3B-9287E993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E3504-8D69-431E-9AC9-439A61E3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4F20-66FE-4148-A5FA-FC6FC8FE1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6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C28A56-2493-4339-98FB-D3D681F5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5EC-2E9F-4468-9179-E8E7B8134EA6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D6276-B34D-442B-897C-DF4C25B8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5AAE8-AF81-426E-B2A5-084F78C6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4F20-66FE-4148-A5FA-FC6FC8FE1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7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DDD4-A039-4646-A458-978F2A41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E2FD0-4F7E-4732-840C-2916A4778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E01CD-BAAD-489F-BF98-5C67E8527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94C6C-EDF9-4218-ACE6-C42CAADC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5EC-2E9F-4468-9179-E8E7B8134EA6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B9D30-4A47-44C6-B507-0CFDF0BD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ECC4-C354-46B8-95ED-2D62D337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4F20-66FE-4148-A5FA-FC6FC8FE1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3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EFA4-4C8F-46EA-956E-1FCD5F0B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BF93AB-5E7F-4FCA-BC92-E2FF74032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C2D89-F781-46E3-845C-D37758EDB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03B2C-4A68-4119-992F-B21746C2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5EC-2E9F-4468-9179-E8E7B8134EA6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2BEEA-0C60-4E71-83DE-25334638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219F2-01A4-4333-B585-4EA86E2E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4F20-66FE-4148-A5FA-FC6FC8FE1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9F0B5-259F-4219-B8A3-BB8A40AC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617A7-AD2A-453D-9DE8-BC7C44098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29E94-CF57-4B35-A226-1BFAF9A40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965EC-2E9F-4468-9179-E8E7B8134EA6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F61E0-E1C4-4348-9EE8-7A3F1CA6D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393E7-D524-416F-A804-1E37B9E70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C4F20-66FE-4148-A5FA-FC6FC8FE1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9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FD42-C143-440D-8D06-00ECBC52F5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a Novel Method for Estimating Directly Connected Impervious Area and Unconnected Impervious Area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CEEBA-0275-46D6-BEC0-1283AE7AC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209857"/>
            <a:ext cx="6610350" cy="10515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Chu, with help from Jones Edmunds and Associates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11/13/2018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Texas at Austin- CE 394k</a:t>
            </a:r>
          </a:p>
        </p:txBody>
      </p:sp>
    </p:spTree>
    <p:extLst>
      <p:ext uri="{BB962C8B-B14F-4D97-AF65-F5344CB8AC3E}">
        <p14:creationId xmlns:p14="http://schemas.microsoft.com/office/powerpoint/2010/main" val="390494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7E2C6-A863-4EED-8742-9ADDEA12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2AE615-3AAB-43F0-96DA-9D7B82954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324876"/>
            <a:ext cx="8875058" cy="6858000"/>
          </a:xfrm>
        </p:spPr>
      </p:pic>
    </p:spTree>
    <p:extLst>
      <p:ext uri="{BB962C8B-B14F-4D97-AF65-F5344CB8AC3E}">
        <p14:creationId xmlns:p14="http://schemas.microsoft.com/office/powerpoint/2010/main" val="365950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92A82-0F1F-468B-B795-F64773A9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640ABAE-AE04-4919-82F2-EC23C5E0D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5773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207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79564-9E8A-4516-AC77-E307B710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DCIA estimation Methods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8AE18DAF-B783-4B4A-B326-F98F61D7D7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143206"/>
              </p:ext>
            </p:extLst>
          </p:nvPr>
        </p:nvGraphicFramePr>
        <p:xfrm>
          <a:off x="2108199" y="2320131"/>
          <a:ext cx="7975601" cy="3362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6653">
                  <a:extLst>
                    <a:ext uri="{9D8B030D-6E8A-4147-A177-3AD203B41FA5}">
                      <a16:colId xmlns:a16="http://schemas.microsoft.com/office/drawing/2014/main" val="2963772116"/>
                    </a:ext>
                  </a:extLst>
                </a:gridCol>
                <a:gridCol w="1853014">
                  <a:extLst>
                    <a:ext uri="{9D8B030D-6E8A-4147-A177-3AD203B41FA5}">
                      <a16:colId xmlns:a16="http://schemas.microsoft.com/office/drawing/2014/main" val="2548378632"/>
                    </a:ext>
                  </a:extLst>
                </a:gridCol>
                <a:gridCol w="659062">
                  <a:extLst>
                    <a:ext uri="{9D8B030D-6E8A-4147-A177-3AD203B41FA5}">
                      <a16:colId xmlns:a16="http://schemas.microsoft.com/office/drawing/2014/main" val="586029781"/>
                    </a:ext>
                  </a:extLst>
                </a:gridCol>
                <a:gridCol w="2196872">
                  <a:extLst>
                    <a:ext uri="{9D8B030D-6E8A-4147-A177-3AD203B41FA5}">
                      <a16:colId xmlns:a16="http://schemas.microsoft.com/office/drawing/2014/main" val="2163967340"/>
                    </a:ext>
                  </a:extLst>
                </a:gridCol>
              </a:tblGrid>
              <a:tr h="3429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Comparison of DCIA Estimation Methods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441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Estimation Method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to completion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746259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(ft^2)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(hours)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16454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Gregory Method (0.95)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2771306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717609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Gregory Method (0.90)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3763988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1629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Gregory Method (0.85)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4644062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9708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Gregory Method (0.80)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5680088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3062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Gregory Method (0.75)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9376512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7305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Manual Method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9008680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58713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 Cover Estimate Method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3255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327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2C7D-E8D0-44BD-A914-BE2C799F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 of the Gregory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F76F8-F514-496E-8C4B-32B38E1E1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Detailed- The Gregory method can analyze every grid cell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require human work.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output is probabilistic, not binary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51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7612-6934-4521-AD8E-0E7CDEEE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Weaknesses of the Gregory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BED01-3BF0-46C6-B7D1-8B21FA700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Uncalibrated Accuracy Issues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requires a flow direction raster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pervious area gets classified as DCIA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DCIA estimates for areas near the point of concentration are less accurate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calibration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D8 flow directions- May not represent reality at the 2.5ft grid cell level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flow lines are not necessarily at the beginning of the stormwater system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66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A5B9-4663-4C59-A546-78E4F325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Improvements to the Gregory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3825F-B8DE-4395-9FC7-56D28149F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 DCIA index calculation to only impervious areas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 Flow Length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method for consistently calibration of the Gregory Method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Dinfinity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 directions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1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1BB3-DF22-40DB-9FA6-C27DCA8F7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46E3F-F509-44D3-ADDC-5F2BD5764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Timbdesign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“Asphalt Driveways Minnesota | Residential Paving.”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Alpine Asphalt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Alpine Asphalt, 9 Nov. 2018, alpineasphalt.com/residential/.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States, Congress, “Urban Hydrology for Small Watersheds.”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 Hydrology for Small Watersheds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pp. 1–164.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8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80F8-B8BB-4CA6-9609-39E582F3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Directly Connected Impervious Area (DCIA)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3532C-11F8-4CE0-9270-D5CF836BA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513" y="2515536"/>
            <a:ext cx="6336974" cy="3641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507FC2-37FB-4203-93F6-7557290C12FB}"/>
              </a:ext>
            </a:extLst>
          </p:cNvPr>
          <p:cNvSpPr txBox="1"/>
          <p:nvPr/>
        </p:nvSpPr>
        <p:spPr>
          <a:xfrm>
            <a:off x="1573530" y="1690688"/>
            <a:ext cx="9044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Directly Connected Impervious Area – Rain that falls on this area flows directly to the drainage system over impervious area.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7A96AF-EB1C-45DB-B2E1-6DBEFE9D8D57}"/>
              </a:ext>
            </a:extLst>
          </p:cNvPr>
          <p:cNvSpPr txBox="1"/>
          <p:nvPr/>
        </p:nvSpPr>
        <p:spPr>
          <a:xfrm>
            <a:off x="6785302" y="6192758"/>
            <a:ext cx="247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Timbdesign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1)</a:t>
            </a:r>
          </a:p>
        </p:txBody>
      </p:sp>
    </p:spTree>
    <p:extLst>
      <p:ext uri="{BB962C8B-B14F-4D97-AF65-F5344CB8AC3E}">
        <p14:creationId xmlns:p14="http://schemas.microsoft.com/office/powerpoint/2010/main" val="61769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88A6-1DE2-414F-9DE5-5FC9A516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Unconnected Impervious Area (UCIA)</a:t>
            </a:r>
          </a:p>
        </p:txBody>
      </p:sp>
      <p:pic>
        <p:nvPicPr>
          <p:cNvPr id="4098" name="Picture 2" descr="https://leecountync.gov/portals/0/Images/facilitiesrentals/buchanan-shelter.jpg">
            <a:extLst>
              <a:ext uri="{FF2B5EF4-FFF2-40B4-BE49-F238E27FC236}">
                <a16:creationId xmlns:a16="http://schemas.microsoft.com/office/drawing/2014/main" id="{6DC519B2-5F83-4F5D-AC69-671057E1C0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93" y="2401680"/>
            <a:ext cx="5430811" cy="407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66662B-4DA1-4D88-8242-79E4761C36C0}"/>
              </a:ext>
            </a:extLst>
          </p:cNvPr>
          <p:cNvSpPr txBox="1"/>
          <p:nvPr/>
        </p:nvSpPr>
        <p:spPr>
          <a:xfrm>
            <a:off x="1485900" y="1588770"/>
            <a:ext cx="969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Unconnected impervious area- Rain that falls in this area must flow over a pervious area before it enters the drainage system.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EB9FE-4F32-4901-BABE-DF00FC12957F}"/>
              </a:ext>
            </a:extLst>
          </p:cNvPr>
          <p:cNvSpPr txBox="1"/>
          <p:nvPr/>
        </p:nvSpPr>
        <p:spPr>
          <a:xfrm>
            <a:off x="6332220" y="6492875"/>
            <a:ext cx="247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Timbdesign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1)</a:t>
            </a:r>
          </a:p>
        </p:txBody>
      </p:sp>
    </p:spTree>
    <p:extLst>
      <p:ext uri="{BB962C8B-B14F-4D97-AF65-F5344CB8AC3E}">
        <p14:creationId xmlns:p14="http://schemas.microsoft.com/office/powerpoint/2010/main" val="253196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tka Beach fresh paved driveway">
            <a:extLst>
              <a:ext uri="{FF2B5EF4-FFF2-40B4-BE49-F238E27FC236}">
                <a16:creationId xmlns:a16="http://schemas.microsoft.com/office/drawing/2014/main" id="{6EC72B03-3E2C-42F4-ADB9-A3509F7BB2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3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96DA-94BA-4B5A-A6E1-2F8BE060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 Number Reduction based on DCIA Percentage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9CDBBB-27C0-43E5-BBF5-5504B7083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1939131"/>
            <a:ext cx="6667500" cy="4124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B7EF94-2D15-40F1-9832-444D3587AE84}"/>
              </a:ext>
            </a:extLst>
          </p:cNvPr>
          <p:cNvSpPr txBox="1"/>
          <p:nvPr/>
        </p:nvSpPr>
        <p:spPr>
          <a:xfrm>
            <a:off x="6972300" y="6149340"/>
            <a:ext cx="269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(United States, 1)</a:t>
            </a:r>
          </a:p>
        </p:txBody>
      </p:sp>
    </p:spTree>
    <p:extLst>
      <p:ext uri="{BB962C8B-B14F-4D97-AF65-F5344CB8AC3E}">
        <p14:creationId xmlns:p14="http://schemas.microsoft.com/office/powerpoint/2010/main" val="385921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52EA-074B-419F-A1C9-A79C9262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Methods for determining DCIA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B5005-CFB7-4FA9-8315-8D0543945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 Scanning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Gregory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Sampling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9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5A1AD-1FF0-481D-A23F-155051A7B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Manual Scanning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766978-C751-4D97-97E9-7E7CD411C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8221" y="1445218"/>
            <a:ext cx="4823327" cy="47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0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BB2E-159C-4835-AE05-3F902C1E7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the Gregory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94A050-517E-47DC-A466-F90E165950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grid cell: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the unweighted Flow Length downstream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the Flow Length downstream weighted by impervious area.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impervious raster has values of 0 for pervious area and 1 for impervious area.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DCIA index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𝑊𝑒𝑖𝑔h𝑡𝑒𝑑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𝐹𝑙𝑜𝑤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𝐿𝑒𝑛𝑔𝑡h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𝑈𝑛𝑤𝑒𝑖𝑔h𝑡𝑒𝑑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𝐹𝑙𝑜𝑤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𝐿𝑒𝑛𝑔𝑡h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𝐹𝑙𝑜𝑤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𝐿𝑒𝑛𝑔𝑡h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𝑂𝑣𝑒𝑟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𝐼𝑚𝑝𝑒𝑟𝑣𝑖𝑜𝑢𝑠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𝐴𝑟𝑒𝑎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𝐹𝑙𝑜𝑤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𝐿𝑒𝑛𝑔𝑡h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Grid cells with values close to 1 are likely to be Directly Connected Impervious Area.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values above a threshold DCIA index are considered Directly Connected Impervious Area.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94A050-517E-47DC-A466-F90E16595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16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9E71-02FC-449E-A891-D5538BA5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Interpretation of the output- The DCIA index.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9A184AA3-9C6A-46B1-A342-C5186349A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013" y="1547232"/>
            <a:ext cx="5250045" cy="47696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FE3006-204A-43D2-BDCE-CA2B242BC35E}"/>
              </a:ext>
            </a:extLst>
          </p:cNvPr>
          <p:cNvSpPr txBox="1"/>
          <p:nvPr/>
        </p:nvSpPr>
        <p:spPr>
          <a:xfrm>
            <a:off x="8137003" y="1782501"/>
            <a:ext cx="222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impervious</a:t>
            </a:r>
          </a:p>
          <a:p>
            <a:r>
              <a:rPr lang="en-US" dirty="0"/>
              <a:t>0 = pervious</a:t>
            </a:r>
          </a:p>
        </p:txBody>
      </p:sp>
    </p:spTree>
    <p:extLst>
      <p:ext uri="{BB962C8B-B14F-4D97-AF65-F5344CB8AC3E}">
        <p14:creationId xmlns:p14="http://schemas.microsoft.com/office/powerpoint/2010/main" val="414602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510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Evaluation of a Novel Method for Estimating Directly Connected Impervious Area and Unconnected Impervious Area</vt:lpstr>
      <vt:lpstr>Example of Directly Connected Impervious Area (DCIA)</vt:lpstr>
      <vt:lpstr>Example of Unconnected Impervious Area (UCIA)</vt:lpstr>
      <vt:lpstr>PowerPoint Presentation</vt:lpstr>
      <vt:lpstr>Curve Number Reduction based on DCIA Percentage</vt:lpstr>
      <vt:lpstr>3 Methods for determining DCIA </vt:lpstr>
      <vt:lpstr>Example of Manual Scanning</vt:lpstr>
      <vt:lpstr>Performing the Gregory method</vt:lpstr>
      <vt:lpstr>Physical Interpretation of the output- The DCIA index.</vt:lpstr>
      <vt:lpstr>PowerPoint Presentation</vt:lpstr>
      <vt:lpstr>PowerPoint Presentation</vt:lpstr>
      <vt:lpstr>Comparison of DCIA estimation Methods</vt:lpstr>
      <vt:lpstr>Strengths of the Gregory Method</vt:lpstr>
      <vt:lpstr>Weaknesses of the Gregory Method</vt:lpstr>
      <vt:lpstr>Improvements to the Gregory Method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Chu</dc:creator>
  <cp:lastModifiedBy>Andrew Chu</cp:lastModifiedBy>
  <cp:revision>27</cp:revision>
  <dcterms:created xsi:type="dcterms:W3CDTF">2018-11-11T19:34:31Z</dcterms:created>
  <dcterms:modified xsi:type="dcterms:W3CDTF">2018-11-13T16:55:42Z</dcterms:modified>
</cp:coreProperties>
</file>