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80" r:id="rId2"/>
    <p:sldId id="258" r:id="rId3"/>
    <p:sldId id="257" r:id="rId4"/>
    <p:sldId id="259" r:id="rId5"/>
    <p:sldId id="261" r:id="rId6"/>
    <p:sldId id="260" r:id="rId7"/>
    <p:sldId id="262" r:id="rId8"/>
    <p:sldId id="268" r:id="rId9"/>
    <p:sldId id="264" r:id="rId10"/>
    <p:sldId id="265" r:id="rId11"/>
    <p:sldId id="269" r:id="rId12"/>
    <p:sldId id="270" r:id="rId13"/>
    <p:sldId id="272" r:id="rId14"/>
    <p:sldId id="274" r:id="rId15"/>
    <p:sldId id="273" r:id="rId16"/>
    <p:sldId id="275" r:id="rId17"/>
    <p:sldId id="278" r:id="rId18"/>
    <p:sldId id="279" r:id="rId19"/>
    <p:sldId id="281"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8DA805-9BB5-4BFE-8F69-FBC809D166B6}" type="datetimeFigureOut">
              <a:rPr lang="en-US" smtClean="0"/>
              <a:t>5/24/2011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68180F-FB41-4E0F-B156-A2D191484C58}" type="slidenum">
              <a:rPr lang="en-US" smtClean="0"/>
              <a:t>‹#›</a:t>
            </a:fld>
            <a:endParaRPr lang="en-US"/>
          </a:p>
        </p:txBody>
      </p:sp>
    </p:spTree>
    <p:extLst>
      <p:ext uri="{BB962C8B-B14F-4D97-AF65-F5344CB8AC3E}">
        <p14:creationId xmlns:p14="http://schemas.microsoft.com/office/powerpoint/2010/main" val="1841443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a:t>
            </a:r>
            <a:r>
              <a:rPr lang="en-US" baseline="0" dirty="0" smtClean="0"/>
              <a:t> data are recorded over time to monitor a hydrologic process or property.</a:t>
            </a:r>
            <a:endParaRPr lang="en-US" dirty="0" smtClean="0"/>
          </a:p>
        </p:txBody>
      </p:sp>
      <p:sp>
        <p:nvSpPr>
          <p:cNvPr id="4" name="Slide Number Placeholder 3"/>
          <p:cNvSpPr>
            <a:spLocks noGrp="1"/>
          </p:cNvSpPr>
          <p:nvPr>
            <p:ph type="sldNum" sz="quarter" idx="10"/>
          </p:nvPr>
        </p:nvSpPr>
        <p:spPr/>
        <p:txBody>
          <a:bodyPr/>
          <a:lstStyle/>
          <a:p>
            <a:fld id="{75A08714-0123-4697-BB9E-E797D37FF921}" type="slidenum">
              <a:rPr lang="en-US" smtClean="0"/>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Hydrology Domain Working Group was initiated by the Open Geospatial Consortium in September 2008.   The OGC</a:t>
            </a:r>
            <a:r>
              <a:rPr lang="en-US" baseline="0" dirty="0" smtClean="0"/>
              <a:t> has about 400 companies and agencies that have developed the most widely used standards for conveying geospatial information on the internet (Web Mapping Service, Web Feature Service, Web Coverage Service, Catalog Services for the Web, Sensor Observation Service).   In November 2009, OGC and WMO agreed to collaborate to provide information data exchange standards in hydrology, climatology, oceanography and meteorology – there are now two working groups – the OGC/WMO Joint Hydrology Domain Working Group and a similar Met-Oceans Working Group.  HDWG is proposing a new standard for </a:t>
            </a:r>
            <a:r>
              <a:rPr lang="en-US" baseline="0" dirty="0" err="1" smtClean="0"/>
              <a:t>WaterML</a:t>
            </a:r>
            <a:r>
              <a:rPr lang="en-US" baseline="0" dirty="0" smtClean="0"/>
              <a:t> in December 2010 that is a customization of the OGC Sensor Observation Services’ Get Observations function adapted for conveying time series through the internet (WaterML2).   The technical specification for the “service stack” will be presented and peer-reviewed through the Hydrology Domain Working Group.</a:t>
            </a:r>
            <a:endParaRPr lang="en-US" dirty="0"/>
          </a:p>
        </p:txBody>
      </p:sp>
      <p:sp>
        <p:nvSpPr>
          <p:cNvPr id="4" name="Slide Number Placeholder 3"/>
          <p:cNvSpPr>
            <a:spLocks noGrp="1"/>
          </p:cNvSpPr>
          <p:nvPr>
            <p:ph type="sldNum" sz="quarter" idx="10"/>
          </p:nvPr>
        </p:nvSpPr>
        <p:spPr/>
        <p:txBody>
          <a:bodyPr/>
          <a:lstStyle/>
          <a:p>
            <a:fld id="{522B80A7-C1F2-45F1-86EE-1EF5909884B1}"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064319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w="9525"/>
        </p:spPr>
        <p:txBody>
          <a:bodyPr/>
          <a:lstStyle/>
          <a:p>
            <a:endParaRPr lang="en-US" dirty="0" smtClean="0">
              <a:latin typeface="Arial" pitchFamily="34" charset="0"/>
              <a:ea typeface="ＭＳ Ｐゴシック"/>
              <a:cs typeface="ＭＳ Ｐゴシック"/>
            </a:endParaRPr>
          </a:p>
        </p:txBody>
      </p:sp>
      <p:sp>
        <p:nvSpPr>
          <p:cNvPr id="83972" name="Slide Number Placeholder 3"/>
          <p:cNvSpPr>
            <a:spLocks noGrp="1"/>
          </p:cNvSpPr>
          <p:nvPr>
            <p:ph type="sldNum" sz="quarter" idx="5"/>
          </p:nvPr>
        </p:nvSpPr>
        <p:spPr>
          <a:noFill/>
        </p:spPr>
        <p:txBody>
          <a:bodyPr/>
          <a:lstStyle/>
          <a:p>
            <a:fld id="{4A51B8D1-4508-4080-A134-5CD5D288BF77}" type="slidenum">
              <a:rPr lang="en-US" smtClean="0">
                <a:latin typeface="Times New Roman" pitchFamily="18" charset="0"/>
                <a:ea typeface="ＭＳ Ｐゴシック"/>
                <a:cs typeface="ＭＳ Ｐゴシック"/>
              </a:rPr>
              <a:pPr/>
              <a:t>16</a:t>
            </a:fld>
            <a:endParaRPr lang="en-US" smtClean="0">
              <a:latin typeface="Times New Roman" pitchFamily="18" charset="0"/>
              <a:ea typeface="ＭＳ Ｐゴシック"/>
              <a:cs typeface="ＭＳ Ｐゴシック"/>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38A6BE-8007-484C-AB75-D6FA5D1B5F66}"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6DB5F5-8EB0-44E3-87F6-5882BFF58054}" type="datetimeFigureOut">
              <a:rPr lang="en-US" smtClean="0"/>
              <a:t>5/24/2011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CE6921-B0F5-4F73-BAB9-1EFE01756042}" type="slidenum">
              <a:rPr lang="en-US" smtClean="0"/>
              <a:t>‹#›</a:t>
            </a:fld>
            <a:endParaRPr lang="en-US"/>
          </a:p>
        </p:txBody>
      </p:sp>
    </p:spTree>
    <p:extLst>
      <p:ext uri="{BB962C8B-B14F-4D97-AF65-F5344CB8AC3E}">
        <p14:creationId xmlns:p14="http://schemas.microsoft.com/office/powerpoint/2010/main" val="709930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6DB5F5-8EB0-44E3-87F6-5882BFF58054}" type="datetimeFigureOut">
              <a:rPr lang="en-US" smtClean="0"/>
              <a:t>5/24/2011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CE6921-B0F5-4F73-BAB9-1EFE01756042}" type="slidenum">
              <a:rPr lang="en-US" smtClean="0"/>
              <a:t>‹#›</a:t>
            </a:fld>
            <a:endParaRPr lang="en-US"/>
          </a:p>
        </p:txBody>
      </p:sp>
    </p:spTree>
    <p:extLst>
      <p:ext uri="{BB962C8B-B14F-4D97-AF65-F5344CB8AC3E}">
        <p14:creationId xmlns:p14="http://schemas.microsoft.com/office/powerpoint/2010/main" val="406849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6DB5F5-8EB0-44E3-87F6-5882BFF58054}" type="datetimeFigureOut">
              <a:rPr lang="en-US" smtClean="0"/>
              <a:t>5/24/2011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CE6921-B0F5-4F73-BAB9-1EFE01756042}" type="slidenum">
              <a:rPr lang="en-US" smtClean="0"/>
              <a:t>‹#›</a:t>
            </a:fld>
            <a:endParaRPr lang="en-US"/>
          </a:p>
        </p:txBody>
      </p:sp>
    </p:spTree>
    <p:extLst>
      <p:ext uri="{BB962C8B-B14F-4D97-AF65-F5344CB8AC3E}">
        <p14:creationId xmlns:p14="http://schemas.microsoft.com/office/powerpoint/2010/main" val="1464207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936846"/>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2813" y="687388"/>
            <a:ext cx="7313612" cy="365760"/>
          </a:xfrm>
        </p:spPr>
        <p:txBody>
          <a:bodyPr/>
          <a:lstStyle>
            <a:lvl1pPr>
              <a:defRPr baseline="0"/>
            </a:lvl1pPr>
          </a:lstStyle>
          <a:p>
            <a:r>
              <a:rPr lang="en-US" dirty="0"/>
              <a:t>Click to edit Master title style</a:t>
            </a:r>
            <a:endParaRPr lang="en-US"/>
          </a:p>
        </p:txBody>
      </p:sp>
      <p:sp>
        <p:nvSpPr>
          <p:cNvPr id="5" name="Text Placeholder 4"/>
          <p:cNvSpPr>
            <a:spLocks noGrp="1"/>
          </p:cNvSpPr>
          <p:nvPr>
            <p:ph type="body" sz="quarter" idx="10"/>
          </p:nvPr>
        </p:nvSpPr>
        <p:spPr>
          <a:xfrm>
            <a:off x="912813" y="1078992"/>
            <a:ext cx="7313612" cy="342900"/>
          </a:xfrm>
        </p:spPr>
        <p:txBody>
          <a:bodyPr/>
          <a:lstStyle>
            <a:lvl1pPr marL="0" indent="0">
              <a:buFontTx/>
              <a:buNone/>
              <a:defRPr lang="en-US" sz="1600" b="1" i="1">
                <a:solidFill>
                  <a:schemeClr val="accent2"/>
                </a:solidFill>
                <a:effectLst>
                  <a:outerShdw blurRad="50800" dist="38100" dir="2700000" algn="tl">
                    <a:srgbClr val="000000">
                      <a:alpha val="43000"/>
                    </a:srgbClr>
                  </a:outerShdw>
                </a:effectLst>
                <a:latin typeface="+mj-lt"/>
                <a:ea typeface="+mj-ea"/>
                <a:cs typeface="ＭＳ Ｐゴシック" pitchFamily="-110" charset="-128"/>
              </a:defRPr>
            </a:lvl1pPr>
          </a:lstStyle>
          <a:p>
            <a:pPr lvl="0"/>
            <a:r>
              <a:rPr lang="en-US"/>
              <a:t>Click to edit Master text styles</a:t>
            </a:r>
          </a:p>
        </p:txBody>
      </p:sp>
      <p:sp>
        <p:nvSpPr>
          <p:cNvPr id="12" name="Text Placeholder 11"/>
          <p:cNvSpPr>
            <a:spLocks noGrp="1"/>
          </p:cNvSpPr>
          <p:nvPr>
            <p:ph type="body" sz="quarter" idx="11"/>
          </p:nvPr>
        </p:nvSpPr>
        <p:spPr>
          <a:xfrm>
            <a:off x="911225" y="5716588"/>
            <a:ext cx="7315200" cy="457200"/>
          </a:xfrm>
        </p:spPr>
        <p:txBody>
          <a:bodyPr anchor="b"/>
          <a:lstStyle>
            <a:lvl1pPr algn="r">
              <a:buFontTx/>
              <a:buNone/>
              <a:defRPr sz="1300" i="1">
                <a:solidFill>
                  <a:schemeClr val="accent2"/>
                </a:solidFill>
                <a:effectLst>
                  <a:outerShdw blurRad="50800" dist="38100" dir="2700000" algn="tl">
                    <a:srgbClr val="000000">
                      <a:alpha val="43000"/>
                    </a:srgbClr>
                  </a:outerShdw>
                </a:effectLst>
                <a:latin typeface="Arial"/>
                <a:cs typeface="Arial"/>
              </a:defRPr>
            </a:lvl1pPr>
          </a:lstStyle>
          <a:p>
            <a:pPr lvl="0"/>
            <a:r>
              <a:rPr lang="en-US" smtClean="0"/>
              <a:t>Click to edit Master text styles</a:t>
            </a:r>
          </a:p>
        </p:txBody>
      </p:sp>
    </p:spTree>
    <p:extLst>
      <p:ext uri="{BB962C8B-B14F-4D97-AF65-F5344CB8AC3E}">
        <p14:creationId xmlns:p14="http://schemas.microsoft.com/office/powerpoint/2010/main" val="304292701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6DB5F5-8EB0-44E3-87F6-5882BFF58054}" type="datetimeFigureOut">
              <a:rPr lang="en-US" smtClean="0"/>
              <a:t>5/24/2011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CE6921-B0F5-4F73-BAB9-1EFE01756042}" type="slidenum">
              <a:rPr lang="en-US" smtClean="0"/>
              <a:t>‹#›</a:t>
            </a:fld>
            <a:endParaRPr lang="en-US"/>
          </a:p>
        </p:txBody>
      </p:sp>
    </p:spTree>
    <p:extLst>
      <p:ext uri="{BB962C8B-B14F-4D97-AF65-F5344CB8AC3E}">
        <p14:creationId xmlns:p14="http://schemas.microsoft.com/office/powerpoint/2010/main" val="3721104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6DB5F5-8EB0-44E3-87F6-5882BFF58054}" type="datetimeFigureOut">
              <a:rPr lang="en-US" smtClean="0"/>
              <a:t>5/24/2011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CE6921-B0F5-4F73-BAB9-1EFE01756042}" type="slidenum">
              <a:rPr lang="en-US" smtClean="0"/>
              <a:t>‹#›</a:t>
            </a:fld>
            <a:endParaRPr lang="en-US"/>
          </a:p>
        </p:txBody>
      </p:sp>
    </p:spTree>
    <p:extLst>
      <p:ext uri="{BB962C8B-B14F-4D97-AF65-F5344CB8AC3E}">
        <p14:creationId xmlns:p14="http://schemas.microsoft.com/office/powerpoint/2010/main" val="3396349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6DB5F5-8EB0-44E3-87F6-5882BFF58054}" type="datetimeFigureOut">
              <a:rPr lang="en-US" smtClean="0"/>
              <a:t>5/24/2011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CE6921-B0F5-4F73-BAB9-1EFE01756042}" type="slidenum">
              <a:rPr lang="en-US" smtClean="0"/>
              <a:t>‹#›</a:t>
            </a:fld>
            <a:endParaRPr lang="en-US"/>
          </a:p>
        </p:txBody>
      </p:sp>
    </p:spTree>
    <p:extLst>
      <p:ext uri="{BB962C8B-B14F-4D97-AF65-F5344CB8AC3E}">
        <p14:creationId xmlns:p14="http://schemas.microsoft.com/office/powerpoint/2010/main" val="319207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6DB5F5-8EB0-44E3-87F6-5882BFF58054}" type="datetimeFigureOut">
              <a:rPr lang="en-US" smtClean="0"/>
              <a:t>5/24/2011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CE6921-B0F5-4F73-BAB9-1EFE01756042}" type="slidenum">
              <a:rPr lang="en-US" smtClean="0"/>
              <a:t>‹#›</a:t>
            </a:fld>
            <a:endParaRPr lang="en-US"/>
          </a:p>
        </p:txBody>
      </p:sp>
    </p:spTree>
    <p:extLst>
      <p:ext uri="{BB962C8B-B14F-4D97-AF65-F5344CB8AC3E}">
        <p14:creationId xmlns:p14="http://schemas.microsoft.com/office/powerpoint/2010/main" val="2683946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6DB5F5-8EB0-44E3-87F6-5882BFF58054}" type="datetimeFigureOut">
              <a:rPr lang="en-US" smtClean="0"/>
              <a:t>5/24/2011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CE6921-B0F5-4F73-BAB9-1EFE01756042}" type="slidenum">
              <a:rPr lang="en-US" smtClean="0"/>
              <a:t>‹#›</a:t>
            </a:fld>
            <a:endParaRPr lang="en-US"/>
          </a:p>
        </p:txBody>
      </p:sp>
    </p:spTree>
    <p:extLst>
      <p:ext uri="{BB962C8B-B14F-4D97-AF65-F5344CB8AC3E}">
        <p14:creationId xmlns:p14="http://schemas.microsoft.com/office/powerpoint/2010/main" val="1228004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6DB5F5-8EB0-44E3-87F6-5882BFF58054}" type="datetimeFigureOut">
              <a:rPr lang="en-US" smtClean="0"/>
              <a:t>5/24/2011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CE6921-B0F5-4F73-BAB9-1EFE01756042}" type="slidenum">
              <a:rPr lang="en-US" smtClean="0"/>
              <a:t>‹#›</a:t>
            </a:fld>
            <a:endParaRPr lang="en-US"/>
          </a:p>
        </p:txBody>
      </p:sp>
    </p:spTree>
    <p:extLst>
      <p:ext uri="{BB962C8B-B14F-4D97-AF65-F5344CB8AC3E}">
        <p14:creationId xmlns:p14="http://schemas.microsoft.com/office/powerpoint/2010/main" val="1245619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6DB5F5-8EB0-44E3-87F6-5882BFF58054}" type="datetimeFigureOut">
              <a:rPr lang="en-US" smtClean="0"/>
              <a:t>5/24/2011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CE6921-B0F5-4F73-BAB9-1EFE01756042}" type="slidenum">
              <a:rPr lang="en-US" smtClean="0"/>
              <a:t>‹#›</a:t>
            </a:fld>
            <a:endParaRPr lang="en-US"/>
          </a:p>
        </p:txBody>
      </p:sp>
    </p:spTree>
    <p:extLst>
      <p:ext uri="{BB962C8B-B14F-4D97-AF65-F5344CB8AC3E}">
        <p14:creationId xmlns:p14="http://schemas.microsoft.com/office/powerpoint/2010/main" val="948400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6DB5F5-8EB0-44E3-87F6-5882BFF58054}" type="datetimeFigureOut">
              <a:rPr lang="en-US" smtClean="0"/>
              <a:t>5/24/2011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CE6921-B0F5-4F73-BAB9-1EFE01756042}" type="slidenum">
              <a:rPr lang="en-US" smtClean="0"/>
              <a:t>‹#›</a:t>
            </a:fld>
            <a:endParaRPr lang="en-US"/>
          </a:p>
        </p:txBody>
      </p:sp>
    </p:spTree>
    <p:extLst>
      <p:ext uri="{BB962C8B-B14F-4D97-AF65-F5344CB8AC3E}">
        <p14:creationId xmlns:p14="http://schemas.microsoft.com/office/powerpoint/2010/main" val="826217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6DB5F5-8EB0-44E3-87F6-5882BFF58054}" type="datetimeFigureOut">
              <a:rPr lang="en-US" smtClean="0"/>
              <a:t>5/24/2011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CE6921-B0F5-4F73-BAB9-1EFE01756042}" type="slidenum">
              <a:rPr lang="en-US" smtClean="0"/>
              <a:t>‹#›</a:t>
            </a:fld>
            <a:endParaRPr lang="en-US"/>
          </a:p>
        </p:txBody>
      </p:sp>
    </p:spTree>
    <p:extLst>
      <p:ext uri="{BB962C8B-B14F-4D97-AF65-F5344CB8AC3E}">
        <p14:creationId xmlns:p14="http://schemas.microsoft.com/office/powerpoint/2010/main" val="19001761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aterservices.usgs.gov/nwis/iv?sites=08158000&amp;period=P7D&amp;parameterCd=00060"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5.gif"/><Relationship Id="rId13" Type="http://schemas.openxmlformats.org/officeDocument/2006/relationships/image" Target="../media/image40.png"/><Relationship Id="rId18" Type="http://schemas.openxmlformats.org/officeDocument/2006/relationships/image" Target="../media/image45.png"/><Relationship Id="rId3" Type="http://schemas.openxmlformats.org/officeDocument/2006/relationships/image" Target="../media/image30.png"/><Relationship Id="rId21" Type="http://schemas.openxmlformats.org/officeDocument/2006/relationships/image" Target="../media/image48.png"/><Relationship Id="rId7" Type="http://schemas.openxmlformats.org/officeDocument/2006/relationships/image" Target="../media/image34.jpeg"/><Relationship Id="rId12" Type="http://schemas.openxmlformats.org/officeDocument/2006/relationships/image" Target="../media/image39.png"/><Relationship Id="rId17" Type="http://schemas.openxmlformats.org/officeDocument/2006/relationships/image" Target="../media/image44.jpeg"/><Relationship Id="rId2" Type="http://schemas.openxmlformats.org/officeDocument/2006/relationships/image" Target="../media/image29.png"/><Relationship Id="rId16" Type="http://schemas.openxmlformats.org/officeDocument/2006/relationships/image" Target="../media/image43.gif"/><Relationship Id="rId20" Type="http://schemas.openxmlformats.org/officeDocument/2006/relationships/image" Target="../media/image47.jpeg"/><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38.jpeg"/><Relationship Id="rId5" Type="http://schemas.openxmlformats.org/officeDocument/2006/relationships/image" Target="../media/image32.jpeg"/><Relationship Id="rId15" Type="http://schemas.openxmlformats.org/officeDocument/2006/relationships/image" Target="../media/image42.jpeg"/><Relationship Id="rId10" Type="http://schemas.openxmlformats.org/officeDocument/2006/relationships/image" Target="../media/image37.jpeg"/><Relationship Id="rId19" Type="http://schemas.openxmlformats.org/officeDocument/2006/relationships/image" Target="../media/image46.gif"/><Relationship Id="rId4" Type="http://schemas.openxmlformats.org/officeDocument/2006/relationships/image" Target="../media/image31.jpeg"/><Relationship Id="rId9" Type="http://schemas.openxmlformats.org/officeDocument/2006/relationships/image" Target="../media/image36.png"/><Relationship Id="rId14" Type="http://schemas.openxmlformats.org/officeDocument/2006/relationships/image" Target="../media/image41.jpeg"/></Relationships>
</file>

<file path=ppt/slides/_rels/slide19.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www.cuahsi.org/" TargetMode="External"/><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image" Target="../media/image15.jpeg"/><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1470025"/>
          </a:xfrm>
        </p:spPr>
        <p:txBody>
          <a:bodyPr/>
          <a:lstStyle/>
          <a:p>
            <a:r>
              <a:rPr lang="en-US" dirty="0" err="1" smtClean="0"/>
              <a:t>Ven</a:t>
            </a:r>
            <a:r>
              <a:rPr lang="en-US" dirty="0" smtClean="0"/>
              <a:t> </a:t>
            </a:r>
            <a:r>
              <a:rPr lang="en-US" dirty="0" err="1" smtClean="0"/>
              <a:t>Te</a:t>
            </a:r>
            <a:r>
              <a:rPr lang="en-US" dirty="0" smtClean="0"/>
              <a:t> Chow Award Lecture</a:t>
            </a:r>
            <a:endParaRPr lang="en-US" dirty="0"/>
          </a:p>
        </p:txBody>
      </p:sp>
      <p:sp>
        <p:nvSpPr>
          <p:cNvPr id="3" name="Subtitle 2"/>
          <p:cNvSpPr>
            <a:spLocks noGrp="1"/>
          </p:cNvSpPr>
          <p:nvPr>
            <p:ph type="subTitle" idx="1"/>
          </p:nvPr>
        </p:nvSpPr>
        <p:spPr>
          <a:xfrm>
            <a:off x="1371600" y="3352800"/>
            <a:ext cx="6400800" cy="1752600"/>
          </a:xfrm>
        </p:spPr>
        <p:txBody>
          <a:bodyPr>
            <a:normAutofit fontScale="85000" lnSpcReduction="20000"/>
          </a:bodyPr>
          <a:lstStyle/>
          <a:p>
            <a:r>
              <a:rPr lang="en-US" dirty="0" smtClean="0">
                <a:solidFill>
                  <a:schemeClr val="tx2"/>
                </a:solidFill>
              </a:rPr>
              <a:t>David R. </a:t>
            </a:r>
            <a:r>
              <a:rPr lang="en-US" dirty="0" err="1" smtClean="0">
                <a:solidFill>
                  <a:schemeClr val="tx2"/>
                </a:solidFill>
              </a:rPr>
              <a:t>Maidment</a:t>
            </a:r>
            <a:endParaRPr lang="en-US" dirty="0" smtClean="0">
              <a:solidFill>
                <a:schemeClr val="tx2"/>
              </a:solidFill>
            </a:endParaRPr>
          </a:p>
          <a:p>
            <a:endParaRPr lang="en-US" dirty="0">
              <a:solidFill>
                <a:schemeClr val="tx2"/>
              </a:solidFill>
            </a:endParaRPr>
          </a:p>
          <a:p>
            <a:r>
              <a:rPr lang="en-US" dirty="0" smtClean="0">
                <a:solidFill>
                  <a:schemeClr val="tx2"/>
                </a:solidFill>
              </a:rPr>
              <a:t>ASCE EWRI World Conference</a:t>
            </a:r>
          </a:p>
          <a:p>
            <a:r>
              <a:rPr lang="en-US" dirty="0" smtClean="0">
                <a:solidFill>
                  <a:schemeClr val="tx2"/>
                </a:solidFill>
              </a:rPr>
              <a:t>Palm Springs, 24 May 2011</a:t>
            </a:r>
          </a:p>
        </p:txBody>
      </p:sp>
    </p:spTree>
    <p:extLst>
      <p:ext uri="{BB962C8B-B14F-4D97-AF65-F5344CB8AC3E}">
        <p14:creationId xmlns:p14="http://schemas.microsoft.com/office/powerpoint/2010/main" val="37878426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rtlCol="0">
            <a:normAutofit fontScale="90000"/>
          </a:bodyPr>
          <a:lstStyle/>
          <a:p>
            <a:pPr eaLnBrk="1" fontAlgn="auto" hangingPunct="1">
              <a:spcAft>
                <a:spcPts val="0"/>
              </a:spcAft>
              <a:defRPr/>
            </a:pPr>
            <a:r>
              <a:rPr lang="en-US" dirty="0" smtClean="0"/>
              <a:t>The Data have a Common Structure</a:t>
            </a:r>
          </a:p>
        </p:txBody>
      </p:sp>
      <p:pic>
        <p:nvPicPr>
          <p:cNvPr id="14339" name="Picture 2"/>
          <p:cNvPicPr>
            <a:picLocks noChangeAspect="1" noChangeArrowheads="1"/>
          </p:cNvPicPr>
          <p:nvPr/>
        </p:nvPicPr>
        <p:blipFill>
          <a:blip r:embed="rId3" cstate="print"/>
          <a:srcRect/>
          <a:stretch>
            <a:fillRect/>
          </a:stretch>
        </p:blipFill>
        <p:spPr bwMode="auto">
          <a:xfrm>
            <a:off x="3962400" y="2133600"/>
            <a:ext cx="4419600" cy="2657475"/>
          </a:xfrm>
          <a:prstGeom prst="rect">
            <a:avLst/>
          </a:prstGeom>
          <a:noFill/>
          <a:ln w="9525">
            <a:noFill/>
            <a:miter lim="800000"/>
            <a:headEnd/>
            <a:tailEnd/>
          </a:ln>
        </p:spPr>
      </p:pic>
      <p:pic>
        <p:nvPicPr>
          <p:cNvPr id="14340" name="Picture 5" descr="stream3"/>
          <p:cNvPicPr>
            <a:picLocks noChangeAspect="1" noChangeArrowheads="1"/>
          </p:cNvPicPr>
          <p:nvPr/>
        </p:nvPicPr>
        <p:blipFill>
          <a:blip r:embed="rId4" cstate="print"/>
          <a:srcRect/>
          <a:stretch>
            <a:fillRect/>
          </a:stretch>
        </p:blipFill>
        <p:spPr bwMode="auto">
          <a:xfrm>
            <a:off x="1066800" y="2209800"/>
            <a:ext cx="2290763" cy="2895600"/>
          </a:xfrm>
          <a:prstGeom prst="rect">
            <a:avLst/>
          </a:prstGeom>
          <a:noFill/>
          <a:ln w="9525">
            <a:noFill/>
            <a:miter lim="800000"/>
            <a:headEnd/>
            <a:tailEnd/>
          </a:ln>
        </p:spPr>
      </p:pic>
      <p:sp>
        <p:nvSpPr>
          <p:cNvPr id="14341" name="TextBox 4"/>
          <p:cNvSpPr txBox="1">
            <a:spLocks noChangeArrowheads="1"/>
          </p:cNvSpPr>
          <p:nvPr/>
        </p:nvSpPr>
        <p:spPr bwMode="auto">
          <a:xfrm>
            <a:off x="685800" y="5219700"/>
            <a:ext cx="3241675" cy="461963"/>
          </a:xfrm>
          <a:prstGeom prst="rect">
            <a:avLst/>
          </a:prstGeom>
          <a:noFill/>
          <a:ln w="9525">
            <a:noFill/>
            <a:miter lim="800000"/>
            <a:headEnd/>
            <a:tailEnd/>
          </a:ln>
        </p:spPr>
        <p:txBody>
          <a:bodyPr wrap="none">
            <a:spAutoFit/>
          </a:bodyPr>
          <a:lstStyle/>
          <a:p>
            <a:r>
              <a:rPr lang="en-US" sz="2400" dirty="0">
                <a:latin typeface="Calibri" pitchFamily="34" charset="0"/>
              </a:rPr>
              <a:t>A </a:t>
            </a:r>
            <a:r>
              <a:rPr lang="en-US" sz="2400" b="1" dirty="0">
                <a:solidFill>
                  <a:schemeClr val="tx2"/>
                </a:solidFill>
                <a:latin typeface="Calibri" pitchFamily="34" charset="0"/>
              </a:rPr>
              <a:t>point</a:t>
            </a:r>
            <a:r>
              <a:rPr lang="en-US" sz="2400" dirty="0">
                <a:latin typeface="Calibri" pitchFamily="34" charset="0"/>
              </a:rPr>
              <a:t> location in </a:t>
            </a:r>
            <a:r>
              <a:rPr lang="en-US" sz="2400" b="1" dirty="0">
                <a:solidFill>
                  <a:schemeClr val="tx2"/>
                </a:solidFill>
                <a:latin typeface="Calibri" pitchFamily="34" charset="0"/>
              </a:rPr>
              <a:t>space</a:t>
            </a:r>
          </a:p>
        </p:txBody>
      </p:sp>
      <p:sp>
        <p:nvSpPr>
          <p:cNvPr id="14342" name="TextBox 5"/>
          <p:cNvSpPr txBox="1">
            <a:spLocks noChangeArrowheads="1"/>
          </p:cNvSpPr>
          <p:nvPr/>
        </p:nvSpPr>
        <p:spPr bwMode="auto">
          <a:xfrm>
            <a:off x="4800600" y="5219700"/>
            <a:ext cx="3315651" cy="461665"/>
          </a:xfrm>
          <a:prstGeom prst="rect">
            <a:avLst/>
          </a:prstGeom>
          <a:noFill/>
          <a:ln w="9525">
            <a:noFill/>
            <a:miter lim="800000"/>
            <a:headEnd/>
            <a:tailEnd/>
          </a:ln>
        </p:spPr>
        <p:txBody>
          <a:bodyPr wrap="none">
            <a:spAutoFit/>
          </a:bodyPr>
          <a:lstStyle/>
          <a:p>
            <a:r>
              <a:rPr lang="en-US" sz="2400" dirty="0">
                <a:latin typeface="Calibri" pitchFamily="34" charset="0"/>
              </a:rPr>
              <a:t>A </a:t>
            </a:r>
            <a:r>
              <a:rPr lang="en-US" sz="2400" b="1" dirty="0">
                <a:solidFill>
                  <a:schemeClr val="tx2"/>
                </a:solidFill>
                <a:latin typeface="Calibri" pitchFamily="34" charset="0"/>
              </a:rPr>
              <a:t>series</a:t>
            </a:r>
            <a:r>
              <a:rPr lang="en-US" sz="2400" dirty="0">
                <a:latin typeface="Calibri" pitchFamily="34" charset="0"/>
              </a:rPr>
              <a:t> of values in </a:t>
            </a:r>
            <a:r>
              <a:rPr lang="en-US" sz="2400" b="1" dirty="0">
                <a:solidFill>
                  <a:schemeClr val="tx2"/>
                </a:solidFill>
                <a:latin typeface="Calibri" pitchFamily="34" charset="0"/>
              </a:rPr>
              <a:t>time</a:t>
            </a:r>
          </a:p>
        </p:txBody>
      </p:sp>
      <p:sp>
        <p:nvSpPr>
          <p:cNvPr id="3" name="TextBox 2"/>
          <p:cNvSpPr txBox="1"/>
          <p:nvPr/>
        </p:nvSpPr>
        <p:spPr>
          <a:xfrm>
            <a:off x="4800600" y="5912020"/>
            <a:ext cx="3144002" cy="646331"/>
          </a:xfrm>
          <a:prstGeom prst="rect">
            <a:avLst/>
          </a:prstGeom>
          <a:noFill/>
        </p:spPr>
        <p:txBody>
          <a:bodyPr wrap="none" rtlCol="0">
            <a:spAutoFit/>
          </a:bodyPr>
          <a:lstStyle/>
          <a:p>
            <a:r>
              <a:rPr lang="en-US" dirty="0" smtClean="0"/>
              <a:t>Gaging – regular time series</a:t>
            </a:r>
          </a:p>
          <a:p>
            <a:r>
              <a:rPr lang="en-US" dirty="0" smtClean="0"/>
              <a:t>Sampling – irregular time series</a:t>
            </a:r>
            <a:endParaRPr lang="en-US" dirty="0"/>
          </a:p>
        </p:txBody>
      </p:sp>
    </p:spTree>
    <p:extLst>
      <p:ext uri="{BB962C8B-B14F-4D97-AF65-F5344CB8AC3E}">
        <p14:creationId xmlns:p14="http://schemas.microsoft.com/office/powerpoint/2010/main" val="377917147"/>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16288" y="1981200"/>
            <a:ext cx="2311400" cy="790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smtClean="0"/>
              <a:t>Catalog</a:t>
            </a:r>
            <a:br>
              <a:rPr lang="en-US" sz="2600" dirty="0" smtClean="0"/>
            </a:br>
            <a:r>
              <a:rPr lang="en-US" sz="2600" dirty="0" smtClean="0"/>
              <a:t>(Google)</a:t>
            </a:r>
            <a:endParaRPr lang="en-US" sz="2600" dirty="0"/>
          </a:p>
        </p:txBody>
      </p:sp>
      <p:sp>
        <p:nvSpPr>
          <p:cNvPr id="6" name="Rectangle 5"/>
          <p:cNvSpPr/>
          <p:nvPr/>
        </p:nvSpPr>
        <p:spPr>
          <a:xfrm>
            <a:off x="1195388" y="4572000"/>
            <a:ext cx="2311400" cy="790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smtClean="0"/>
              <a:t>Web Server</a:t>
            </a:r>
          </a:p>
          <a:p>
            <a:pPr algn="ctr">
              <a:defRPr/>
            </a:pPr>
            <a:r>
              <a:rPr lang="en-US" sz="2600" dirty="0" smtClean="0"/>
              <a:t>(CNN.com)</a:t>
            </a:r>
            <a:endParaRPr lang="en-US" sz="2600" dirty="0"/>
          </a:p>
        </p:txBody>
      </p:sp>
      <p:sp>
        <p:nvSpPr>
          <p:cNvPr id="7" name="Rectangle 6"/>
          <p:cNvSpPr/>
          <p:nvPr/>
        </p:nvSpPr>
        <p:spPr>
          <a:xfrm>
            <a:off x="5538788" y="4572000"/>
            <a:ext cx="2309812" cy="790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smtClean="0"/>
              <a:t>Browser</a:t>
            </a:r>
          </a:p>
          <a:p>
            <a:pPr algn="ctr">
              <a:defRPr/>
            </a:pPr>
            <a:r>
              <a:rPr lang="en-US" sz="2600" dirty="0" smtClean="0"/>
              <a:t>(Firefox)</a:t>
            </a:r>
            <a:endParaRPr lang="en-US" sz="2600" dirty="0"/>
          </a:p>
        </p:txBody>
      </p:sp>
      <p:cxnSp>
        <p:nvCxnSpPr>
          <p:cNvPr id="9" name="Straight Arrow Connector 8"/>
          <p:cNvCxnSpPr>
            <a:stCxn id="6" idx="0"/>
            <a:endCxn id="5" idx="2"/>
          </p:cNvCxnSpPr>
          <p:nvPr/>
        </p:nvCxnSpPr>
        <p:spPr>
          <a:xfrm rot="5400000" flipH="1" flipV="1">
            <a:off x="2511426" y="2611438"/>
            <a:ext cx="1800225" cy="21209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endCxn id="7" idx="0"/>
          </p:cNvCxnSpPr>
          <p:nvPr/>
        </p:nvCxnSpPr>
        <p:spPr>
          <a:xfrm>
            <a:off x="4471988" y="2771775"/>
            <a:ext cx="2221706" cy="180022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3"/>
            <a:endCxn id="7" idx="1"/>
          </p:cNvCxnSpPr>
          <p:nvPr/>
        </p:nvCxnSpPr>
        <p:spPr>
          <a:xfrm>
            <a:off x="3506788" y="4967288"/>
            <a:ext cx="20320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4106" name="TextBox 15"/>
          <p:cNvSpPr txBox="1">
            <a:spLocks noChangeArrowheads="1"/>
          </p:cNvSpPr>
          <p:nvPr/>
        </p:nvSpPr>
        <p:spPr bwMode="auto">
          <a:xfrm>
            <a:off x="4090988" y="4648200"/>
            <a:ext cx="889987" cy="400110"/>
          </a:xfrm>
          <a:prstGeom prst="rect">
            <a:avLst/>
          </a:prstGeom>
          <a:noFill/>
          <a:ln w="9525">
            <a:noFill/>
            <a:miter lim="800000"/>
            <a:headEnd/>
            <a:tailEnd/>
          </a:ln>
        </p:spPr>
        <p:txBody>
          <a:bodyPr wrap="none">
            <a:spAutoFit/>
          </a:bodyPr>
          <a:lstStyle/>
          <a:p>
            <a:r>
              <a:rPr lang="en-US" sz="2000" b="1" dirty="0" smtClean="0"/>
              <a:t>Access</a:t>
            </a:r>
            <a:endParaRPr lang="en-US" sz="2000" b="1" dirty="0"/>
          </a:p>
        </p:txBody>
      </p:sp>
      <p:sp>
        <p:nvSpPr>
          <p:cNvPr id="4107" name="TextBox 16"/>
          <p:cNvSpPr txBox="1">
            <a:spLocks noChangeArrowheads="1"/>
          </p:cNvSpPr>
          <p:nvPr/>
        </p:nvSpPr>
        <p:spPr bwMode="auto">
          <a:xfrm rot="19137784">
            <a:off x="2270949" y="3436852"/>
            <a:ext cx="1832681" cy="400110"/>
          </a:xfrm>
          <a:prstGeom prst="rect">
            <a:avLst/>
          </a:prstGeom>
          <a:noFill/>
          <a:ln w="9525">
            <a:noFill/>
            <a:miter lim="800000"/>
            <a:headEnd/>
            <a:tailEnd/>
          </a:ln>
        </p:spPr>
        <p:txBody>
          <a:bodyPr wrap="none">
            <a:spAutoFit/>
          </a:bodyPr>
          <a:lstStyle/>
          <a:p>
            <a:r>
              <a:rPr lang="en-US" sz="2000" b="1" dirty="0" smtClean="0"/>
              <a:t>Catalog harvest</a:t>
            </a:r>
            <a:endParaRPr lang="en-US" sz="2000" b="1" dirty="0"/>
          </a:p>
        </p:txBody>
      </p:sp>
      <p:sp>
        <p:nvSpPr>
          <p:cNvPr id="4108" name="TextBox 17"/>
          <p:cNvSpPr txBox="1">
            <a:spLocks noChangeArrowheads="1"/>
          </p:cNvSpPr>
          <p:nvPr/>
        </p:nvSpPr>
        <p:spPr bwMode="auto">
          <a:xfrm rot="2301016">
            <a:off x="5339120" y="3443231"/>
            <a:ext cx="895951" cy="400110"/>
          </a:xfrm>
          <a:prstGeom prst="rect">
            <a:avLst/>
          </a:prstGeom>
          <a:noFill/>
          <a:ln w="9525">
            <a:noFill/>
            <a:miter lim="800000"/>
            <a:headEnd/>
            <a:tailEnd/>
          </a:ln>
        </p:spPr>
        <p:txBody>
          <a:bodyPr wrap="none">
            <a:spAutoFit/>
          </a:bodyPr>
          <a:lstStyle/>
          <a:p>
            <a:r>
              <a:rPr lang="en-US" sz="2000" b="1" dirty="0" smtClean="0"/>
              <a:t>Search</a:t>
            </a:r>
            <a:endParaRPr lang="en-US" sz="2000" b="1" dirty="0"/>
          </a:p>
        </p:txBody>
      </p:sp>
      <p:sp>
        <p:nvSpPr>
          <p:cNvPr id="20" name="Title 19"/>
          <p:cNvSpPr>
            <a:spLocks noGrp="1"/>
          </p:cNvSpPr>
          <p:nvPr>
            <p:ph type="title"/>
          </p:nvPr>
        </p:nvSpPr>
        <p:spPr/>
        <p:txBody>
          <a:bodyPr>
            <a:normAutofit/>
          </a:bodyPr>
          <a:lstStyle/>
          <a:p>
            <a:r>
              <a:rPr lang="en-US" dirty="0" smtClean="0"/>
              <a:t>How the web works</a:t>
            </a:r>
            <a:endParaRPr lang="en-US" dirty="0"/>
          </a:p>
        </p:txBody>
      </p:sp>
      <p:sp>
        <p:nvSpPr>
          <p:cNvPr id="2" name="TextBox 1"/>
          <p:cNvSpPr txBox="1"/>
          <p:nvPr/>
        </p:nvSpPr>
        <p:spPr>
          <a:xfrm>
            <a:off x="1905000" y="5712767"/>
            <a:ext cx="5536644" cy="461665"/>
          </a:xfrm>
          <a:prstGeom prst="rect">
            <a:avLst/>
          </a:prstGeom>
          <a:noFill/>
          <a:ln>
            <a:solidFill>
              <a:srgbClr val="0070C0"/>
            </a:solidFill>
          </a:ln>
        </p:spPr>
        <p:txBody>
          <a:bodyPr wrap="none" rtlCol="0">
            <a:spAutoFit/>
          </a:bodyPr>
          <a:lstStyle/>
          <a:p>
            <a:r>
              <a:rPr lang="en-US" sz="2400" dirty="0" smtClean="0"/>
              <a:t>HTML – web language for text and pictures</a:t>
            </a:r>
            <a:endParaRPr lang="en-US" sz="2400" dirty="0"/>
          </a:p>
        </p:txBody>
      </p:sp>
    </p:spTree>
    <p:extLst>
      <p:ext uri="{BB962C8B-B14F-4D97-AF65-F5344CB8AC3E}">
        <p14:creationId xmlns:p14="http://schemas.microsoft.com/office/powerpoint/2010/main" val="3424593581"/>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16288" y="1981200"/>
            <a:ext cx="2311400" cy="790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smtClean="0"/>
              <a:t>Catalog</a:t>
            </a:r>
            <a:endParaRPr lang="en-US" sz="2600" dirty="0"/>
          </a:p>
        </p:txBody>
      </p:sp>
      <p:sp>
        <p:nvSpPr>
          <p:cNvPr id="6" name="Rectangle 5"/>
          <p:cNvSpPr/>
          <p:nvPr/>
        </p:nvSpPr>
        <p:spPr>
          <a:xfrm>
            <a:off x="1195388" y="4572000"/>
            <a:ext cx="2311400" cy="790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smtClean="0"/>
              <a:t>Server</a:t>
            </a:r>
            <a:endParaRPr lang="en-US" sz="2600" dirty="0"/>
          </a:p>
        </p:txBody>
      </p:sp>
      <p:sp>
        <p:nvSpPr>
          <p:cNvPr id="7" name="Rectangle 6"/>
          <p:cNvSpPr/>
          <p:nvPr/>
        </p:nvSpPr>
        <p:spPr>
          <a:xfrm>
            <a:off x="5538788" y="4572000"/>
            <a:ext cx="2309812" cy="790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smtClean="0"/>
              <a:t>User</a:t>
            </a:r>
            <a:endParaRPr lang="en-US" sz="2600" dirty="0"/>
          </a:p>
        </p:txBody>
      </p:sp>
      <p:cxnSp>
        <p:nvCxnSpPr>
          <p:cNvPr id="9" name="Straight Arrow Connector 8"/>
          <p:cNvCxnSpPr>
            <a:stCxn id="6" idx="0"/>
            <a:endCxn id="5" idx="2"/>
          </p:cNvCxnSpPr>
          <p:nvPr/>
        </p:nvCxnSpPr>
        <p:spPr>
          <a:xfrm rot="5400000" flipH="1" flipV="1">
            <a:off x="2511426" y="2611438"/>
            <a:ext cx="1800225" cy="21209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endCxn id="7" idx="0"/>
          </p:cNvCxnSpPr>
          <p:nvPr/>
        </p:nvCxnSpPr>
        <p:spPr>
          <a:xfrm>
            <a:off x="4471988" y="2771775"/>
            <a:ext cx="2221706" cy="180022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3"/>
            <a:endCxn id="7" idx="1"/>
          </p:cNvCxnSpPr>
          <p:nvPr/>
        </p:nvCxnSpPr>
        <p:spPr>
          <a:xfrm>
            <a:off x="3506788" y="4967288"/>
            <a:ext cx="20320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4106" name="TextBox 15"/>
          <p:cNvSpPr txBox="1">
            <a:spLocks noChangeArrowheads="1"/>
          </p:cNvSpPr>
          <p:nvPr/>
        </p:nvSpPr>
        <p:spPr bwMode="auto">
          <a:xfrm>
            <a:off x="3862388" y="4648200"/>
            <a:ext cx="1417311" cy="400110"/>
          </a:xfrm>
          <a:prstGeom prst="rect">
            <a:avLst/>
          </a:prstGeom>
          <a:noFill/>
          <a:ln w="9525">
            <a:noFill/>
            <a:miter lim="800000"/>
            <a:headEnd/>
            <a:tailEnd/>
          </a:ln>
        </p:spPr>
        <p:txBody>
          <a:bodyPr wrap="none">
            <a:spAutoFit/>
          </a:bodyPr>
          <a:lstStyle/>
          <a:p>
            <a:r>
              <a:rPr lang="en-US" sz="2000" b="1" dirty="0" smtClean="0"/>
              <a:t>Data access</a:t>
            </a:r>
            <a:endParaRPr lang="en-US" sz="2000" b="1" dirty="0"/>
          </a:p>
        </p:txBody>
      </p:sp>
      <p:sp>
        <p:nvSpPr>
          <p:cNvPr id="4107" name="TextBox 16"/>
          <p:cNvSpPr txBox="1">
            <a:spLocks noChangeArrowheads="1"/>
          </p:cNvSpPr>
          <p:nvPr/>
        </p:nvSpPr>
        <p:spPr bwMode="auto">
          <a:xfrm rot="19189103">
            <a:off x="2213297" y="3274185"/>
            <a:ext cx="2236190" cy="400110"/>
          </a:xfrm>
          <a:prstGeom prst="rect">
            <a:avLst/>
          </a:prstGeom>
          <a:noFill/>
          <a:ln w="9525">
            <a:noFill/>
            <a:miter lim="800000"/>
            <a:headEnd/>
            <a:tailEnd/>
          </a:ln>
        </p:spPr>
        <p:txBody>
          <a:bodyPr wrap="none">
            <a:spAutoFit/>
          </a:bodyPr>
          <a:lstStyle/>
          <a:p>
            <a:r>
              <a:rPr lang="en-US" sz="2000" b="1" dirty="0"/>
              <a:t>Service registration</a:t>
            </a:r>
          </a:p>
        </p:txBody>
      </p:sp>
      <p:sp>
        <p:nvSpPr>
          <p:cNvPr id="4108" name="TextBox 17"/>
          <p:cNvSpPr txBox="1">
            <a:spLocks noChangeArrowheads="1"/>
          </p:cNvSpPr>
          <p:nvPr/>
        </p:nvSpPr>
        <p:spPr bwMode="auto">
          <a:xfrm rot="2301016">
            <a:off x="5339120" y="3443231"/>
            <a:ext cx="895951" cy="400110"/>
          </a:xfrm>
          <a:prstGeom prst="rect">
            <a:avLst/>
          </a:prstGeom>
          <a:noFill/>
          <a:ln w="9525">
            <a:noFill/>
            <a:miter lim="800000"/>
            <a:headEnd/>
            <a:tailEnd/>
          </a:ln>
        </p:spPr>
        <p:txBody>
          <a:bodyPr wrap="none">
            <a:spAutoFit/>
          </a:bodyPr>
          <a:lstStyle/>
          <a:p>
            <a:r>
              <a:rPr lang="en-US" sz="2000" b="1" dirty="0" smtClean="0"/>
              <a:t>Search</a:t>
            </a:r>
            <a:endParaRPr lang="en-US" sz="2000" b="1" dirty="0"/>
          </a:p>
        </p:txBody>
      </p:sp>
      <p:sp>
        <p:nvSpPr>
          <p:cNvPr id="20" name="Title 19"/>
          <p:cNvSpPr>
            <a:spLocks noGrp="1"/>
          </p:cNvSpPr>
          <p:nvPr>
            <p:ph type="title"/>
          </p:nvPr>
        </p:nvSpPr>
        <p:spPr>
          <a:xfrm>
            <a:off x="457200" y="533400"/>
            <a:ext cx="8229600" cy="1143000"/>
          </a:xfrm>
        </p:spPr>
        <p:txBody>
          <a:bodyPr>
            <a:normAutofit fontScale="90000"/>
          </a:bodyPr>
          <a:lstStyle/>
          <a:p>
            <a:r>
              <a:rPr lang="en-US" dirty="0" smtClean="0"/>
              <a:t>Services-Oriented Architecture for Water Data</a:t>
            </a:r>
            <a:endParaRPr lang="en-US" dirty="0"/>
          </a:p>
        </p:txBody>
      </p:sp>
      <p:sp>
        <p:nvSpPr>
          <p:cNvPr id="25" name="TextBox 16"/>
          <p:cNvSpPr txBox="1">
            <a:spLocks noChangeArrowheads="1"/>
          </p:cNvSpPr>
          <p:nvPr/>
        </p:nvSpPr>
        <p:spPr bwMode="auto">
          <a:xfrm rot="19189103">
            <a:off x="2567709" y="3605533"/>
            <a:ext cx="1832681" cy="400110"/>
          </a:xfrm>
          <a:prstGeom prst="rect">
            <a:avLst/>
          </a:prstGeom>
          <a:noFill/>
          <a:ln w="9525">
            <a:noFill/>
            <a:miter lim="800000"/>
            <a:headEnd/>
            <a:tailEnd/>
          </a:ln>
        </p:spPr>
        <p:txBody>
          <a:bodyPr wrap="none">
            <a:spAutoFit/>
          </a:bodyPr>
          <a:lstStyle/>
          <a:p>
            <a:r>
              <a:rPr lang="en-US" sz="2000" b="1" dirty="0" smtClean="0"/>
              <a:t>Catalog harvest</a:t>
            </a:r>
            <a:endParaRPr lang="en-US" sz="2000" b="1" dirty="0"/>
          </a:p>
        </p:txBody>
      </p:sp>
      <p:sp>
        <p:nvSpPr>
          <p:cNvPr id="14" name="TextBox 13"/>
          <p:cNvSpPr txBox="1"/>
          <p:nvPr/>
        </p:nvSpPr>
        <p:spPr>
          <a:xfrm>
            <a:off x="2057400" y="5865167"/>
            <a:ext cx="5206810" cy="461665"/>
          </a:xfrm>
          <a:prstGeom prst="rect">
            <a:avLst/>
          </a:prstGeom>
          <a:noFill/>
          <a:ln>
            <a:solidFill>
              <a:srgbClr val="0070C0"/>
            </a:solidFill>
          </a:ln>
        </p:spPr>
        <p:txBody>
          <a:bodyPr wrap="none" rtlCol="0">
            <a:spAutoFit/>
          </a:bodyPr>
          <a:lstStyle/>
          <a:p>
            <a:r>
              <a:rPr lang="en-US" sz="2400" dirty="0" err="1" smtClean="0"/>
              <a:t>WaterML</a:t>
            </a:r>
            <a:r>
              <a:rPr lang="en-US" sz="2400" dirty="0" smtClean="0"/>
              <a:t> – web language for water data</a:t>
            </a:r>
            <a:endParaRPr lang="en-US" sz="2400" dirty="0"/>
          </a:p>
        </p:txBody>
      </p:sp>
    </p:spTree>
    <p:extLst>
      <p:ext uri="{BB962C8B-B14F-4D97-AF65-F5344CB8AC3E}">
        <p14:creationId xmlns:p14="http://schemas.microsoft.com/office/powerpoint/2010/main" val="2487863849"/>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Colorado River at Austin</a:t>
            </a:r>
            <a:endParaRPr lang="en-US" dirty="0"/>
          </a:p>
        </p:txBody>
      </p:sp>
      <p:sp>
        <p:nvSpPr>
          <p:cNvPr id="3" name="Slide Number Placeholder 2"/>
          <p:cNvSpPr>
            <a:spLocks noGrp="1"/>
          </p:cNvSpPr>
          <p:nvPr>
            <p:ph type="sldNum" sz="quarter" idx="12"/>
          </p:nvPr>
        </p:nvSpPr>
        <p:spPr/>
        <p:txBody>
          <a:bodyPr/>
          <a:lstStyle/>
          <a:p>
            <a:fld id="{F82B15EE-1347-4E13-A70E-917AFD644764}" type="slidenum">
              <a:rPr lang="en-US" smtClean="0"/>
              <a:pPr/>
              <a:t>13</a:t>
            </a:fld>
            <a:endParaRPr lang="en-US"/>
          </a:p>
        </p:txBody>
      </p:sp>
      <p:sp>
        <p:nvSpPr>
          <p:cNvPr id="4" name="Rectangle 3"/>
          <p:cNvSpPr/>
          <p:nvPr/>
        </p:nvSpPr>
        <p:spPr>
          <a:xfrm>
            <a:off x="228600" y="2362200"/>
            <a:ext cx="8915400" cy="369332"/>
          </a:xfrm>
          <a:prstGeom prst="rect">
            <a:avLst/>
          </a:prstGeom>
        </p:spPr>
        <p:txBody>
          <a:bodyPr wrap="square">
            <a:spAutoFit/>
          </a:bodyPr>
          <a:lstStyle/>
          <a:p>
            <a:r>
              <a:rPr lang="en-US" dirty="0">
                <a:hlinkClick r:id="rId2"/>
              </a:rPr>
              <a:t>http://</a:t>
            </a:r>
            <a:r>
              <a:rPr lang="en-US" dirty="0" smtClean="0">
                <a:hlinkClick r:id="rId2"/>
              </a:rPr>
              <a:t>waterservices.usgs.gov/nwis/iv?sites=08158000&amp;period=P7D&amp;parameterCd=00060</a:t>
            </a:r>
            <a:r>
              <a:rPr lang="en-US" dirty="0" smtClean="0"/>
              <a:t> </a:t>
            </a:r>
            <a:endParaRPr lang="en-US" dirty="0"/>
          </a:p>
        </p:txBody>
      </p:sp>
      <p:sp>
        <p:nvSpPr>
          <p:cNvPr id="5" name="TextBox 4"/>
          <p:cNvSpPr txBox="1"/>
          <p:nvPr/>
        </p:nvSpPr>
        <p:spPr>
          <a:xfrm>
            <a:off x="1483091" y="1752600"/>
            <a:ext cx="6617196" cy="369332"/>
          </a:xfrm>
          <a:prstGeom prst="rect">
            <a:avLst/>
          </a:prstGeom>
          <a:noFill/>
        </p:spPr>
        <p:txBody>
          <a:bodyPr wrap="none" rtlCol="0">
            <a:spAutoFit/>
          </a:bodyPr>
          <a:lstStyle/>
          <a:p>
            <a:r>
              <a:rPr lang="en-US" dirty="0" smtClean="0"/>
              <a:t>I accessed this </a:t>
            </a:r>
            <a:r>
              <a:rPr lang="en-US" dirty="0" err="1" smtClean="0"/>
              <a:t>WaterML</a:t>
            </a:r>
            <a:r>
              <a:rPr lang="en-US" dirty="0" smtClean="0"/>
              <a:t> service from USGS at </a:t>
            </a:r>
            <a:r>
              <a:rPr lang="en-US" dirty="0" smtClean="0"/>
              <a:t>12:02AM </a:t>
            </a:r>
            <a:r>
              <a:rPr lang="en-US" dirty="0" smtClean="0"/>
              <a:t>this morning</a:t>
            </a:r>
            <a:endParaRPr lang="en-US" dirty="0"/>
          </a:p>
        </p:txBody>
      </p:sp>
      <p:sp>
        <p:nvSpPr>
          <p:cNvPr id="7" name="TextBox 6"/>
          <p:cNvSpPr txBox="1"/>
          <p:nvPr/>
        </p:nvSpPr>
        <p:spPr>
          <a:xfrm>
            <a:off x="985614" y="2977978"/>
            <a:ext cx="7612148" cy="369332"/>
          </a:xfrm>
          <a:prstGeom prst="rect">
            <a:avLst/>
          </a:prstGeom>
          <a:noFill/>
        </p:spPr>
        <p:txBody>
          <a:bodyPr wrap="none" rtlCol="0">
            <a:spAutoFit/>
          </a:bodyPr>
          <a:lstStyle/>
          <a:p>
            <a:r>
              <a:rPr lang="en-US" dirty="0" smtClean="0"/>
              <a:t>and </a:t>
            </a:r>
            <a:r>
              <a:rPr lang="en-US" dirty="0" smtClean="0"/>
              <a:t>got back these flow data from USGS which are up to </a:t>
            </a:r>
            <a:r>
              <a:rPr lang="en-US" dirty="0" smtClean="0"/>
              <a:t>11:00PM </a:t>
            </a:r>
            <a:r>
              <a:rPr lang="en-US" dirty="0" smtClean="0"/>
              <a:t>Central time</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418" y="3886200"/>
            <a:ext cx="8265763"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005588" y="5867399"/>
            <a:ext cx="7094699" cy="461665"/>
          </a:xfrm>
          <a:prstGeom prst="rect">
            <a:avLst/>
          </a:prstGeom>
          <a:noFill/>
          <a:ln>
            <a:solidFill>
              <a:schemeClr val="tx1"/>
            </a:solidFill>
          </a:ln>
        </p:spPr>
        <p:txBody>
          <a:bodyPr wrap="none" rtlCol="0">
            <a:spAutoFit/>
          </a:bodyPr>
          <a:lstStyle/>
          <a:p>
            <a:r>
              <a:rPr lang="en-US" sz="2400" dirty="0" smtClean="0"/>
              <a:t>USGS provides this service at 22,000 locations in the US</a:t>
            </a:r>
            <a:endParaRPr lang="en-US" sz="2400" dirty="0"/>
          </a:p>
        </p:txBody>
      </p:sp>
    </p:spTree>
    <p:extLst>
      <p:ext uri="{BB962C8B-B14F-4D97-AF65-F5344CB8AC3E}">
        <p14:creationId xmlns:p14="http://schemas.microsoft.com/office/powerpoint/2010/main" val="18217138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130490"/>
            <a:ext cx="5029200" cy="42957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0" name="Picture 2"/>
          <p:cNvPicPr>
            <a:picLocks noChangeAspect="1" noChangeArrowheads="1"/>
          </p:cNvPicPr>
          <p:nvPr/>
        </p:nvPicPr>
        <p:blipFill>
          <a:blip r:embed="rId4" cstate="print"/>
          <a:srcRect/>
          <a:stretch>
            <a:fillRect/>
          </a:stretch>
        </p:blipFill>
        <p:spPr bwMode="auto">
          <a:xfrm>
            <a:off x="228600" y="228600"/>
            <a:ext cx="8534400" cy="1657350"/>
          </a:xfrm>
          <a:prstGeom prst="rect">
            <a:avLst/>
          </a:prstGeom>
          <a:noFill/>
          <a:ln w="9525">
            <a:solidFill>
              <a:schemeClr val="accent1">
                <a:shade val="50000"/>
              </a:schemeClr>
            </a:solidFill>
            <a:miter lim="800000"/>
            <a:headEnd/>
            <a:tailEnd/>
          </a:ln>
        </p:spPr>
      </p:pic>
      <p:sp>
        <p:nvSpPr>
          <p:cNvPr id="4" name="TextBox 3"/>
          <p:cNvSpPr txBox="1"/>
          <p:nvPr/>
        </p:nvSpPr>
        <p:spPr>
          <a:xfrm>
            <a:off x="5715000" y="2895600"/>
            <a:ext cx="2910540" cy="923330"/>
          </a:xfrm>
          <a:prstGeom prst="rect">
            <a:avLst/>
          </a:prstGeom>
          <a:noFill/>
          <a:ln>
            <a:solidFill>
              <a:schemeClr val="tx2"/>
            </a:solidFill>
          </a:ln>
        </p:spPr>
        <p:txBody>
          <a:bodyPr wrap="none" rtlCol="0">
            <a:spAutoFit/>
          </a:bodyPr>
          <a:lstStyle/>
          <a:p>
            <a:r>
              <a:rPr lang="en-US" dirty="0" smtClean="0">
                <a:solidFill>
                  <a:prstClr val="black"/>
                </a:solidFill>
              </a:rPr>
              <a:t>Meets every 3 months</a:t>
            </a:r>
          </a:p>
          <a:p>
            <a:endParaRPr lang="en-US" dirty="0" smtClean="0">
              <a:solidFill>
                <a:prstClr val="black"/>
              </a:solidFill>
            </a:endParaRPr>
          </a:p>
          <a:p>
            <a:r>
              <a:rPr lang="en-US" dirty="0" smtClean="0">
                <a:solidFill>
                  <a:prstClr val="black"/>
                </a:solidFill>
              </a:rPr>
              <a:t>Teleconferences most weeks</a:t>
            </a:r>
            <a:endParaRPr lang="en-US" dirty="0">
              <a:solidFill>
                <a:prstClr val="black"/>
              </a:solidFill>
            </a:endParaRPr>
          </a:p>
        </p:txBody>
      </p:sp>
      <p:sp>
        <p:nvSpPr>
          <p:cNvPr id="5" name="TextBox 4"/>
          <p:cNvSpPr txBox="1"/>
          <p:nvPr/>
        </p:nvSpPr>
        <p:spPr>
          <a:xfrm>
            <a:off x="5715000" y="4800600"/>
            <a:ext cx="2971800" cy="646331"/>
          </a:xfrm>
          <a:prstGeom prst="rect">
            <a:avLst/>
          </a:prstGeom>
          <a:noFill/>
          <a:ln>
            <a:solidFill>
              <a:schemeClr val="tx2"/>
            </a:solidFill>
          </a:ln>
        </p:spPr>
        <p:txBody>
          <a:bodyPr wrap="square" rtlCol="0">
            <a:spAutoFit/>
          </a:bodyPr>
          <a:lstStyle/>
          <a:p>
            <a:r>
              <a:rPr lang="en-US" dirty="0" err="1" smtClean="0">
                <a:solidFill>
                  <a:srgbClr val="FF0000"/>
                </a:solidFill>
              </a:rPr>
              <a:t>WaterML</a:t>
            </a:r>
            <a:r>
              <a:rPr lang="en-US" dirty="0" smtClean="0">
                <a:solidFill>
                  <a:srgbClr val="FF0000"/>
                </a:solidFill>
              </a:rPr>
              <a:t> Version 2 standard </a:t>
            </a:r>
            <a:r>
              <a:rPr lang="en-US" dirty="0" smtClean="0">
                <a:solidFill>
                  <a:prstClr val="black"/>
                </a:solidFill>
              </a:rPr>
              <a:t>proposed</a:t>
            </a:r>
            <a:endParaRPr lang="en-US" dirty="0">
              <a:solidFill>
                <a:prstClr val="black"/>
              </a:solidFill>
            </a:endParaRPr>
          </a:p>
        </p:txBody>
      </p:sp>
      <p:sp>
        <p:nvSpPr>
          <p:cNvPr id="11" name="TextBox 10"/>
          <p:cNvSpPr txBox="1"/>
          <p:nvPr/>
        </p:nvSpPr>
        <p:spPr>
          <a:xfrm>
            <a:off x="2209800" y="304800"/>
            <a:ext cx="4593630" cy="369332"/>
          </a:xfrm>
          <a:prstGeom prst="rect">
            <a:avLst/>
          </a:prstGeom>
          <a:solidFill>
            <a:schemeClr val="bg1"/>
          </a:solidFill>
          <a:ln>
            <a:solidFill>
              <a:schemeClr val="accent1">
                <a:shade val="95000"/>
                <a:satMod val="105000"/>
              </a:schemeClr>
            </a:solidFill>
          </a:ln>
        </p:spPr>
        <p:txBody>
          <a:bodyPr wrap="none" rtlCol="0">
            <a:spAutoFit/>
          </a:bodyPr>
          <a:lstStyle/>
          <a:p>
            <a:r>
              <a:rPr lang="en-US" dirty="0" smtClean="0">
                <a:solidFill>
                  <a:prstClr val="black"/>
                </a:solidFill>
              </a:rPr>
              <a:t>Jointly with World Meteorological Organization</a:t>
            </a:r>
            <a:endParaRPr lang="en-US" dirty="0">
              <a:solidFill>
                <a:prstClr val="black"/>
              </a:solidFill>
            </a:endParaRPr>
          </a:p>
        </p:txBody>
      </p:sp>
      <p:sp>
        <p:nvSpPr>
          <p:cNvPr id="12" name="TextBox 11"/>
          <p:cNvSpPr txBox="1"/>
          <p:nvPr/>
        </p:nvSpPr>
        <p:spPr>
          <a:xfrm>
            <a:off x="4267200" y="2130490"/>
            <a:ext cx="4751302" cy="369332"/>
          </a:xfrm>
          <a:prstGeom prst="rect">
            <a:avLst/>
          </a:prstGeom>
          <a:solidFill>
            <a:srgbClr val="FFFF00"/>
          </a:solidFill>
          <a:ln>
            <a:solidFill>
              <a:schemeClr val="tx2"/>
            </a:solidFill>
          </a:ln>
        </p:spPr>
        <p:txBody>
          <a:bodyPr wrap="none" rtlCol="0">
            <a:spAutoFit/>
          </a:bodyPr>
          <a:lstStyle/>
          <a:p>
            <a:pPr algn="ctr"/>
            <a:r>
              <a:rPr lang="en-US" dirty="0" smtClean="0">
                <a:solidFill>
                  <a:prstClr val="black"/>
                </a:solidFill>
              </a:rPr>
              <a:t>Evolving </a:t>
            </a:r>
            <a:r>
              <a:rPr lang="en-US" dirty="0" err="1" smtClean="0">
                <a:solidFill>
                  <a:prstClr val="black"/>
                </a:solidFill>
              </a:rPr>
              <a:t>WaterML</a:t>
            </a:r>
            <a:r>
              <a:rPr lang="en-US" dirty="0" smtClean="0">
                <a:solidFill>
                  <a:prstClr val="black"/>
                </a:solidFill>
              </a:rPr>
              <a:t> into an International Standard</a:t>
            </a:r>
            <a:endParaRPr lang="en-US" dirty="0">
              <a:solidFill>
                <a:prstClr val="black"/>
              </a:solidFill>
            </a:endParaRPr>
          </a:p>
        </p:txBody>
      </p:sp>
      <p:grpSp>
        <p:nvGrpSpPr>
          <p:cNvPr id="8" name="Group 7"/>
          <p:cNvGrpSpPr/>
          <p:nvPr/>
        </p:nvGrpSpPr>
        <p:grpSpPr>
          <a:xfrm>
            <a:off x="228600" y="2541376"/>
            <a:ext cx="8819754" cy="2075779"/>
            <a:chOff x="228600" y="2541376"/>
            <a:chExt cx="8819754" cy="2075779"/>
          </a:xfrm>
        </p:grpSpPr>
        <p:grpSp>
          <p:nvGrpSpPr>
            <p:cNvPr id="3" name="Group 2"/>
            <p:cNvGrpSpPr/>
            <p:nvPr/>
          </p:nvGrpSpPr>
          <p:grpSpPr>
            <a:xfrm>
              <a:off x="228600" y="2541376"/>
              <a:ext cx="3957470" cy="1984122"/>
              <a:chOff x="1936155" y="2368902"/>
              <a:chExt cx="4867275" cy="2858855"/>
            </a:xfrm>
          </p:grpSpPr>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36155" y="2368902"/>
                <a:ext cx="4867275" cy="27813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648485" y="4753269"/>
                <a:ext cx="1954937" cy="474488"/>
              </a:xfrm>
              <a:prstGeom prst="rect">
                <a:avLst/>
              </a:prstGeom>
              <a:noFill/>
            </p:spPr>
            <p:txBody>
              <a:bodyPr wrap="none" rtlCol="0">
                <a:spAutoFit/>
              </a:bodyPr>
              <a:lstStyle/>
              <a:p>
                <a:r>
                  <a:rPr lang="en-US" sz="1600" dirty="0" smtClean="0">
                    <a:solidFill>
                      <a:prstClr val="black"/>
                    </a:solidFill>
                  </a:rPr>
                  <a:t>November 2009</a:t>
                </a:r>
                <a:endParaRPr lang="en-US" sz="1600" dirty="0">
                  <a:solidFill>
                    <a:prstClr val="black"/>
                  </a:solidFill>
                </a:endParaRPr>
              </a:p>
            </p:txBody>
          </p:sp>
        </p:grpSp>
        <p:sp>
          <p:nvSpPr>
            <p:cNvPr id="14" name="TextBox 13"/>
            <p:cNvSpPr txBox="1"/>
            <p:nvPr/>
          </p:nvSpPr>
          <p:spPr>
            <a:xfrm>
              <a:off x="3546271" y="4247823"/>
              <a:ext cx="5502083" cy="369332"/>
            </a:xfrm>
            <a:prstGeom prst="rect">
              <a:avLst/>
            </a:prstGeom>
            <a:solidFill>
              <a:srgbClr val="FFFF00"/>
            </a:solidFill>
            <a:ln>
              <a:solidFill>
                <a:schemeClr val="tx2"/>
              </a:solidFill>
            </a:ln>
          </p:spPr>
          <p:txBody>
            <a:bodyPr wrap="none" rtlCol="0">
              <a:spAutoFit/>
            </a:bodyPr>
            <a:lstStyle/>
            <a:p>
              <a:pPr algn="ctr"/>
              <a:r>
                <a:rPr lang="en-US" dirty="0" smtClean="0">
                  <a:solidFill>
                    <a:prstClr val="black"/>
                  </a:solidFill>
                </a:rPr>
                <a:t>Hydrology, Meteorology, Climatology, and Oceanography</a:t>
              </a:r>
              <a:endParaRPr lang="en-US" dirty="0">
                <a:solidFill>
                  <a:prstClr val="black"/>
                </a:solidFill>
              </a:endParaRPr>
            </a:p>
          </p:txBody>
        </p:sp>
      </p:grpSp>
    </p:spTree>
    <p:extLst>
      <p:ext uri="{BB962C8B-B14F-4D97-AF65-F5344CB8AC3E}">
        <p14:creationId xmlns:p14="http://schemas.microsoft.com/office/powerpoint/2010/main" val="192333374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274437"/>
            <a:ext cx="9144000" cy="1142757"/>
          </a:xfrm>
        </p:spPr>
        <p:txBody>
          <a:bodyPr/>
          <a:lstStyle/>
          <a:p>
            <a:pPr eaLnBrk="1" hangingPunct="1"/>
            <a:r>
              <a:rPr lang="en-US" sz="4000" dirty="0" smtClean="0"/>
              <a:t>CUAHSI Water Data Services Catalog</a:t>
            </a:r>
          </a:p>
        </p:txBody>
      </p:sp>
      <p:sp>
        <p:nvSpPr>
          <p:cNvPr id="13315"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4BE5A4D4-6644-4310-BFB3-98D8F59A8C92}" type="slidenum">
              <a:rPr lang="en-US" smtClean="0">
                <a:solidFill>
                  <a:srgbClr val="898989"/>
                </a:solidFill>
              </a:rPr>
              <a:pPr/>
              <a:t>15</a:t>
            </a:fld>
            <a:endParaRPr lang="en-US" smtClean="0">
              <a:solidFill>
                <a:srgbClr val="898989"/>
              </a:solidFill>
            </a:endParaRPr>
          </a:p>
        </p:txBody>
      </p:sp>
      <p:pic>
        <p:nvPicPr>
          <p:cNvPr id="13319" name="Picture 2"/>
          <p:cNvPicPr>
            <a:picLocks noChangeAspect="1" noChangeArrowheads="1"/>
          </p:cNvPicPr>
          <p:nvPr/>
        </p:nvPicPr>
        <p:blipFill>
          <a:blip r:embed="rId2" cstate="print"/>
          <a:srcRect/>
          <a:stretch>
            <a:fillRect/>
          </a:stretch>
        </p:blipFill>
        <p:spPr bwMode="auto">
          <a:xfrm>
            <a:off x="871628" y="1067252"/>
            <a:ext cx="7586647" cy="4290787"/>
          </a:xfrm>
          <a:prstGeom prst="rect">
            <a:avLst/>
          </a:prstGeom>
          <a:noFill/>
          <a:ln w="9525">
            <a:noFill/>
            <a:miter lim="800000"/>
            <a:headEnd/>
            <a:tailEnd/>
          </a:ln>
        </p:spPr>
      </p:pic>
      <p:sp>
        <p:nvSpPr>
          <p:cNvPr id="44037" name="TextBox 7"/>
          <p:cNvSpPr txBox="1">
            <a:spLocks noChangeArrowheads="1"/>
          </p:cNvSpPr>
          <p:nvPr/>
        </p:nvSpPr>
        <p:spPr bwMode="auto">
          <a:xfrm>
            <a:off x="0" y="4190596"/>
            <a:ext cx="4114139" cy="2616089"/>
          </a:xfrm>
          <a:prstGeom prst="rect">
            <a:avLst/>
          </a:prstGeom>
          <a:noFill/>
          <a:ln w="9525">
            <a:noFill/>
            <a:miter lim="800000"/>
            <a:headEnd/>
            <a:tailEnd/>
          </a:ln>
        </p:spPr>
        <p:txBody>
          <a:bodyPr lIns="91427" tIns="45714" rIns="91427" bIns="45714">
            <a:spAutoFit/>
          </a:bodyPr>
          <a:lstStyle/>
          <a:p>
            <a:pPr algn="ctr" eaLnBrk="1" hangingPunct="1">
              <a:defRPr/>
            </a:pPr>
            <a:r>
              <a:rPr lang="en-US" sz="2800" dirty="0" smtClean="0">
                <a:solidFill>
                  <a:prstClr val="black"/>
                </a:solidFill>
                <a:latin typeface="Arial" pitchFamily="34" charset="0"/>
              </a:rPr>
              <a:t>66 </a:t>
            </a:r>
            <a:r>
              <a:rPr lang="en-US" sz="2800" dirty="0">
                <a:solidFill>
                  <a:prstClr val="black"/>
                </a:solidFill>
                <a:latin typeface="Arial" pitchFamily="34" charset="0"/>
              </a:rPr>
              <a:t>public services</a:t>
            </a:r>
          </a:p>
          <a:p>
            <a:pPr algn="ctr" eaLnBrk="1" hangingPunct="1">
              <a:defRPr/>
            </a:pPr>
            <a:r>
              <a:rPr lang="en-US" sz="2800" dirty="0" smtClean="0">
                <a:solidFill>
                  <a:prstClr val="black"/>
                </a:solidFill>
                <a:latin typeface="Arial" pitchFamily="34" charset="0"/>
              </a:rPr>
              <a:t>18,000 variables</a:t>
            </a:r>
            <a:endParaRPr lang="en-US" sz="2800" dirty="0">
              <a:solidFill>
                <a:prstClr val="black"/>
              </a:solidFill>
              <a:latin typeface="Arial" pitchFamily="34" charset="0"/>
            </a:endParaRPr>
          </a:p>
          <a:p>
            <a:pPr algn="ctr" eaLnBrk="1" hangingPunct="1">
              <a:defRPr/>
            </a:pPr>
            <a:r>
              <a:rPr lang="en-US" sz="2800" dirty="0" smtClean="0">
                <a:solidFill>
                  <a:prstClr val="black"/>
                </a:solidFill>
                <a:latin typeface="Arial" pitchFamily="34" charset="0"/>
              </a:rPr>
              <a:t>1.9 million </a:t>
            </a:r>
            <a:r>
              <a:rPr lang="en-US" sz="2800" dirty="0">
                <a:solidFill>
                  <a:prstClr val="black"/>
                </a:solidFill>
                <a:latin typeface="Arial" pitchFamily="34" charset="0"/>
              </a:rPr>
              <a:t>sites</a:t>
            </a:r>
          </a:p>
          <a:p>
            <a:pPr algn="ctr" eaLnBrk="1" hangingPunct="1">
              <a:defRPr/>
            </a:pPr>
            <a:r>
              <a:rPr lang="en-US" sz="2800" dirty="0" smtClean="0">
                <a:solidFill>
                  <a:prstClr val="black"/>
                </a:solidFill>
                <a:latin typeface="Arial" pitchFamily="34" charset="0"/>
              </a:rPr>
              <a:t>23 </a:t>
            </a:r>
            <a:r>
              <a:rPr lang="en-US" sz="2800" dirty="0">
                <a:solidFill>
                  <a:prstClr val="black"/>
                </a:solidFill>
                <a:latin typeface="Arial" pitchFamily="34" charset="0"/>
              </a:rPr>
              <a:t>million series</a:t>
            </a:r>
          </a:p>
          <a:p>
            <a:pPr algn="ctr" eaLnBrk="1" hangingPunct="1">
              <a:defRPr/>
            </a:pPr>
            <a:r>
              <a:rPr lang="en-US" sz="2800" dirty="0" smtClean="0">
                <a:solidFill>
                  <a:prstClr val="black"/>
                </a:solidFill>
                <a:latin typeface="Arial" pitchFamily="34" charset="0"/>
              </a:rPr>
              <a:t>5.1 </a:t>
            </a:r>
            <a:r>
              <a:rPr lang="en-US" sz="2800" dirty="0">
                <a:solidFill>
                  <a:prstClr val="black"/>
                </a:solidFill>
                <a:latin typeface="Arial" pitchFamily="34" charset="0"/>
              </a:rPr>
              <a:t>billion data values</a:t>
            </a:r>
          </a:p>
          <a:p>
            <a:pPr algn="ctr" eaLnBrk="1" hangingPunct="1">
              <a:defRPr/>
            </a:pPr>
            <a:r>
              <a:rPr lang="en-US" sz="2000" i="1" dirty="0">
                <a:solidFill>
                  <a:prstClr val="black"/>
                </a:solidFill>
                <a:latin typeface="Arial" pitchFamily="34" charset="0"/>
              </a:rPr>
              <a:t>And growing</a:t>
            </a:r>
            <a:endParaRPr lang="en-US" sz="2800" i="1" dirty="0">
              <a:solidFill>
                <a:prstClr val="black"/>
              </a:solidFill>
              <a:latin typeface="Arial" pitchFamily="34" charset="0"/>
            </a:endParaRPr>
          </a:p>
        </p:txBody>
      </p:sp>
      <p:sp>
        <p:nvSpPr>
          <p:cNvPr id="9" name="TextBox 8"/>
          <p:cNvSpPr txBox="1"/>
          <p:nvPr/>
        </p:nvSpPr>
        <p:spPr>
          <a:xfrm>
            <a:off x="4800600" y="4919020"/>
            <a:ext cx="4038600" cy="1938980"/>
          </a:xfrm>
          <a:prstGeom prst="rect">
            <a:avLst/>
          </a:prstGeom>
          <a:noFill/>
        </p:spPr>
        <p:txBody>
          <a:bodyPr wrap="square" lIns="91427" tIns="45714" rIns="91427" bIns="45714">
            <a:spAutoFit/>
          </a:bodyPr>
          <a:lstStyle/>
          <a:p>
            <a:pPr eaLnBrk="1" hangingPunct="1">
              <a:defRPr/>
            </a:pPr>
            <a:r>
              <a:rPr lang="en-US" sz="2400" i="1" dirty="0">
                <a:solidFill>
                  <a:srgbClr val="FF0000"/>
                </a:solidFill>
                <a:latin typeface="Arial" pitchFamily="34" charset="0"/>
              </a:rPr>
              <a:t>The largest water data</a:t>
            </a:r>
            <a:br>
              <a:rPr lang="en-US" sz="2400" i="1" dirty="0">
                <a:solidFill>
                  <a:srgbClr val="FF0000"/>
                </a:solidFill>
                <a:latin typeface="Arial" pitchFamily="34" charset="0"/>
              </a:rPr>
            </a:br>
            <a:r>
              <a:rPr lang="en-US" sz="2400" i="1" dirty="0">
                <a:solidFill>
                  <a:srgbClr val="FF0000"/>
                </a:solidFill>
                <a:latin typeface="Arial" pitchFamily="34" charset="0"/>
              </a:rPr>
              <a:t>catalog in the </a:t>
            </a:r>
            <a:r>
              <a:rPr lang="en-US" sz="2400" i="1" dirty="0" smtClean="0">
                <a:solidFill>
                  <a:srgbClr val="FF0000"/>
                </a:solidFill>
                <a:latin typeface="Arial" pitchFamily="34" charset="0"/>
              </a:rPr>
              <a:t>world</a:t>
            </a:r>
          </a:p>
          <a:p>
            <a:pPr eaLnBrk="1" hangingPunct="1">
              <a:defRPr/>
            </a:pPr>
            <a:endParaRPr lang="en-US" sz="2400" i="1" dirty="0" smtClean="0">
              <a:solidFill>
                <a:srgbClr val="FF0000"/>
              </a:solidFill>
              <a:latin typeface="Arial" pitchFamily="34" charset="0"/>
            </a:endParaRPr>
          </a:p>
          <a:p>
            <a:pPr eaLnBrk="1" hangingPunct="1">
              <a:defRPr/>
            </a:pPr>
            <a:r>
              <a:rPr lang="en-US" sz="2400" i="1" dirty="0" smtClean="0">
                <a:solidFill>
                  <a:srgbClr val="FF0000"/>
                </a:solidFill>
                <a:latin typeface="Arial" pitchFamily="34" charset="0"/>
              </a:rPr>
              <a:t>maintained at the San Diego Supercomputer Center</a:t>
            </a:r>
            <a:endParaRPr lang="en-US" sz="2400" i="1" dirty="0">
              <a:solidFill>
                <a:srgbClr val="FF0000"/>
              </a:solidFill>
              <a:latin typeface="Arial" pitchFamily="34" charset="0"/>
            </a:endParaRPr>
          </a:p>
        </p:txBody>
      </p:sp>
    </p:spTree>
    <p:extLst>
      <p:ext uri="{BB962C8B-B14F-4D97-AF65-F5344CB8AC3E}">
        <p14:creationId xmlns:p14="http://schemas.microsoft.com/office/powerpoint/2010/main" val="21011299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813" y="687388"/>
            <a:ext cx="7313612" cy="365125"/>
          </a:xfrm>
        </p:spPr>
        <p:txBody>
          <a:bodyPr>
            <a:normAutofit fontScale="90000"/>
          </a:bodyPr>
          <a:lstStyle/>
          <a:p>
            <a:pPr>
              <a:defRPr/>
            </a:pPr>
            <a:r>
              <a:rPr lang="en-US" sz="4000" dirty="0" smtClean="0"/>
              <a:t>Organize Water Data Into “Themes” </a:t>
            </a:r>
            <a:r>
              <a:rPr lang="en-US" dirty="0" smtClean="0"/>
              <a:t/>
            </a:r>
            <a:br>
              <a:rPr lang="en-US" dirty="0" smtClean="0"/>
            </a:br>
            <a:endParaRPr lang="en-US" dirty="0"/>
          </a:p>
        </p:txBody>
      </p:sp>
      <p:sp>
        <p:nvSpPr>
          <p:cNvPr id="26" name="Text Placeholder 25"/>
          <p:cNvSpPr>
            <a:spLocks noGrp="1"/>
          </p:cNvSpPr>
          <p:nvPr>
            <p:ph type="body" sz="quarter" idx="10"/>
          </p:nvPr>
        </p:nvSpPr>
        <p:spPr>
          <a:xfrm>
            <a:off x="912813" y="1079500"/>
            <a:ext cx="7313612" cy="342900"/>
          </a:xfrm>
        </p:spPr>
        <p:txBody>
          <a:bodyPr/>
          <a:lstStyle/>
          <a:p>
            <a:pPr>
              <a:defRPr/>
            </a:pPr>
            <a:r>
              <a:rPr dirty="0" smtClean="0">
                <a:solidFill>
                  <a:schemeClr val="accent1"/>
                </a:solidFill>
              </a:rPr>
              <a:t>Integrating Water Data Services From Multiple Sources</a:t>
            </a:r>
            <a:endParaRPr dirty="0">
              <a:solidFill>
                <a:schemeClr val="accent1"/>
              </a:solidFill>
            </a:endParaRPr>
          </a:p>
        </p:txBody>
      </p:sp>
      <p:sp>
        <p:nvSpPr>
          <p:cNvPr id="27" name="Text Placeholder 26"/>
          <p:cNvSpPr>
            <a:spLocks noGrp="1"/>
          </p:cNvSpPr>
          <p:nvPr>
            <p:ph type="body" sz="quarter" idx="11"/>
          </p:nvPr>
        </p:nvSpPr>
        <p:spPr>
          <a:xfrm>
            <a:off x="914400" y="6096000"/>
            <a:ext cx="7315200" cy="457200"/>
          </a:xfrm>
        </p:spPr>
        <p:txBody>
          <a:bodyPr/>
          <a:lstStyle/>
          <a:p>
            <a:pPr>
              <a:defRPr/>
            </a:pPr>
            <a:r>
              <a:rPr lang="en-US" dirty="0" smtClean="0"/>
              <a:t>			</a:t>
            </a:r>
            <a:r>
              <a:rPr lang="en-US" sz="1800" dirty="0" smtClean="0">
                <a:solidFill>
                  <a:schemeClr val="accent1"/>
                </a:solidFill>
              </a:rPr>
              <a:t>. . . Across Groups of Organizations</a:t>
            </a:r>
          </a:p>
        </p:txBody>
      </p:sp>
      <p:pic>
        <p:nvPicPr>
          <p:cNvPr id="45061" name="Picture 24" descr="Figure10_noText.png"/>
          <p:cNvPicPr>
            <a:picLocks noChangeAspect="1"/>
          </p:cNvPicPr>
          <p:nvPr/>
        </p:nvPicPr>
        <p:blipFill>
          <a:blip r:embed="rId3" cstate="print"/>
          <a:srcRect/>
          <a:stretch>
            <a:fillRect/>
          </a:stretch>
        </p:blipFill>
        <p:spPr bwMode="auto">
          <a:xfrm>
            <a:off x="533400" y="1752600"/>
            <a:ext cx="8483889" cy="3276600"/>
          </a:xfrm>
          <a:prstGeom prst="rect">
            <a:avLst/>
          </a:prstGeom>
          <a:noFill/>
          <a:ln w="9525">
            <a:noFill/>
            <a:miter lim="800000"/>
            <a:headEnd/>
            <a:tailEnd/>
          </a:ln>
        </p:spPr>
      </p:pic>
      <p:sp>
        <p:nvSpPr>
          <p:cNvPr id="7" name="TextBox 6"/>
          <p:cNvSpPr txBox="1"/>
          <p:nvPr/>
        </p:nvSpPr>
        <p:spPr>
          <a:xfrm rot="16200000">
            <a:off x="2095422" y="5448378"/>
            <a:ext cx="1055289" cy="369332"/>
          </a:xfrm>
          <a:prstGeom prst="rect">
            <a:avLst/>
          </a:prstGeom>
          <a:noFill/>
        </p:spPr>
        <p:txBody>
          <a:bodyPr wrap="none" rtlCol="0">
            <a:spAutoFit/>
          </a:bodyPr>
          <a:lstStyle/>
          <a:p>
            <a:r>
              <a:rPr lang="en-US" dirty="0" err="1" smtClean="0"/>
              <a:t>WaterML</a:t>
            </a:r>
            <a:endParaRPr lang="en-US" dirty="0"/>
          </a:p>
        </p:txBody>
      </p:sp>
      <p:sp>
        <p:nvSpPr>
          <p:cNvPr id="8" name="TextBox 7"/>
          <p:cNvSpPr txBox="1"/>
          <p:nvPr/>
        </p:nvSpPr>
        <p:spPr>
          <a:xfrm rot="16200000">
            <a:off x="6438822" y="5372178"/>
            <a:ext cx="1055289" cy="369332"/>
          </a:xfrm>
          <a:prstGeom prst="rect">
            <a:avLst/>
          </a:prstGeom>
          <a:noFill/>
        </p:spPr>
        <p:txBody>
          <a:bodyPr wrap="none" rtlCol="0">
            <a:spAutoFit/>
          </a:bodyPr>
          <a:lstStyle/>
          <a:p>
            <a:r>
              <a:rPr lang="en-US" dirty="0" err="1" smtClean="0"/>
              <a:t>WaterML</a:t>
            </a:r>
            <a:endParaRPr lang="en-US" dirty="0"/>
          </a:p>
        </p:txBody>
      </p:sp>
      <p:sp>
        <p:nvSpPr>
          <p:cNvPr id="9" name="TextBox 8"/>
          <p:cNvSpPr txBox="1"/>
          <p:nvPr/>
        </p:nvSpPr>
        <p:spPr>
          <a:xfrm rot="16200000">
            <a:off x="3543222" y="5448378"/>
            <a:ext cx="1055289" cy="369332"/>
          </a:xfrm>
          <a:prstGeom prst="rect">
            <a:avLst/>
          </a:prstGeom>
          <a:noFill/>
        </p:spPr>
        <p:txBody>
          <a:bodyPr wrap="none" rtlCol="0">
            <a:spAutoFit/>
          </a:bodyPr>
          <a:lstStyle/>
          <a:p>
            <a:r>
              <a:rPr lang="en-US" dirty="0" err="1" smtClean="0"/>
              <a:t>WaterML</a:t>
            </a:r>
            <a:endParaRPr lang="en-US" dirty="0"/>
          </a:p>
        </p:txBody>
      </p:sp>
      <p:sp>
        <p:nvSpPr>
          <p:cNvPr id="10" name="TextBox 9"/>
          <p:cNvSpPr txBox="1"/>
          <p:nvPr/>
        </p:nvSpPr>
        <p:spPr>
          <a:xfrm rot="16200000">
            <a:off x="4914822" y="5372178"/>
            <a:ext cx="1055289" cy="369332"/>
          </a:xfrm>
          <a:prstGeom prst="rect">
            <a:avLst/>
          </a:prstGeom>
          <a:noFill/>
        </p:spPr>
        <p:txBody>
          <a:bodyPr wrap="none" rtlCol="0">
            <a:spAutoFit/>
          </a:bodyPr>
          <a:lstStyle/>
          <a:p>
            <a:r>
              <a:rPr lang="en-US" dirty="0" err="1" smtClean="0"/>
              <a:t>WaterML</a:t>
            </a:r>
            <a:endParaRPr lang="en-US" dirty="0"/>
          </a:p>
        </p:txBody>
      </p:sp>
      <p:sp>
        <p:nvSpPr>
          <p:cNvPr id="11" name="TextBox 10"/>
          <p:cNvSpPr txBox="1"/>
          <p:nvPr/>
        </p:nvSpPr>
        <p:spPr>
          <a:xfrm rot="16200000">
            <a:off x="7734222" y="5372179"/>
            <a:ext cx="1055289" cy="369332"/>
          </a:xfrm>
          <a:prstGeom prst="rect">
            <a:avLst/>
          </a:prstGeom>
          <a:noFill/>
        </p:spPr>
        <p:txBody>
          <a:bodyPr wrap="none" rtlCol="0">
            <a:spAutoFit/>
          </a:bodyPr>
          <a:lstStyle/>
          <a:p>
            <a:r>
              <a:rPr lang="en-US" dirty="0" err="1" smtClean="0"/>
              <a:t>WaterML</a:t>
            </a:r>
            <a:endParaRPr lang="en-US" dirty="0"/>
          </a:p>
        </p:txBody>
      </p:sp>
    </p:spTree>
    <p:extLst>
      <p:ext uri="{BB962C8B-B14F-4D97-AF65-F5344CB8AC3E}">
        <p14:creationId xmlns:p14="http://schemas.microsoft.com/office/powerpoint/2010/main" val="645204363"/>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a:stretch>
            <a:fillRect/>
          </a:stretch>
        </p:blipFill>
        <p:spPr bwMode="auto">
          <a:xfrm>
            <a:off x="1920240" y="457200"/>
            <a:ext cx="7067550" cy="5762625"/>
          </a:xfrm>
          <a:prstGeom prst="rect">
            <a:avLst/>
          </a:prstGeom>
          <a:noFill/>
          <a:ln w="9525">
            <a:noFill/>
            <a:miter lim="800000"/>
            <a:headEnd/>
            <a:tailEnd/>
          </a:ln>
        </p:spPr>
      </p:pic>
      <p:sp>
        <p:nvSpPr>
          <p:cNvPr id="5" name="TextBox 4"/>
          <p:cNvSpPr txBox="1"/>
          <p:nvPr/>
        </p:nvSpPr>
        <p:spPr>
          <a:xfrm>
            <a:off x="228600" y="304800"/>
            <a:ext cx="3048000" cy="1323439"/>
          </a:xfrm>
          <a:prstGeom prst="rect">
            <a:avLst/>
          </a:prstGeom>
          <a:noFill/>
        </p:spPr>
        <p:txBody>
          <a:bodyPr wrap="square" rtlCol="0">
            <a:spAutoFit/>
          </a:bodyPr>
          <a:lstStyle/>
          <a:p>
            <a:r>
              <a:rPr lang="en-US" sz="4000" b="1" dirty="0" smtClean="0">
                <a:solidFill>
                  <a:srgbClr val="FF00FF"/>
                </a:solidFill>
                <a:effectLst>
                  <a:outerShdw blurRad="38100" dist="38100" dir="2700000" algn="tl">
                    <a:srgbClr val="000000">
                      <a:alpha val="43137"/>
                    </a:srgbClr>
                  </a:outerShdw>
                </a:effectLst>
              </a:rPr>
              <a:t>Dissolved Oxygen</a:t>
            </a:r>
          </a:p>
        </p:txBody>
      </p:sp>
      <p:sp>
        <p:nvSpPr>
          <p:cNvPr id="8" name="TextBox 7"/>
          <p:cNvSpPr txBox="1"/>
          <p:nvPr/>
        </p:nvSpPr>
        <p:spPr>
          <a:xfrm>
            <a:off x="533400" y="4114800"/>
            <a:ext cx="3352800" cy="2246769"/>
          </a:xfrm>
          <a:prstGeom prst="rect">
            <a:avLst/>
          </a:prstGeom>
          <a:noFill/>
        </p:spPr>
        <p:txBody>
          <a:bodyPr wrap="square" rtlCol="0">
            <a:spAutoFit/>
          </a:bodyPr>
          <a:lstStyle/>
          <a:p>
            <a:r>
              <a:rPr lang="en-US" sz="2800" b="1" dirty="0" smtClean="0"/>
              <a:t>5 services</a:t>
            </a:r>
          </a:p>
          <a:p>
            <a:r>
              <a:rPr lang="en-US" sz="2800" b="1" dirty="0" smtClean="0"/>
              <a:t>18  variables</a:t>
            </a:r>
          </a:p>
          <a:p>
            <a:r>
              <a:rPr lang="en-US" sz="2800" b="1" dirty="0" smtClean="0"/>
              <a:t>10,823 sites</a:t>
            </a:r>
          </a:p>
          <a:p>
            <a:r>
              <a:rPr lang="en-US" sz="2800" b="1" dirty="0" smtClean="0"/>
              <a:t>21,655 series</a:t>
            </a:r>
          </a:p>
          <a:p>
            <a:r>
              <a:rPr lang="en-US" sz="2800" b="1" dirty="0" smtClean="0"/>
              <a:t>930,571 records</a:t>
            </a:r>
          </a:p>
        </p:txBody>
      </p:sp>
    </p:spTree>
    <p:extLst>
      <p:ext uri="{BB962C8B-B14F-4D97-AF65-F5344CB8AC3E}">
        <p14:creationId xmlns:p14="http://schemas.microsoft.com/office/powerpoint/2010/main" val="1634643303"/>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Flash flood information</a:t>
            </a:r>
            <a:endParaRPr lang="en-US" dirty="0"/>
          </a:p>
        </p:txBody>
      </p:sp>
      <p:grpSp>
        <p:nvGrpSpPr>
          <p:cNvPr id="1024" name="Group 1023"/>
          <p:cNvGrpSpPr/>
          <p:nvPr/>
        </p:nvGrpSpPr>
        <p:grpSpPr>
          <a:xfrm>
            <a:off x="2209800" y="1371600"/>
            <a:ext cx="4495800" cy="2927350"/>
            <a:chOff x="2133600" y="2266950"/>
            <a:chExt cx="3937989" cy="2532786"/>
          </a:xfrm>
        </p:grpSpPr>
        <p:pic>
          <p:nvPicPr>
            <p:cNvPr id="102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643" t="24667" r="20476" b="9048"/>
            <a:stretch/>
          </p:blipFill>
          <p:spPr bwMode="auto">
            <a:xfrm>
              <a:off x="2947389" y="2638262"/>
              <a:ext cx="3124200" cy="216147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up 6"/>
            <p:cNvGrpSpPr/>
            <p:nvPr/>
          </p:nvGrpSpPr>
          <p:grpSpPr>
            <a:xfrm>
              <a:off x="2133600" y="2924175"/>
              <a:ext cx="785214" cy="1622225"/>
              <a:chOff x="1768079" y="2743200"/>
              <a:chExt cx="968943" cy="2001805"/>
            </a:xfrm>
          </p:grpSpPr>
          <p:grpSp>
            <p:nvGrpSpPr>
              <p:cNvPr id="6" name="Group 5"/>
              <p:cNvGrpSpPr/>
              <p:nvPr/>
            </p:nvGrpSpPr>
            <p:grpSpPr>
              <a:xfrm>
                <a:off x="1768079" y="2743200"/>
                <a:ext cx="937294" cy="379792"/>
                <a:chOff x="914400" y="1910834"/>
                <a:chExt cx="937294" cy="379792"/>
              </a:xfrm>
            </p:grpSpPr>
            <p:sp>
              <p:nvSpPr>
                <p:cNvPr id="4" name="Oval 3"/>
                <p:cNvSpPr/>
                <p:nvPr/>
              </p:nvSpPr>
              <p:spPr>
                <a:xfrm>
                  <a:off x="914400" y="1981200"/>
                  <a:ext cx="224788" cy="224788"/>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5" name="TextBox 4"/>
                <p:cNvSpPr txBox="1"/>
                <p:nvPr/>
              </p:nvSpPr>
              <p:spPr>
                <a:xfrm>
                  <a:off x="1139188" y="1910834"/>
                  <a:ext cx="712506" cy="379792"/>
                </a:xfrm>
                <a:prstGeom prst="rect">
                  <a:avLst/>
                </a:prstGeom>
                <a:noFill/>
              </p:spPr>
              <p:txBody>
                <a:bodyPr wrap="none" rtlCol="0">
                  <a:spAutoFit/>
                </a:bodyPr>
                <a:lstStyle/>
                <a:p>
                  <a:r>
                    <a:rPr lang="en-US" sz="1400" dirty="0" smtClean="0"/>
                    <a:t>USGS</a:t>
                  </a:r>
                  <a:endParaRPr lang="en-US" sz="1400" dirty="0"/>
                </a:p>
              </p:txBody>
            </p:sp>
          </p:grpSp>
          <p:grpSp>
            <p:nvGrpSpPr>
              <p:cNvPr id="9" name="Group 8"/>
              <p:cNvGrpSpPr/>
              <p:nvPr/>
            </p:nvGrpSpPr>
            <p:grpSpPr>
              <a:xfrm>
                <a:off x="1768079" y="3131372"/>
                <a:ext cx="911184" cy="379792"/>
                <a:chOff x="914400" y="1910834"/>
                <a:chExt cx="911184" cy="379792"/>
              </a:xfrm>
            </p:grpSpPr>
            <p:sp>
              <p:nvSpPr>
                <p:cNvPr id="10" name="Oval 9"/>
                <p:cNvSpPr/>
                <p:nvPr/>
              </p:nvSpPr>
              <p:spPr>
                <a:xfrm>
                  <a:off x="914400" y="1981200"/>
                  <a:ext cx="224788" cy="224788"/>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1" name="TextBox 10"/>
                <p:cNvSpPr txBox="1"/>
                <p:nvPr/>
              </p:nvSpPr>
              <p:spPr>
                <a:xfrm>
                  <a:off x="1139188" y="1910834"/>
                  <a:ext cx="686396" cy="379792"/>
                </a:xfrm>
                <a:prstGeom prst="rect">
                  <a:avLst/>
                </a:prstGeom>
                <a:noFill/>
              </p:spPr>
              <p:txBody>
                <a:bodyPr wrap="none" rtlCol="0">
                  <a:spAutoFit/>
                </a:bodyPr>
                <a:lstStyle/>
                <a:p>
                  <a:r>
                    <a:rPr lang="en-US" sz="1400" dirty="0" smtClean="0"/>
                    <a:t>LCRA</a:t>
                  </a:r>
                  <a:endParaRPr lang="en-US" sz="1400" dirty="0"/>
                </a:p>
              </p:txBody>
            </p:sp>
          </p:grpSp>
          <p:grpSp>
            <p:nvGrpSpPr>
              <p:cNvPr id="12" name="Group 11"/>
              <p:cNvGrpSpPr/>
              <p:nvPr/>
            </p:nvGrpSpPr>
            <p:grpSpPr>
              <a:xfrm>
                <a:off x="1768079" y="3952303"/>
                <a:ext cx="892668" cy="379792"/>
                <a:chOff x="914400" y="1910834"/>
                <a:chExt cx="892668" cy="379792"/>
              </a:xfrm>
            </p:grpSpPr>
            <p:sp>
              <p:nvSpPr>
                <p:cNvPr id="13" name="Oval 12"/>
                <p:cNvSpPr/>
                <p:nvPr/>
              </p:nvSpPr>
              <p:spPr>
                <a:xfrm>
                  <a:off x="914400" y="1981200"/>
                  <a:ext cx="224788" cy="224788"/>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4" name="TextBox 13"/>
                <p:cNvSpPr txBox="1"/>
                <p:nvPr/>
              </p:nvSpPr>
              <p:spPr>
                <a:xfrm>
                  <a:off x="1139188" y="1910834"/>
                  <a:ext cx="667880" cy="379792"/>
                </a:xfrm>
                <a:prstGeom prst="rect">
                  <a:avLst/>
                </a:prstGeom>
                <a:noFill/>
              </p:spPr>
              <p:txBody>
                <a:bodyPr wrap="none" rtlCol="0">
                  <a:spAutoFit/>
                </a:bodyPr>
                <a:lstStyle/>
                <a:p>
                  <a:r>
                    <a:rPr lang="en-US" sz="1400" dirty="0" smtClean="0"/>
                    <a:t>NWS</a:t>
                  </a:r>
                  <a:endParaRPr lang="en-US" sz="1400" dirty="0"/>
                </a:p>
              </p:txBody>
            </p:sp>
          </p:grpSp>
          <p:grpSp>
            <p:nvGrpSpPr>
              <p:cNvPr id="15" name="Group 14"/>
              <p:cNvGrpSpPr/>
              <p:nvPr/>
            </p:nvGrpSpPr>
            <p:grpSpPr>
              <a:xfrm>
                <a:off x="1768079" y="3541243"/>
                <a:ext cx="841871" cy="379792"/>
                <a:chOff x="914400" y="1910834"/>
                <a:chExt cx="841871" cy="379792"/>
              </a:xfrm>
            </p:grpSpPr>
            <p:sp>
              <p:nvSpPr>
                <p:cNvPr id="16" name="Oval 15"/>
                <p:cNvSpPr/>
                <p:nvPr/>
              </p:nvSpPr>
              <p:spPr>
                <a:xfrm>
                  <a:off x="914400" y="1981200"/>
                  <a:ext cx="224788" cy="22478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7" name="TextBox 16"/>
                <p:cNvSpPr txBox="1"/>
                <p:nvPr/>
              </p:nvSpPr>
              <p:spPr>
                <a:xfrm>
                  <a:off x="1139188" y="1910834"/>
                  <a:ext cx="617083" cy="379792"/>
                </a:xfrm>
                <a:prstGeom prst="rect">
                  <a:avLst/>
                </a:prstGeom>
                <a:noFill/>
              </p:spPr>
              <p:txBody>
                <a:bodyPr wrap="none" rtlCol="0">
                  <a:spAutoFit/>
                </a:bodyPr>
                <a:lstStyle/>
                <a:p>
                  <a:r>
                    <a:rPr lang="en-US" sz="1400" dirty="0" smtClean="0"/>
                    <a:t>COA</a:t>
                  </a:r>
                  <a:endParaRPr lang="en-US" sz="1400" dirty="0"/>
                </a:p>
              </p:txBody>
            </p:sp>
          </p:grpSp>
          <p:grpSp>
            <p:nvGrpSpPr>
              <p:cNvPr id="18" name="Group 17"/>
              <p:cNvGrpSpPr/>
              <p:nvPr/>
            </p:nvGrpSpPr>
            <p:grpSpPr>
              <a:xfrm>
                <a:off x="1768079" y="4365213"/>
                <a:ext cx="968943" cy="379792"/>
                <a:chOff x="914400" y="1954412"/>
                <a:chExt cx="968943" cy="379792"/>
              </a:xfrm>
            </p:grpSpPr>
            <p:sp>
              <p:nvSpPr>
                <p:cNvPr id="19" name="Oval 18"/>
                <p:cNvSpPr/>
                <p:nvPr/>
              </p:nvSpPr>
              <p:spPr>
                <a:xfrm>
                  <a:off x="914400" y="2024778"/>
                  <a:ext cx="224788" cy="224786"/>
                </a:xfrm>
                <a:prstGeom prst="ellipse">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0" name="TextBox 19"/>
                <p:cNvSpPr txBox="1"/>
                <p:nvPr/>
              </p:nvSpPr>
              <p:spPr>
                <a:xfrm>
                  <a:off x="1139188" y="1954412"/>
                  <a:ext cx="744155" cy="379792"/>
                </a:xfrm>
                <a:prstGeom prst="rect">
                  <a:avLst/>
                </a:prstGeom>
                <a:noFill/>
              </p:spPr>
              <p:txBody>
                <a:bodyPr wrap="none" rtlCol="0">
                  <a:spAutoFit/>
                </a:bodyPr>
                <a:lstStyle/>
                <a:p>
                  <a:r>
                    <a:rPr lang="en-US" sz="1400" dirty="0" smtClean="0"/>
                    <a:t>NDFD</a:t>
                  </a:r>
                  <a:endParaRPr lang="en-US" sz="1400" dirty="0"/>
                </a:p>
              </p:txBody>
            </p:sp>
          </p:grpSp>
        </p:grpSp>
        <p:sp>
          <p:nvSpPr>
            <p:cNvPr id="8" name="TextBox 7"/>
            <p:cNvSpPr txBox="1"/>
            <p:nvPr/>
          </p:nvSpPr>
          <p:spPr>
            <a:xfrm>
              <a:off x="3518889" y="2266950"/>
              <a:ext cx="1981200" cy="319551"/>
            </a:xfrm>
            <a:prstGeom prst="rect">
              <a:avLst/>
            </a:prstGeom>
            <a:noFill/>
            <a:ln>
              <a:solidFill>
                <a:schemeClr val="accent1"/>
              </a:solidFill>
            </a:ln>
          </p:spPr>
          <p:txBody>
            <a:bodyPr wrap="square" rtlCol="0">
              <a:spAutoFit/>
            </a:bodyPr>
            <a:lstStyle/>
            <a:p>
              <a:pPr algn="ctr"/>
              <a:r>
                <a:rPr lang="en-US" dirty="0" smtClean="0">
                  <a:solidFill>
                    <a:schemeClr val="tx2"/>
                  </a:solidFill>
                </a:rPr>
                <a:t>Web Services HUB</a:t>
              </a:r>
              <a:endParaRPr lang="en-US" dirty="0">
                <a:solidFill>
                  <a:schemeClr val="tx2"/>
                </a:solidFill>
              </a:endParaRPr>
            </a:p>
          </p:txBody>
        </p:sp>
      </p:grpSp>
      <p:pic>
        <p:nvPicPr>
          <p:cNvPr id="113" name="Picture 9"/>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8539" y="5005661"/>
            <a:ext cx="1145917" cy="633139"/>
          </a:xfrm>
          <a:prstGeom prst="rect">
            <a:avLst/>
          </a:prstGeom>
          <a:noFill/>
          <a:ln w="9525">
            <a:noFill/>
            <a:miter lim="800000"/>
            <a:headEnd/>
            <a:tailEnd/>
          </a:ln>
        </p:spPr>
      </p:pic>
      <p:grpSp>
        <p:nvGrpSpPr>
          <p:cNvPr id="1036" name="Group 1035"/>
          <p:cNvGrpSpPr/>
          <p:nvPr/>
        </p:nvGrpSpPr>
        <p:grpSpPr>
          <a:xfrm>
            <a:off x="152400" y="1031269"/>
            <a:ext cx="1066800" cy="3810739"/>
            <a:chOff x="152400" y="1828061"/>
            <a:chExt cx="1066800" cy="3810739"/>
          </a:xfrm>
        </p:grpSpPr>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5276" y="2392513"/>
              <a:ext cx="761999" cy="281385"/>
            </a:xfrm>
            <a:prstGeom prst="rect">
              <a:avLst/>
            </a:prstGeom>
          </p:spPr>
        </p:pic>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5275" y="2983877"/>
              <a:ext cx="762000" cy="281446"/>
            </a:xfrm>
            <a:prstGeom prst="rect">
              <a:avLst/>
            </a:prstGeom>
          </p:spPr>
        </p:pic>
        <p:pic>
          <p:nvPicPr>
            <p:cNvPr id="26" name="Pictur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1605" y="4413658"/>
              <a:ext cx="528169" cy="528169"/>
            </a:xfrm>
            <a:prstGeom prst="rect">
              <a:avLst/>
            </a:prstGeom>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5798" y="3606921"/>
              <a:ext cx="540004" cy="540004"/>
            </a:xfrm>
            <a:prstGeom prst="rect">
              <a:avLst/>
            </a:prstGeom>
          </p:spPr>
        </p:pic>
        <p:grpSp>
          <p:nvGrpSpPr>
            <p:cNvPr id="33" name="Group 32"/>
            <p:cNvGrpSpPr/>
            <p:nvPr/>
          </p:nvGrpSpPr>
          <p:grpSpPr>
            <a:xfrm>
              <a:off x="152400" y="1828061"/>
              <a:ext cx="1066800" cy="3810739"/>
              <a:chOff x="201740" y="1685976"/>
              <a:chExt cx="1219200" cy="4469562"/>
            </a:xfrm>
          </p:grpSpPr>
          <p:sp>
            <p:nvSpPr>
              <p:cNvPr id="23" name="TextBox 22"/>
              <p:cNvSpPr txBox="1"/>
              <p:nvPr/>
            </p:nvSpPr>
            <p:spPr>
              <a:xfrm>
                <a:off x="357844" y="1685976"/>
                <a:ext cx="885224" cy="433184"/>
              </a:xfrm>
              <a:prstGeom prst="rect">
                <a:avLst/>
              </a:prstGeom>
              <a:noFill/>
              <a:ln>
                <a:solidFill>
                  <a:schemeClr val="accent1"/>
                </a:solidFill>
              </a:ln>
            </p:spPr>
            <p:txBody>
              <a:bodyPr wrap="none" rtlCol="0">
                <a:spAutoFit/>
              </a:bodyPr>
              <a:lstStyle/>
              <a:p>
                <a:pPr algn="ctr"/>
                <a:r>
                  <a:rPr lang="en-US" dirty="0" smtClean="0">
                    <a:solidFill>
                      <a:schemeClr val="tx2"/>
                    </a:solidFill>
                  </a:rPr>
                  <a:t>Inputs</a:t>
                </a:r>
                <a:endParaRPr lang="en-US" dirty="0">
                  <a:solidFill>
                    <a:schemeClr val="tx2"/>
                  </a:solidFill>
                </a:endParaRPr>
              </a:p>
            </p:txBody>
          </p:sp>
          <p:sp>
            <p:nvSpPr>
              <p:cNvPr id="27" name="Rectangle 26"/>
              <p:cNvSpPr/>
              <p:nvPr/>
            </p:nvSpPr>
            <p:spPr>
              <a:xfrm>
                <a:off x="201740" y="2152141"/>
                <a:ext cx="1219200" cy="400339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4" name="Picture 1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0566" y="5135460"/>
              <a:ext cx="890468" cy="398474"/>
            </a:xfrm>
            <a:prstGeom prst="rect">
              <a:avLst/>
            </a:prstGeom>
          </p:spPr>
        </p:pic>
      </p:grpSp>
      <p:grpSp>
        <p:nvGrpSpPr>
          <p:cNvPr id="3" name="Group 2"/>
          <p:cNvGrpSpPr/>
          <p:nvPr/>
        </p:nvGrpSpPr>
        <p:grpSpPr>
          <a:xfrm>
            <a:off x="1219200" y="2133600"/>
            <a:ext cx="973151" cy="1716107"/>
            <a:chOff x="1175583" y="2778411"/>
            <a:chExt cx="973151" cy="1716107"/>
          </a:xfrm>
        </p:grpSpPr>
        <p:sp>
          <p:nvSpPr>
            <p:cNvPr id="37" name="Right Arrow 36"/>
            <p:cNvSpPr/>
            <p:nvPr/>
          </p:nvSpPr>
          <p:spPr>
            <a:xfrm>
              <a:off x="1343117" y="3514032"/>
              <a:ext cx="638083" cy="423754"/>
            </a:xfrm>
            <a:prstGeom prst="rightArrow">
              <a:avLst/>
            </a:prstGeom>
          </p:spPr>
          <p:style>
            <a:lnRef idx="1">
              <a:schemeClr val="dk1"/>
            </a:lnRef>
            <a:fillRef idx="2">
              <a:schemeClr val="dk1"/>
            </a:fillRef>
            <a:effectRef idx="1">
              <a:schemeClr val="dk1"/>
            </a:effectRef>
            <a:fontRef idx="minor">
              <a:schemeClr val="dk1"/>
            </a:fontRef>
          </p:style>
          <p:txBody>
            <a:bodyPr spcFirstLastPara="0" vert="horz" wrap="square" lIns="127126" tIns="84752" rIns="1" bIns="84751" numCol="1" spcCol="1270" anchor="ctr" anchorCtr="0">
              <a:noAutofit/>
            </a:bodyPr>
            <a:lstStyle/>
            <a:p>
              <a:pPr lvl="0" algn="ctr" defTabSz="577850">
                <a:lnSpc>
                  <a:spcPct val="90000"/>
                </a:lnSpc>
                <a:spcBef>
                  <a:spcPct val="0"/>
                </a:spcBef>
                <a:spcAft>
                  <a:spcPct val="35000"/>
                </a:spcAft>
              </a:pPr>
              <a:endParaRPr lang="en-US" sz="1300" kern="1200"/>
            </a:p>
          </p:txBody>
        </p:sp>
        <p:sp>
          <p:nvSpPr>
            <p:cNvPr id="84" name="TextBox 83"/>
            <p:cNvSpPr txBox="1"/>
            <p:nvPr/>
          </p:nvSpPr>
          <p:spPr>
            <a:xfrm>
              <a:off x="1175583" y="2778411"/>
              <a:ext cx="973151" cy="738664"/>
            </a:xfrm>
            <a:prstGeom prst="rect">
              <a:avLst/>
            </a:prstGeom>
            <a:noFill/>
          </p:spPr>
          <p:txBody>
            <a:bodyPr wrap="none" rtlCol="0">
              <a:spAutoFit/>
            </a:bodyPr>
            <a:lstStyle/>
            <a:p>
              <a:pPr algn="ctr"/>
              <a:r>
                <a:rPr lang="en-US" sz="1400" dirty="0" smtClean="0">
                  <a:solidFill>
                    <a:srgbClr val="FF0000"/>
                  </a:solidFill>
                </a:rPr>
                <a:t>Data </a:t>
              </a:r>
            </a:p>
            <a:p>
              <a:pPr algn="ctr"/>
              <a:r>
                <a:rPr lang="en-US" sz="1400" dirty="0" smtClean="0">
                  <a:solidFill>
                    <a:srgbClr val="FF0000"/>
                  </a:solidFill>
                </a:rPr>
                <a:t>Services</a:t>
              </a:r>
            </a:p>
            <a:p>
              <a:pPr algn="ctr"/>
              <a:r>
                <a:rPr lang="en-US" sz="1400" dirty="0" smtClean="0">
                  <a:solidFill>
                    <a:srgbClr val="FF0000"/>
                  </a:solidFill>
                </a:rPr>
                <a:t>(WaterML)</a:t>
              </a:r>
              <a:endParaRPr lang="en-US" sz="1400" dirty="0">
                <a:solidFill>
                  <a:srgbClr val="FF0000"/>
                </a:solidFill>
              </a:endParaRPr>
            </a:p>
          </p:txBody>
        </p:sp>
        <p:sp>
          <p:nvSpPr>
            <p:cNvPr id="85" name="TextBox 84"/>
            <p:cNvSpPr txBox="1"/>
            <p:nvPr/>
          </p:nvSpPr>
          <p:spPr>
            <a:xfrm>
              <a:off x="1245407" y="3971298"/>
              <a:ext cx="835485" cy="523220"/>
            </a:xfrm>
            <a:prstGeom prst="rect">
              <a:avLst/>
            </a:prstGeom>
            <a:noFill/>
          </p:spPr>
          <p:txBody>
            <a:bodyPr wrap="none" rtlCol="0">
              <a:spAutoFit/>
            </a:bodyPr>
            <a:lstStyle/>
            <a:p>
              <a:pPr algn="ctr"/>
              <a:r>
                <a:rPr lang="en-US" sz="1400" dirty="0" smtClean="0">
                  <a:solidFill>
                    <a:srgbClr val="FF0000"/>
                  </a:solidFill>
                </a:rPr>
                <a:t>Mapping</a:t>
              </a:r>
            </a:p>
            <a:p>
              <a:pPr algn="ctr"/>
              <a:r>
                <a:rPr lang="en-US" sz="1400" dirty="0" smtClean="0">
                  <a:solidFill>
                    <a:srgbClr val="FF0000"/>
                  </a:solidFill>
                </a:rPr>
                <a:t>Services</a:t>
              </a:r>
              <a:endParaRPr lang="en-US" sz="1400" dirty="0">
                <a:solidFill>
                  <a:srgbClr val="FF0000"/>
                </a:solidFill>
              </a:endParaRPr>
            </a:p>
          </p:txBody>
        </p:sp>
      </p:grpSp>
      <p:grpSp>
        <p:nvGrpSpPr>
          <p:cNvPr id="21" name="Group 20"/>
          <p:cNvGrpSpPr/>
          <p:nvPr/>
        </p:nvGrpSpPr>
        <p:grpSpPr>
          <a:xfrm>
            <a:off x="1524000" y="5257800"/>
            <a:ext cx="2971800" cy="1205178"/>
            <a:chOff x="2590800" y="5638800"/>
            <a:chExt cx="2971800" cy="1205178"/>
          </a:xfrm>
        </p:grpSpPr>
        <p:grpSp>
          <p:nvGrpSpPr>
            <p:cNvPr id="52" name="Group 51"/>
            <p:cNvGrpSpPr>
              <a:grpSpLocks/>
            </p:cNvGrpSpPr>
            <p:nvPr/>
          </p:nvGrpSpPr>
          <p:grpSpPr bwMode="auto">
            <a:xfrm>
              <a:off x="3752530" y="5653320"/>
              <a:ext cx="971870" cy="723730"/>
              <a:chOff x="838200" y="4648201"/>
              <a:chExt cx="2543175" cy="1840347"/>
            </a:xfrm>
          </p:grpSpPr>
          <p:grpSp>
            <p:nvGrpSpPr>
              <p:cNvPr id="53" name="Group 52"/>
              <p:cNvGrpSpPr>
                <a:grpSpLocks/>
              </p:cNvGrpSpPr>
              <p:nvPr/>
            </p:nvGrpSpPr>
            <p:grpSpPr bwMode="auto">
              <a:xfrm>
                <a:off x="838200" y="4800600"/>
                <a:ext cx="2543175" cy="1687948"/>
                <a:chOff x="838200" y="4800600"/>
                <a:chExt cx="2543175" cy="1687948"/>
              </a:xfrm>
            </p:grpSpPr>
            <p:pic>
              <p:nvPicPr>
                <p:cNvPr id="55" name="Picture 54"/>
                <p:cNvPicPr>
                  <a:picLocks noChangeAspect="1" noChangeArrowheads="1"/>
                </p:cNvPicPr>
                <p:nvPr/>
              </p:nvPicPr>
              <p:blipFill>
                <a:blip r:embed="rId9" cstate="print"/>
                <a:srcRect/>
                <a:stretch>
                  <a:fillRect/>
                </a:stretch>
              </p:blipFill>
              <p:spPr bwMode="auto">
                <a:xfrm>
                  <a:off x="838200" y="4800600"/>
                  <a:ext cx="2543175" cy="1687948"/>
                </a:xfrm>
                <a:prstGeom prst="rect">
                  <a:avLst/>
                </a:prstGeom>
                <a:noFill/>
                <a:ln w="9525">
                  <a:noFill/>
                  <a:miter lim="800000"/>
                  <a:headEnd/>
                  <a:tailEnd/>
                </a:ln>
              </p:spPr>
            </p:pic>
            <p:sp>
              <p:nvSpPr>
                <p:cNvPr id="56" name="Rectangle 55"/>
                <p:cNvSpPr/>
                <p:nvPr/>
              </p:nvSpPr>
              <p:spPr>
                <a:xfrm>
                  <a:off x="838200" y="6095091"/>
                  <a:ext cx="380390" cy="3823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p>
              </p:txBody>
            </p:sp>
          </p:grpSp>
          <p:sp>
            <p:nvSpPr>
              <p:cNvPr id="54" name="Rectangle 53"/>
              <p:cNvSpPr/>
              <p:nvPr/>
            </p:nvSpPr>
            <p:spPr>
              <a:xfrm>
                <a:off x="1677230" y="4648201"/>
                <a:ext cx="1065090" cy="2281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p>
            </p:txBody>
          </p:sp>
        </p:grpSp>
        <p:grpSp>
          <p:nvGrpSpPr>
            <p:cNvPr id="46" name="Group 45"/>
            <p:cNvGrpSpPr/>
            <p:nvPr/>
          </p:nvGrpSpPr>
          <p:grpSpPr>
            <a:xfrm>
              <a:off x="2590800" y="5638800"/>
              <a:ext cx="2971800" cy="1205178"/>
              <a:chOff x="3633371" y="5550023"/>
              <a:chExt cx="2971800" cy="1205178"/>
            </a:xfrm>
          </p:grpSpPr>
          <p:grpSp>
            <p:nvGrpSpPr>
              <p:cNvPr id="47" name="Group 46"/>
              <p:cNvGrpSpPr/>
              <p:nvPr/>
            </p:nvGrpSpPr>
            <p:grpSpPr>
              <a:xfrm>
                <a:off x="3633371" y="5550023"/>
                <a:ext cx="2971800" cy="796584"/>
                <a:chOff x="3563083" y="5867400"/>
                <a:chExt cx="2971800" cy="796584"/>
              </a:xfrm>
            </p:grpSpPr>
            <p:pic>
              <p:nvPicPr>
                <p:cNvPr id="49" name="Picture 4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721267" y="6072922"/>
                  <a:ext cx="934701" cy="446814"/>
                </a:xfrm>
                <a:prstGeom prst="rect">
                  <a:avLst/>
                </a:prstGeom>
              </p:spPr>
            </p:pic>
            <p:pic>
              <p:nvPicPr>
                <p:cNvPr id="50" name="Picture 4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772330" y="6052023"/>
                  <a:ext cx="610153" cy="488611"/>
                </a:xfrm>
                <a:prstGeom prst="rect">
                  <a:avLst/>
                </a:prstGeom>
              </p:spPr>
            </p:pic>
            <p:sp>
              <p:nvSpPr>
                <p:cNvPr id="51" name="Rectangle 50"/>
                <p:cNvSpPr/>
                <p:nvPr/>
              </p:nvSpPr>
              <p:spPr>
                <a:xfrm>
                  <a:off x="3563083" y="5867400"/>
                  <a:ext cx="2971800" cy="79658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p:cNvSpPr txBox="1"/>
              <p:nvPr/>
            </p:nvSpPr>
            <p:spPr>
              <a:xfrm>
                <a:off x="4677483" y="6385869"/>
                <a:ext cx="883575" cy="369332"/>
              </a:xfrm>
              <a:prstGeom prst="rect">
                <a:avLst/>
              </a:prstGeom>
              <a:noFill/>
              <a:ln>
                <a:solidFill>
                  <a:schemeClr val="accent1"/>
                </a:solidFill>
              </a:ln>
            </p:spPr>
            <p:txBody>
              <a:bodyPr wrap="none" rtlCol="0">
                <a:spAutoFit/>
              </a:bodyPr>
              <a:lstStyle/>
              <a:p>
                <a:r>
                  <a:rPr lang="en-US" dirty="0" smtClean="0">
                    <a:solidFill>
                      <a:schemeClr val="tx2"/>
                    </a:solidFill>
                  </a:rPr>
                  <a:t>Models</a:t>
                </a:r>
                <a:endParaRPr lang="en-US" dirty="0">
                  <a:solidFill>
                    <a:schemeClr val="tx2"/>
                  </a:solidFill>
                </a:endParaRPr>
              </a:p>
            </p:txBody>
          </p:sp>
        </p:grpSp>
      </p:grpSp>
      <p:sp>
        <p:nvSpPr>
          <p:cNvPr id="90" name="Right Arrow 89"/>
          <p:cNvSpPr/>
          <p:nvPr/>
        </p:nvSpPr>
        <p:spPr>
          <a:xfrm rot="5400000">
            <a:off x="5205570" y="4574482"/>
            <a:ext cx="638083" cy="423754"/>
          </a:xfrm>
          <a:prstGeom prst="rightArrow">
            <a:avLst/>
          </a:prstGeom>
        </p:spPr>
        <p:style>
          <a:lnRef idx="1">
            <a:schemeClr val="dk1"/>
          </a:lnRef>
          <a:fillRef idx="2">
            <a:schemeClr val="dk1"/>
          </a:fillRef>
          <a:effectRef idx="1">
            <a:schemeClr val="dk1"/>
          </a:effectRef>
          <a:fontRef idx="minor">
            <a:schemeClr val="dk1"/>
          </a:fontRef>
        </p:style>
        <p:txBody>
          <a:bodyPr spcFirstLastPara="0" vert="horz" wrap="square" lIns="127126" tIns="84752" rIns="1" bIns="84751" numCol="1" spcCol="1270" anchor="ctr" anchorCtr="0">
            <a:noAutofit/>
          </a:bodyPr>
          <a:lstStyle/>
          <a:p>
            <a:pPr lvl="0" algn="ctr" defTabSz="577850">
              <a:lnSpc>
                <a:spcPct val="90000"/>
              </a:lnSpc>
              <a:spcBef>
                <a:spcPct val="0"/>
              </a:spcBef>
              <a:spcAft>
                <a:spcPct val="35000"/>
              </a:spcAft>
            </a:pPr>
            <a:endParaRPr lang="en-US" sz="1300" kern="1200"/>
          </a:p>
        </p:txBody>
      </p:sp>
      <p:sp>
        <p:nvSpPr>
          <p:cNvPr id="91" name="Right Arrow 90"/>
          <p:cNvSpPr/>
          <p:nvPr/>
        </p:nvSpPr>
        <p:spPr>
          <a:xfrm rot="16200000">
            <a:off x="5719954" y="4574482"/>
            <a:ext cx="638083" cy="423754"/>
          </a:xfrm>
          <a:prstGeom prst="rightArrow">
            <a:avLst/>
          </a:prstGeom>
        </p:spPr>
        <p:style>
          <a:lnRef idx="1">
            <a:schemeClr val="dk1"/>
          </a:lnRef>
          <a:fillRef idx="2">
            <a:schemeClr val="dk1"/>
          </a:fillRef>
          <a:effectRef idx="1">
            <a:schemeClr val="dk1"/>
          </a:effectRef>
          <a:fontRef idx="minor">
            <a:schemeClr val="dk1"/>
          </a:fontRef>
        </p:style>
        <p:txBody>
          <a:bodyPr spcFirstLastPara="0" vert="horz" wrap="square" lIns="127126" tIns="84752" rIns="1" bIns="84751" numCol="1" spcCol="1270" anchor="ctr" anchorCtr="0">
            <a:noAutofit/>
          </a:bodyPr>
          <a:lstStyle/>
          <a:p>
            <a:pPr lvl="0" algn="ctr" defTabSz="577850">
              <a:lnSpc>
                <a:spcPct val="90000"/>
              </a:lnSpc>
              <a:spcBef>
                <a:spcPct val="0"/>
              </a:spcBef>
              <a:spcAft>
                <a:spcPct val="35000"/>
              </a:spcAft>
            </a:pPr>
            <a:endParaRPr lang="en-US" sz="1300" kern="1200"/>
          </a:p>
        </p:txBody>
      </p:sp>
      <p:sp>
        <p:nvSpPr>
          <p:cNvPr id="92" name="TextBox 91"/>
          <p:cNvSpPr txBox="1"/>
          <p:nvPr/>
        </p:nvSpPr>
        <p:spPr>
          <a:xfrm>
            <a:off x="6261077" y="4553697"/>
            <a:ext cx="1282723" cy="523220"/>
          </a:xfrm>
          <a:prstGeom prst="rect">
            <a:avLst/>
          </a:prstGeom>
          <a:noFill/>
        </p:spPr>
        <p:txBody>
          <a:bodyPr wrap="none" rtlCol="0">
            <a:spAutoFit/>
          </a:bodyPr>
          <a:lstStyle/>
          <a:p>
            <a:pPr algn="ctr"/>
            <a:r>
              <a:rPr lang="en-US" sz="1400" dirty="0" smtClean="0">
                <a:solidFill>
                  <a:srgbClr val="FF0000"/>
                </a:solidFill>
              </a:rPr>
              <a:t>Flood Mapping</a:t>
            </a:r>
          </a:p>
          <a:p>
            <a:pPr algn="ctr"/>
            <a:r>
              <a:rPr lang="en-US" sz="1400" dirty="0" smtClean="0">
                <a:solidFill>
                  <a:srgbClr val="FF0000"/>
                </a:solidFill>
              </a:rPr>
              <a:t>Services</a:t>
            </a:r>
            <a:endParaRPr lang="en-US" sz="1400" dirty="0">
              <a:solidFill>
                <a:srgbClr val="FF0000"/>
              </a:solidFill>
            </a:endParaRPr>
          </a:p>
        </p:txBody>
      </p:sp>
      <p:grpSp>
        <p:nvGrpSpPr>
          <p:cNvPr id="32" name="Group 31"/>
          <p:cNvGrpSpPr/>
          <p:nvPr/>
        </p:nvGrpSpPr>
        <p:grpSpPr>
          <a:xfrm>
            <a:off x="4953000" y="5257800"/>
            <a:ext cx="2057400" cy="1517235"/>
            <a:chOff x="5029200" y="5362031"/>
            <a:chExt cx="2057400" cy="1517235"/>
          </a:xfrm>
        </p:grpSpPr>
        <p:pic>
          <p:nvPicPr>
            <p:cNvPr id="1026" name="Picture 2"/>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27626" t="42475" r="18661" b="12607"/>
            <a:stretch/>
          </p:blipFill>
          <p:spPr bwMode="auto">
            <a:xfrm>
              <a:off x="5181600" y="5457528"/>
              <a:ext cx="1743740" cy="911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Rectangle 28"/>
            <p:cNvSpPr/>
            <p:nvPr/>
          </p:nvSpPr>
          <p:spPr>
            <a:xfrm>
              <a:off x="5029200" y="5362031"/>
              <a:ext cx="2057400" cy="11009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p:cNvSpPr txBox="1"/>
            <p:nvPr/>
          </p:nvSpPr>
          <p:spPr>
            <a:xfrm>
              <a:off x="5701704" y="6509934"/>
              <a:ext cx="702885" cy="369332"/>
            </a:xfrm>
            <a:prstGeom prst="rect">
              <a:avLst/>
            </a:prstGeom>
            <a:noFill/>
            <a:ln>
              <a:solidFill>
                <a:schemeClr val="accent1"/>
              </a:solidFill>
            </a:ln>
          </p:spPr>
          <p:txBody>
            <a:bodyPr wrap="none" rtlCol="0">
              <a:spAutoFit/>
            </a:bodyPr>
            <a:lstStyle/>
            <a:p>
              <a:r>
                <a:rPr lang="en-US" dirty="0" smtClean="0">
                  <a:solidFill>
                    <a:schemeClr val="tx2"/>
                  </a:solidFill>
                </a:rPr>
                <a:t>Maps</a:t>
              </a:r>
              <a:endParaRPr lang="en-US" dirty="0">
                <a:solidFill>
                  <a:schemeClr val="tx2"/>
                </a:solidFill>
              </a:endParaRPr>
            </a:p>
          </p:txBody>
        </p:sp>
      </p:grpSp>
      <p:grpSp>
        <p:nvGrpSpPr>
          <p:cNvPr id="38" name="Group 37"/>
          <p:cNvGrpSpPr/>
          <p:nvPr/>
        </p:nvGrpSpPr>
        <p:grpSpPr>
          <a:xfrm>
            <a:off x="7630633" y="678388"/>
            <a:ext cx="1426534" cy="4872336"/>
            <a:chOff x="7630633" y="678388"/>
            <a:chExt cx="1426534" cy="4872336"/>
          </a:xfrm>
        </p:grpSpPr>
        <p:pic>
          <p:nvPicPr>
            <p:cNvPr id="94" name="Picture 93"/>
            <p:cNvPicPr>
              <a:picLocks noChangeAspect="1"/>
            </p:cNvPicPr>
            <p:nvPr/>
          </p:nvPicPr>
          <p:blipFill rotWithShape="1">
            <a:blip r:embed="rId13" cstate="print">
              <a:extLst>
                <a:ext uri="{28A0092B-C50C-407E-A947-70E740481C1C}">
                  <a14:useLocalDpi xmlns:a14="http://schemas.microsoft.com/office/drawing/2010/main" val="0"/>
                </a:ext>
              </a:extLst>
            </a:blip>
            <a:srcRect l="3384" t="1689" b="-1"/>
            <a:stretch/>
          </p:blipFill>
          <p:spPr>
            <a:xfrm>
              <a:off x="7811574" y="1994848"/>
              <a:ext cx="1090178" cy="684831"/>
            </a:xfrm>
            <a:prstGeom prst="rect">
              <a:avLst/>
            </a:prstGeom>
          </p:spPr>
        </p:pic>
        <p:grpSp>
          <p:nvGrpSpPr>
            <p:cNvPr id="34" name="Group 33"/>
            <p:cNvGrpSpPr/>
            <p:nvPr/>
          </p:nvGrpSpPr>
          <p:grpSpPr>
            <a:xfrm>
              <a:off x="7924800" y="1260892"/>
              <a:ext cx="845377" cy="581556"/>
              <a:chOff x="4214951" y="1207055"/>
              <a:chExt cx="1285138" cy="816155"/>
            </a:xfrm>
          </p:grpSpPr>
          <p:pic>
            <p:nvPicPr>
              <p:cNvPr id="95" name="Picture 94"/>
              <p:cNvPicPr>
                <a:picLocks noChangeAspect="1"/>
              </p:cNvPicPr>
              <p:nvPr/>
            </p:nvPicPr>
            <p:blipFill rotWithShape="1">
              <a:blip r:embed="rId14" cstate="print">
                <a:extLst>
                  <a:ext uri="{28A0092B-C50C-407E-A947-70E740481C1C}">
                    <a14:useLocalDpi xmlns:a14="http://schemas.microsoft.com/office/drawing/2010/main" val="0"/>
                  </a:ext>
                </a:extLst>
              </a:blip>
              <a:srcRect l="6334" t="14889" r="4000" b="14742"/>
              <a:stretch/>
            </p:blipFill>
            <p:spPr>
              <a:xfrm>
                <a:off x="4961606" y="1207055"/>
                <a:ext cx="538483" cy="316945"/>
              </a:xfrm>
              <a:prstGeom prst="rect">
                <a:avLst/>
              </a:prstGeom>
            </p:spPr>
          </p:pic>
          <p:pic>
            <p:nvPicPr>
              <p:cNvPr id="96" name="Picture 9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044650" y="1650816"/>
                <a:ext cx="372394" cy="372394"/>
              </a:xfrm>
              <a:prstGeom prst="rect">
                <a:avLst/>
              </a:prstGeom>
            </p:spPr>
          </p:pic>
          <p:pic>
            <p:nvPicPr>
              <p:cNvPr id="97" name="Picture 9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624602" y="1432902"/>
                <a:ext cx="337004" cy="337004"/>
              </a:xfrm>
              <a:prstGeom prst="rect">
                <a:avLst/>
              </a:prstGeom>
            </p:spPr>
          </p:pic>
          <p:pic>
            <p:nvPicPr>
              <p:cNvPr id="98" name="Picture 9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214951" y="1419201"/>
                <a:ext cx="299719" cy="363260"/>
              </a:xfrm>
              <a:prstGeom prst="rect">
                <a:avLst/>
              </a:prstGeom>
            </p:spPr>
          </p:pic>
        </p:grpSp>
        <p:pic>
          <p:nvPicPr>
            <p:cNvPr id="99" name="Picture 2"/>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l="5171" t="11000" r="1983" b="5241"/>
            <a:stretch/>
          </p:blipFill>
          <p:spPr bwMode="auto">
            <a:xfrm>
              <a:off x="7825958" y="3785747"/>
              <a:ext cx="1013242" cy="57130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0" name="Picture 99"/>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924800" y="2886030"/>
              <a:ext cx="837930" cy="709018"/>
            </a:xfrm>
            <a:prstGeom prst="rect">
              <a:avLst/>
            </a:prstGeom>
          </p:spPr>
        </p:pic>
        <p:pic>
          <p:nvPicPr>
            <p:cNvPr id="102" name="Picture 101"/>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8050888" y="4615635"/>
              <a:ext cx="585754" cy="732013"/>
            </a:xfrm>
            <a:prstGeom prst="rect">
              <a:avLst/>
            </a:prstGeom>
          </p:spPr>
        </p:pic>
        <p:sp>
          <p:nvSpPr>
            <p:cNvPr id="103" name="TextBox 102"/>
            <p:cNvSpPr txBox="1"/>
            <p:nvPr/>
          </p:nvSpPr>
          <p:spPr>
            <a:xfrm>
              <a:off x="7630633" y="678388"/>
              <a:ext cx="1426534" cy="369332"/>
            </a:xfrm>
            <a:prstGeom prst="rect">
              <a:avLst/>
            </a:prstGeom>
            <a:noFill/>
            <a:ln>
              <a:solidFill>
                <a:schemeClr val="accent1"/>
              </a:solidFill>
            </a:ln>
          </p:spPr>
          <p:txBody>
            <a:bodyPr wrap="square" rtlCol="0">
              <a:spAutoFit/>
            </a:bodyPr>
            <a:lstStyle/>
            <a:p>
              <a:pPr algn="ctr"/>
              <a:r>
                <a:rPr lang="en-US" dirty="0" smtClean="0">
                  <a:solidFill>
                    <a:schemeClr val="tx2"/>
                  </a:solidFill>
                </a:rPr>
                <a:t>Outputs</a:t>
              </a:r>
              <a:endParaRPr lang="en-US" dirty="0">
                <a:solidFill>
                  <a:schemeClr val="tx2"/>
                </a:solidFill>
              </a:endParaRPr>
            </a:p>
          </p:txBody>
        </p:sp>
        <p:sp>
          <p:nvSpPr>
            <p:cNvPr id="104" name="Rectangle 103"/>
            <p:cNvSpPr/>
            <p:nvPr/>
          </p:nvSpPr>
          <p:spPr>
            <a:xfrm>
              <a:off x="7696200" y="1047720"/>
              <a:ext cx="1295400" cy="45030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ight Arrow 34"/>
          <p:cNvSpPr/>
          <p:nvPr/>
        </p:nvSpPr>
        <p:spPr>
          <a:xfrm rot="5400000">
            <a:off x="3120532" y="4574482"/>
            <a:ext cx="638083" cy="423754"/>
          </a:xfrm>
          <a:prstGeom prst="rightArrow">
            <a:avLst/>
          </a:prstGeom>
        </p:spPr>
        <p:style>
          <a:lnRef idx="1">
            <a:schemeClr val="dk1"/>
          </a:lnRef>
          <a:fillRef idx="2">
            <a:schemeClr val="dk1"/>
          </a:fillRef>
          <a:effectRef idx="1">
            <a:schemeClr val="dk1"/>
          </a:effectRef>
          <a:fontRef idx="minor">
            <a:schemeClr val="dk1"/>
          </a:fontRef>
        </p:style>
        <p:txBody>
          <a:bodyPr spcFirstLastPara="0" vert="horz" wrap="square" lIns="127126" tIns="84752" rIns="1" bIns="84751" numCol="1" spcCol="1270" anchor="ctr" anchorCtr="0">
            <a:noAutofit/>
          </a:bodyPr>
          <a:lstStyle/>
          <a:p>
            <a:pPr lvl="0" algn="ctr" defTabSz="577850">
              <a:lnSpc>
                <a:spcPct val="90000"/>
              </a:lnSpc>
              <a:spcBef>
                <a:spcPct val="0"/>
              </a:spcBef>
              <a:spcAft>
                <a:spcPct val="35000"/>
              </a:spcAft>
            </a:pPr>
            <a:endParaRPr lang="en-US" sz="1300" kern="1200"/>
          </a:p>
        </p:txBody>
      </p:sp>
      <p:sp>
        <p:nvSpPr>
          <p:cNvPr id="83" name="Right Arrow 82"/>
          <p:cNvSpPr/>
          <p:nvPr/>
        </p:nvSpPr>
        <p:spPr>
          <a:xfrm rot="16200000">
            <a:off x="3634916" y="4574482"/>
            <a:ext cx="638083" cy="423754"/>
          </a:xfrm>
          <a:prstGeom prst="rightArrow">
            <a:avLst/>
          </a:prstGeom>
        </p:spPr>
        <p:style>
          <a:lnRef idx="1">
            <a:schemeClr val="dk1"/>
          </a:lnRef>
          <a:fillRef idx="2">
            <a:schemeClr val="dk1"/>
          </a:fillRef>
          <a:effectRef idx="1">
            <a:schemeClr val="dk1"/>
          </a:effectRef>
          <a:fontRef idx="minor">
            <a:schemeClr val="dk1"/>
          </a:fontRef>
        </p:style>
        <p:txBody>
          <a:bodyPr spcFirstLastPara="0" vert="horz" wrap="square" lIns="127126" tIns="84752" rIns="1" bIns="84751" numCol="1" spcCol="1270" anchor="ctr" anchorCtr="0">
            <a:noAutofit/>
          </a:bodyPr>
          <a:lstStyle/>
          <a:p>
            <a:pPr lvl="0" algn="ctr" defTabSz="577850">
              <a:lnSpc>
                <a:spcPct val="90000"/>
              </a:lnSpc>
              <a:spcBef>
                <a:spcPct val="0"/>
              </a:spcBef>
              <a:spcAft>
                <a:spcPct val="35000"/>
              </a:spcAft>
            </a:pPr>
            <a:endParaRPr lang="en-US" sz="1300" kern="1200"/>
          </a:p>
        </p:txBody>
      </p:sp>
      <p:sp>
        <p:nvSpPr>
          <p:cNvPr id="80" name="TextBox 79"/>
          <p:cNvSpPr txBox="1"/>
          <p:nvPr/>
        </p:nvSpPr>
        <p:spPr>
          <a:xfrm>
            <a:off x="4176127" y="4553697"/>
            <a:ext cx="880369" cy="523220"/>
          </a:xfrm>
          <a:prstGeom prst="rect">
            <a:avLst/>
          </a:prstGeom>
          <a:noFill/>
        </p:spPr>
        <p:txBody>
          <a:bodyPr wrap="none" rtlCol="0">
            <a:spAutoFit/>
          </a:bodyPr>
          <a:lstStyle/>
          <a:p>
            <a:pPr algn="ctr"/>
            <a:r>
              <a:rPr lang="en-US" sz="1400" dirty="0" smtClean="0">
                <a:solidFill>
                  <a:srgbClr val="FF0000"/>
                </a:solidFill>
              </a:rPr>
              <a:t>Modeling</a:t>
            </a:r>
          </a:p>
          <a:p>
            <a:pPr algn="ctr"/>
            <a:r>
              <a:rPr lang="en-US" sz="1400" dirty="0" smtClean="0">
                <a:solidFill>
                  <a:srgbClr val="FF0000"/>
                </a:solidFill>
              </a:rPr>
              <a:t>Services</a:t>
            </a:r>
            <a:endParaRPr lang="en-US" sz="1400" dirty="0">
              <a:solidFill>
                <a:srgbClr val="FF0000"/>
              </a:solidFill>
            </a:endParaRPr>
          </a:p>
        </p:txBody>
      </p:sp>
      <p:sp>
        <p:nvSpPr>
          <p:cNvPr id="106" name="TextBox 105"/>
          <p:cNvSpPr txBox="1"/>
          <p:nvPr/>
        </p:nvSpPr>
        <p:spPr>
          <a:xfrm>
            <a:off x="1703697" y="4558352"/>
            <a:ext cx="1532150" cy="523220"/>
          </a:xfrm>
          <a:prstGeom prst="rect">
            <a:avLst/>
          </a:prstGeom>
          <a:noFill/>
        </p:spPr>
        <p:txBody>
          <a:bodyPr wrap="none" rtlCol="0">
            <a:spAutoFit/>
          </a:bodyPr>
          <a:lstStyle/>
          <a:p>
            <a:pPr algn="ctr"/>
            <a:r>
              <a:rPr lang="en-US" sz="1400" dirty="0" smtClean="0">
                <a:solidFill>
                  <a:srgbClr val="FF0000"/>
                </a:solidFill>
              </a:rPr>
              <a:t>Data and Mapping</a:t>
            </a:r>
          </a:p>
          <a:p>
            <a:pPr algn="ctr"/>
            <a:r>
              <a:rPr lang="en-US" sz="1400" dirty="0" smtClean="0">
                <a:solidFill>
                  <a:srgbClr val="FF0000"/>
                </a:solidFill>
              </a:rPr>
              <a:t> Services</a:t>
            </a:r>
            <a:endParaRPr lang="en-US" sz="1400" dirty="0">
              <a:solidFill>
                <a:srgbClr val="FF0000"/>
              </a:solidFill>
            </a:endParaRPr>
          </a:p>
        </p:txBody>
      </p:sp>
      <p:grpSp>
        <p:nvGrpSpPr>
          <p:cNvPr id="43" name="Group 42"/>
          <p:cNvGrpSpPr/>
          <p:nvPr/>
        </p:nvGrpSpPr>
        <p:grpSpPr>
          <a:xfrm>
            <a:off x="6723049" y="2133600"/>
            <a:ext cx="973151" cy="1716107"/>
            <a:chOff x="6723049" y="2133600"/>
            <a:chExt cx="973151" cy="1716107"/>
          </a:xfrm>
        </p:grpSpPr>
        <p:sp>
          <p:nvSpPr>
            <p:cNvPr id="86" name="Right Arrow 85"/>
            <p:cNvSpPr/>
            <p:nvPr/>
          </p:nvSpPr>
          <p:spPr>
            <a:xfrm>
              <a:off x="6905717" y="2864053"/>
              <a:ext cx="638083" cy="423754"/>
            </a:xfrm>
            <a:prstGeom prst="rightArrow">
              <a:avLst/>
            </a:prstGeom>
          </p:spPr>
          <p:style>
            <a:lnRef idx="1">
              <a:schemeClr val="dk1"/>
            </a:lnRef>
            <a:fillRef idx="2">
              <a:schemeClr val="dk1"/>
            </a:fillRef>
            <a:effectRef idx="1">
              <a:schemeClr val="dk1"/>
            </a:effectRef>
            <a:fontRef idx="minor">
              <a:schemeClr val="dk1"/>
            </a:fontRef>
          </p:style>
          <p:txBody>
            <a:bodyPr spcFirstLastPara="0" vert="horz" wrap="square" lIns="127126" tIns="84752" rIns="1" bIns="84751" numCol="1" spcCol="1270" anchor="ctr" anchorCtr="0">
              <a:noAutofit/>
            </a:bodyPr>
            <a:lstStyle/>
            <a:p>
              <a:pPr lvl="0" algn="ctr" defTabSz="577850">
                <a:lnSpc>
                  <a:spcPct val="90000"/>
                </a:lnSpc>
                <a:spcBef>
                  <a:spcPct val="0"/>
                </a:spcBef>
                <a:spcAft>
                  <a:spcPct val="35000"/>
                </a:spcAft>
              </a:pPr>
              <a:endParaRPr lang="en-US" sz="1300" kern="1200"/>
            </a:p>
          </p:txBody>
        </p:sp>
        <p:sp>
          <p:nvSpPr>
            <p:cNvPr id="107" name="TextBox 106"/>
            <p:cNvSpPr txBox="1"/>
            <p:nvPr/>
          </p:nvSpPr>
          <p:spPr>
            <a:xfrm>
              <a:off x="6723049" y="2133600"/>
              <a:ext cx="973151" cy="738664"/>
            </a:xfrm>
            <a:prstGeom prst="rect">
              <a:avLst/>
            </a:prstGeom>
            <a:noFill/>
          </p:spPr>
          <p:txBody>
            <a:bodyPr wrap="none" rtlCol="0">
              <a:spAutoFit/>
            </a:bodyPr>
            <a:lstStyle/>
            <a:p>
              <a:pPr algn="ctr"/>
              <a:r>
                <a:rPr lang="en-US" sz="1400" dirty="0" smtClean="0">
                  <a:solidFill>
                    <a:srgbClr val="FF0000"/>
                  </a:solidFill>
                </a:rPr>
                <a:t>Data </a:t>
              </a:r>
            </a:p>
            <a:p>
              <a:pPr algn="ctr"/>
              <a:r>
                <a:rPr lang="en-US" sz="1400" dirty="0" smtClean="0">
                  <a:solidFill>
                    <a:srgbClr val="FF0000"/>
                  </a:solidFill>
                </a:rPr>
                <a:t>Services</a:t>
              </a:r>
            </a:p>
            <a:p>
              <a:pPr algn="ctr"/>
              <a:r>
                <a:rPr lang="en-US" sz="1400" dirty="0" smtClean="0">
                  <a:solidFill>
                    <a:srgbClr val="FF0000"/>
                  </a:solidFill>
                </a:rPr>
                <a:t>(WaterML)</a:t>
              </a:r>
              <a:endParaRPr lang="en-US" sz="1400" dirty="0">
                <a:solidFill>
                  <a:srgbClr val="FF0000"/>
                </a:solidFill>
              </a:endParaRPr>
            </a:p>
          </p:txBody>
        </p:sp>
        <p:sp>
          <p:nvSpPr>
            <p:cNvPr id="115" name="TextBox 114"/>
            <p:cNvSpPr txBox="1"/>
            <p:nvPr/>
          </p:nvSpPr>
          <p:spPr>
            <a:xfrm>
              <a:off x="6792873" y="3326487"/>
              <a:ext cx="835485" cy="523220"/>
            </a:xfrm>
            <a:prstGeom prst="rect">
              <a:avLst/>
            </a:prstGeom>
            <a:noFill/>
          </p:spPr>
          <p:txBody>
            <a:bodyPr wrap="none" rtlCol="0">
              <a:spAutoFit/>
            </a:bodyPr>
            <a:lstStyle/>
            <a:p>
              <a:pPr algn="ctr"/>
              <a:r>
                <a:rPr lang="en-US" sz="1400" dirty="0" smtClean="0">
                  <a:solidFill>
                    <a:srgbClr val="FF0000"/>
                  </a:solidFill>
                </a:rPr>
                <a:t>Mapping</a:t>
              </a:r>
            </a:p>
            <a:p>
              <a:pPr algn="ctr"/>
              <a:r>
                <a:rPr lang="en-US" sz="1400" dirty="0" smtClean="0">
                  <a:solidFill>
                    <a:srgbClr val="FF0000"/>
                  </a:solidFill>
                </a:rPr>
                <a:t>Services</a:t>
              </a:r>
              <a:endParaRPr lang="en-US" sz="1400" dirty="0">
                <a:solidFill>
                  <a:srgbClr val="FF0000"/>
                </a:solidFill>
              </a:endParaRPr>
            </a:p>
          </p:txBody>
        </p:sp>
      </p:grpSp>
      <p:grpSp>
        <p:nvGrpSpPr>
          <p:cNvPr id="42" name="Group 41"/>
          <p:cNvGrpSpPr/>
          <p:nvPr/>
        </p:nvGrpSpPr>
        <p:grpSpPr>
          <a:xfrm>
            <a:off x="252347" y="206310"/>
            <a:ext cx="841637" cy="784289"/>
            <a:chOff x="252347" y="206310"/>
            <a:chExt cx="841637" cy="784289"/>
          </a:xfrm>
        </p:grpSpPr>
        <p:grpSp>
          <p:nvGrpSpPr>
            <p:cNvPr id="59" name="Group 58"/>
            <p:cNvGrpSpPr/>
            <p:nvPr/>
          </p:nvGrpSpPr>
          <p:grpSpPr>
            <a:xfrm>
              <a:off x="798726" y="507994"/>
              <a:ext cx="295258" cy="240693"/>
              <a:chOff x="18311569" y="23720186"/>
              <a:chExt cx="1371599" cy="1051560"/>
            </a:xfrm>
          </p:grpSpPr>
          <p:sp>
            <p:nvSpPr>
              <p:cNvPr id="77" name="Freeform 76"/>
              <p:cNvSpPr/>
              <p:nvPr/>
            </p:nvSpPr>
            <p:spPr>
              <a:xfrm>
                <a:off x="18364200" y="24208636"/>
                <a:ext cx="1266093" cy="256615"/>
              </a:xfrm>
              <a:custGeom>
                <a:avLst/>
                <a:gdLst>
                  <a:gd name="connsiteX0" fmla="*/ 0 w 2343150"/>
                  <a:gd name="connsiteY0" fmla="*/ 629463 h 877113"/>
                  <a:gd name="connsiteX1" fmla="*/ 647700 w 2343150"/>
                  <a:gd name="connsiteY1" fmla="*/ 229413 h 877113"/>
                  <a:gd name="connsiteX2" fmla="*/ 990600 w 2343150"/>
                  <a:gd name="connsiteY2" fmla="*/ 591363 h 877113"/>
                  <a:gd name="connsiteX3" fmla="*/ 1295400 w 2343150"/>
                  <a:gd name="connsiteY3" fmla="*/ 813 h 877113"/>
                  <a:gd name="connsiteX4" fmla="*/ 1695450 w 2343150"/>
                  <a:gd name="connsiteY4" fmla="*/ 743763 h 877113"/>
                  <a:gd name="connsiteX5" fmla="*/ 2343150 w 2343150"/>
                  <a:gd name="connsiteY5" fmla="*/ 877113 h 877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3150" h="877113">
                    <a:moveTo>
                      <a:pt x="0" y="629463"/>
                    </a:moveTo>
                    <a:cubicBezTo>
                      <a:pt x="241300" y="432613"/>
                      <a:pt x="482600" y="235763"/>
                      <a:pt x="647700" y="229413"/>
                    </a:cubicBezTo>
                    <a:cubicBezTo>
                      <a:pt x="812800" y="223063"/>
                      <a:pt x="882650" y="629463"/>
                      <a:pt x="990600" y="591363"/>
                    </a:cubicBezTo>
                    <a:cubicBezTo>
                      <a:pt x="1098550" y="553263"/>
                      <a:pt x="1177925" y="-24587"/>
                      <a:pt x="1295400" y="813"/>
                    </a:cubicBezTo>
                    <a:cubicBezTo>
                      <a:pt x="1412875" y="26213"/>
                      <a:pt x="1520825" y="597713"/>
                      <a:pt x="1695450" y="743763"/>
                    </a:cubicBezTo>
                    <a:cubicBezTo>
                      <a:pt x="1870075" y="889813"/>
                      <a:pt x="2216150" y="842188"/>
                      <a:pt x="2343150" y="877113"/>
                    </a:cubicBezTo>
                  </a:path>
                </a:pathLst>
              </a:custGeom>
              <a:noFill/>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8" name="Straight Arrow Connector 77"/>
              <p:cNvCxnSpPr/>
              <p:nvPr/>
            </p:nvCxnSpPr>
            <p:spPr>
              <a:xfrm flipV="1">
                <a:off x="18364200" y="23720186"/>
                <a:ext cx="0" cy="105156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a:off x="18311569" y="24766394"/>
                <a:ext cx="1371599"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a:off x="252347" y="473111"/>
              <a:ext cx="532218" cy="517488"/>
              <a:chOff x="14118110" y="19570458"/>
              <a:chExt cx="2472380" cy="2260842"/>
            </a:xfrm>
          </p:grpSpPr>
          <p:sp>
            <p:nvSpPr>
              <p:cNvPr id="64" name="Teardrop 63"/>
              <p:cNvSpPr/>
              <p:nvPr/>
            </p:nvSpPr>
            <p:spPr>
              <a:xfrm rot="4731899">
                <a:off x="13958368" y="19789282"/>
                <a:ext cx="2163110" cy="1843626"/>
              </a:xfrm>
              <a:prstGeom prst="teardrop">
                <a:avLst>
                  <a:gd name="adj" fmla="val 127277"/>
                </a:avLst>
              </a:prstGeom>
              <a:ln w="19050"/>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5" name="Freeform 64"/>
              <p:cNvSpPr/>
              <p:nvPr/>
            </p:nvSpPr>
            <p:spPr>
              <a:xfrm>
                <a:off x="15290800" y="19913600"/>
                <a:ext cx="1143000" cy="1917700"/>
              </a:xfrm>
              <a:custGeom>
                <a:avLst/>
                <a:gdLst>
                  <a:gd name="connsiteX0" fmla="*/ 1143000 w 1143000"/>
                  <a:gd name="connsiteY0" fmla="*/ 1917700 h 1917700"/>
                  <a:gd name="connsiteX1" fmla="*/ 762000 w 1143000"/>
                  <a:gd name="connsiteY1" fmla="*/ 1714500 h 1917700"/>
                  <a:gd name="connsiteX2" fmla="*/ 304800 w 1143000"/>
                  <a:gd name="connsiteY2" fmla="*/ 1244600 h 1917700"/>
                  <a:gd name="connsiteX3" fmla="*/ 165100 w 1143000"/>
                  <a:gd name="connsiteY3" fmla="*/ 812800 h 1917700"/>
                  <a:gd name="connsiteX4" fmla="*/ 114300 w 1143000"/>
                  <a:gd name="connsiteY4" fmla="*/ 368300 h 1917700"/>
                  <a:gd name="connsiteX5" fmla="*/ 0 w 1143000"/>
                  <a:gd name="connsiteY5" fmla="*/ 0 h 191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 h="1917700">
                    <a:moveTo>
                      <a:pt x="1143000" y="1917700"/>
                    </a:moveTo>
                    <a:cubicBezTo>
                      <a:pt x="1022350" y="1872191"/>
                      <a:pt x="901700" y="1826683"/>
                      <a:pt x="762000" y="1714500"/>
                    </a:cubicBezTo>
                    <a:cubicBezTo>
                      <a:pt x="622300" y="1602317"/>
                      <a:pt x="404283" y="1394883"/>
                      <a:pt x="304800" y="1244600"/>
                    </a:cubicBezTo>
                    <a:cubicBezTo>
                      <a:pt x="205317" y="1094317"/>
                      <a:pt x="196850" y="958850"/>
                      <a:pt x="165100" y="812800"/>
                    </a:cubicBezTo>
                    <a:cubicBezTo>
                      <a:pt x="133350" y="666750"/>
                      <a:pt x="141817" y="503767"/>
                      <a:pt x="114300" y="368300"/>
                    </a:cubicBezTo>
                    <a:cubicBezTo>
                      <a:pt x="86783" y="232833"/>
                      <a:pt x="8467" y="65617"/>
                      <a:pt x="0" y="0"/>
                    </a:cubicBez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Freeform 65"/>
              <p:cNvSpPr/>
              <p:nvPr/>
            </p:nvSpPr>
            <p:spPr>
              <a:xfrm>
                <a:off x="14478000" y="20021550"/>
                <a:ext cx="1047750" cy="1231697"/>
              </a:xfrm>
              <a:custGeom>
                <a:avLst/>
                <a:gdLst>
                  <a:gd name="connsiteX0" fmla="*/ 1047750 w 1047750"/>
                  <a:gd name="connsiteY0" fmla="*/ 990600 h 1231697"/>
                  <a:gd name="connsiteX1" fmla="*/ 857250 w 1047750"/>
                  <a:gd name="connsiteY1" fmla="*/ 1143000 h 1231697"/>
                  <a:gd name="connsiteX2" fmla="*/ 552450 w 1047750"/>
                  <a:gd name="connsiteY2" fmla="*/ 1228725 h 1231697"/>
                  <a:gd name="connsiteX3" fmla="*/ 133350 w 1047750"/>
                  <a:gd name="connsiteY3" fmla="*/ 1038225 h 1231697"/>
                  <a:gd name="connsiteX4" fmla="*/ 47625 w 1047750"/>
                  <a:gd name="connsiteY4" fmla="*/ 800100 h 1231697"/>
                  <a:gd name="connsiteX5" fmla="*/ 104775 w 1047750"/>
                  <a:gd name="connsiteY5" fmla="*/ 400050 h 1231697"/>
                  <a:gd name="connsiteX6" fmla="*/ 0 w 1047750"/>
                  <a:gd name="connsiteY6" fmla="*/ 0 h 123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0" h="1231697">
                    <a:moveTo>
                      <a:pt x="1047750" y="990600"/>
                    </a:moveTo>
                    <a:cubicBezTo>
                      <a:pt x="993775" y="1046956"/>
                      <a:pt x="939800" y="1103313"/>
                      <a:pt x="857250" y="1143000"/>
                    </a:cubicBezTo>
                    <a:cubicBezTo>
                      <a:pt x="774700" y="1182687"/>
                      <a:pt x="673100" y="1246188"/>
                      <a:pt x="552450" y="1228725"/>
                    </a:cubicBezTo>
                    <a:cubicBezTo>
                      <a:pt x="431800" y="1211262"/>
                      <a:pt x="217487" y="1109662"/>
                      <a:pt x="133350" y="1038225"/>
                    </a:cubicBezTo>
                    <a:cubicBezTo>
                      <a:pt x="49213" y="966788"/>
                      <a:pt x="52387" y="906462"/>
                      <a:pt x="47625" y="800100"/>
                    </a:cubicBezTo>
                    <a:cubicBezTo>
                      <a:pt x="42862" y="693737"/>
                      <a:pt x="112712" y="533400"/>
                      <a:pt x="104775" y="400050"/>
                    </a:cubicBezTo>
                    <a:cubicBezTo>
                      <a:pt x="96837" y="266700"/>
                      <a:pt x="48418" y="133350"/>
                      <a:pt x="0" y="0"/>
                    </a:cubicBez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67" name="Picture 2"/>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4242577" y="19570458"/>
                <a:ext cx="2347913" cy="205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1" name="Group 40"/>
            <p:cNvGrpSpPr/>
            <p:nvPr/>
          </p:nvGrpSpPr>
          <p:grpSpPr>
            <a:xfrm>
              <a:off x="516405" y="206310"/>
              <a:ext cx="295258" cy="240693"/>
              <a:chOff x="516405" y="206310"/>
              <a:chExt cx="295258" cy="240693"/>
            </a:xfrm>
          </p:grpSpPr>
          <p:sp>
            <p:nvSpPr>
              <p:cNvPr id="120" name="Freeform 119"/>
              <p:cNvSpPr/>
              <p:nvPr/>
            </p:nvSpPr>
            <p:spPr>
              <a:xfrm>
                <a:off x="527735" y="318112"/>
                <a:ext cx="272546" cy="58737"/>
              </a:xfrm>
              <a:custGeom>
                <a:avLst/>
                <a:gdLst>
                  <a:gd name="connsiteX0" fmla="*/ 0 w 2343150"/>
                  <a:gd name="connsiteY0" fmla="*/ 629463 h 877113"/>
                  <a:gd name="connsiteX1" fmla="*/ 647700 w 2343150"/>
                  <a:gd name="connsiteY1" fmla="*/ 229413 h 877113"/>
                  <a:gd name="connsiteX2" fmla="*/ 990600 w 2343150"/>
                  <a:gd name="connsiteY2" fmla="*/ 591363 h 877113"/>
                  <a:gd name="connsiteX3" fmla="*/ 1295400 w 2343150"/>
                  <a:gd name="connsiteY3" fmla="*/ 813 h 877113"/>
                  <a:gd name="connsiteX4" fmla="*/ 1695450 w 2343150"/>
                  <a:gd name="connsiteY4" fmla="*/ 743763 h 877113"/>
                  <a:gd name="connsiteX5" fmla="*/ 2343150 w 2343150"/>
                  <a:gd name="connsiteY5" fmla="*/ 877113 h 877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3150" h="877113">
                    <a:moveTo>
                      <a:pt x="0" y="629463"/>
                    </a:moveTo>
                    <a:cubicBezTo>
                      <a:pt x="241300" y="432613"/>
                      <a:pt x="482600" y="235763"/>
                      <a:pt x="647700" y="229413"/>
                    </a:cubicBezTo>
                    <a:cubicBezTo>
                      <a:pt x="812800" y="223063"/>
                      <a:pt x="882650" y="629463"/>
                      <a:pt x="990600" y="591363"/>
                    </a:cubicBezTo>
                    <a:cubicBezTo>
                      <a:pt x="1098550" y="553263"/>
                      <a:pt x="1177925" y="-24587"/>
                      <a:pt x="1295400" y="813"/>
                    </a:cubicBezTo>
                    <a:cubicBezTo>
                      <a:pt x="1412875" y="26213"/>
                      <a:pt x="1520825" y="597713"/>
                      <a:pt x="1695450" y="743763"/>
                    </a:cubicBezTo>
                    <a:cubicBezTo>
                      <a:pt x="1870075" y="889813"/>
                      <a:pt x="2216150" y="842188"/>
                      <a:pt x="2343150" y="877113"/>
                    </a:cubicBezTo>
                  </a:path>
                </a:pathLst>
              </a:custGeom>
              <a:noFill/>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1" name="Straight Arrow Connector 120"/>
              <p:cNvCxnSpPr/>
              <p:nvPr/>
            </p:nvCxnSpPr>
            <p:spPr>
              <a:xfrm flipV="1">
                <a:off x="527735" y="206310"/>
                <a:ext cx="0" cy="24069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p:nvPr/>
            </p:nvCxnSpPr>
            <p:spPr>
              <a:xfrm>
                <a:off x="516405" y="445778"/>
                <a:ext cx="29525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245047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
                                        </p:tgtEl>
                                        <p:attrNameLst>
                                          <p:attrName>style.visibility</p:attrName>
                                        </p:attrNameLst>
                                      </p:cBhvr>
                                      <p:to>
                                        <p:strVal val="visible"/>
                                      </p:to>
                                    </p:set>
                                    <p:animEffect transition="in" filter="fade">
                                      <p:cBhvr>
                                        <p:cTn id="7" dur="500"/>
                                        <p:tgtEl>
                                          <p:spTgt spid="10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6"/>
                                        </p:tgtEl>
                                        <p:attrNameLst>
                                          <p:attrName>style.visibility</p:attrName>
                                        </p:attrNameLst>
                                      </p:cBhvr>
                                      <p:to>
                                        <p:strVal val="visible"/>
                                      </p:to>
                                    </p:set>
                                    <p:animEffect transition="in" filter="fade">
                                      <p:cBhvr>
                                        <p:cTn id="12" dur="500"/>
                                        <p:tgtEl>
                                          <p:spTgt spid="1036"/>
                                        </p:tgtEl>
                                      </p:cBhvr>
                                    </p:animEffect>
                                  </p:childTnLst>
                                </p:cTn>
                              </p:par>
                              <p:par>
                                <p:cTn id="13" presetID="10" presetClass="entr" presetSubtype="0" fill="hold" nodeType="withEffect">
                                  <p:stCondLst>
                                    <p:cond delay="0"/>
                                  </p:stCondLst>
                                  <p:childTnLst>
                                    <p:set>
                                      <p:cBhvr>
                                        <p:cTn id="14" dur="1" fill="hold">
                                          <p:stCondLst>
                                            <p:cond delay="0"/>
                                          </p:stCondLst>
                                        </p:cTn>
                                        <p:tgtEl>
                                          <p:spTgt spid="113"/>
                                        </p:tgtEl>
                                        <p:attrNameLst>
                                          <p:attrName>style.visibility</p:attrName>
                                        </p:attrNameLst>
                                      </p:cBhvr>
                                      <p:to>
                                        <p:strVal val="visible"/>
                                      </p:to>
                                    </p:set>
                                    <p:animEffect transition="in" filter="fade">
                                      <p:cBhvr>
                                        <p:cTn id="15" dur="500"/>
                                        <p:tgtEl>
                                          <p:spTgt spid="113"/>
                                        </p:tgtEl>
                                      </p:cBhvr>
                                    </p:animEffect>
                                  </p:childTnLst>
                                </p:cTn>
                              </p:par>
                              <p:par>
                                <p:cTn id="16" presetID="10" presetClass="entr" presetSubtype="0" fill="hold" nodeType="with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500"/>
                                        <p:tgtEl>
                                          <p:spTgt spid="42"/>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6"/>
                                        </p:tgtEl>
                                        <p:attrNameLst>
                                          <p:attrName>style.visibility</p:attrName>
                                        </p:attrNameLst>
                                      </p:cBhvr>
                                      <p:to>
                                        <p:strVal val="visible"/>
                                      </p:to>
                                    </p:set>
                                    <p:animEffect transition="in" filter="fade">
                                      <p:cBhvr>
                                        <p:cTn id="30" dur="500"/>
                                        <p:tgtEl>
                                          <p:spTgt spid="106"/>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par>
                          <p:cTn id="35" fill="hold">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83"/>
                                        </p:tgtEl>
                                        <p:attrNameLst>
                                          <p:attrName>style.visibility</p:attrName>
                                        </p:attrNameLst>
                                      </p:cBhvr>
                                      <p:to>
                                        <p:strVal val="visible"/>
                                      </p:to>
                                    </p:set>
                                    <p:animEffect transition="in" filter="fade">
                                      <p:cBhvr>
                                        <p:cTn id="38" dur="500"/>
                                        <p:tgtEl>
                                          <p:spTgt spid="8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fade">
                                      <p:cBhvr>
                                        <p:cTn id="41" dur="500"/>
                                        <p:tgtEl>
                                          <p:spTgt spid="8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90"/>
                                        </p:tgtEl>
                                        <p:attrNameLst>
                                          <p:attrName>style.visibility</p:attrName>
                                        </p:attrNameLst>
                                      </p:cBhvr>
                                      <p:to>
                                        <p:strVal val="visible"/>
                                      </p:to>
                                    </p:set>
                                    <p:animEffect transition="in" filter="fade">
                                      <p:cBhvr>
                                        <p:cTn id="46" dur="500"/>
                                        <p:tgtEl>
                                          <p:spTgt spid="90"/>
                                        </p:tgtEl>
                                      </p:cBhvr>
                                    </p:animEffect>
                                  </p:childTnLst>
                                </p:cTn>
                              </p:par>
                            </p:childTnLst>
                          </p:cTn>
                        </p:par>
                        <p:par>
                          <p:cTn id="47" fill="hold">
                            <p:stCondLst>
                              <p:cond delay="500"/>
                            </p:stCondLst>
                            <p:childTnLst>
                              <p:par>
                                <p:cTn id="48" presetID="10" presetClass="entr" presetSubtype="0" fill="hold"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500"/>
                                        <p:tgtEl>
                                          <p:spTgt spid="32"/>
                                        </p:tgtEl>
                                      </p:cBhvr>
                                    </p:animEffect>
                                  </p:childTnLst>
                                </p:cTn>
                              </p:par>
                            </p:childTnLst>
                          </p:cTn>
                        </p:par>
                        <p:par>
                          <p:cTn id="51" fill="hold">
                            <p:stCondLst>
                              <p:cond delay="1000"/>
                            </p:stCondLst>
                            <p:childTnLst>
                              <p:par>
                                <p:cTn id="52" presetID="10" presetClass="entr" presetSubtype="0" fill="hold" grpId="0" nodeType="afterEffect">
                                  <p:stCondLst>
                                    <p:cond delay="0"/>
                                  </p:stCondLst>
                                  <p:childTnLst>
                                    <p:set>
                                      <p:cBhvr>
                                        <p:cTn id="53" dur="1" fill="hold">
                                          <p:stCondLst>
                                            <p:cond delay="0"/>
                                          </p:stCondLst>
                                        </p:cTn>
                                        <p:tgtEl>
                                          <p:spTgt spid="91"/>
                                        </p:tgtEl>
                                        <p:attrNameLst>
                                          <p:attrName>style.visibility</p:attrName>
                                        </p:attrNameLst>
                                      </p:cBhvr>
                                      <p:to>
                                        <p:strVal val="visible"/>
                                      </p:to>
                                    </p:set>
                                    <p:animEffect transition="in" filter="fade">
                                      <p:cBhvr>
                                        <p:cTn id="54" dur="500"/>
                                        <p:tgtEl>
                                          <p:spTgt spid="91"/>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92"/>
                                        </p:tgtEl>
                                        <p:attrNameLst>
                                          <p:attrName>style.visibility</p:attrName>
                                        </p:attrNameLst>
                                      </p:cBhvr>
                                      <p:to>
                                        <p:strVal val="visible"/>
                                      </p:to>
                                    </p:set>
                                    <p:animEffect transition="in" filter="fade">
                                      <p:cBhvr>
                                        <p:cTn id="57" dur="500"/>
                                        <p:tgtEl>
                                          <p:spTgt spid="9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500"/>
                                        <p:tgtEl>
                                          <p:spTgt spid="43"/>
                                        </p:tgtEl>
                                      </p:cBhvr>
                                    </p:animEffect>
                                  </p:childTnLst>
                                </p:cTn>
                              </p:par>
                            </p:childTnLst>
                          </p:cTn>
                        </p:par>
                        <p:par>
                          <p:cTn id="63" fill="hold">
                            <p:stCondLst>
                              <p:cond delay="500"/>
                            </p:stCondLst>
                            <p:childTnLst>
                              <p:par>
                                <p:cTn id="64" presetID="10" presetClass="entr" presetSubtype="0" fill="hold"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p:bldP spid="35" grpId="0" animBg="1"/>
      <p:bldP spid="83" grpId="0" animBg="1"/>
      <p:bldP spid="80" grpId="0"/>
      <p:bldP spid="10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to America</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1371600"/>
            <a:ext cx="5638800" cy="4223657"/>
          </a:xfrm>
          <a:prstGeom prst="rect">
            <a:avLst/>
          </a:prstGeom>
        </p:spPr>
      </p:pic>
      <p:sp>
        <p:nvSpPr>
          <p:cNvPr id="5" name="TextBox 4"/>
          <p:cNvSpPr txBox="1"/>
          <p:nvPr/>
        </p:nvSpPr>
        <p:spPr>
          <a:xfrm>
            <a:off x="1679452" y="5800543"/>
            <a:ext cx="5711948" cy="646331"/>
          </a:xfrm>
          <a:prstGeom prst="rect">
            <a:avLst/>
          </a:prstGeom>
          <a:noFill/>
        </p:spPr>
        <p:txBody>
          <a:bodyPr wrap="none" rtlCol="0">
            <a:spAutoFit/>
          </a:bodyPr>
          <a:lstStyle/>
          <a:p>
            <a:r>
              <a:rPr lang="en-US" sz="3600" dirty="0" smtClean="0"/>
              <a:t>for giving me an opportunity </a:t>
            </a:r>
            <a:endParaRPr lang="en-US" sz="3600" dirty="0"/>
          </a:p>
        </p:txBody>
      </p:sp>
    </p:spTree>
    <p:extLst>
      <p:ext uri="{BB962C8B-B14F-4D97-AF65-F5344CB8AC3E}">
        <p14:creationId xmlns:p14="http://schemas.microsoft.com/office/powerpoint/2010/main" val="517534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Ven</a:t>
            </a:r>
            <a:r>
              <a:rPr lang="en-US" dirty="0" smtClean="0"/>
              <a:t> </a:t>
            </a:r>
            <a:r>
              <a:rPr lang="en-US" dirty="0" err="1" smtClean="0"/>
              <a:t>Te</a:t>
            </a:r>
            <a:r>
              <a:rPr lang="en-US" dirty="0" smtClean="0"/>
              <a:t> Chow, 1919-1981</a:t>
            </a:r>
            <a:endParaRPr lang="en-US" dirty="0"/>
          </a:p>
        </p:txBody>
      </p:sp>
      <p:sp>
        <p:nvSpPr>
          <p:cNvPr id="3" name="Content Placeholder 2"/>
          <p:cNvSpPr>
            <a:spLocks noGrp="1"/>
          </p:cNvSpPr>
          <p:nvPr>
            <p:ph sz="half" idx="1"/>
          </p:nvPr>
        </p:nvSpPr>
        <p:spPr>
          <a:xfrm>
            <a:off x="457200" y="1600200"/>
            <a:ext cx="4114800" cy="4800600"/>
          </a:xfrm>
        </p:spPr>
        <p:txBody>
          <a:bodyPr>
            <a:normAutofit fontScale="92500"/>
          </a:bodyPr>
          <a:lstStyle/>
          <a:p>
            <a:r>
              <a:rPr lang="en-US" dirty="0" smtClean="0"/>
              <a:t>On the faculty of the University of Illinois 1951-1981</a:t>
            </a:r>
          </a:p>
          <a:p>
            <a:r>
              <a:rPr lang="en-US" dirty="0" smtClean="0"/>
              <a:t>I was a graduate student there in the </a:t>
            </a:r>
            <a:r>
              <a:rPr lang="en-US" dirty="0" err="1" smtClean="0"/>
              <a:t>Hydrosystems</a:t>
            </a:r>
            <a:r>
              <a:rPr lang="en-US" dirty="0" smtClean="0"/>
              <a:t> Laboratory  from 1972-1976</a:t>
            </a:r>
          </a:p>
          <a:p>
            <a:pPr lvl="1"/>
            <a:r>
              <a:rPr lang="en-US" dirty="0" smtClean="0"/>
              <a:t>MS 1974</a:t>
            </a:r>
          </a:p>
          <a:p>
            <a:pPr lvl="1"/>
            <a:r>
              <a:rPr lang="en-US" dirty="0" smtClean="0"/>
              <a:t>PhD 1976</a:t>
            </a:r>
          </a:p>
          <a:p>
            <a:r>
              <a:rPr lang="en-US" dirty="0" err="1" smtClean="0"/>
              <a:t>Ven</a:t>
            </a:r>
            <a:r>
              <a:rPr lang="en-US" dirty="0" smtClean="0"/>
              <a:t> </a:t>
            </a:r>
            <a:r>
              <a:rPr lang="en-US" dirty="0" err="1" smtClean="0"/>
              <a:t>Te</a:t>
            </a:r>
            <a:r>
              <a:rPr lang="en-US" dirty="0" smtClean="0"/>
              <a:t> Chow was my graduate advisor</a:t>
            </a:r>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876800" y="1585214"/>
            <a:ext cx="3545909" cy="4510785"/>
          </a:xfrm>
        </p:spPr>
      </p:pic>
    </p:spTree>
    <p:extLst>
      <p:ext uri="{BB962C8B-B14F-4D97-AF65-F5344CB8AC3E}">
        <p14:creationId xmlns:p14="http://schemas.microsoft.com/office/powerpoint/2010/main" val="11128604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rmAutofit/>
          </a:bodyPr>
          <a:lstStyle/>
          <a:p>
            <a:r>
              <a:rPr lang="en-US" sz="4400" dirty="0" smtClean="0"/>
              <a:t>Dedicated to </a:t>
            </a:r>
            <a:r>
              <a:rPr lang="en-US" sz="4400" dirty="0" err="1" smtClean="0"/>
              <a:t>Ven</a:t>
            </a:r>
            <a:r>
              <a:rPr lang="en-US" sz="4400" dirty="0" smtClean="0"/>
              <a:t> </a:t>
            </a:r>
            <a:r>
              <a:rPr lang="en-US" sz="4400" dirty="0" err="1" smtClean="0"/>
              <a:t>Te</a:t>
            </a:r>
            <a:r>
              <a:rPr lang="en-US" sz="4400" dirty="0" smtClean="0"/>
              <a:t> Chow</a:t>
            </a:r>
          </a:p>
          <a:p>
            <a:r>
              <a:rPr lang="en-US" sz="4400" dirty="0" smtClean="0"/>
              <a:t>Scholar, Teacher, Author, Friend</a:t>
            </a:r>
            <a:endParaRPr lang="en-US" sz="4400" dirty="0"/>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447800"/>
            <a:ext cx="3200400" cy="4856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457200" y="274638"/>
            <a:ext cx="8229600" cy="1143000"/>
          </a:xfrm>
        </p:spPr>
        <p:txBody>
          <a:bodyPr/>
          <a:lstStyle/>
          <a:p>
            <a:r>
              <a:rPr lang="en-US" dirty="0" smtClean="0"/>
              <a:t>Handbook of Hydrology</a:t>
            </a:r>
            <a:endParaRPr lang="en-US" dirty="0"/>
          </a:p>
        </p:txBody>
      </p:sp>
    </p:spTree>
    <p:extLst>
      <p:ext uri="{BB962C8B-B14F-4D97-AF65-F5344CB8AC3E}">
        <p14:creationId xmlns:p14="http://schemas.microsoft.com/office/powerpoint/2010/main" val="15655002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University of Texas at Austin</a:t>
            </a:r>
            <a:endParaRPr lang="en-US" dirty="0"/>
          </a:p>
        </p:txBody>
      </p:sp>
      <p:sp>
        <p:nvSpPr>
          <p:cNvPr id="3" name="Content Placeholder 2"/>
          <p:cNvSpPr>
            <a:spLocks noGrp="1"/>
          </p:cNvSpPr>
          <p:nvPr>
            <p:ph sz="half" idx="1"/>
          </p:nvPr>
        </p:nvSpPr>
        <p:spPr/>
        <p:txBody>
          <a:bodyPr>
            <a:normAutofit lnSpcReduction="10000"/>
          </a:bodyPr>
          <a:lstStyle/>
          <a:p>
            <a:r>
              <a:rPr lang="en-US" sz="3200" dirty="0" smtClean="0"/>
              <a:t>Department of Civil, Architectural and Environmental Engineering faculty, 1981 to present</a:t>
            </a:r>
          </a:p>
          <a:p>
            <a:r>
              <a:rPr lang="en-US" sz="3200" dirty="0" smtClean="0"/>
              <a:t>Director of the Center for Research in Water Resources, 1997 to present</a:t>
            </a:r>
            <a:endParaRPr lang="en-US" sz="3200" dirty="0"/>
          </a:p>
        </p:txBody>
      </p:sp>
      <p:pic>
        <p:nvPicPr>
          <p:cNvPr id="1026" name="Picture 2" descr="C:\meetings\ASCEPalmSprings\VenTeChow\ut-tower-1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524000"/>
            <a:ext cx="3752850" cy="500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18693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rcHydro_frnt"/>
          <p:cNvPicPr>
            <a:picLocks noChangeAspect="1" noChangeArrowheads="1"/>
          </p:cNvPicPr>
          <p:nvPr/>
        </p:nvPicPr>
        <p:blipFill>
          <a:blip r:embed="rId2" cstate="print"/>
          <a:srcRect/>
          <a:stretch>
            <a:fillRect/>
          </a:stretch>
        </p:blipFill>
        <p:spPr bwMode="auto">
          <a:xfrm>
            <a:off x="533399" y="1828800"/>
            <a:ext cx="3640379" cy="4343400"/>
          </a:xfrm>
          <a:prstGeom prst="rect">
            <a:avLst/>
          </a:prstGeom>
          <a:noFill/>
          <a:ln>
            <a:noFill/>
          </a:ln>
        </p:spPr>
      </p:pic>
      <p:pic>
        <p:nvPicPr>
          <p:cNvPr id="6" name="Picture 2"/>
          <p:cNvPicPr>
            <a:picLocks noChangeAspect="1" noChangeArrowheads="1"/>
          </p:cNvPicPr>
          <p:nvPr/>
        </p:nvPicPr>
        <p:blipFill>
          <a:blip r:embed="rId3" cstate="print"/>
          <a:srcRect/>
          <a:stretch>
            <a:fillRect/>
          </a:stretch>
        </p:blipFill>
        <p:spPr bwMode="auto">
          <a:xfrm>
            <a:off x="4800600" y="1828800"/>
            <a:ext cx="3657600" cy="4365523"/>
          </a:xfrm>
          <a:prstGeom prst="rect">
            <a:avLst/>
          </a:prstGeom>
          <a:noFill/>
          <a:ln>
            <a:noFill/>
          </a:ln>
        </p:spPr>
      </p:pic>
      <p:sp>
        <p:nvSpPr>
          <p:cNvPr id="7" name="TextBox 6"/>
          <p:cNvSpPr txBox="1"/>
          <p:nvPr/>
        </p:nvSpPr>
        <p:spPr>
          <a:xfrm>
            <a:off x="1676400" y="6246167"/>
            <a:ext cx="806631" cy="461665"/>
          </a:xfrm>
          <a:prstGeom prst="rect">
            <a:avLst/>
          </a:prstGeom>
          <a:noFill/>
        </p:spPr>
        <p:txBody>
          <a:bodyPr wrap="none" rtlCol="0">
            <a:spAutoFit/>
          </a:bodyPr>
          <a:lstStyle/>
          <a:p>
            <a:r>
              <a:rPr lang="en-US" sz="2400" dirty="0" smtClean="0"/>
              <a:t>2002</a:t>
            </a:r>
            <a:endParaRPr lang="en-US" sz="2400" dirty="0"/>
          </a:p>
        </p:txBody>
      </p:sp>
      <p:sp>
        <p:nvSpPr>
          <p:cNvPr id="8" name="TextBox 7"/>
          <p:cNvSpPr txBox="1"/>
          <p:nvPr/>
        </p:nvSpPr>
        <p:spPr>
          <a:xfrm>
            <a:off x="6226084" y="6234544"/>
            <a:ext cx="806631" cy="461665"/>
          </a:xfrm>
          <a:prstGeom prst="rect">
            <a:avLst/>
          </a:prstGeom>
          <a:noFill/>
        </p:spPr>
        <p:txBody>
          <a:bodyPr wrap="none" rtlCol="0">
            <a:spAutoFit/>
          </a:bodyPr>
          <a:lstStyle/>
          <a:p>
            <a:r>
              <a:rPr lang="en-US" sz="2400" dirty="0" smtClean="0"/>
              <a:t>2011</a:t>
            </a:r>
            <a:endParaRPr lang="en-US" sz="2400" dirty="0"/>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381000"/>
            <a:ext cx="6051176"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33045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57200"/>
            <a:ext cx="841248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3" cstate="print"/>
          <a:srcRect/>
          <a:stretch>
            <a:fillRect/>
          </a:stretch>
        </p:blipFill>
        <p:spPr bwMode="auto">
          <a:xfrm>
            <a:off x="4800600" y="1442020"/>
            <a:ext cx="3617950" cy="4688616"/>
          </a:xfrm>
          <a:prstGeom prst="rect">
            <a:avLst/>
          </a:prstGeom>
          <a:noFill/>
          <a:ln w="9525" algn="ctr">
            <a:noFill/>
            <a:miter lim="800000"/>
            <a:headEnd/>
            <a:tailEnd/>
          </a:ln>
        </p:spPr>
      </p:pic>
      <p:pic>
        <p:nvPicPr>
          <p:cNvPr id="7" name="Picture 6" descr="Elevation Data for Floodplain Mapping.jpg"/>
          <p:cNvPicPr>
            <a:picLocks noChangeAspect="1"/>
          </p:cNvPicPr>
          <p:nvPr/>
        </p:nvPicPr>
        <p:blipFill>
          <a:blip r:embed="rId4" cstate="print"/>
          <a:srcRect/>
          <a:stretch>
            <a:fillRect/>
          </a:stretch>
        </p:blipFill>
        <p:spPr bwMode="auto">
          <a:xfrm>
            <a:off x="914400" y="1442020"/>
            <a:ext cx="3097140" cy="4653980"/>
          </a:xfrm>
          <a:prstGeom prst="rect">
            <a:avLst/>
          </a:prstGeom>
          <a:noFill/>
          <a:ln w="9525">
            <a:noFill/>
            <a:miter lim="800000"/>
            <a:headEnd/>
            <a:tailEnd/>
          </a:ln>
        </p:spPr>
      </p:pic>
      <p:sp>
        <p:nvSpPr>
          <p:cNvPr id="5" name="TextBox 4"/>
          <p:cNvSpPr txBox="1"/>
          <p:nvPr/>
        </p:nvSpPr>
        <p:spPr>
          <a:xfrm>
            <a:off x="1837936" y="6137563"/>
            <a:ext cx="806631" cy="461665"/>
          </a:xfrm>
          <a:prstGeom prst="rect">
            <a:avLst/>
          </a:prstGeom>
          <a:noFill/>
        </p:spPr>
        <p:txBody>
          <a:bodyPr wrap="none" rtlCol="0">
            <a:spAutoFit/>
          </a:bodyPr>
          <a:lstStyle/>
          <a:p>
            <a:r>
              <a:rPr lang="en-US" sz="2400" dirty="0" smtClean="0"/>
              <a:t>2007</a:t>
            </a:r>
            <a:endParaRPr lang="en-US" sz="2400" dirty="0"/>
          </a:p>
        </p:txBody>
      </p:sp>
      <p:sp>
        <p:nvSpPr>
          <p:cNvPr id="9" name="TextBox 8"/>
          <p:cNvSpPr txBox="1"/>
          <p:nvPr/>
        </p:nvSpPr>
        <p:spPr>
          <a:xfrm>
            <a:off x="6131866" y="6142027"/>
            <a:ext cx="806631" cy="461665"/>
          </a:xfrm>
          <a:prstGeom prst="rect">
            <a:avLst/>
          </a:prstGeom>
          <a:noFill/>
        </p:spPr>
        <p:txBody>
          <a:bodyPr wrap="none" rtlCol="0">
            <a:spAutoFit/>
          </a:bodyPr>
          <a:lstStyle/>
          <a:p>
            <a:r>
              <a:rPr lang="en-US" sz="2400" dirty="0" smtClean="0"/>
              <a:t>2009</a:t>
            </a:r>
            <a:endParaRPr lang="en-US" sz="2400" dirty="0"/>
          </a:p>
        </p:txBody>
      </p:sp>
    </p:spTree>
    <p:extLst>
      <p:ext uri="{BB962C8B-B14F-4D97-AF65-F5344CB8AC3E}">
        <p14:creationId xmlns:p14="http://schemas.microsoft.com/office/powerpoint/2010/main" val="24527967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LIDAR Data Collection</a:t>
            </a:r>
            <a:endParaRPr lang="en-US" dirty="0"/>
          </a:p>
        </p:txBody>
      </p:sp>
      <p:grpSp>
        <p:nvGrpSpPr>
          <p:cNvPr id="5" name="Group 4"/>
          <p:cNvGrpSpPr/>
          <p:nvPr/>
        </p:nvGrpSpPr>
        <p:grpSpPr>
          <a:xfrm>
            <a:off x="476448" y="1435259"/>
            <a:ext cx="3886200" cy="5422741"/>
            <a:chOff x="2462970" y="1279081"/>
            <a:chExt cx="3886200" cy="5422741"/>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2970" y="1279081"/>
              <a:ext cx="3886200" cy="4979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993969" y="6240157"/>
              <a:ext cx="806631" cy="461665"/>
            </a:xfrm>
            <a:prstGeom prst="rect">
              <a:avLst/>
            </a:prstGeom>
            <a:noFill/>
          </p:spPr>
          <p:txBody>
            <a:bodyPr wrap="none" rtlCol="0">
              <a:spAutoFit/>
            </a:bodyPr>
            <a:lstStyle/>
            <a:p>
              <a:r>
                <a:rPr lang="en-US" sz="2400" dirty="0" smtClean="0"/>
                <a:t>2010</a:t>
              </a:r>
              <a:endParaRPr lang="en-US" sz="2400" dirty="0"/>
            </a:p>
          </p:txBody>
        </p:sp>
      </p:grpSp>
      <p:pic>
        <p:nvPicPr>
          <p:cNvPr id="8" name="Picture 4" descr="wy_detail_25%"/>
          <p:cNvPicPr>
            <a:picLocks noChangeAspect="1" noChangeArrowheads="1"/>
          </p:cNvPicPr>
          <p:nvPr/>
        </p:nvPicPr>
        <p:blipFill>
          <a:blip r:embed="rId3" cstate="print"/>
          <a:srcRect l="1666" t="2486"/>
          <a:stretch>
            <a:fillRect/>
          </a:stretch>
        </p:blipFill>
        <p:spPr bwMode="auto">
          <a:xfrm>
            <a:off x="4348390" y="1752600"/>
            <a:ext cx="4652866" cy="4256260"/>
          </a:xfrm>
          <a:prstGeom prst="rect">
            <a:avLst/>
          </a:prstGeom>
          <a:noFill/>
          <a:ln w="9525">
            <a:noFill/>
            <a:miter lim="800000"/>
            <a:headEnd/>
            <a:tailEnd/>
          </a:ln>
        </p:spPr>
      </p:pic>
      <p:sp>
        <p:nvSpPr>
          <p:cNvPr id="9" name="TextBox 8"/>
          <p:cNvSpPr txBox="1"/>
          <p:nvPr/>
        </p:nvSpPr>
        <p:spPr>
          <a:xfrm>
            <a:off x="5105400" y="5867400"/>
            <a:ext cx="2952155" cy="646331"/>
          </a:xfrm>
          <a:prstGeom prst="rect">
            <a:avLst/>
          </a:prstGeom>
          <a:noFill/>
        </p:spPr>
        <p:txBody>
          <a:bodyPr wrap="none" rtlCol="0">
            <a:spAutoFit/>
          </a:bodyPr>
          <a:lstStyle/>
          <a:p>
            <a:pPr algn="ctr"/>
            <a:r>
              <a:rPr lang="en-US" dirty="0" smtClean="0"/>
              <a:t>Image: Roberto Gutierrez</a:t>
            </a:r>
          </a:p>
          <a:p>
            <a:pPr algn="ctr"/>
            <a:r>
              <a:rPr lang="en-US" dirty="0" smtClean="0"/>
              <a:t>UT Center for Space Research</a:t>
            </a:r>
            <a:endParaRPr lang="en-US" dirty="0"/>
          </a:p>
        </p:txBody>
      </p:sp>
      <p:sp>
        <p:nvSpPr>
          <p:cNvPr id="10" name="TextBox 9"/>
          <p:cNvSpPr txBox="1"/>
          <p:nvPr/>
        </p:nvSpPr>
        <p:spPr>
          <a:xfrm>
            <a:off x="530933" y="5029200"/>
            <a:ext cx="3810530" cy="369332"/>
          </a:xfrm>
          <a:prstGeom prst="rect">
            <a:avLst/>
          </a:prstGeom>
          <a:solidFill>
            <a:schemeClr val="bg1"/>
          </a:solidFill>
        </p:spPr>
        <p:txBody>
          <a:bodyPr wrap="none" rtlCol="0">
            <a:spAutoFit/>
          </a:bodyPr>
          <a:lstStyle/>
          <a:p>
            <a:r>
              <a:rPr lang="en-US" dirty="0" smtClean="0"/>
              <a:t>$20 million per year for data collection</a:t>
            </a:r>
            <a:endParaRPr lang="en-US" dirty="0"/>
          </a:p>
        </p:txBody>
      </p:sp>
    </p:spTree>
    <p:extLst>
      <p:ext uri="{BB962C8B-B14F-4D97-AF65-F5344CB8AC3E}">
        <p14:creationId xmlns:p14="http://schemas.microsoft.com/office/powerpoint/2010/main" val="36210287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114800" cy="4724400"/>
          </a:xfrm>
        </p:spPr>
        <p:txBody>
          <a:bodyPr>
            <a:normAutofit fontScale="92500" lnSpcReduction="10000"/>
          </a:bodyPr>
          <a:lstStyle/>
          <a:p>
            <a:r>
              <a:rPr lang="en-US" dirty="0" smtClean="0">
                <a:solidFill>
                  <a:srgbClr val="FF0000"/>
                </a:solidFill>
              </a:rPr>
              <a:t>CUAHSI</a:t>
            </a:r>
            <a:r>
              <a:rPr lang="en-US" dirty="0" smtClean="0"/>
              <a:t> is a consortium representing 125 US universities</a:t>
            </a:r>
          </a:p>
          <a:p>
            <a:r>
              <a:rPr lang="en-US" dirty="0" smtClean="0"/>
              <a:t>Supported by the </a:t>
            </a:r>
            <a:r>
              <a:rPr lang="en-US" dirty="0" smtClean="0">
                <a:solidFill>
                  <a:srgbClr val="FF0000"/>
                </a:solidFill>
              </a:rPr>
              <a:t>National Science Foundation </a:t>
            </a:r>
            <a:r>
              <a:rPr lang="en-US" dirty="0" smtClean="0"/>
              <a:t>Earth Science Division</a:t>
            </a:r>
          </a:p>
          <a:p>
            <a:r>
              <a:rPr lang="en-US" dirty="0" smtClean="0"/>
              <a:t>Advances </a:t>
            </a:r>
            <a:r>
              <a:rPr lang="en-US" dirty="0" smtClean="0">
                <a:solidFill>
                  <a:srgbClr val="FF0000"/>
                </a:solidFill>
              </a:rPr>
              <a:t>hydrologic science</a:t>
            </a:r>
            <a:r>
              <a:rPr lang="en-US" dirty="0" smtClean="0"/>
              <a:t> in nation’s universities</a:t>
            </a:r>
          </a:p>
          <a:p>
            <a:r>
              <a:rPr lang="en-US" dirty="0" smtClean="0"/>
              <a:t>Includes a </a:t>
            </a:r>
            <a:r>
              <a:rPr lang="en-US" dirty="0" smtClean="0">
                <a:solidFill>
                  <a:srgbClr val="FF0000"/>
                </a:solidFill>
              </a:rPr>
              <a:t>Hydrologic Information System </a:t>
            </a:r>
            <a:r>
              <a:rPr lang="en-US" dirty="0" smtClean="0"/>
              <a:t>project</a:t>
            </a:r>
            <a:endParaRPr lang="en-U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28600"/>
            <a:ext cx="8610600" cy="1271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200400" y="624396"/>
            <a:ext cx="2372124" cy="369332"/>
          </a:xfrm>
          <a:prstGeom prst="rect">
            <a:avLst/>
          </a:prstGeom>
          <a:noFill/>
        </p:spPr>
        <p:txBody>
          <a:bodyPr wrap="none" rtlCol="0">
            <a:spAutoFit/>
          </a:bodyPr>
          <a:lstStyle/>
          <a:p>
            <a:r>
              <a:rPr lang="en-US" dirty="0" smtClean="0">
                <a:hlinkClick r:id="rId3"/>
              </a:rPr>
              <a:t>http://www.cuahsi.org</a:t>
            </a:r>
            <a:r>
              <a:rPr lang="en-US" dirty="0" smtClean="0"/>
              <a:t> </a:t>
            </a:r>
            <a:endParaRPr lang="en-US" dirty="0"/>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63366" y="1507301"/>
            <a:ext cx="4191000" cy="2400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descr="Figure 5.1.  Conceptualization of the Water Cycle (Schematic view)"/>
          <p:cNvPicPr>
            <a:picLocks noGrp="1" noChangeAspect="1" noChangeArrowheads="1"/>
          </p:cNvPicPr>
          <p:nvPr>
            <p:ph sz="half" idx="2"/>
          </p:nvPr>
        </p:nvPicPr>
        <p:blipFill>
          <a:blip r:embed="rId5" cstate="print">
            <a:extLst>
              <a:ext uri="{28A0092B-C50C-407E-A947-70E740481C1C}">
                <a14:useLocalDpi xmlns:a14="http://schemas.microsoft.com/office/drawing/2010/main" val="0"/>
              </a:ext>
            </a:extLst>
          </a:blip>
          <a:srcRect/>
          <a:stretch>
            <a:fillRect/>
          </a:stretch>
        </p:blipFill>
        <p:spPr>
          <a:xfrm>
            <a:off x="5410200" y="4038600"/>
            <a:ext cx="3102349" cy="2438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Slide Number Placeholder 1"/>
          <p:cNvSpPr>
            <a:spLocks noGrp="1"/>
          </p:cNvSpPr>
          <p:nvPr>
            <p:ph type="sldNum" sz="quarter" idx="12"/>
          </p:nvPr>
        </p:nvSpPr>
        <p:spPr/>
        <p:txBody>
          <a:bodyPr/>
          <a:lstStyle/>
          <a:p>
            <a:fld id="{F82B15EE-1347-4E13-A70E-917AFD644764}" type="slidenum">
              <a:rPr lang="en-US" smtClean="0"/>
              <a:pPr/>
              <a:t>8</a:t>
            </a:fld>
            <a:endParaRPr lang="en-US"/>
          </a:p>
        </p:txBody>
      </p:sp>
    </p:spTree>
    <p:extLst>
      <p:ext uri="{BB962C8B-B14F-4D97-AF65-F5344CB8AC3E}">
        <p14:creationId xmlns:p14="http://schemas.microsoft.com/office/powerpoint/2010/main" val="38189383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8"/>
          <p:cNvGrpSpPr>
            <a:grpSpLocks/>
          </p:cNvGrpSpPr>
          <p:nvPr/>
        </p:nvGrpSpPr>
        <p:grpSpPr bwMode="auto">
          <a:xfrm>
            <a:off x="3108325" y="1290638"/>
            <a:ext cx="2922588" cy="2325687"/>
            <a:chOff x="3108865" y="1290638"/>
            <a:chExt cx="2921508" cy="2326124"/>
          </a:xfrm>
        </p:grpSpPr>
        <p:pic>
          <p:nvPicPr>
            <p:cNvPr id="3" name="Picture 2" descr="rain-gauge-platform-400"/>
            <p:cNvPicPr>
              <a:picLocks noChangeAspect="1" noChangeArrowheads="1"/>
            </p:cNvPicPr>
            <p:nvPr/>
          </p:nvPicPr>
          <p:blipFill>
            <a:blip r:embed="rId2" cstate="print"/>
            <a:srcRect l="6047" r="9295"/>
            <a:stretch>
              <a:fillRect/>
            </a:stretch>
          </p:blipFill>
          <p:spPr bwMode="auto">
            <a:xfrm>
              <a:off x="3108865" y="1668534"/>
              <a:ext cx="2921508" cy="1948228"/>
            </a:xfrm>
            <a:prstGeom prst="rect">
              <a:avLst/>
            </a:prstGeom>
            <a:noFill/>
            <a:ln w="9525">
              <a:noFill/>
              <a:miter lim="800000"/>
              <a:headEnd/>
              <a:tailEnd/>
            </a:ln>
            <a:effectLst>
              <a:outerShdw blurRad="127000" dist="63500" dir="2700000">
                <a:srgbClr val="000000">
                  <a:alpha val="40000"/>
                </a:srgbClr>
              </a:outerShdw>
            </a:effectLst>
          </p:spPr>
        </p:pic>
        <p:sp>
          <p:nvSpPr>
            <p:cNvPr id="4" name="Text Box 4"/>
            <p:cNvSpPr txBox="1">
              <a:spLocks noChangeArrowheads="1"/>
            </p:cNvSpPr>
            <p:nvPr/>
          </p:nvSpPr>
          <p:spPr bwMode="auto">
            <a:xfrm>
              <a:off x="3837259" y="1290638"/>
              <a:ext cx="1599609" cy="369401"/>
            </a:xfrm>
            <a:prstGeom prst="rect">
              <a:avLst/>
            </a:prstGeom>
            <a:noFill/>
            <a:ln w="9525">
              <a:noFill/>
              <a:miter lim="800000"/>
              <a:headEnd/>
              <a:tailEnd/>
            </a:ln>
          </p:spPr>
          <p:txBody>
            <a:bodyPr>
              <a:spAutoFit/>
            </a:bodyPr>
            <a:lstStyle/>
            <a:p>
              <a:pPr algn="ctr" eaLnBrk="0" hangingPunct="0">
                <a:spcBef>
                  <a:spcPct val="50000"/>
                </a:spcBef>
                <a:defRPr/>
              </a:pPr>
              <a:r>
                <a:rPr lang="en-US" dirty="0">
                  <a:effectLst>
                    <a:outerShdw blurRad="38100" dist="38100" dir="2700000" algn="tl">
                      <a:srgbClr val="000000">
                        <a:alpha val="43137"/>
                      </a:srgbClr>
                    </a:outerShdw>
                  </a:effectLst>
                </a:rPr>
                <a:t>Rainfall</a:t>
              </a:r>
            </a:p>
          </p:txBody>
        </p:sp>
      </p:grpSp>
      <p:grpSp>
        <p:nvGrpSpPr>
          <p:cNvPr id="5" name="Group 17"/>
          <p:cNvGrpSpPr>
            <a:grpSpLocks/>
          </p:cNvGrpSpPr>
          <p:nvPr/>
        </p:nvGrpSpPr>
        <p:grpSpPr bwMode="auto">
          <a:xfrm>
            <a:off x="912813" y="1290638"/>
            <a:ext cx="1600200" cy="2327275"/>
            <a:chOff x="912813" y="1290638"/>
            <a:chExt cx="1600200" cy="2326941"/>
          </a:xfrm>
        </p:grpSpPr>
        <p:pic>
          <p:nvPicPr>
            <p:cNvPr id="6" name="Picture 5" descr="stream3"/>
            <p:cNvPicPr>
              <a:picLocks noChangeAspect="1" noChangeArrowheads="1"/>
            </p:cNvPicPr>
            <p:nvPr/>
          </p:nvPicPr>
          <p:blipFill>
            <a:blip r:embed="rId3" cstate="print"/>
            <a:srcRect r="3028" b="6181"/>
            <a:stretch>
              <a:fillRect/>
            </a:stretch>
          </p:blipFill>
          <p:spPr bwMode="auto">
            <a:xfrm>
              <a:off x="912813" y="1662060"/>
              <a:ext cx="1600200" cy="1955519"/>
            </a:xfrm>
            <a:prstGeom prst="rect">
              <a:avLst/>
            </a:prstGeom>
            <a:noFill/>
            <a:ln w="9525">
              <a:noFill/>
              <a:miter lim="800000"/>
              <a:headEnd/>
              <a:tailEnd/>
            </a:ln>
            <a:effectLst>
              <a:outerShdw blurRad="127000" dist="63500" dir="2700000">
                <a:srgbClr val="000000">
                  <a:alpha val="40000"/>
                </a:srgbClr>
              </a:outerShdw>
            </a:effectLst>
          </p:spPr>
        </p:pic>
        <p:sp>
          <p:nvSpPr>
            <p:cNvPr id="7" name="Text Box 7"/>
            <p:cNvSpPr txBox="1">
              <a:spLocks noChangeArrowheads="1"/>
            </p:cNvSpPr>
            <p:nvPr/>
          </p:nvSpPr>
          <p:spPr bwMode="auto">
            <a:xfrm>
              <a:off x="912813" y="1290638"/>
              <a:ext cx="1600200" cy="369279"/>
            </a:xfrm>
            <a:prstGeom prst="rect">
              <a:avLst/>
            </a:prstGeom>
            <a:noFill/>
            <a:ln w="9525">
              <a:noFill/>
              <a:miter lim="800000"/>
              <a:headEnd/>
              <a:tailEnd/>
            </a:ln>
          </p:spPr>
          <p:txBody>
            <a:bodyPr>
              <a:spAutoFit/>
            </a:bodyPr>
            <a:lstStyle/>
            <a:p>
              <a:pPr algn="ctr" eaLnBrk="0" hangingPunct="0">
                <a:spcBef>
                  <a:spcPct val="50000"/>
                </a:spcBef>
                <a:defRPr/>
              </a:pPr>
              <a:r>
                <a:rPr lang="en-US" dirty="0"/>
                <a:t>Water quantity</a:t>
              </a:r>
            </a:p>
          </p:txBody>
        </p:sp>
      </p:grpSp>
      <p:grpSp>
        <p:nvGrpSpPr>
          <p:cNvPr id="8" name="Group 19"/>
          <p:cNvGrpSpPr>
            <a:grpSpLocks/>
          </p:cNvGrpSpPr>
          <p:nvPr/>
        </p:nvGrpSpPr>
        <p:grpSpPr bwMode="auto">
          <a:xfrm>
            <a:off x="3141663" y="3835400"/>
            <a:ext cx="2855912" cy="2335213"/>
            <a:chOff x="3142143" y="3835400"/>
            <a:chExt cx="2854951" cy="2335891"/>
          </a:xfrm>
        </p:grpSpPr>
        <p:pic>
          <p:nvPicPr>
            <p:cNvPr id="9" name="Picture 15" descr="VAIRA3"/>
            <p:cNvPicPr>
              <a:picLocks noChangeAspect="1" noChangeArrowheads="1"/>
            </p:cNvPicPr>
            <p:nvPr/>
          </p:nvPicPr>
          <p:blipFill>
            <a:blip r:embed="rId4" cstate="print"/>
            <a:srcRect t="16559" b="5535"/>
            <a:stretch>
              <a:fillRect/>
            </a:stretch>
          </p:blipFill>
          <p:spPr bwMode="auto">
            <a:xfrm>
              <a:off x="3142143" y="4222862"/>
              <a:ext cx="2854951" cy="1948429"/>
            </a:xfrm>
            <a:prstGeom prst="rect">
              <a:avLst/>
            </a:prstGeom>
            <a:noFill/>
            <a:ln w="9525">
              <a:noFill/>
              <a:miter lim="800000"/>
              <a:headEnd/>
              <a:tailEnd/>
            </a:ln>
            <a:effectLst>
              <a:outerShdw blurRad="127000" dist="63500" dir="2700000">
                <a:srgbClr val="000000">
                  <a:alpha val="40000"/>
                </a:srgbClr>
              </a:outerShdw>
            </a:effectLst>
          </p:spPr>
        </p:pic>
        <p:sp>
          <p:nvSpPr>
            <p:cNvPr id="10" name="Text Box 17"/>
            <p:cNvSpPr txBox="1">
              <a:spLocks noChangeArrowheads="1"/>
            </p:cNvSpPr>
            <p:nvPr/>
          </p:nvSpPr>
          <p:spPr bwMode="auto">
            <a:xfrm>
              <a:off x="3472232" y="3835400"/>
              <a:ext cx="2194773" cy="369439"/>
            </a:xfrm>
            <a:prstGeom prst="rect">
              <a:avLst/>
            </a:prstGeom>
            <a:noFill/>
            <a:ln w="9525">
              <a:noFill/>
              <a:miter lim="800000"/>
              <a:headEnd/>
              <a:tailEnd/>
            </a:ln>
          </p:spPr>
          <p:txBody>
            <a:bodyPr>
              <a:spAutoFit/>
            </a:bodyPr>
            <a:lstStyle/>
            <a:p>
              <a:pPr algn="ctr" eaLnBrk="0" hangingPunct="0">
                <a:spcBef>
                  <a:spcPct val="50000"/>
                </a:spcBef>
                <a:defRPr/>
              </a:pPr>
              <a:r>
                <a:rPr lang="en-US" dirty="0">
                  <a:effectLst>
                    <a:outerShdw blurRad="38100" dist="38100" dir="2700000" algn="tl">
                      <a:srgbClr val="000000">
                        <a:alpha val="43137"/>
                      </a:srgbClr>
                    </a:outerShdw>
                  </a:effectLst>
                </a:rPr>
                <a:t>Meteorology</a:t>
              </a:r>
            </a:p>
          </p:txBody>
        </p:sp>
      </p:grpSp>
      <p:grpSp>
        <p:nvGrpSpPr>
          <p:cNvPr id="11" name="Group 20"/>
          <p:cNvGrpSpPr>
            <a:grpSpLocks/>
          </p:cNvGrpSpPr>
          <p:nvPr/>
        </p:nvGrpSpPr>
        <p:grpSpPr bwMode="auto">
          <a:xfrm>
            <a:off x="6626225" y="1290638"/>
            <a:ext cx="1600200" cy="2319337"/>
            <a:chOff x="6626225" y="1290638"/>
            <a:chExt cx="1600200" cy="2319631"/>
          </a:xfrm>
        </p:grpSpPr>
        <p:pic>
          <p:nvPicPr>
            <p:cNvPr id="12" name="Picture 6" descr="tdr"/>
            <p:cNvPicPr>
              <a:picLocks noChangeAspect="1" noChangeArrowheads="1"/>
            </p:cNvPicPr>
            <p:nvPr/>
          </p:nvPicPr>
          <p:blipFill>
            <a:blip r:embed="rId5" cstate="print"/>
            <a:srcRect t="15483"/>
            <a:stretch>
              <a:fillRect/>
            </a:stretch>
          </p:blipFill>
          <p:spPr bwMode="auto">
            <a:xfrm>
              <a:off x="6626225" y="1668511"/>
              <a:ext cx="1600200" cy="1941758"/>
            </a:xfrm>
            <a:prstGeom prst="rect">
              <a:avLst/>
            </a:prstGeom>
            <a:noFill/>
            <a:ln w="9525">
              <a:noFill/>
              <a:miter lim="800000"/>
              <a:headEnd/>
              <a:tailEnd/>
            </a:ln>
            <a:effectLst>
              <a:outerShdw blurRad="127000" dist="63500" dir="2700000">
                <a:srgbClr val="000000">
                  <a:alpha val="40000"/>
                </a:srgbClr>
              </a:outerShdw>
            </a:effectLst>
          </p:spPr>
        </p:pic>
        <p:sp>
          <p:nvSpPr>
            <p:cNvPr id="13" name="Text Box 18"/>
            <p:cNvSpPr txBox="1">
              <a:spLocks noChangeArrowheads="1"/>
            </p:cNvSpPr>
            <p:nvPr/>
          </p:nvSpPr>
          <p:spPr bwMode="auto">
            <a:xfrm>
              <a:off x="6761163" y="1290638"/>
              <a:ext cx="1465262" cy="369379"/>
            </a:xfrm>
            <a:prstGeom prst="rect">
              <a:avLst/>
            </a:prstGeom>
            <a:noFill/>
            <a:ln w="9525">
              <a:noFill/>
              <a:miter lim="800000"/>
              <a:headEnd/>
              <a:tailEnd/>
            </a:ln>
          </p:spPr>
          <p:txBody>
            <a:bodyPr>
              <a:spAutoFit/>
            </a:bodyPr>
            <a:lstStyle/>
            <a:p>
              <a:pPr algn="ctr" eaLnBrk="0" hangingPunct="0">
                <a:spcBef>
                  <a:spcPct val="50000"/>
                </a:spcBef>
                <a:defRPr/>
              </a:pPr>
              <a:r>
                <a:rPr lang="en-US" dirty="0">
                  <a:effectLst>
                    <a:outerShdw blurRad="38100" dist="38100" dir="2700000" algn="tl">
                      <a:srgbClr val="000000">
                        <a:alpha val="43137"/>
                      </a:srgbClr>
                    </a:outerShdw>
                  </a:effectLst>
                </a:rPr>
                <a:t>Soil water </a:t>
              </a:r>
            </a:p>
          </p:txBody>
        </p:sp>
      </p:grpSp>
      <p:grpSp>
        <p:nvGrpSpPr>
          <p:cNvPr id="14" name="Group 21"/>
          <p:cNvGrpSpPr>
            <a:grpSpLocks/>
          </p:cNvGrpSpPr>
          <p:nvPr/>
        </p:nvGrpSpPr>
        <p:grpSpPr bwMode="auto">
          <a:xfrm>
            <a:off x="6626225" y="3835400"/>
            <a:ext cx="1600200" cy="2322513"/>
            <a:chOff x="6626225" y="3835400"/>
            <a:chExt cx="1600200" cy="2321794"/>
          </a:xfrm>
        </p:grpSpPr>
        <p:sp>
          <p:nvSpPr>
            <p:cNvPr id="15" name="Text Box 10"/>
            <p:cNvSpPr txBox="1">
              <a:spLocks noChangeArrowheads="1"/>
            </p:cNvSpPr>
            <p:nvPr/>
          </p:nvSpPr>
          <p:spPr bwMode="auto">
            <a:xfrm>
              <a:off x="6626225" y="3835400"/>
              <a:ext cx="1600200" cy="369218"/>
            </a:xfrm>
            <a:prstGeom prst="rect">
              <a:avLst/>
            </a:prstGeom>
            <a:noFill/>
            <a:ln w="9525">
              <a:noFill/>
              <a:miter lim="800000"/>
              <a:headEnd/>
              <a:tailEnd/>
            </a:ln>
          </p:spPr>
          <p:txBody>
            <a:bodyPr>
              <a:spAutoFit/>
            </a:bodyPr>
            <a:lstStyle/>
            <a:p>
              <a:pPr algn="ctr" eaLnBrk="0" hangingPunct="0">
                <a:spcBef>
                  <a:spcPct val="50000"/>
                </a:spcBef>
                <a:defRPr/>
              </a:pPr>
              <a:r>
                <a:rPr lang="en-US" dirty="0">
                  <a:effectLst>
                    <a:outerShdw blurRad="38100" dist="38100" dir="2700000" algn="tl">
                      <a:srgbClr val="000000">
                        <a:alpha val="43137"/>
                      </a:srgbClr>
                    </a:outerShdw>
                  </a:effectLst>
                </a:rPr>
                <a:t>Groundwater</a:t>
              </a:r>
            </a:p>
          </p:txBody>
        </p:sp>
        <p:pic>
          <p:nvPicPr>
            <p:cNvPr id="16" name="Picture 2"/>
            <p:cNvPicPr>
              <a:picLocks noChangeAspect="1" noChangeArrowheads="1"/>
            </p:cNvPicPr>
            <p:nvPr/>
          </p:nvPicPr>
          <p:blipFill>
            <a:blip r:embed="rId6" cstate="print"/>
            <a:srcRect b="3039"/>
            <a:stretch>
              <a:fillRect/>
            </a:stretch>
          </p:blipFill>
          <p:spPr bwMode="auto">
            <a:xfrm>
              <a:off x="6626225" y="4224218"/>
              <a:ext cx="1600200" cy="1932976"/>
            </a:xfrm>
            <a:prstGeom prst="rect">
              <a:avLst/>
            </a:prstGeom>
            <a:noFill/>
            <a:ln w="9525">
              <a:noFill/>
              <a:miter lim="800000"/>
              <a:headEnd/>
              <a:tailEnd/>
            </a:ln>
            <a:effectLst>
              <a:outerShdw blurRad="127000" dist="63500" dir="2700000">
                <a:srgbClr val="000000">
                  <a:alpha val="40000"/>
                </a:srgbClr>
              </a:outerShdw>
            </a:effectLst>
          </p:spPr>
        </p:pic>
      </p:grpSp>
      <p:sp>
        <p:nvSpPr>
          <p:cNvPr id="17" name="Title 15"/>
          <p:cNvSpPr txBox="1">
            <a:spLocks/>
          </p:cNvSpPr>
          <p:nvPr/>
        </p:nvSpPr>
        <p:spPr>
          <a:xfrm>
            <a:off x="912813" y="322263"/>
            <a:ext cx="7313612" cy="365125"/>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smtClean="0">
                <a:ln>
                  <a:noFill/>
                </a:ln>
                <a:effectLst/>
                <a:uLnTx/>
                <a:uFillTx/>
                <a:latin typeface="Calibri" charset="0"/>
                <a:ea typeface="+mj-ea"/>
                <a:cs typeface="+mj-cs"/>
              </a:rPr>
              <a:t>We Collect Lots of Water Data</a:t>
            </a:r>
            <a:r>
              <a:rPr kumimoji="0" lang="en-US" sz="4000" b="1" i="0" u="none" strike="noStrike" kern="0" cap="none" spc="0" normalizeH="0" noProof="0" dirty="0" smtClean="0">
                <a:ln>
                  <a:noFill/>
                </a:ln>
                <a:effectLst/>
                <a:uLnTx/>
                <a:uFillTx/>
                <a:latin typeface="Calibri" charset="0"/>
                <a:ea typeface="+mj-ea"/>
                <a:cs typeface="+mj-cs"/>
              </a:rPr>
              <a:t> </a:t>
            </a:r>
            <a:endParaRPr kumimoji="0" lang="en-US" sz="4000" b="1" i="0" u="none" strike="noStrike" kern="0" cap="none" spc="0" normalizeH="0" baseline="0" noProof="0" dirty="0">
              <a:ln>
                <a:noFill/>
              </a:ln>
              <a:effectLst/>
              <a:uLnTx/>
              <a:uFillTx/>
              <a:latin typeface="+mj-lt"/>
              <a:ea typeface="+mj-ea"/>
              <a:cs typeface="+mj-cs"/>
            </a:endParaRPr>
          </a:p>
        </p:txBody>
      </p:sp>
      <p:sp>
        <p:nvSpPr>
          <p:cNvPr id="18" name="Text Box 7"/>
          <p:cNvSpPr txBox="1">
            <a:spLocks noChangeArrowheads="1"/>
          </p:cNvSpPr>
          <p:nvPr/>
        </p:nvSpPr>
        <p:spPr bwMode="auto">
          <a:xfrm>
            <a:off x="912813" y="3835400"/>
            <a:ext cx="1600200" cy="369332"/>
          </a:xfrm>
          <a:prstGeom prst="rect">
            <a:avLst/>
          </a:prstGeom>
          <a:noFill/>
          <a:ln w="9525">
            <a:noFill/>
            <a:miter lim="800000"/>
            <a:headEnd/>
            <a:tailEnd/>
          </a:ln>
        </p:spPr>
        <p:txBody>
          <a:bodyPr>
            <a:spAutoFit/>
          </a:bodyPr>
          <a:lstStyle/>
          <a:p>
            <a:pPr algn="ctr" eaLnBrk="0" hangingPunct="0">
              <a:spcBef>
                <a:spcPct val="50000"/>
              </a:spcBef>
              <a:defRPr/>
            </a:pPr>
            <a:r>
              <a:rPr lang="en-US" dirty="0">
                <a:effectLst>
                  <a:outerShdw blurRad="38100" dist="38100" dir="2700000" algn="tl">
                    <a:srgbClr val="000000">
                      <a:alpha val="43137"/>
                    </a:srgbClr>
                  </a:outerShdw>
                </a:effectLst>
              </a:rPr>
              <a:t>Water quality </a:t>
            </a:r>
          </a:p>
        </p:txBody>
      </p:sp>
      <p:pic>
        <p:nvPicPr>
          <p:cNvPr id="19" name="Picture 5" descr="Contaminants biologists monitoring water quality"/>
          <p:cNvPicPr>
            <a:picLocks noChangeAspect="1" noChangeArrowheads="1"/>
          </p:cNvPicPr>
          <p:nvPr/>
        </p:nvPicPr>
        <p:blipFill>
          <a:blip r:embed="rId7" cstate="print"/>
          <a:srcRect b="22210"/>
          <a:stretch>
            <a:fillRect/>
          </a:stretch>
        </p:blipFill>
        <p:spPr bwMode="auto">
          <a:xfrm>
            <a:off x="912813" y="4211638"/>
            <a:ext cx="1600200" cy="1957387"/>
          </a:xfrm>
          <a:prstGeom prst="rect">
            <a:avLst/>
          </a:prstGeom>
          <a:noFill/>
          <a:ln w="9525">
            <a:noFill/>
            <a:miter lim="800000"/>
            <a:headEnd/>
            <a:tailEnd/>
          </a:ln>
          <a:effectLst>
            <a:outerShdw blurRad="127000" dist="63500" dir="2700000">
              <a:srgbClr val="000000">
                <a:alpha val="40000"/>
              </a:srgbClr>
            </a:outerShdw>
          </a:effectLst>
        </p:spPr>
      </p:pic>
    </p:spTree>
    <p:extLst>
      <p:ext uri="{BB962C8B-B14F-4D97-AF65-F5344CB8AC3E}">
        <p14:creationId xmlns:p14="http://schemas.microsoft.com/office/powerpoint/2010/main" val="31215745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TotalTime>
  <Words>617</Words>
  <Application>Microsoft Office PowerPoint</Application>
  <PresentationFormat>On-screen Show (4:3)</PresentationFormat>
  <Paragraphs>137</Paragraphs>
  <Slides>19</Slides>
  <Notes>4</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Ven Te Chow Award Lecture</vt:lpstr>
      <vt:lpstr>Ven Te Chow, 1919-1981</vt:lpstr>
      <vt:lpstr>Handbook of Hydrology</vt:lpstr>
      <vt:lpstr>The University of Texas at Austin</vt:lpstr>
      <vt:lpstr>PowerPoint Presentation</vt:lpstr>
      <vt:lpstr>PowerPoint Presentation</vt:lpstr>
      <vt:lpstr>LIDAR Data Collection</vt:lpstr>
      <vt:lpstr>PowerPoint Presentation</vt:lpstr>
      <vt:lpstr>PowerPoint Presentation</vt:lpstr>
      <vt:lpstr>The Data have a Common Structure</vt:lpstr>
      <vt:lpstr>How the web works</vt:lpstr>
      <vt:lpstr>Services-Oriented Architecture for Water Data</vt:lpstr>
      <vt:lpstr>Colorado River at Austin</vt:lpstr>
      <vt:lpstr>PowerPoint Presentation</vt:lpstr>
      <vt:lpstr>CUAHSI Water Data Services Catalog</vt:lpstr>
      <vt:lpstr>Organize Water Data Into “Themes”  </vt:lpstr>
      <vt:lpstr>PowerPoint Presentation</vt:lpstr>
      <vt:lpstr>Flash flood information</vt:lpstr>
      <vt:lpstr>Thank you to America</vt:lpstr>
    </vt:vector>
  </TitlesOfParts>
  <Company>The University of Texas at Austin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Ven Te Chow, 1919-1981</dc:title>
  <dc:creator>David R Maidment</dc:creator>
  <cp:lastModifiedBy>David R Maidment</cp:lastModifiedBy>
  <cp:revision>17</cp:revision>
  <dcterms:created xsi:type="dcterms:W3CDTF">2011-05-23T19:22:37Z</dcterms:created>
  <dcterms:modified xsi:type="dcterms:W3CDTF">2011-05-24T05:45:27Z</dcterms:modified>
</cp:coreProperties>
</file>