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75" r:id="rId3"/>
    <p:sldId id="391" r:id="rId4"/>
    <p:sldId id="392" r:id="rId5"/>
    <p:sldId id="393" r:id="rId6"/>
    <p:sldId id="396" r:id="rId7"/>
    <p:sldId id="410" r:id="rId8"/>
    <p:sldId id="360" r:id="rId9"/>
    <p:sldId id="361" r:id="rId10"/>
    <p:sldId id="374" r:id="rId11"/>
    <p:sldId id="409" r:id="rId12"/>
    <p:sldId id="356" r:id="rId13"/>
    <p:sldId id="358" r:id="rId14"/>
    <p:sldId id="357" r:id="rId15"/>
    <p:sldId id="377" r:id="rId16"/>
    <p:sldId id="378" r:id="rId17"/>
    <p:sldId id="379" r:id="rId18"/>
    <p:sldId id="413" r:id="rId19"/>
    <p:sldId id="419" r:id="rId20"/>
    <p:sldId id="411" r:id="rId21"/>
    <p:sldId id="412" r:id="rId22"/>
    <p:sldId id="420" r:id="rId23"/>
    <p:sldId id="407" r:id="rId24"/>
    <p:sldId id="398" r:id="rId25"/>
    <p:sldId id="399" r:id="rId26"/>
    <p:sldId id="423" r:id="rId27"/>
    <p:sldId id="422" r:id="rId28"/>
    <p:sldId id="421" r:id="rId29"/>
    <p:sldId id="416" r:id="rId30"/>
    <p:sldId id="41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EBA42B9-B67A-4F02-A0BB-4204718DBEC0}" type="datetimeFigureOut">
              <a:rPr lang="en-US"/>
              <a:pPr>
                <a:defRPr/>
              </a:pPr>
              <a:t>4/19/2011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E7ABE0A-3302-459F-90E2-E1CA97980DF3}" type="slidenum">
              <a:rPr lang="en-US"/>
              <a:pPr>
                <a:defRPr/>
              </a:pPr>
              <a:t>‹#›</a:t>
            </a:fld>
            <a:endParaRPr lang="en-US"/>
          </a:p>
        </p:txBody>
      </p:sp>
    </p:spTree>
    <p:extLst>
      <p:ext uri="{BB962C8B-B14F-4D97-AF65-F5344CB8AC3E}">
        <p14:creationId xmlns:p14="http://schemas.microsoft.com/office/powerpoint/2010/main" val="2311856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order to understand what I’d talk about, these are some basic terms that need to be defined.  The key term that needs to be understood is the idea of a web service.  The best way to describe a web service is to relate it to something that they may already be familiar with.  The best example I’ve been able to come up with is describing the ‘Weather Bug’ web service.  A lot of people have interacted with this type of service.  They have a little application that’s running on their computer that required a ‘Input parameter’, in this case a zip code.  The application uses that to query another computer out on the internet.  That computer returns to your computer a file that has all the information about the weather for your zip code.  The application reads that file and turns it into a nice little icon that says that it’s raining and 42 degrees.  The user never needs to know that this application is going out there and doing this, and doesn’t need to re-enter their information or interact with a  web site or anything.  It all happens in the back-ground as computer-to-computer communication.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EEDFA6D-82F3-43E2-A0B2-B105FCFCA1D6}" type="slidenum">
              <a:rPr lang="en-US">
                <a:latin typeface="Calibri" pitchFamily="34" charset="0"/>
              </a:rPr>
              <a:pPr fontAlgn="base">
                <a:spcBef>
                  <a:spcPct val="0"/>
                </a:spcBef>
                <a:spcAft>
                  <a:spcPct val="0"/>
                </a:spcAft>
              </a:pPr>
              <a:t>10</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data are recorded over time to monitor a hydrologic process or property.</a:t>
            </a:r>
            <a:endParaRPr lang="en-US" dirty="0" smtClean="0"/>
          </a:p>
        </p:txBody>
      </p:sp>
      <p:sp>
        <p:nvSpPr>
          <p:cNvPr id="4" name="Slide Number Placeholder 3"/>
          <p:cNvSpPr>
            <a:spLocks noGrp="1"/>
          </p:cNvSpPr>
          <p:nvPr>
            <p:ph type="sldNum" sz="quarter" idx="10"/>
          </p:nvPr>
        </p:nvSpPr>
        <p:spPr/>
        <p:txBody>
          <a:bodyPr/>
          <a:lstStyle/>
          <a:p>
            <a:fld id="{75A08714-0123-4697-BB9E-E797D37FF921}"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Federal</a:t>
            </a:r>
            <a:r>
              <a:rPr lang="en-US" baseline="0" dirty="0" smtClean="0"/>
              <a:t> Government already supports Catalog Services for the Web through Geodata.gov and is moving to </a:t>
            </a:r>
            <a:r>
              <a:rPr lang="en-US" baseline="0" dirty="0" err="1" smtClean="0"/>
              <a:t>Data.Gov</a:t>
            </a:r>
            <a:r>
              <a:rPr lang="en-US" baseline="0" dirty="0" smtClean="0"/>
              <a:t> and a new initiative called the </a:t>
            </a:r>
            <a:r>
              <a:rPr lang="en-US" baseline="0" dirty="0" err="1" smtClean="0"/>
              <a:t>Geoplatform</a:t>
            </a:r>
            <a:r>
              <a:rPr lang="en-US" baseline="0" dirty="0" smtClean="0"/>
              <a:t> (requested by OMB in 2011).   Cataloging water observations data under this system is a straightforward extension of what is already being done to federate the federal government’s geospatial data layers. State water observations data systems like that coming from the Texas Water Development Board can be federated and searched along with the federal water observations data services</a:t>
            </a:r>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297A9C-AC31-404D-9999-DC9C77D14325}" type="datetimeFigureOut">
              <a:rPr lang="en-US"/>
              <a:pPr>
                <a:defRPr/>
              </a:pPr>
              <a:t>4/19/2011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105DD6-95D2-4E22-B7D5-497FEEAAFD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8A2D61-4EE8-420E-A535-8EE6ED7B5068}" type="datetimeFigureOut">
              <a:rPr lang="en-US"/>
              <a:pPr>
                <a:defRPr/>
              </a:pPr>
              <a:t>4/19/2011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FF740-E90A-4D07-A942-8D9AF011C3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1D6D6F-1645-490E-A53E-2E1EF132A118}" type="datetimeFigureOut">
              <a:rPr lang="en-US"/>
              <a:pPr>
                <a:defRPr/>
              </a:pPr>
              <a:t>4/19/2011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5EE8C-9FFC-490D-8993-CD527CEC30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775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241AE-1C0A-4C57-81FF-FC10144ECDAB}" type="datetimeFigureOut">
              <a:rPr lang="en-US"/>
              <a:pPr>
                <a:defRPr/>
              </a:pPr>
              <a:t>4/19/2011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E1928-7B76-4ADB-9621-8FFA468C66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8AA85F-A2BD-4EDA-92C9-5E3C7FD1EFCD}" type="datetimeFigureOut">
              <a:rPr lang="en-US"/>
              <a:pPr>
                <a:defRPr/>
              </a:pPr>
              <a:t>4/19/2011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FB58B-9FAC-4DFC-AF69-D9386A2A49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221F02-3605-4D53-9ABB-DC2E6C2861F0}" type="datetimeFigureOut">
              <a:rPr lang="en-US"/>
              <a:pPr>
                <a:defRPr/>
              </a:pPr>
              <a:t>4/19/2011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0EAA5-96B7-48CF-8777-B1E8311A6A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F714F-912F-41A5-8C6B-9DEA407A1F9B}" type="datetimeFigureOut">
              <a:rPr lang="en-US"/>
              <a:pPr>
                <a:defRPr/>
              </a:pPr>
              <a:t>4/19/2011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6C641A-305F-4700-926A-9D0FB03AD4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FDB9B6-5FAA-4CD7-A229-938E9D8106BD}" type="datetimeFigureOut">
              <a:rPr lang="en-US"/>
              <a:pPr>
                <a:defRPr/>
              </a:pPr>
              <a:t>4/19/2011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72C08F-708C-4B2F-A49B-211DF240E9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E77304-C604-4495-AEFE-A5BD4BF73903}" type="datetimeFigureOut">
              <a:rPr lang="en-US"/>
              <a:pPr>
                <a:defRPr/>
              </a:pPr>
              <a:t>4/19/2011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4710C6-C065-46FA-B76A-102A5A8937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990D6D-EED8-4714-8812-D83682BE173B}" type="datetimeFigureOut">
              <a:rPr lang="en-US"/>
              <a:pPr>
                <a:defRPr/>
              </a:pPr>
              <a:t>4/19/2011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D6E34A-502B-406B-BB2C-EFEF2A5584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9624F3-8270-4D44-BC53-B97A057DCB1C}" type="datetimeFigureOut">
              <a:rPr lang="en-US"/>
              <a:pPr>
                <a:defRPr/>
              </a:pPr>
              <a:t>4/19/2011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CC2329-B094-4160-9657-2B40588B08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0DA755-D455-4625-9693-243F8DE61F1A}" type="datetimeFigureOut">
              <a:rPr lang="en-US"/>
              <a:pPr>
                <a:defRPr/>
              </a:pPr>
              <a:t>4/19/2011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93EA2B-9DA1-4798-A75A-AA870AB385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aterservices.usgs.gov/nwis/iv?sites=08158000&amp;period=P7D&amp;parameterCd=0006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ydroportal.crwr.utexas.edu/geoportal/cs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hyperlink" Target="http://his.cuahsi.org/ontologyfiles.html" TargetMode="External"/><Relationship Id="rId5" Type="http://schemas.openxmlformats.org/officeDocument/2006/relationships/image" Target="../media/image31.png"/><Relationship Id="rId4" Type="http://schemas.openxmlformats.org/officeDocument/2006/relationships/hyperlink" Target="http://test.hydroseek.net/ontology/Cuahsi_200912_tre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earthsystemcurator.org/projects/openmi.shtml"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virogrids.net/"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534400" cy="1143000"/>
          </a:xfrm>
        </p:spPr>
        <p:txBody>
          <a:bodyPr rtlCol="0">
            <a:normAutofit/>
          </a:bodyPr>
          <a:lstStyle/>
          <a:p>
            <a:pPr eaLnBrk="1" fontAlgn="auto" hangingPunct="1">
              <a:spcAft>
                <a:spcPts val="0"/>
              </a:spcAft>
              <a:defRPr/>
            </a:pPr>
            <a:r>
              <a:rPr lang="en-US" dirty="0" smtClean="0"/>
              <a:t>Water Web Services</a:t>
            </a:r>
            <a:endParaRPr lang="en-US" sz="3100" i="1" dirty="0" smtClean="0">
              <a:solidFill>
                <a:schemeClr val="tx2"/>
              </a:solidFill>
            </a:endParaRPr>
          </a:p>
        </p:txBody>
      </p:sp>
      <p:sp>
        <p:nvSpPr>
          <p:cNvPr id="3" name="Subtitle 2"/>
          <p:cNvSpPr>
            <a:spLocks noGrp="1"/>
          </p:cNvSpPr>
          <p:nvPr>
            <p:ph type="subTitle" idx="1"/>
          </p:nvPr>
        </p:nvSpPr>
        <p:spPr>
          <a:xfrm>
            <a:off x="1219200" y="4343400"/>
            <a:ext cx="6858000" cy="2514600"/>
          </a:xfrm>
        </p:spPr>
        <p:txBody>
          <a:bodyPr rtlCol="0">
            <a:normAutofit fontScale="62500" lnSpcReduction="20000"/>
          </a:bodyPr>
          <a:lstStyle/>
          <a:p>
            <a:pPr eaLnBrk="1" fontAlgn="auto" hangingPunct="1">
              <a:spcAft>
                <a:spcPts val="0"/>
              </a:spcAft>
              <a:buFont typeface="Arial" pitchFamily="34" charset="0"/>
              <a:buNone/>
              <a:defRPr/>
            </a:pPr>
            <a:r>
              <a:rPr lang="en-US" sz="4000" dirty="0" smtClean="0">
                <a:solidFill>
                  <a:schemeClr val="tx2"/>
                </a:solidFill>
              </a:rPr>
              <a:t>David R. Maidment</a:t>
            </a:r>
          </a:p>
          <a:p>
            <a:pPr eaLnBrk="1" fontAlgn="auto" hangingPunct="1">
              <a:spcAft>
                <a:spcPts val="0"/>
              </a:spcAft>
              <a:buFont typeface="Arial" pitchFamily="34" charset="0"/>
              <a:buNone/>
              <a:defRPr/>
            </a:pPr>
            <a:r>
              <a:rPr lang="en-US" sz="4000" dirty="0" smtClean="0">
                <a:solidFill>
                  <a:schemeClr val="tx2"/>
                </a:solidFill>
              </a:rPr>
              <a:t>Center for Research in Water Resources</a:t>
            </a:r>
          </a:p>
          <a:p>
            <a:pPr eaLnBrk="1" fontAlgn="auto" hangingPunct="1">
              <a:spcAft>
                <a:spcPts val="0"/>
              </a:spcAft>
              <a:buFont typeface="Arial" pitchFamily="34" charset="0"/>
              <a:buNone/>
              <a:defRPr/>
            </a:pPr>
            <a:r>
              <a:rPr lang="en-US" sz="4000" dirty="0" smtClean="0">
                <a:solidFill>
                  <a:schemeClr val="tx2"/>
                </a:solidFill>
              </a:rPr>
              <a:t>University of Texas at Austin</a:t>
            </a:r>
          </a:p>
          <a:p>
            <a:pPr eaLnBrk="1" fontAlgn="auto" hangingPunct="1">
              <a:spcAft>
                <a:spcPts val="0"/>
              </a:spcAft>
              <a:buFont typeface="Arial" pitchFamily="34" charset="0"/>
              <a:buNone/>
              <a:defRPr/>
            </a:pPr>
            <a:endParaRPr lang="en-US" dirty="0" smtClean="0">
              <a:solidFill>
                <a:schemeClr val="tx2"/>
              </a:solidFill>
            </a:endParaRPr>
          </a:p>
          <a:p>
            <a:pPr eaLnBrk="1" fontAlgn="auto" hangingPunct="1">
              <a:spcAft>
                <a:spcPts val="0"/>
              </a:spcAft>
              <a:buFont typeface="Arial" pitchFamily="34" charset="0"/>
              <a:buNone/>
              <a:defRPr/>
            </a:pPr>
            <a:r>
              <a:rPr lang="en-US" dirty="0" smtClean="0">
                <a:solidFill>
                  <a:schemeClr val="tx2"/>
                </a:solidFill>
              </a:rPr>
              <a:t>Open Waters Symposium</a:t>
            </a:r>
          </a:p>
          <a:p>
            <a:pPr eaLnBrk="1" fontAlgn="auto" hangingPunct="1">
              <a:spcAft>
                <a:spcPts val="0"/>
              </a:spcAft>
              <a:buFont typeface="Arial" pitchFamily="34" charset="0"/>
              <a:buNone/>
              <a:defRPr/>
            </a:pPr>
            <a:r>
              <a:rPr lang="en-US" dirty="0" smtClean="0">
                <a:solidFill>
                  <a:schemeClr val="tx2"/>
                </a:solidFill>
              </a:rPr>
              <a:t>Delft, the Netherlands</a:t>
            </a:r>
          </a:p>
          <a:p>
            <a:pPr eaLnBrk="1" fontAlgn="auto" hangingPunct="1">
              <a:spcAft>
                <a:spcPts val="0"/>
              </a:spcAft>
              <a:buFont typeface="Arial" pitchFamily="34" charset="0"/>
              <a:buNone/>
              <a:defRPr/>
            </a:pPr>
            <a:r>
              <a:rPr lang="en-US" dirty="0" smtClean="0">
                <a:solidFill>
                  <a:schemeClr val="tx2"/>
                </a:solidFill>
              </a:rPr>
              <a:t>April 18, 2011</a:t>
            </a:r>
          </a:p>
        </p:txBody>
      </p:sp>
      <p:grpSp>
        <p:nvGrpSpPr>
          <p:cNvPr id="2052" name="Group 27"/>
          <p:cNvGrpSpPr>
            <a:grpSpLocks/>
          </p:cNvGrpSpPr>
          <p:nvPr/>
        </p:nvGrpSpPr>
        <p:grpSpPr bwMode="auto">
          <a:xfrm>
            <a:off x="2743200" y="1447800"/>
            <a:ext cx="3638550" cy="2743200"/>
            <a:chOff x="762000" y="990600"/>
            <a:chExt cx="7372350" cy="5678487"/>
          </a:xfrm>
        </p:grpSpPr>
        <p:pic>
          <p:nvPicPr>
            <p:cNvPr id="2053" name="Picture 7"/>
            <p:cNvPicPr>
              <a:picLocks noChangeArrowheads="1"/>
            </p:cNvPicPr>
            <p:nvPr/>
          </p:nvPicPr>
          <p:blipFill>
            <a:blip r:embed="rId2" cstate="print"/>
            <a:srcRect/>
            <a:stretch>
              <a:fillRect/>
            </a:stretch>
          </p:blipFill>
          <p:spPr bwMode="auto">
            <a:xfrm>
              <a:off x="762000" y="990600"/>
              <a:ext cx="7372350" cy="5678487"/>
            </a:xfrm>
            <a:prstGeom prst="rect">
              <a:avLst/>
            </a:prstGeom>
            <a:noFill/>
            <a:ln w="12700">
              <a:noFill/>
              <a:miter lim="800000"/>
              <a:headEnd/>
              <a:tailEnd/>
            </a:ln>
          </p:spPr>
        </p:pic>
        <p:pic>
          <p:nvPicPr>
            <p:cNvPr id="205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4200" y="3468687"/>
              <a:ext cx="2529682" cy="1397694"/>
            </a:xfrm>
            <a:prstGeom prst="rect">
              <a:avLst/>
            </a:prstGeom>
            <a:noFill/>
            <a:ln w="9525">
              <a:noFill/>
              <a:miter lim="800000"/>
              <a:headEnd/>
              <a:tailEnd/>
            </a:ln>
          </p:spPr>
        </p:pic>
        <p:pic>
          <p:nvPicPr>
            <p:cNvPr id="2055" name="Picture 19" descr="Chart"/>
            <p:cNvPicPr>
              <a:picLocks noChangeAspect="1" noChangeArrowheads="1"/>
            </p:cNvPicPr>
            <p:nvPr/>
          </p:nvPicPr>
          <p:blipFill>
            <a:blip r:embed="rId4" cstate="print"/>
            <a:srcRect/>
            <a:stretch>
              <a:fillRect/>
            </a:stretch>
          </p:blipFill>
          <p:spPr bwMode="auto">
            <a:xfrm>
              <a:off x="5562600" y="4381441"/>
              <a:ext cx="2128076" cy="1041048"/>
            </a:xfrm>
            <a:prstGeom prst="rect">
              <a:avLst/>
            </a:prstGeom>
            <a:noFill/>
            <a:ln w="9525">
              <a:noFill/>
              <a:miter lim="800000"/>
              <a:headEnd/>
              <a:tailEnd/>
            </a:ln>
          </p:spPr>
        </p:pic>
        <p:pic>
          <p:nvPicPr>
            <p:cNvPr id="2056" name="Picture 2"/>
            <p:cNvPicPr>
              <a:picLocks noChangeAspect="1" noChangeArrowheads="1"/>
            </p:cNvPicPr>
            <p:nvPr/>
          </p:nvPicPr>
          <p:blipFill>
            <a:blip r:embed="rId5" cstate="print"/>
            <a:srcRect/>
            <a:stretch>
              <a:fillRect/>
            </a:stretch>
          </p:blipFill>
          <p:spPr bwMode="auto">
            <a:xfrm>
              <a:off x="1371600" y="4078287"/>
              <a:ext cx="1628775" cy="1260122"/>
            </a:xfrm>
            <a:prstGeom prst="rect">
              <a:avLst/>
            </a:prstGeom>
            <a:noFill/>
            <a:ln w="9525">
              <a:noFill/>
              <a:miter lim="800000"/>
              <a:headEnd/>
              <a:tailEnd/>
            </a:ln>
          </p:spPr>
        </p:pic>
        <p:pic>
          <p:nvPicPr>
            <p:cNvPr id="2057" name="Picture 3"/>
            <p:cNvPicPr>
              <a:picLocks noChangeAspect="1" noChangeArrowheads="1"/>
            </p:cNvPicPr>
            <p:nvPr/>
          </p:nvPicPr>
          <p:blipFill>
            <a:blip r:embed="rId6" cstate="print"/>
            <a:srcRect/>
            <a:stretch>
              <a:fillRect/>
            </a:stretch>
          </p:blipFill>
          <p:spPr bwMode="auto">
            <a:xfrm>
              <a:off x="4724400" y="1944687"/>
              <a:ext cx="1514569" cy="1390650"/>
            </a:xfrm>
            <a:prstGeom prst="rect">
              <a:avLst/>
            </a:prstGeom>
            <a:noFill/>
            <a:ln w="9525">
              <a:noFill/>
              <a:miter lim="800000"/>
              <a:headEnd/>
              <a:tailEnd/>
            </a:ln>
          </p:spPr>
        </p:pic>
        <p:grpSp>
          <p:nvGrpSpPr>
            <p:cNvPr id="2058" name="Group 18"/>
            <p:cNvGrpSpPr>
              <a:grpSpLocks/>
            </p:cNvGrpSpPr>
            <p:nvPr/>
          </p:nvGrpSpPr>
          <p:grpSpPr bwMode="auto">
            <a:xfrm>
              <a:off x="2438400" y="1944687"/>
              <a:ext cx="1857375" cy="1383148"/>
              <a:chOff x="838200" y="4648200"/>
              <a:chExt cx="2543175" cy="1840348"/>
            </a:xfrm>
          </p:grpSpPr>
          <p:grpSp>
            <p:nvGrpSpPr>
              <p:cNvPr id="2063" name="Group 16"/>
              <p:cNvGrpSpPr>
                <a:grpSpLocks/>
              </p:cNvGrpSpPr>
              <p:nvPr/>
            </p:nvGrpSpPr>
            <p:grpSpPr bwMode="auto">
              <a:xfrm>
                <a:off x="838200" y="4800600"/>
                <a:ext cx="2543175" cy="1687948"/>
                <a:chOff x="838200" y="4800600"/>
                <a:chExt cx="2543175" cy="1687948"/>
              </a:xfrm>
            </p:grpSpPr>
            <p:pic>
              <p:nvPicPr>
                <p:cNvPr id="2065" name="Picture 4"/>
                <p:cNvPicPr>
                  <a:picLocks noChangeAspect="1" noChangeArrowheads="1"/>
                </p:cNvPicPr>
                <p:nvPr/>
              </p:nvPicPr>
              <p:blipFill>
                <a:blip r:embed="rId7" cstate="print"/>
                <a:srcRect/>
                <a:stretch>
                  <a:fillRect/>
                </a:stretch>
              </p:blipFill>
              <p:spPr bwMode="auto">
                <a:xfrm>
                  <a:off x="838200" y="4800600"/>
                  <a:ext cx="2543175" cy="1687948"/>
                </a:xfrm>
                <a:prstGeom prst="rect">
                  <a:avLst/>
                </a:prstGeom>
                <a:noFill/>
                <a:ln w="9525">
                  <a:noFill/>
                  <a:miter lim="800000"/>
                  <a:headEnd/>
                  <a:tailEnd/>
                </a:ln>
              </p:spPr>
            </p:pic>
            <p:sp>
              <p:nvSpPr>
                <p:cNvPr id="27" name="Rectangle 26"/>
                <p:cNvSpPr/>
                <p:nvPr/>
              </p:nvSpPr>
              <p:spPr>
                <a:xfrm>
                  <a:off x="837415" y="6094005"/>
                  <a:ext cx="383165" cy="384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 name="Rectangle 17"/>
              <p:cNvSpPr/>
              <p:nvPr/>
            </p:nvSpPr>
            <p:spPr>
              <a:xfrm>
                <a:off x="1678617" y="4646737"/>
                <a:ext cx="1065819" cy="231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3579704" y="3166039"/>
              <a:ext cx="456751" cy="377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71776" y="4306338"/>
              <a:ext cx="762323" cy="3811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5385391" y="4738636"/>
              <a:ext cx="190597" cy="1672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2"/>
            </p:cNvCxnSpPr>
            <p:nvPr/>
          </p:nvCxnSpPr>
          <p:spPr>
            <a:xfrm rot="5400000">
              <a:off x="5034552" y="3252258"/>
              <a:ext cx="364763" cy="527515"/>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Some terms and definitions</a:t>
            </a:r>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sz="2800" b="1" dirty="0" smtClean="0">
                <a:solidFill>
                  <a:srgbClr val="FF0000"/>
                </a:solidFill>
              </a:rPr>
              <a:t>Web Service</a:t>
            </a:r>
            <a:r>
              <a:rPr lang="en-US" sz="2800" dirty="0" smtClean="0">
                <a:solidFill>
                  <a:srgbClr val="FF0000"/>
                </a:solidFill>
              </a:rPr>
              <a:t>:  </a:t>
            </a:r>
            <a:r>
              <a:rPr lang="en-US" sz="2800" dirty="0" smtClean="0"/>
              <a:t>A web service allows for information to be exchanged computer-to-computer over the internet</a:t>
            </a:r>
          </a:p>
          <a:p>
            <a:pPr marL="274320" indent="-274320" fontAlgn="auto">
              <a:spcAft>
                <a:spcPts val="0"/>
              </a:spcAft>
              <a:buClr>
                <a:schemeClr val="accent3"/>
              </a:buClr>
              <a:buFont typeface="Wingdings 2"/>
              <a:buChar char=""/>
              <a:defRPr/>
            </a:pPr>
            <a:r>
              <a:rPr lang="en-US" sz="2800" b="1" dirty="0" smtClean="0">
                <a:solidFill>
                  <a:srgbClr val="FF0000"/>
                </a:solidFill>
              </a:rPr>
              <a:t>Portal</a:t>
            </a:r>
            <a:r>
              <a:rPr lang="en-US" sz="2800" dirty="0" smtClean="0">
                <a:solidFill>
                  <a:srgbClr val="FF0000"/>
                </a:solidFill>
              </a:rPr>
              <a:t>: </a:t>
            </a:r>
            <a:r>
              <a:rPr lang="en-US" sz="2800" dirty="0" smtClean="0"/>
              <a:t>A one-stop shop that pulls together information from various sources and provides it to the user in a seamless fashion using a web site</a:t>
            </a:r>
          </a:p>
          <a:p>
            <a:pPr marL="274320" indent="-274320" fontAlgn="auto">
              <a:spcAft>
                <a:spcPts val="0"/>
              </a:spcAft>
              <a:buClr>
                <a:schemeClr val="accent3"/>
              </a:buClr>
              <a:buFont typeface="Wingdings 2"/>
              <a:buChar char=""/>
              <a:defRPr/>
            </a:pPr>
            <a:r>
              <a:rPr lang="en-US" sz="2800" b="1" dirty="0" smtClean="0">
                <a:solidFill>
                  <a:srgbClr val="FF0000"/>
                </a:solidFill>
              </a:rPr>
              <a:t>Catalog</a:t>
            </a:r>
            <a:r>
              <a:rPr lang="en-US" sz="2800" dirty="0" smtClean="0">
                <a:solidFill>
                  <a:srgbClr val="FF0000"/>
                </a:solidFill>
              </a:rPr>
              <a:t>: </a:t>
            </a:r>
            <a:r>
              <a:rPr lang="en-US" sz="2800" dirty="0" smtClean="0"/>
              <a:t>Like a library card-catalog, these provide summary level information on what data are available at the various sources</a:t>
            </a:r>
          </a:p>
          <a:p>
            <a:pPr marL="274320" indent="-274320" fontAlgn="auto">
              <a:spcAft>
                <a:spcPts val="0"/>
              </a:spcAft>
              <a:buClr>
                <a:schemeClr val="accent3"/>
              </a:buClr>
              <a:buFont typeface="Wingdings 2"/>
              <a:buChar char=""/>
              <a:defRPr/>
            </a:pPr>
            <a:r>
              <a:rPr lang="en-US" sz="2800" b="1" dirty="0" smtClean="0">
                <a:solidFill>
                  <a:srgbClr val="FF0000"/>
                </a:solidFill>
              </a:rPr>
              <a:t>Exchange Schema</a:t>
            </a:r>
            <a:r>
              <a:rPr lang="en-US" sz="2800" dirty="0" smtClean="0">
                <a:solidFill>
                  <a:srgbClr val="FF0000"/>
                </a:solidFill>
              </a:rPr>
              <a:t>:</a:t>
            </a:r>
            <a:r>
              <a:rPr lang="en-US" sz="2800" b="1" dirty="0" smtClean="0">
                <a:solidFill>
                  <a:srgbClr val="FF0000"/>
                </a:solidFill>
              </a:rPr>
              <a:t> </a:t>
            </a:r>
            <a:r>
              <a:rPr lang="en-US" sz="2800" dirty="0" smtClean="0"/>
              <a:t>An agreed-upon data sharing format via which data owners publish data (e.g. </a:t>
            </a:r>
            <a:r>
              <a:rPr lang="en-US" sz="2800" dirty="0" err="1" smtClean="0"/>
              <a:t>WaterML</a:t>
            </a:r>
            <a:r>
              <a:rPr lang="en-US" sz="2800" dirty="0" smtClean="0"/>
              <a:t>)</a:t>
            </a:r>
          </a:p>
          <a:p>
            <a:pPr marL="0" indent="0" fontAlgn="auto">
              <a:spcAft>
                <a:spcPts val="0"/>
              </a:spcAft>
              <a:buClr>
                <a:schemeClr val="accent3"/>
              </a:buClr>
              <a:buFont typeface="Wingdings 2"/>
              <a:buNone/>
              <a:defRPr/>
            </a:pPr>
            <a:endParaRPr lang="en-US" b="1" dirty="0" smtClean="0"/>
          </a:p>
          <a:p>
            <a:pPr marL="0" indent="0" fontAlgn="auto">
              <a:spcAft>
                <a:spcPts val="0"/>
              </a:spcAft>
              <a:buClr>
                <a:schemeClr val="accent3"/>
              </a:buClr>
              <a:buFont typeface="Wingdings 2"/>
              <a:buNone/>
              <a:defRPr/>
            </a:pPr>
            <a:endParaRPr lang="en-US" dirty="0"/>
          </a:p>
        </p:txBody>
      </p:sp>
      <p:sp>
        <p:nvSpPr>
          <p:cNvPr id="2" name="TextBox 1"/>
          <p:cNvSpPr txBox="1"/>
          <p:nvPr/>
        </p:nvSpPr>
        <p:spPr>
          <a:xfrm>
            <a:off x="2971800" y="6226629"/>
            <a:ext cx="5673733" cy="369332"/>
          </a:xfrm>
          <a:prstGeom prst="rect">
            <a:avLst/>
          </a:prstGeom>
          <a:noFill/>
        </p:spPr>
        <p:txBody>
          <a:bodyPr wrap="none" rtlCol="0">
            <a:spAutoFit/>
          </a:bodyPr>
          <a:lstStyle/>
          <a:p>
            <a:r>
              <a:rPr lang="en-US" dirty="0" smtClean="0"/>
              <a:t>Source: </a:t>
            </a:r>
            <a:r>
              <a:rPr lang="en-US" dirty="0" err="1" smtClean="0"/>
              <a:t>Dwane</a:t>
            </a:r>
            <a:r>
              <a:rPr lang="en-US" dirty="0" smtClean="0"/>
              <a:t> Young, Western States Water Council</a:t>
            </a:r>
            <a:endParaRPr lang="en-US" dirty="0"/>
          </a:p>
        </p:txBody>
      </p:sp>
    </p:spTree>
    <p:extLst>
      <p:ext uri="{BB962C8B-B14F-4D97-AF65-F5344CB8AC3E}">
        <p14:creationId xmlns:p14="http://schemas.microsoft.com/office/powerpoint/2010/main" val="243824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 y="304800"/>
            <a:ext cx="8991600" cy="1143000"/>
          </a:xfrm>
        </p:spPr>
        <p:txBody>
          <a:bodyPr>
            <a:normAutofit fontScale="90000"/>
          </a:bodyPr>
          <a:lstStyle/>
          <a:p>
            <a:r>
              <a:rPr lang="en-US" sz="4000" dirty="0" smtClean="0"/>
              <a:t>What is a “services-oriented architecture”?</a:t>
            </a:r>
            <a:r>
              <a:rPr lang="en-US" dirty="0" smtClean="0"/>
              <a:t/>
            </a:r>
            <a:br>
              <a:rPr lang="en-US" dirty="0" smtClean="0"/>
            </a:br>
            <a:r>
              <a:rPr lang="en-US" sz="2400" i="1" u="sng" dirty="0" smtClean="0">
                <a:solidFill>
                  <a:schemeClr val="tx2"/>
                </a:solidFill>
              </a:rPr>
              <a:t>Networks</a:t>
            </a:r>
            <a:r>
              <a:rPr lang="en-US" sz="2400" i="1" dirty="0" smtClean="0">
                <a:solidFill>
                  <a:schemeClr val="tx2"/>
                </a:solidFill>
              </a:rPr>
              <a:t> of computers connected through the web ……. </a:t>
            </a:r>
          </a:p>
        </p:txBody>
      </p:sp>
      <p:sp>
        <p:nvSpPr>
          <p:cNvPr id="7171" name="Content Placeholder 2"/>
          <p:cNvSpPr>
            <a:spLocks noGrp="1"/>
          </p:cNvSpPr>
          <p:nvPr>
            <p:ph idx="1"/>
          </p:nvPr>
        </p:nvSpPr>
        <p:spPr>
          <a:xfrm>
            <a:off x="457200" y="1524000"/>
            <a:ext cx="8229600" cy="4525963"/>
          </a:xfrm>
        </p:spPr>
        <p:txBody>
          <a:bodyPr>
            <a:normAutofit lnSpcReduction="10000"/>
          </a:bodyPr>
          <a:lstStyle/>
          <a:p>
            <a:r>
              <a:rPr lang="en-US" dirty="0" smtClean="0"/>
              <a:t>Everything is a </a:t>
            </a:r>
            <a:r>
              <a:rPr lang="en-US" dirty="0" smtClean="0">
                <a:solidFill>
                  <a:srgbClr val="FF0000"/>
                </a:solidFill>
              </a:rPr>
              <a:t>service</a:t>
            </a:r>
          </a:p>
          <a:p>
            <a:pPr lvl="1"/>
            <a:r>
              <a:rPr lang="en-US" dirty="0" smtClean="0"/>
              <a:t>Data, models, visualization, ……</a:t>
            </a:r>
          </a:p>
          <a:p>
            <a:r>
              <a:rPr lang="en-US" dirty="0" smtClean="0"/>
              <a:t>A service receives </a:t>
            </a:r>
            <a:r>
              <a:rPr lang="en-US" dirty="0" smtClean="0">
                <a:solidFill>
                  <a:srgbClr val="FF0000"/>
                </a:solidFill>
              </a:rPr>
              <a:t>requests</a:t>
            </a:r>
            <a:r>
              <a:rPr lang="en-US" dirty="0" smtClean="0"/>
              <a:t> and provides</a:t>
            </a:r>
            <a:r>
              <a:rPr lang="en-US" dirty="0" smtClean="0">
                <a:solidFill>
                  <a:srgbClr val="FF0000"/>
                </a:solidFill>
              </a:rPr>
              <a:t> responses</a:t>
            </a:r>
            <a:r>
              <a:rPr lang="en-US" dirty="0" smtClean="0"/>
              <a:t> using web standards (WSDL)</a:t>
            </a:r>
          </a:p>
          <a:p>
            <a:r>
              <a:rPr lang="en-US" dirty="0" smtClean="0"/>
              <a:t>It uses customized </a:t>
            </a:r>
            <a:r>
              <a:rPr lang="en-US" dirty="0" smtClean="0">
                <a:solidFill>
                  <a:srgbClr val="FF0000"/>
                </a:solidFill>
              </a:rPr>
              <a:t>web languages</a:t>
            </a:r>
          </a:p>
          <a:p>
            <a:pPr lvl="1"/>
            <a:r>
              <a:rPr lang="en-US" dirty="0" smtClean="0">
                <a:solidFill>
                  <a:srgbClr val="FF0000"/>
                </a:solidFill>
              </a:rPr>
              <a:t>HTML </a:t>
            </a:r>
            <a:r>
              <a:rPr lang="en-US" dirty="0" smtClean="0"/>
              <a:t>(</a:t>
            </a:r>
            <a:r>
              <a:rPr lang="en-US" dirty="0" err="1" smtClean="0"/>
              <a:t>HyperText</a:t>
            </a:r>
            <a:r>
              <a:rPr lang="en-US" dirty="0" smtClean="0"/>
              <a:t> Markup Language) for text and pictures</a:t>
            </a:r>
          </a:p>
          <a:p>
            <a:pPr lvl="1"/>
            <a:r>
              <a:rPr lang="en-US" dirty="0" err="1" smtClean="0">
                <a:solidFill>
                  <a:srgbClr val="FF0000"/>
                </a:solidFill>
              </a:rPr>
              <a:t>WaterML</a:t>
            </a:r>
            <a:r>
              <a:rPr lang="en-US" dirty="0" smtClean="0"/>
              <a:t> for water time series  (CUAHSI/OGC)</a:t>
            </a:r>
          </a:p>
          <a:p>
            <a:pPr lvl="1"/>
            <a:r>
              <a:rPr lang="en-US" dirty="0" smtClean="0">
                <a:solidFill>
                  <a:srgbClr val="FF0000"/>
                </a:solidFill>
              </a:rPr>
              <a:t>GML</a:t>
            </a:r>
            <a:r>
              <a:rPr lang="en-US" dirty="0" smtClean="0"/>
              <a:t> for geospatial </a:t>
            </a:r>
            <a:r>
              <a:rPr lang="en-US" dirty="0" err="1" smtClean="0"/>
              <a:t>coverages</a:t>
            </a:r>
            <a:r>
              <a:rPr lang="en-US" dirty="0" smtClean="0"/>
              <a:t>  (OGC)</a:t>
            </a:r>
          </a:p>
        </p:txBody>
      </p:sp>
      <p:sp>
        <p:nvSpPr>
          <p:cNvPr id="4" name="Rectangle 3"/>
          <p:cNvSpPr/>
          <p:nvPr/>
        </p:nvSpPr>
        <p:spPr>
          <a:xfrm>
            <a:off x="3505200" y="6248400"/>
            <a:ext cx="5410200" cy="461963"/>
          </a:xfrm>
          <a:prstGeom prst="rect">
            <a:avLst/>
          </a:prstGeom>
        </p:spPr>
        <p:txBody>
          <a:bodyPr>
            <a:spAutoFit/>
          </a:bodyPr>
          <a:lstStyle/>
          <a:p>
            <a:pPr>
              <a:defRPr/>
            </a:pPr>
            <a:r>
              <a:rPr lang="en-US" sz="2400" i="1" dirty="0">
                <a:solidFill>
                  <a:schemeClr val="tx2"/>
                </a:solidFill>
                <a:latin typeface="+mn-lt"/>
              </a:rPr>
              <a:t>….. supporting a wide range of users</a:t>
            </a:r>
            <a:endParaRPr lang="en-US" sz="2400" dirty="0">
              <a:solidFill>
                <a:schemeClr val="tx2"/>
              </a:solidFill>
              <a:latin typeface="+mn-lt"/>
            </a:endParaRPr>
          </a:p>
        </p:txBody>
      </p:sp>
    </p:spTree>
    <p:extLst>
      <p:ext uri="{BB962C8B-B14F-4D97-AF65-F5344CB8AC3E}">
        <p14:creationId xmlns:p14="http://schemas.microsoft.com/office/powerpoint/2010/main" val="4066978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108325" y="1290638"/>
            <a:ext cx="2922588" cy="2325687"/>
            <a:chOff x="3108865" y="1290638"/>
            <a:chExt cx="2921508" cy="2326124"/>
          </a:xfrm>
        </p:grpSpPr>
        <p:pic>
          <p:nvPicPr>
            <p:cNvPr id="3" name="Picture 2" descr="rain-gauge-platform-400"/>
            <p:cNvPicPr>
              <a:picLocks noChangeAspect="1" noChangeArrowheads="1"/>
            </p:cNvPicPr>
            <p:nvPr/>
          </p:nvPicPr>
          <p:blipFill>
            <a:blip r:embed="rId2" cstate="print"/>
            <a:srcRect l="6047" r="9295"/>
            <a:stretch>
              <a:fillRect/>
            </a:stretch>
          </p:blipFill>
          <p:spPr bwMode="auto">
            <a:xfrm>
              <a:off x="3108865" y="1668534"/>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4" name="Text Box 4"/>
            <p:cNvSpPr txBox="1">
              <a:spLocks noChangeArrowheads="1"/>
            </p:cNvSpPr>
            <p:nvPr/>
          </p:nvSpPr>
          <p:spPr bwMode="auto">
            <a:xfrm>
              <a:off x="3837259" y="1290638"/>
              <a:ext cx="1599609" cy="369401"/>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Rainfall</a:t>
              </a:r>
            </a:p>
          </p:txBody>
        </p:sp>
      </p:grpSp>
      <p:grpSp>
        <p:nvGrpSpPr>
          <p:cNvPr id="5" name="Group 17"/>
          <p:cNvGrpSpPr>
            <a:grpSpLocks/>
          </p:cNvGrpSpPr>
          <p:nvPr/>
        </p:nvGrpSpPr>
        <p:grpSpPr bwMode="auto">
          <a:xfrm>
            <a:off x="912812" y="1290638"/>
            <a:ext cx="1982787" cy="2327275"/>
            <a:chOff x="912812" y="1290638"/>
            <a:chExt cx="1982787" cy="2326941"/>
          </a:xfrm>
        </p:grpSpPr>
        <p:pic>
          <p:nvPicPr>
            <p:cNvPr id="6" name="Picture 5" descr="stream3"/>
            <p:cNvPicPr>
              <a:picLocks noChangeAspect="1" noChangeArrowheads="1"/>
            </p:cNvPicPr>
            <p:nvPr/>
          </p:nvPicPr>
          <p:blipFill>
            <a:blip r:embed="rId3" cstate="print"/>
            <a:srcRect r="3028" b="6181"/>
            <a:stretch>
              <a:fillRect/>
            </a:stretch>
          </p:blipFill>
          <p:spPr bwMode="auto">
            <a:xfrm>
              <a:off x="912813" y="1662060"/>
              <a:ext cx="1600200" cy="1955519"/>
            </a:xfrm>
            <a:prstGeom prst="rect">
              <a:avLst/>
            </a:prstGeom>
            <a:noFill/>
            <a:ln w="9525">
              <a:noFill/>
              <a:miter lim="800000"/>
              <a:headEnd/>
              <a:tailEnd/>
            </a:ln>
            <a:effectLst>
              <a:outerShdw blurRad="127000" dist="63500" dir="2700000">
                <a:srgbClr val="000000">
                  <a:alpha val="40000"/>
                </a:srgbClr>
              </a:outerShdw>
            </a:effectLst>
          </p:spPr>
        </p:pic>
        <p:sp>
          <p:nvSpPr>
            <p:cNvPr id="7" name="Text Box 7"/>
            <p:cNvSpPr txBox="1">
              <a:spLocks noChangeArrowheads="1"/>
            </p:cNvSpPr>
            <p:nvPr/>
          </p:nvSpPr>
          <p:spPr bwMode="auto">
            <a:xfrm>
              <a:off x="912812" y="1290638"/>
              <a:ext cx="1982787" cy="369279"/>
            </a:xfrm>
            <a:prstGeom prst="rect">
              <a:avLst/>
            </a:prstGeom>
            <a:noFill/>
            <a:ln w="9525">
              <a:noFill/>
              <a:miter lim="800000"/>
              <a:headEnd/>
              <a:tailEnd/>
            </a:ln>
          </p:spPr>
          <p:txBody>
            <a:bodyPr wrap="square">
              <a:spAutoFit/>
            </a:bodyPr>
            <a:lstStyle/>
            <a:p>
              <a:pPr algn="ctr" eaLnBrk="0" hangingPunct="0">
                <a:spcBef>
                  <a:spcPct val="50000"/>
                </a:spcBef>
                <a:defRPr/>
              </a:pPr>
              <a:r>
                <a:rPr lang="en-US" dirty="0"/>
                <a:t>Water quantity</a:t>
              </a:r>
            </a:p>
          </p:txBody>
        </p:sp>
      </p:grpSp>
      <p:grpSp>
        <p:nvGrpSpPr>
          <p:cNvPr id="8" name="Group 19"/>
          <p:cNvGrpSpPr>
            <a:grpSpLocks/>
          </p:cNvGrpSpPr>
          <p:nvPr/>
        </p:nvGrpSpPr>
        <p:grpSpPr bwMode="auto">
          <a:xfrm>
            <a:off x="3141663" y="3835400"/>
            <a:ext cx="2855912" cy="2335213"/>
            <a:chOff x="3142143" y="3835400"/>
            <a:chExt cx="2854951" cy="2335891"/>
          </a:xfrm>
        </p:grpSpPr>
        <p:pic>
          <p:nvPicPr>
            <p:cNvPr id="9" name="Picture 15" descr="VAIRA3"/>
            <p:cNvPicPr>
              <a:picLocks noChangeAspect="1" noChangeArrowheads="1"/>
            </p:cNvPicPr>
            <p:nvPr/>
          </p:nvPicPr>
          <p:blipFill>
            <a:blip r:embed="rId4" cstate="print"/>
            <a:srcRect t="16559" b="5535"/>
            <a:stretch>
              <a:fillRect/>
            </a:stretch>
          </p:blipFill>
          <p:spPr bwMode="auto">
            <a:xfrm>
              <a:off x="3142143" y="4222862"/>
              <a:ext cx="2854951" cy="1948429"/>
            </a:xfrm>
            <a:prstGeom prst="rect">
              <a:avLst/>
            </a:prstGeom>
            <a:noFill/>
            <a:ln w="9525">
              <a:noFill/>
              <a:miter lim="800000"/>
              <a:headEnd/>
              <a:tailEnd/>
            </a:ln>
            <a:effectLst>
              <a:outerShdw blurRad="127000" dist="63500" dir="2700000">
                <a:srgbClr val="000000">
                  <a:alpha val="40000"/>
                </a:srgbClr>
              </a:outerShdw>
            </a:effectLst>
          </p:spPr>
        </p:pic>
        <p:sp>
          <p:nvSpPr>
            <p:cNvPr id="10" name="Text Box 17"/>
            <p:cNvSpPr txBox="1">
              <a:spLocks noChangeArrowheads="1"/>
            </p:cNvSpPr>
            <p:nvPr/>
          </p:nvSpPr>
          <p:spPr bwMode="auto">
            <a:xfrm>
              <a:off x="3472232" y="3835400"/>
              <a:ext cx="2194773" cy="36943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Meteorology</a:t>
              </a:r>
            </a:p>
          </p:txBody>
        </p:sp>
      </p:grpSp>
      <p:grpSp>
        <p:nvGrpSpPr>
          <p:cNvPr id="11" name="Group 20"/>
          <p:cNvGrpSpPr>
            <a:grpSpLocks/>
          </p:cNvGrpSpPr>
          <p:nvPr/>
        </p:nvGrpSpPr>
        <p:grpSpPr bwMode="auto">
          <a:xfrm>
            <a:off x="6626225" y="1290638"/>
            <a:ext cx="1600200" cy="2319337"/>
            <a:chOff x="6626225" y="1290638"/>
            <a:chExt cx="1600200" cy="2319631"/>
          </a:xfrm>
        </p:grpSpPr>
        <p:pic>
          <p:nvPicPr>
            <p:cNvPr id="12" name="Picture 6" descr="tdr"/>
            <p:cNvPicPr>
              <a:picLocks noChangeAspect="1" noChangeArrowheads="1"/>
            </p:cNvPicPr>
            <p:nvPr/>
          </p:nvPicPr>
          <p:blipFill>
            <a:blip r:embed="rId5"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3"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4" name="Group 21"/>
          <p:cNvGrpSpPr>
            <a:grpSpLocks/>
          </p:cNvGrpSpPr>
          <p:nvPr/>
        </p:nvGrpSpPr>
        <p:grpSpPr bwMode="auto">
          <a:xfrm>
            <a:off x="6626225" y="3835400"/>
            <a:ext cx="1600200" cy="2322513"/>
            <a:chOff x="6626225" y="3835400"/>
            <a:chExt cx="1600200" cy="2321794"/>
          </a:xfrm>
        </p:grpSpPr>
        <p:sp>
          <p:nvSpPr>
            <p:cNvPr id="15"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6" name="Picture 2"/>
            <p:cNvPicPr>
              <a:picLocks noChangeAspect="1" noChangeArrowheads="1"/>
            </p:cNvPicPr>
            <p:nvPr/>
          </p:nvPicPr>
          <p:blipFill>
            <a:blip r:embed="rId6"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effectLst/>
                <a:uLnTx/>
                <a:uFillTx/>
                <a:latin typeface="Calibri" charset="0"/>
                <a:ea typeface="+mj-ea"/>
                <a:cs typeface="+mj-cs"/>
              </a:rPr>
              <a:t>We Collect Lots of Water Data</a:t>
            </a:r>
            <a:r>
              <a:rPr kumimoji="0" lang="en-US" sz="4000" b="1" i="0" u="none" strike="noStrike" kern="0" cap="none" spc="0" normalizeH="0" noProof="0" dirty="0" smtClean="0">
                <a:ln>
                  <a:noFill/>
                </a:ln>
                <a:effectLst/>
                <a:uLnTx/>
                <a:uFillTx/>
                <a:latin typeface="Calibri" charset="0"/>
                <a:ea typeface="+mj-ea"/>
                <a:cs typeface="+mj-cs"/>
              </a:rPr>
              <a:t> </a:t>
            </a:r>
            <a:endParaRPr kumimoji="0" lang="en-US" sz="4000" b="1" i="0" u="none" strike="noStrike" kern="0" cap="none" spc="0" normalizeH="0" baseline="0" noProof="0" dirty="0">
              <a:ln>
                <a:noFill/>
              </a:ln>
              <a:effectLst/>
              <a:uLnTx/>
              <a:uFillTx/>
              <a:latin typeface="+mj-lt"/>
              <a:ea typeface="+mj-ea"/>
              <a:cs typeface="+mj-cs"/>
            </a:endParaRPr>
          </a:p>
        </p:txBody>
      </p:sp>
      <p:sp>
        <p:nvSpPr>
          <p:cNvPr id="18" name="Text Box 7"/>
          <p:cNvSpPr txBox="1">
            <a:spLocks noChangeArrowheads="1"/>
          </p:cNvSpPr>
          <p:nvPr/>
        </p:nvSpPr>
        <p:spPr bwMode="auto">
          <a:xfrm>
            <a:off x="912813" y="38354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19" name="Picture 5" descr="Contaminants biologists monitoring water quality"/>
          <p:cNvPicPr>
            <a:picLocks noChangeAspect="1" noChangeArrowheads="1"/>
          </p:cNvPicPr>
          <p:nvPr/>
        </p:nvPicPr>
        <p:blipFill>
          <a:blip r:embed="rId7" cstate="print"/>
          <a:srcRect b="22210"/>
          <a:stretch>
            <a:fillRect/>
          </a:stretch>
        </p:blipFill>
        <p:spPr bwMode="auto">
          <a:xfrm>
            <a:off x="912813" y="4211638"/>
            <a:ext cx="1600200" cy="1957387"/>
          </a:xfrm>
          <a:prstGeom prst="rect">
            <a:avLst/>
          </a:prstGeom>
          <a:noFill/>
          <a:ln w="9525">
            <a:noFill/>
            <a:miter lim="800000"/>
            <a:headEnd/>
            <a:tailEnd/>
          </a:ln>
          <a:effectLst>
            <a:outerShdw blurRad="127000" dist="63500" dir="2700000">
              <a:srgbClr val="000000">
                <a:alpha val="40000"/>
              </a:srgbClr>
            </a:outerShdw>
          </a:effectLst>
        </p:spPr>
      </p:pic>
    </p:spTree>
    <p:extLst>
      <p:ext uri="{BB962C8B-B14F-4D97-AF65-F5344CB8AC3E}">
        <p14:creationId xmlns:p14="http://schemas.microsoft.com/office/powerpoint/2010/main" val="226951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5"/>
          <p:cNvSpPr txBox="1">
            <a:spLocks/>
          </p:cNvSpPr>
          <p:nvPr/>
        </p:nvSpPr>
        <p:spPr>
          <a:xfrm>
            <a:off x="912813" y="322263"/>
            <a:ext cx="7313612"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Calibri" charset="0"/>
                <a:ea typeface="+mj-ea"/>
                <a:cs typeface="+mj-cs"/>
              </a:rPr>
              <a:t>The</a:t>
            </a:r>
            <a:r>
              <a:rPr kumimoji="0" lang="en-US" sz="4000" i="0" u="none" strike="noStrike" kern="0" cap="none" spc="0" normalizeH="0" noProof="0" dirty="0" smtClean="0">
                <a:ln>
                  <a:noFill/>
                </a:ln>
                <a:solidFill>
                  <a:srgbClr val="FF0000"/>
                </a:solidFill>
                <a:effectLst/>
                <a:uLnTx/>
                <a:uFillTx/>
                <a:latin typeface="Calibri" charset="0"/>
                <a:ea typeface="+mj-ea"/>
                <a:cs typeface="+mj-cs"/>
              </a:rPr>
              <a:t> Data are Collected by Many Organizations</a:t>
            </a:r>
            <a:endParaRPr kumimoji="0" lang="en-US" sz="4000" i="0" u="none" strike="noStrike" kern="0" cap="none" spc="0" normalizeH="0" baseline="0" noProof="0" dirty="0">
              <a:ln>
                <a:noFill/>
              </a:ln>
              <a:solidFill>
                <a:srgbClr val="FF0000"/>
              </a:solidFill>
              <a:effectLst/>
              <a:uLnTx/>
              <a:uFillTx/>
              <a:latin typeface="+mj-lt"/>
              <a:ea typeface="+mj-ea"/>
              <a:cs typeface="+mj-cs"/>
            </a:endParaRPr>
          </a:p>
        </p:txBody>
      </p:sp>
      <p:sp>
        <p:nvSpPr>
          <p:cNvPr id="20" name="TextBox 19"/>
          <p:cNvSpPr txBox="1"/>
          <p:nvPr/>
        </p:nvSpPr>
        <p:spPr>
          <a:xfrm>
            <a:off x="2663322" y="6244281"/>
            <a:ext cx="5915594" cy="461665"/>
          </a:xfrm>
          <a:prstGeom prst="rect">
            <a:avLst/>
          </a:prstGeom>
          <a:noFill/>
        </p:spPr>
        <p:txBody>
          <a:bodyPr wrap="none" rtlCol="0">
            <a:spAutoFit/>
          </a:bodyPr>
          <a:lstStyle/>
          <a:p>
            <a:r>
              <a:rPr lang="en-US" dirty="0" smtClean="0">
                <a:solidFill>
                  <a:srgbClr val="FF0000"/>
                </a:solidFill>
              </a:rPr>
              <a:t>….</a:t>
            </a:r>
            <a:r>
              <a:rPr lang="en-US" dirty="0" smtClean="0"/>
              <a:t> </a:t>
            </a:r>
            <a:r>
              <a:rPr lang="en-US" sz="2400" dirty="0" smtClean="0">
                <a:solidFill>
                  <a:srgbClr val="FF0000"/>
                </a:solidFill>
              </a:rPr>
              <a:t>and the data are continuously accumulating</a:t>
            </a:r>
            <a:endParaRPr lang="en-US" sz="2400" dirty="0">
              <a:solidFill>
                <a:srgbClr val="FF0000"/>
              </a:solidFill>
            </a:endParaRPr>
          </a:p>
        </p:txBody>
      </p:sp>
      <p:sp>
        <p:nvSpPr>
          <p:cNvPr id="21" name="TextBox 20"/>
          <p:cNvSpPr txBox="1"/>
          <p:nvPr/>
        </p:nvSpPr>
        <p:spPr>
          <a:xfrm>
            <a:off x="1524000" y="2514600"/>
            <a:ext cx="2989729" cy="584775"/>
          </a:xfrm>
          <a:prstGeom prst="rect">
            <a:avLst/>
          </a:prstGeom>
          <a:noFill/>
        </p:spPr>
        <p:txBody>
          <a:bodyPr wrap="none" rtlCol="0">
            <a:spAutoFit/>
          </a:bodyPr>
          <a:lstStyle/>
          <a:p>
            <a:r>
              <a:rPr lang="en-US" sz="3200" dirty="0" smtClean="0"/>
              <a:t>Federal Agencies</a:t>
            </a:r>
            <a:endParaRPr lang="en-US" sz="3200" dirty="0"/>
          </a:p>
        </p:txBody>
      </p:sp>
      <p:sp>
        <p:nvSpPr>
          <p:cNvPr id="22" name="TextBox 21"/>
          <p:cNvSpPr txBox="1"/>
          <p:nvPr/>
        </p:nvSpPr>
        <p:spPr>
          <a:xfrm>
            <a:off x="1722378" y="3890665"/>
            <a:ext cx="2609432" cy="584775"/>
          </a:xfrm>
          <a:prstGeom prst="rect">
            <a:avLst/>
          </a:prstGeom>
          <a:noFill/>
        </p:spPr>
        <p:txBody>
          <a:bodyPr wrap="none" rtlCol="0">
            <a:spAutoFit/>
          </a:bodyPr>
          <a:lstStyle/>
          <a:p>
            <a:r>
              <a:rPr lang="en-US" sz="3200" dirty="0" smtClean="0"/>
              <a:t>State Agencies</a:t>
            </a:r>
            <a:endParaRPr lang="en-US" sz="3200" dirty="0"/>
          </a:p>
        </p:txBody>
      </p:sp>
      <p:sp>
        <p:nvSpPr>
          <p:cNvPr id="23" name="TextBox 22"/>
          <p:cNvSpPr txBox="1"/>
          <p:nvPr/>
        </p:nvSpPr>
        <p:spPr>
          <a:xfrm>
            <a:off x="5064100" y="4590535"/>
            <a:ext cx="1095172" cy="584775"/>
          </a:xfrm>
          <a:prstGeom prst="rect">
            <a:avLst/>
          </a:prstGeom>
          <a:noFill/>
        </p:spPr>
        <p:txBody>
          <a:bodyPr wrap="none" rtlCol="0">
            <a:spAutoFit/>
          </a:bodyPr>
          <a:lstStyle/>
          <a:p>
            <a:r>
              <a:rPr lang="en-US" sz="3200" dirty="0" smtClean="0"/>
              <a:t>Cities</a:t>
            </a:r>
            <a:endParaRPr lang="en-US" sz="3200" dirty="0"/>
          </a:p>
        </p:txBody>
      </p:sp>
      <p:sp>
        <p:nvSpPr>
          <p:cNvPr id="24" name="TextBox 23"/>
          <p:cNvSpPr txBox="1"/>
          <p:nvPr/>
        </p:nvSpPr>
        <p:spPr>
          <a:xfrm>
            <a:off x="5585144" y="3429000"/>
            <a:ext cx="2981072" cy="584775"/>
          </a:xfrm>
          <a:prstGeom prst="rect">
            <a:avLst/>
          </a:prstGeom>
          <a:noFill/>
        </p:spPr>
        <p:txBody>
          <a:bodyPr wrap="none" rtlCol="0">
            <a:spAutoFit/>
          </a:bodyPr>
          <a:lstStyle/>
          <a:p>
            <a:r>
              <a:rPr lang="en-US" sz="3200" dirty="0" smtClean="0"/>
              <a:t>River Authorities</a:t>
            </a:r>
            <a:endParaRPr lang="en-US" sz="3200" dirty="0"/>
          </a:p>
        </p:txBody>
      </p:sp>
      <p:sp>
        <p:nvSpPr>
          <p:cNvPr id="25" name="TextBox 24"/>
          <p:cNvSpPr txBox="1"/>
          <p:nvPr/>
        </p:nvSpPr>
        <p:spPr>
          <a:xfrm>
            <a:off x="4822550" y="2329934"/>
            <a:ext cx="2651880" cy="584775"/>
          </a:xfrm>
          <a:prstGeom prst="rect">
            <a:avLst/>
          </a:prstGeom>
          <a:noFill/>
        </p:spPr>
        <p:txBody>
          <a:bodyPr wrap="none" rtlCol="0">
            <a:spAutoFit/>
          </a:bodyPr>
          <a:lstStyle/>
          <a:p>
            <a:r>
              <a:rPr lang="en-US" sz="3200" dirty="0" smtClean="0"/>
              <a:t>Water Districts</a:t>
            </a:r>
            <a:endParaRPr lang="en-US" sz="3200" dirty="0"/>
          </a:p>
        </p:txBody>
      </p:sp>
      <p:sp>
        <p:nvSpPr>
          <p:cNvPr id="26" name="TextBox 25"/>
          <p:cNvSpPr txBox="1"/>
          <p:nvPr/>
        </p:nvSpPr>
        <p:spPr>
          <a:xfrm>
            <a:off x="2153008" y="4953000"/>
            <a:ext cx="2130904" cy="584775"/>
          </a:xfrm>
          <a:prstGeom prst="rect">
            <a:avLst/>
          </a:prstGeom>
          <a:noFill/>
        </p:spPr>
        <p:txBody>
          <a:bodyPr wrap="none" rtlCol="0">
            <a:spAutoFit/>
          </a:bodyPr>
          <a:lstStyle/>
          <a:p>
            <a:r>
              <a:rPr lang="en-US" sz="3200" dirty="0" smtClean="0"/>
              <a:t>Universities</a:t>
            </a:r>
            <a:endParaRPr lang="en-US" sz="3200" dirty="0"/>
          </a:p>
        </p:txBody>
      </p:sp>
    </p:spTree>
    <p:extLst>
      <p:ext uri="{BB962C8B-B14F-4D97-AF65-F5344CB8AC3E}">
        <p14:creationId xmlns:p14="http://schemas.microsoft.com/office/powerpoint/2010/main" val="5827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dirty="0" smtClean="0"/>
              <a:t>The Data have a Common Structure</a:t>
            </a:r>
          </a:p>
        </p:txBody>
      </p:sp>
      <p:pic>
        <p:nvPicPr>
          <p:cNvPr id="14339" name="Picture 2"/>
          <p:cNvPicPr>
            <a:picLocks noChangeAspect="1" noChangeArrowheads="1"/>
          </p:cNvPicPr>
          <p:nvPr/>
        </p:nvPicPr>
        <p:blipFill>
          <a:blip r:embed="rId3" cstate="print"/>
          <a:srcRect/>
          <a:stretch>
            <a:fillRect/>
          </a:stretch>
        </p:blipFill>
        <p:spPr bwMode="auto">
          <a:xfrm>
            <a:off x="4038600" y="2133600"/>
            <a:ext cx="4419600" cy="2657475"/>
          </a:xfrm>
          <a:prstGeom prst="rect">
            <a:avLst/>
          </a:prstGeom>
          <a:noFill/>
          <a:ln w="9525">
            <a:noFill/>
            <a:miter lim="800000"/>
            <a:headEnd/>
            <a:tailEnd/>
          </a:ln>
        </p:spPr>
      </p:pic>
      <p:pic>
        <p:nvPicPr>
          <p:cNvPr id="14340" name="Picture 5" descr="stream3"/>
          <p:cNvPicPr>
            <a:picLocks noChangeAspect="1" noChangeArrowheads="1"/>
          </p:cNvPicPr>
          <p:nvPr/>
        </p:nvPicPr>
        <p:blipFill>
          <a:blip r:embed="rId4" cstate="print"/>
          <a:srcRect/>
          <a:stretch>
            <a:fillRect/>
          </a:stretch>
        </p:blipFill>
        <p:spPr bwMode="auto">
          <a:xfrm>
            <a:off x="1066800" y="2209800"/>
            <a:ext cx="2290763" cy="2895600"/>
          </a:xfrm>
          <a:prstGeom prst="rect">
            <a:avLst/>
          </a:prstGeom>
          <a:noFill/>
          <a:ln w="9525">
            <a:noFill/>
            <a:miter lim="800000"/>
            <a:headEnd/>
            <a:tailEnd/>
          </a:ln>
        </p:spPr>
      </p:pic>
      <p:sp>
        <p:nvSpPr>
          <p:cNvPr id="14341" name="TextBox 4"/>
          <p:cNvSpPr txBox="1">
            <a:spLocks noChangeArrowheads="1"/>
          </p:cNvSpPr>
          <p:nvPr/>
        </p:nvSpPr>
        <p:spPr bwMode="auto">
          <a:xfrm>
            <a:off x="685800" y="5219700"/>
            <a:ext cx="3241675" cy="461963"/>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point</a:t>
            </a:r>
            <a:r>
              <a:rPr lang="en-US" sz="2400" dirty="0">
                <a:latin typeface="Calibri" pitchFamily="34" charset="0"/>
              </a:rPr>
              <a:t> location in </a:t>
            </a:r>
            <a:r>
              <a:rPr lang="en-US" sz="2400" b="1" dirty="0">
                <a:solidFill>
                  <a:schemeClr val="tx2"/>
                </a:solidFill>
                <a:latin typeface="Calibri" pitchFamily="34" charset="0"/>
              </a:rPr>
              <a:t>space</a:t>
            </a:r>
          </a:p>
        </p:txBody>
      </p:sp>
      <p:sp>
        <p:nvSpPr>
          <p:cNvPr id="14342" name="TextBox 5"/>
          <p:cNvSpPr txBox="1">
            <a:spLocks noChangeArrowheads="1"/>
          </p:cNvSpPr>
          <p:nvPr/>
        </p:nvSpPr>
        <p:spPr bwMode="auto">
          <a:xfrm>
            <a:off x="4800600" y="5219700"/>
            <a:ext cx="3315651" cy="461665"/>
          </a:xfrm>
          <a:prstGeom prst="rect">
            <a:avLst/>
          </a:prstGeom>
          <a:noFill/>
          <a:ln w="9525">
            <a:noFill/>
            <a:miter lim="800000"/>
            <a:headEnd/>
            <a:tailEnd/>
          </a:ln>
        </p:spPr>
        <p:txBody>
          <a:bodyPr wrap="none">
            <a:spAutoFit/>
          </a:bodyPr>
          <a:lstStyle/>
          <a:p>
            <a:r>
              <a:rPr lang="en-US" sz="2400" dirty="0">
                <a:latin typeface="Calibri" pitchFamily="34" charset="0"/>
              </a:rPr>
              <a:t>A </a:t>
            </a:r>
            <a:r>
              <a:rPr lang="en-US" sz="2400" b="1" dirty="0">
                <a:solidFill>
                  <a:schemeClr val="tx2"/>
                </a:solidFill>
                <a:latin typeface="Calibri" pitchFamily="34" charset="0"/>
              </a:rPr>
              <a:t>series</a:t>
            </a:r>
            <a:r>
              <a:rPr lang="en-US" sz="2400" dirty="0">
                <a:latin typeface="Calibri" pitchFamily="34" charset="0"/>
              </a:rPr>
              <a:t> of values in </a:t>
            </a:r>
            <a:r>
              <a:rPr lang="en-US" sz="2400" b="1" dirty="0">
                <a:solidFill>
                  <a:schemeClr val="tx2"/>
                </a:solidFill>
                <a:latin typeface="Calibri" pitchFamily="34" charset="0"/>
              </a:rPr>
              <a:t>time</a:t>
            </a:r>
          </a:p>
        </p:txBody>
      </p:sp>
      <p:sp>
        <p:nvSpPr>
          <p:cNvPr id="3" name="TextBox 2"/>
          <p:cNvSpPr txBox="1"/>
          <p:nvPr/>
        </p:nvSpPr>
        <p:spPr>
          <a:xfrm>
            <a:off x="4800600" y="5912020"/>
            <a:ext cx="3144002" cy="646331"/>
          </a:xfrm>
          <a:prstGeom prst="rect">
            <a:avLst/>
          </a:prstGeom>
          <a:noFill/>
        </p:spPr>
        <p:txBody>
          <a:bodyPr wrap="none" rtlCol="0">
            <a:spAutoFit/>
          </a:bodyPr>
          <a:lstStyle/>
          <a:p>
            <a:r>
              <a:rPr lang="en-US" dirty="0" smtClean="0"/>
              <a:t>Gaging – regular time series</a:t>
            </a:r>
          </a:p>
          <a:p>
            <a:r>
              <a:rPr lang="en-US" dirty="0" smtClean="0"/>
              <a:t>Sampling – irregular time series</a:t>
            </a:r>
            <a:endParaRPr lang="en-US" dirty="0"/>
          </a:p>
        </p:txBody>
      </p:sp>
    </p:spTree>
    <p:extLst>
      <p:ext uri="{BB962C8B-B14F-4D97-AF65-F5344CB8AC3E}">
        <p14:creationId xmlns:p14="http://schemas.microsoft.com/office/powerpoint/2010/main" val="2349148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They can be expressed in </a:t>
            </a:r>
            <a:r>
              <a:rPr lang="en-US" dirty="0" err="1" smtClean="0"/>
              <a:t>WaterML</a:t>
            </a:r>
            <a:endParaRPr lang="en-US" dirty="0" smtClean="0"/>
          </a:p>
        </p:txBody>
      </p:sp>
      <p:pic>
        <p:nvPicPr>
          <p:cNvPr id="14339" name="Picture 4"/>
          <p:cNvPicPr>
            <a:picLocks noChangeAspect="1" noChangeArrowheads="1"/>
          </p:cNvPicPr>
          <p:nvPr/>
        </p:nvPicPr>
        <p:blipFill>
          <a:blip r:embed="rId2" cstate="print"/>
          <a:srcRect/>
          <a:stretch>
            <a:fillRect/>
          </a:stretch>
        </p:blipFill>
        <p:spPr bwMode="auto">
          <a:xfrm>
            <a:off x="-152400" y="2286000"/>
            <a:ext cx="9439275" cy="3657600"/>
          </a:xfrm>
          <a:prstGeom prst="rect">
            <a:avLst/>
          </a:prstGeom>
          <a:noFill/>
          <a:ln w="9525">
            <a:noFill/>
            <a:miter lim="800000"/>
            <a:headEnd/>
            <a:tailEnd/>
          </a:ln>
        </p:spPr>
      </p:pic>
      <p:pic>
        <p:nvPicPr>
          <p:cNvPr id="14340" name="Picture 2"/>
          <p:cNvPicPr>
            <a:picLocks noChangeAspect="1" noChangeArrowheads="1"/>
          </p:cNvPicPr>
          <p:nvPr/>
        </p:nvPicPr>
        <p:blipFill>
          <a:blip r:embed="rId3" cstate="print"/>
          <a:srcRect/>
          <a:stretch>
            <a:fillRect/>
          </a:stretch>
        </p:blipFill>
        <p:spPr bwMode="auto">
          <a:xfrm>
            <a:off x="4724400" y="2514600"/>
            <a:ext cx="4419600" cy="2657475"/>
          </a:xfrm>
          <a:prstGeom prst="rect">
            <a:avLst/>
          </a:prstGeom>
          <a:noFill/>
          <a:ln w="9525">
            <a:noFill/>
            <a:miter lim="800000"/>
            <a:headEnd/>
            <a:tailEnd/>
          </a:ln>
        </p:spPr>
      </p:pic>
      <p:sp>
        <p:nvSpPr>
          <p:cNvPr id="14341" name="TextBox 5"/>
          <p:cNvSpPr txBox="1">
            <a:spLocks noChangeArrowheads="1"/>
          </p:cNvSpPr>
          <p:nvPr/>
        </p:nvSpPr>
        <p:spPr bwMode="auto">
          <a:xfrm>
            <a:off x="5638800" y="1447800"/>
            <a:ext cx="2667000" cy="1200150"/>
          </a:xfrm>
          <a:prstGeom prst="rect">
            <a:avLst/>
          </a:prstGeom>
          <a:noFill/>
          <a:ln w="9525">
            <a:noFill/>
            <a:miter lim="800000"/>
            <a:headEnd/>
            <a:tailEnd/>
          </a:ln>
        </p:spPr>
        <p:txBody>
          <a:bodyPr>
            <a:spAutoFit/>
          </a:bodyPr>
          <a:lstStyle/>
          <a:p>
            <a:r>
              <a:rPr lang="en-US">
                <a:latin typeface="Calibri" pitchFamily="34" charset="0"/>
              </a:rPr>
              <a:t>Discharge of the San Marcos River at Luling, TX June 28 - July 18, 2002</a:t>
            </a:r>
          </a:p>
        </p:txBody>
      </p:sp>
      <p:sp>
        <p:nvSpPr>
          <p:cNvPr id="14342" name="TextBox 6"/>
          <p:cNvSpPr txBox="1">
            <a:spLocks noChangeArrowheads="1"/>
          </p:cNvSpPr>
          <p:nvPr/>
        </p:nvSpPr>
        <p:spPr bwMode="auto">
          <a:xfrm>
            <a:off x="381000" y="1600200"/>
            <a:ext cx="4342151" cy="369332"/>
          </a:xfrm>
          <a:prstGeom prst="rect">
            <a:avLst/>
          </a:prstGeom>
          <a:noFill/>
          <a:ln w="9525">
            <a:noFill/>
            <a:miter lim="800000"/>
            <a:headEnd/>
            <a:tailEnd/>
          </a:ln>
        </p:spPr>
        <p:txBody>
          <a:bodyPr wrap="none">
            <a:spAutoFit/>
          </a:bodyPr>
          <a:lstStyle/>
          <a:p>
            <a:r>
              <a:rPr lang="en-US" dirty="0" smtClean="0">
                <a:latin typeface="Calibri" pitchFamily="34" charset="0"/>
              </a:rPr>
              <a:t>USGS </a:t>
            </a:r>
            <a:r>
              <a:rPr lang="en-US" dirty="0" err="1" smtClean="0">
                <a:latin typeface="Calibri" pitchFamily="34" charset="0"/>
              </a:rPr>
              <a:t>Streamflow</a:t>
            </a:r>
            <a:r>
              <a:rPr lang="en-US" dirty="0" smtClean="0">
                <a:latin typeface="Calibri" pitchFamily="34" charset="0"/>
              </a:rPr>
              <a:t> </a:t>
            </a:r>
            <a:r>
              <a:rPr lang="en-US" dirty="0">
                <a:latin typeface="Calibri" pitchFamily="34" charset="0"/>
              </a:rPr>
              <a:t>data in </a:t>
            </a:r>
            <a:r>
              <a:rPr lang="en-US" dirty="0" err="1">
                <a:latin typeface="Calibri" pitchFamily="34" charset="0"/>
              </a:rPr>
              <a:t>WaterML</a:t>
            </a:r>
            <a:r>
              <a:rPr lang="en-US" dirty="0">
                <a:latin typeface="Calibri" pitchFamily="34" charset="0"/>
              </a:rPr>
              <a:t> language</a:t>
            </a:r>
          </a:p>
        </p:txBody>
      </p:sp>
      <p:sp>
        <p:nvSpPr>
          <p:cNvPr id="8" name="TextBox 7"/>
          <p:cNvSpPr txBox="1"/>
          <p:nvPr/>
        </p:nvSpPr>
        <p:spPr>
          <a:xfrm>
            <a:off x="914400" y="6009503"/>
            <a:ext cx="8001000" cy="369332"/>
          </a:xfrm>
          <a:prstGeom prst="rect">
            <a:avLst/>
          </a:prstGeom>
          <a:solidFill>
            <a:srgbClr val="FFFF00"/>
          </a:solidFill>
          <a:ln>
            <a:solidFill>
              <a:schemeClr val="tx2"/>
            </a:solidFill>
          </a:ln>
        </p:spPr>
        <p:txBody>
          <a:bodyPr wrap="square" rtlCol="0">
            <a:spAutoFit/>
          </a:bodyPr>
          <a:lstStyle/>
          <a:p>
            <a:r>
              <a:rPr lang="en-US" dirty="0" smtClean="0"/>
              <a:t>The USGS now publishes its time series data as </a:t>
            </a:r>
            <a:r>
              <a:rPr lang="en-US" dirty="0" err="1" smtClean="0"/>
              <a:t>WaterML</a:t>
            </a:r>
            <a:r>
              <a:rPr lang="en-US" dirty="0" smtClean="0"/>
              <a:t> web services</a:t>
            </a:r>
            <a:endParaRPr lang="en-US" dirty="0"/>
          </a:p>
        </p:txBody>
      </p:sp>
      <p:sp>
        <p:nvSpPr>
          <p:cNvPr id="2" name="Slide Number Placeholder 1"/>
          <p:cNvSpPr>
            <a:spLocks noGrp="1"/>
          </p:cNvSpPr>
          <p:nvPr>
            <p:ph type="sldNum" sz="quarter" idx="12"/>
          </p:nvPr>
        </p:nvSpPr>
        <p:spPr/>
        <p:txBody>
          <a:bodyPr/>
          <a:lstStyle/>
          <a:p>
            <a:fld id="{F82B15EE-1347-4E13-A70E-917AFD644764}" type="slidenum">
              <a:rPr lang="en-US" smtClean="0"/>
              <a:pPr/>
              <a:t>15</a:t>
            </a:fld>
            <a:endParaRPr lang="en-US"/>
          </a:p>
        </p:txBody>
      </p:sp>
    </p:spTree>
    <p:extLst>
      <p:ext uri="{BB962C8B-B14F-4D97-AF65-F5344CB8AC3E}">
        <p14:creationId xmlns:p14="http://schemas.microsoft.com/office/powerpoint/2010/main" val="6517527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River at Austin</a:t>
            </a:r>
            <a:endParaRPr lang="en-US" dirty="0"/>
          </a:p>
        </p:txBody>
      </p:sp>
      <p:sp>
        <p:nvSpPr>
          <p:cNvPr id="3" name="Slide Number Placeholder 2"/>
          <p:cNvSpPr>
            <a:spLocks noGrp="1"/>
          </p:cNvSpPr>
          <p:nvPr>
            <p:ph type="sldNum" sz="quarter" idx="12"/>
          </p:nvPr>
        </p:nvSpPr>
        <p:spPr/>
        <p:txBody>
          <a:bodyPr/>
          <a:lstStyle/>
          <a:p>
            <a:fld id="{F82B15EE-1347-4E13-A70E-917AFD644764}" type="slidenum">
              <a:rPr lang="en-US" smtClean="0"/>
              <a:pPr/>
              <a:t>16</a:t>
            </a:fld>
            <a:endParaRPr lang="en-US"/>
          </a:p>
        </p:txBody>
      </p:sp>
      <p:sp>
        <p:nvSpPr>
          <p:cNvPr id="4" name="Rectangle 3"/>
          <p:cNvSpPr/>
          <p:nvPr/>
        </p:nvSpPr>
        <p:spPr>
          <a:xfrm>
            <a:off x="228600" y="2362200"/>
            <a:ext cx="8915400" cy="338554"/>
          </a:xfrm>
          <a:prstGeom prst="rect">
            <a:avLst/>
          </a:prstGeom>
        </p:spPr>
        <p:txBody>
          <a:bodyPr wrap="square">
            <a:spAutoFit/>
          </a:bodyPr>
          <a:lstStyle/>
          <a:p>
            <a:r>
              <a:rPr lang="en-US" sz="1600" dirty="0">
                <a:hlinkClick r:id="rId2"/>
              </a:rPr>
              <a:t>http://</a:t>
            </a:r>
            <a:r>
              <a:rPr lang="en-US" sz="1600" dirty="0" smtClean="0">
                <a:hlinkClick r:id="rId2"/>
              </a:rPr>
              <a:t>waterservices.usgs.gov/nwis/iv?sites=08158000&amp;period=P7D&amp;parameterCd=00060</a:t>
            </a:r>
            <a:r>
              <a:rPr lang="en-US" sz="1600" dirty="0" smtClean="0"/>
              <a:t> </a:t>
            </a:r>
            <a:endParaRPr lang="en-US" sz="1600" dirty="0"/>
          </a:p>
        </p:txBody>
      </p:sp>
      <p:sp>
        <p:nvSpPr>
          <p:cNvPr id="5" name="TextBox 4"/>
          <p:cNvSpPr txBox="1"/>
          <p:nvPr/>
        </p:nvSpPr>
        <p:spPr>
          <a:xfrm>
            <a:off x="-475747" y="1524000"/>
            <a:ext cx="9238747" cy="646331"/>
          </a:xfrm>
          <a:prstGeom prst="rect">
            <a:avLst/>
          </a:prstGeom>
          <a:noFill/>
        </p:spPr>
        <p:txBody>
          <a:bodyPr wrap="square" rtlCol="0">
            <a:spAutoFit/>
          </a:bodyPr>
          <a:lstStyle/>
          <a:p>
            <a:pPr algn="ctr"/>
            <a:r>
              <a:rPr lang="en-US" dirty="0" smtClean="0"/>
              <a:t>I accessed this </a:t>
            </a:r>
            <a:r>
              <a:rPr lang="en-US" dirty="0" err="1" smtClean="0"/>
              <a:t>WaterML</a:t>
            </a:r>
            <a:r>
              <a:rPr lang="en-US" dirty="0" smtClean="0"/>
              <a:t> service from </a:t>
            </a:r>
            <a:r>
              <a:rPr lang="en-US" dirty="0" smtClean="0"/>
              <a:t>Swansea </a:t>
            </a:r>
            <a:r>
              <a:rPr lang="en-US" dirty="0" smtClean="0"/>
              <a:t>at </a:t>
            </a:r>
            <a:r>
              <a:rPr lang="en-US" dirty="0" smtClean="0"/>
              <a:t>10:30 AM </a:t>
            </a:r>
            <a:r>
              <a:rPr lang="en-US" dirty="0" smtClean="0"/>
              <a:t>this morning </a:t>
            </a:r>
          </a:p>
          <a:p>
            <a:pPr algn="ctr"/>
            <a:r>
              <a:rPr lang="en-US" dirty="0" smtClean="0"/>
              <a:t>(4:30AM </a:t>
            </a:r>
            <a:r>
              <a:rPr lang="en-US" dirty="0" smtClean="0"/>
              <a:t>Central Time)</a:t>
            </a:r>
            <a:endParaRPr lang="en-US" dirty="0"/>
          </a:p>
        </p:txBody>
      </p:sp>
      <p:sp>
        <p:nvSpPr>
          <p:cNvPr id="7" name="TextBox 6"/>
          <p:cNvSpPr txBox="1"/>
          <p:nvPr/>
        </p:nvSpPr>
        <p:spPr>
          <a:xfrm>
            <a:off x="786891" y="2806417"/>
            <a:ext cx="8186857" cy="369332"/>
          </a:xfrm>
          <a:prstGeom prst="rect">
            <a:avLst/>
          </a:prstGeom>
          <a:noFill/>
        </p:spPr>
        <p:txBody>
          <a:bodyPr wrap="none" rtlCol="0">
            <a:spAutoFit/>
          </a:bodyPr>
          <a:lstStyle/>
          <a:p>
            <a:r>
              <a:rPr lang="en-US" dirty="0" smtClean="0"/>
              <a:t>And got back these flow data from USGS which are up to </a:t>
            </a:r>
            <a:r>
              <a:rPr lang="en-US" dirty="0" smtClean="0"/>
              <a:t>2:45 AM </a:t>
            </a:r>
            <a:r>
              <a:rPr lang="en-US" dirty="0" smtClean="0"/>
              <a:t>Central time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75749"/>
            <a:ext cx="77628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4856" y="6184236"/>
            <a:ext cx="8208144" cy="369332"/>
          </a:xfrm>
          <a:prstGeom prst="rect">
            <a:avLst/>
          </a:prstGeom>
          <a:noFill/>
        </p:spPr>
        <p:txBody>
          <a:bodyPr wrap="none" rtlCol="0">
            <a:spAutoFit/>
          </a:bodyPr>
          <a:lstStyle/>
          <a:p>
            <a:r>
              <a:rPr lang="en-US" dirty="0" smtClean="0"/>
              <a:t>USGS maintains this real-time </a:t>
            </a:r>
            <a:r>
              <a:rPr lang="en-US" dirty="0" err="1" smtClean="0"/>
              <a:t>WaterML</a:t>
            </a:r>
            <a:r>
              <a:rPr lang="en-US" dirty="0" smtClean="0"/>
              <a:t> service 24/7/365 at 22,000 sites in US</a:t>
            </a:r>
            <a:endParaRPr lang="en-US" dirty="0"/>
          </a:p>
        </p:txBody>
      </p:sp>
    </p:spTree>
    <p:extLst>
      <p:ext uri="{BB962C8B-B14F-4D97-AF65-F5344CB8AC3E}">
        <p14:creationId xmlns:p14="http://schemas.microsoft.com/office/powerpoint/2010/main" val="3251075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74437"/>
            <a:ext cx="9144000" cy="1142757"/>
          </a:xfrm>
        </p:spPr>
        <p:txBody>
          <a:bodyPr/>
          <a:lstStyle/>
          <a:p>
            <a:pPr eaLnBrk="1" hangingPunct="1"/>
            <a:r>
              <a:rPr lang="en-US" sz="4000" dirty="0" smtClean="0"/>
              <a:t>CUAHSI Water Data Services Catalog</a:t>
            </a:r>
          </a:p>
        </p:txBody>
      </p:sp>
      <p:sp>
        <p:nvSpPr>
          <p:cNvPr id="1331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E5A4D4-6644-4310-BFB3-98D8F59A8C92}" type="slidenum">
              <a:rPr lang="en-US" smtClean="0">
                <a:solidFill>
                  <a:srgbClr val="898989"/>
                </a:solidFill>
              </a:rPr>
              <a:pPr/>
              <a:t>17</a:t>
            </a:fld>
            <a:endParaRPr lang="en-US" smtClean="0">
              <a:solidFill>
                <a:srgbClr val="898989"/>
              </a:solidFill>
            </a:endParaRPr>
          </a:p>
        </p:txBody>
      </p:sp>
      <p:pic>
        <p:nvPicPr>
          <p:cNvPr id="13319" name="Picture 2"/>
          <p:cNvPicPr>
            <a:picLocks noChangeAspect="1" noChangeArrowheads="1"/>
          </p:cNvPicPr>
          <p:nvPr/>
        </p:nvPicPr>
        <p:blipFill>
          <a:blip r:embed="rId2" cstate="print"/>
          <a:srcRect/>
          <a:stretch>
            <a:fillRect/>
          </a:stretch>
        </p:blipFill>
        <p:spPr bwMode="auto">
          <a:xfrm>
            <a:off x="871628" y="1067252"/>
            <a:ext cx="7586647" cy="4290787"/>
          </a:xfrm>
          <a:prstGeom prst="rect">
            <a:avLst/>
          </a:prstGeom>
          <a:noFill/>
          <a:ln w="9525">
            <a:noFill/>
            <a:miter lim="800000"/>
            <a:headEnd/>
            <a:tailEnd/>
          </a:ln>
        </p:spPr>
      </p:pic>
      <p:sp>
        <p:nvSpPr>
          <p:cNvPr id="44037" name="TextBox 7"/>
          <p:cNvSpPr txBox="1">
            <a:spLocks noChangeArrowheads="1"/>
          </p:cNvSpPr>
          <p:nvPr/>
        </p:nvSpPr>
        <p:spPr bwMode="auto">
          <a:xfrm>
            <a:off x="0" y="4190596"/>
            <a:ext cx="4114139" cy="2616089"/>
          </a:xfrm>
          <a:prstGeom prst="rect">
            <a:avLst/>
          </a:prstGeom>
          <a:noFill/>
          <a:ln w="9525">
            <a:noFill/>
            <a:miter lim="800000"/>
            <a:headEnd/>
            <a:tailEnd/>
          </a:ln>
        </p:spPr>
        <p:txBody>
          <a:bodyPr lIns="91427" tIns="45714" rIns="91427" bIns="45714">
            <a:spAutoFit/>
          </a:bodyPr>
          <a:lstStyle/>
          <a:p>
            <a:pPr algn="ctr" eaLnBrk="1" hangingPunct="1">
              <a:defRPr/>
            </a:pPr>
            <a:r>
              <a:rPr lang="en-US" sz="2800" dirty="0" smtClean="0">
                <a:solidFill>
                  <a:prstClr val="black"/>
                </a:solidFill>
                <a:latin typeface="Arial" pitchFamily="34" charset="0"/>
              </a:rPr>
              <a:t>69 </a:t>
            </a:r>
            <a:r>
              <a:rPr lang="en-US" sz="2800" dirty="0">
                <a:solidFill>
                  <a:prstClr val="black"/>
                </a:solidFill>
                <a:latin typeface="Arial" pitchFamily="34" charset="0"/>
              </a:rPr>
              <a:t>public services</a:t>
            </a:r>
          </a:p>
          <a:p>
            <a:pPr algn="ctr" eaLnBrk="1" hangingPunct="1">
              <a:defRPr/>
            </a:pPr>
            <a:r>
              <a:rPr lang="en-US" sz="2800" dirty="0" smtClean="0">
                <a:solidFill>
                  <a:prstClr val="black"/>
                </a:solidFill>
                <a:latin typeface="Arial" pitchFamily="34" charset="0"/>
              </a:rPr>
              <a:t>18,000 variables</a:t>
            </a:r>
            <a:endParaRPr lang="en-US" sz="2800" dirty="0">
              <a:solidFill>
                <a:prstClr val="black"/>
              </a:solidFill>
              <a:latin typeface="Arial" pitchFamily="34" charset="0"/>
            </a:endParaRPr>
          </a:p>
          <a:p>
            <a:pPr algn="ctr" eaLnBrk="1" hangingPunct="1">
              <a:defRPr/>
            </a:pPr>
            <a:r>
              <a:rPr lang="en-US" sz="2800" dirty="0" smtClean="0">
                <a:solidFill>
                  <a:prstClr val="black"/>
                </a:solidFill>
                <a:latin typeface="Arial" pitchFamily="34" charset="0"/>
              </a:rPr>
              <a:t>1.9 million </a:t>
            </a:r>
            <a:r>
              <a:rPr lang="en-US" sz="2800" dirty="0">
                <a:solidFill>
                  <a:prstClr val="black"/>
                </a:solidFill>
                <a:latin typeface="Arial" pitchFamily="34" charset="0"/>
              </a:rPr>
              <a:t>sites</a:t>
            </a:r>
          </a:p>
          <a:p>
            <a:pPr algn="ctr" eaLnBrk="1" hangingPunct="1">
              <a:defRPr/>
            </a:pPr>
            <a:r>
              <a:rPr lang="en-US" sz="2800" dirty="0" smtClean="0">
                <a:solidFill>
                  <a:prstClr val="black"/>
                </a:solidFill>
                <a:latin typeface="Arial" pitchFamily="34" charset="0"/>
              </a:rPr>
              <a:t>23 </a:t>
            </a:r>
            <a:r>
              <a:rPr lang="en-US" sz="2800" dirty="0">
                <a:solidFill>
                  <a:prstClr val="black"/>
                </a:solidFill>
                <a:latin typeface="Arial" pitchFamily="34" charset="0"/>
              </a:rPr>
              <a:t>million series</a:t>
            </a:r>
          </a:p>
          <a:p>
            <a:pPr algn="ctr" eaLnBrk="1" hangingPunct="1">
              <a:defRPr/>
            </a:pPr>
            <a:r>
              <a:rPr lang="en-US" sz="2800" dirty="0" smtClean="0">
                <a:solidFill>
                  <a:prstClr val="black"/>
                </a:solidFill>
                <a:latin typeface="Arial" pitchFamily="34" charset="0"/>
              </a:rPr>
              <a:t>5.1 </a:t>
            </a:r>
            <a:r>
              <a:rPr lang="en-US" sz="2800" dirty="0">
                <a:solidFill>
                  <a:prstClr val="black"/>
                </a:solidFill>
                <a:latin typeface="Arial" pitchFamily="34" charset="0"/>
              </a:rPr>
              <a:t>billion data values</a:t>
            </a:r>
          </a:p>
          <a:p>
            <a:pPr algn="ctr" eaLnBrk="1" hangingPunct="1">
              <a:defRPr/>
            </a:pPr>
            <a:r>
              <a:rPr lang="en-US" sz="2000" i="1" dirty="0">
                <a:solidFill>
                  <a:prstClr val="black"/>
                </a:solidFill>
                <a:latin typeface="Arial" pitchFamily="34" charset="0"/>
              </a:rPr>
              <a:t>And growing</a:t>
            </a:r>
            <a:endParaRPr lang="en-US" sz="2800" i="1" dirty="0">
              <a:solidFill>
                <a:prstClr val="black"/>
              </a:solidFill>
              <a:latin typeface="Arial" pitchFamily="34" charset="0"/>
            </a:endParaRPr>
          </a:p>
        </p:txBody>
      </p:sp>
      <p:sp>
        <p:nvSpPr>
          <p:cNvPr id="9" name="TextBox 8"/>
          <p:cNvSpPr txBox="1"/>
          <p:nvPr/>
        </p:nvSpPr>
        <p:spPr>
          <a:xfrm>
            <a:off x="4800600" y="4919020"/>
            <a:ext cx="4038600" cy="1938980"/>
          </a:xfrm>
          <a:prstGeom prst="rect">
            <a:avLst/>
          </a:prstGeom>
          <a:noFill/>
        </p:spPr>
        <p:txBody>
          <a:bodyPr wrap="square" lIns="91427" tIns="45714" rIns="91427" bIns="45714">
            <a:spAutoFit/>
          </a:bodyPr>
          <a:lstStyle/>
          <a:p>
            <a:pPr eaLnBrk="1" hangingPunct="1">
              <a:defRPr/>
            </a:pPr>
            <a:r>
              <a:rPr lang="en-US" sz="2400" i="1" dirty="0">
                <a:solidFill>
                  <a:srgbClr val="FF0000"/>
                </a:solidFill>
                <a:latin typeface="Arial" pitchFamily="34" charset="0"/>
              </a:rPr>
              <a:t>The largest water data</a:t>
            </a:r>
            <a:br>
              <a:rPr lang="en-US" sz="2400" i="1" dirty="0">
                <a:solidFill>
                  <a:srgbClr val="FF0000"/>
                </a:solidFill>
                <a:latin typeface="Arial" pitchFamily="34" charset="0"/>
              </a:rPr>
            </a:br>
            <a:r>
              <a:rPr lang="en-US" sz="2400" i="1" dirty="0">
                <a:solidFill>
                  <a:srgbClr val="FF0000"/>
                </a:solidFill>
                <a:latin typeface="Arial" pitchFamily="34" charset="0"/>
              </a:rPr>
              <a:t>catalog in the </a:t>
            </a:r>
            <a:r>
              <a:rPr lang="en-US" sz="2400" i="1" dirty="0" smtClean="0">
                <a:solidFill>
                  <a:srgbClr val="FF0000"/>
                </a:solidFill>
                <a:latin typeface="Arial" pitchFamily="34" charset="0"/>
              </a:rPr>
              <a:t>world</a:t>
            </a:r>
          </a:p>
          <a:p>
            <a:pPr eaLnBrk="1" hangingPunct="1">
              <a:defRPr/>
            </a:pPr>
            <a:endParaRPr lang="en-US" sz="2400" i="1" dirty="0" smtClean="0">
              <a:solidFill>
                <a:srgbClr val="FF0000"/>
              </a:solidFill>
              <a:latin typeface="Arial" pitchFamily="34" charset="0"/>
            </a:endParaRPr>
          </a:p>
          <a:p>
            <a:pPr eaLnBrk="1" hangingPunct="1">
              <a:defRPr/>
            </a:pPr>
            <a:r>
              <a:rPr lang="en-US" sz="2400" i="1" dirty="0" smtClean="0">
                <a:solidFill>
                  <a:srgbClr val="FF0000"/>
                </a:solidFill>
                <a:latin typeface="Arial" pitchFamily="34" charset="0"/>
              </a:rPr>
              <a:t>maintained at the San Diego Supercomputer Center</a:t>
            </a:r>
            <a:endParaRPr lang="en-US" sz="2400" i="1" dirty="0">
              <a:solidFill>
                <a:srgbClr val="FF0000"/>
              </a:solidFill>
              <a:latin typeface="Arial" pitchFamily="34" charset="0"/>
            </a:endParaRPr>
          </a:p>
        </p:txBody>
      </p:sp>
    </p:spTree>
    <p:extLst>
      <p:ext uri="{BB962C8B-B14F-4D97-AF65-F5344CB8AC3E}">
        <p14:creationId xmlns:p14="http://schemas.microsoft.com/office/powerpoint/2010/main" val="996652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Services Data Requests per Day</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886200" y="1981200"/>
            <a:ext cx="4452264" cy="3271837"/>
          </a:xfrm>
          <a:prstGeom prst="rect">
            <a:avLst/>
          </a:prstGeom>
          <a:noFill/>
          <a:ln w="9525">
            <a:noFill/>
            <a:miter lim="800000"/>
            <a:headEnd/>
            <a:tailEnd/>
          </a:ln>
        </p:spPr>
      </p:pic>
      <p:sp>
        <p:nvSpPr>
          <p:cNvPr id="6" name="TextBox 5"/>
          <p:cNvSpPr txBox="1"/>
          <p:nvPr/>
        </p:nvSpPr>
        <p:spPr>
          <a:xfrm>
            <a:off x="5638800" y="5257800"/>
            <a:ext cx="2670924" cy="461665"/>
          </a:xfrm>
          <a:prstGeom prst="rect">
            <a:avLst/>
          </a:prstGeom>
          <a:noFill/>
        </p:spPr>
        <p:txBody>
          <a:bodyPr wrap="none" rtlCol="0">
            <a:spAutoFit/>
          </a:bodyPr>
          <a:lstStyle/>
          <a:p>
            <a:r>
              <a:rPr lang="en-US" sz="2400" dirty="0" smtClean="0"/>
              <a:t>2008     2009    2010</a:t>
            </a:r>
            <a:endParaRPr lang="en-US" sz="2400" dirty="0"/>
          </a:p>
        </p:txBody>
      </p:sp>
      <p:pic>
        <p:nvPicPr>
          <p:cNvPr id="7" name="Picture 2"/>
          <p:cNvPicPr>
            <a:picLocks noChangeAspect="1" noChangeArrowheads="1"/>
          </p:cNvPicPr>
          <p:nvPr/>
        </p:nvPicPr>
        <p:blipFill>
          <a:blip r:embed="rId3" cstate="print"/>
          <a:srcRect/>
          <a:stretch>
            <a:fillRect/>
          </a:stretch>
        </p:blipFill>
        <p:spPr bwMode="auto">
          <a:xfrm>
            <a:off x="228600" y="2590800"/>
            <a:ext cx="3644068" cy="1795463"/>
          </a:xfrm>
          <a:prstGeom prst="rect">
            <a:avLst/>
          </a:prstGeom>
          <a:noFill/>
          <a:ln w="9525">
            <a:noFill/>
            <a:miter lim="800000"/>
            <a:headEnd/>
            <a:tailEnd/>
          </a:ln>
        </p:spPr>
      </p:pic>
      <p:sp>
        <p:nvSpPr>
          <p:cNvPr id="8" name="TextBox 7"/>
          <p:cNvSpPr txBox="1"/>
          <p:nvPr/>
        </p:nvSpPr>
        <p:spPr>
          <a:xfrm>
            <a:off x="381001" y="4267200"/>
            <a:ext cx="2971800" cy="1200329"/>
          </a:xfrm>
          <a:prstGeom prst="rect">
            <a:avLst/>
          </a:prstGeom>
          <a:noFill/>
        </p:spPr>
        <p:txBody>
          <a:bodyPr wrap="square" rtlCol="0">
            <a:spAutoFit/>
          </a:bodyPr>
          <a:lstStyle/>
          <a:p>
            <a:pPr algn="ctr"/>
            <a:r>
              <a:rPr lang="en-US" sz="2400" dirty="0" smtClean="0"/>
              <a:t>Observations Networks Indexed at HIS Central</a:t>
            </a:r>
            <a:endParaRPr lang="en-US" sz="2400" dirty="0"/>
          </a:p>
        </p:txBody>
      </p:sp>
    </p:spTree>
    <p:extLst>
      <p:ext uri="{BB962C8B-B14F-4D97-AF65-F5344CB8AC3E}">
        <p14:creationId xmlns:p14="http://schemas.microsoft.com/office/powerpoint/2010/main" val="95026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CC27438-E606-4094-8305-7AC57634A0E3}" type="slidenum">
              <a:rPr lang="en-US"/>
              <a:pPr>
                <a:defRPr/>
              </a:pPr>
              <a:t>19</a:t>
            </a:fld>
            <a:endParaRPr lang="en-US" dirty="0"/>
          </a:p>
        </p:txBody>
      </p:sp>
      <p:pic>
        <p:nvPicPr>
          <p:cNvPr id="15364" name="Picture 4"/>
          <p:cNvPicPr>
            <a:picLocks noChangeAspect="1" noChangeArrowheads="1"/>
          </p:cNvPicPr>
          <p:nvPr/>
        </p:nvPicPr>
        <p:blipFill>
          <a:blip r:embed="rId2" cstate="print"/>
          <a:srcRect/>
          <a:stretch>
            <a:fillRect/>
          </a:stretch>
        </p:blipFill>
        <p:spPr bwMode="auto">
          <a:xfrm>
            <a:off x="4114800" y="880413"/>
            <a:ext cx="4448175" cy="895350"/>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4547466" y="1775763"/>
            <a:ext cx="3514725" cy="381000"/>
          </a:xfrm>
          <a:prstGeom prst="rect">
            <a:avLst/>
          </a:prstGeom>
          <a:noFill/>
          <a:ln w="9525">
            <a:noFill/>
            <a:miter lim="800000"/>
            <a:headEnd/>
            <a:tailEnd/>
          </a:ln>
        </p:spPr>
      </p:pic>
      <p:pic>
        <p:nvPicPr>
          <p:cNvPr id="15366" name="Picture 6"/>
          <p:cNvPicPr>
            <a:picLocks noChangeAspect="1" noChangeArrowheads="1"/>
          </p:cNvPicPr>
          <p:nvPr/>
        </p:nvPicPr>
        <p:blipFill>
          <a:blip r:embed="rId4" cstate="print"/>
          <a:srcRect/>
          <a:stretch>
            <a:fillRect/>
          </a:stretch>
        </p:blipFill>
        <p:spPr bwMode="auto">
          <a:xfrm>
            <a:off x="457200" y="911802"/>
            <a:ext cx="2563813" cy="1236663"/>
          </a:xfrm>
          <a:prstGeom prst="rect">
            <a:avLst/>
          </a:prstGeom>
          <a:noFill/>
          <a:ln w="9525">
            <a:noFill/>
            <a:miter lim="800000"/>
            <a:headEnd/>
            <a:tailEnd/>
          </a:ln>
        </p:spPr>
      </p:pic>
      <p:sp>
        <p:nvSpPr>
          <p:cNvPr id="15368" name="TextBox 9"/>
          <p:cNvSpPr txBox="1">
            <a:spLocks noChangeArrowheads="1"/>
          </p:cNvSpPr>
          <p:nvPr/>
        </p:nvSpPr>
        <p:spPr bwMode="auto">
          <a:xfrm>
            <a:off x="1230312" y="381000"/>
            <a:ext cx="6923088" cy="523875"/>
          </a:xfrm>
          <a:prstGeom prst="rect">
            <a:avLst/>
          </a:prstGeom>
          <a:noFill/>
          <a:ln w="9525">
            <a:noFill/>
            <a:miter lim="800000"/>
            <a:headEnd/>
            <a:tailEnd/>
          </a:ln>
        </p:spPr>
        <p:txBody>
          <a:bodyPr wrap="none">
            <a:spAutoFit/>
          </a:bodyPr>
          <a:lstStyle/>
          <a:p>
            <a:r>
              <a:rPr lang="en-US" sz="2800" dirty="0">
                <a:solidFill>
                  <a:schemeClr val="tx2"/>
                </a:solidFill>
                <a:latin typeface="Calibri" pitchFamily="34" charset="0"/>
              </a:rPr>
              <a:t>OGC/WMO Hydrology Domain Working Group</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091" y="2362200"/>
            <a:ext cx="5238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Rectangle 9"/>
          <p:cNvSpPr>
            <a:spLocks noChangeArrowheads="1"/>
          </p:cNvSpPr>
          <p:nvPr/>
        </p:nvSpPr>
        <p:spPr bwMode="auto">
          <a:xfrm>
            <a:off x="762000" y="3352800"/>
            <a:ext cx="7391400" cy="400050"/>
          </a:xfrm>
          <a:prstGeom prst="rect">
            <a:avLst/>
          </a:prstGeom>
          <a:solidFill>
            <a:schemeClr val="bg1"/>
          </a:solidFill>
          <a:ln w="9525">
            <a:solidFill>
              <a:schemeClr val="tx2"/>
            </a:solidFill>
            <a:miter lim="800000"/>
            <a:headEnd/>
            <a:tailEnd/>
          </a:ln>
        </p:spPr>
        <p:txBody>
          <a:bodyPr>
            <a:spAutoFit/>
          </a:bodyPr>
          <a:lstStyle/>
          <a:p>
            <a:r>
              <a:rPr lang="en-US" sz="2000" dirty="0">
                <a:latin typeface="Calibri" pitchFamily="34" charset="0"/>
              </a:rPr>
              <a:t>Design of </a:t>
            </a:r>
            <a:r>
              <a:rPr lang="en-US" sz="2000" dirty="0" err="1">
                <a:latin typeface="Calibri" pitchFamily="34" charset="0"/>
              </a:rPr>
              <a:t>WaterML</a:t>
            </a:r>
            <a:r>
              <a:rPr lang="en-US" sz="2000" dirty="0">
                <a:latin typeface="Calibri" pitchFamily="34" charset="0"/>
              </a:rPr>
              <a:t> 2.0 and testing in Interoperability Experiments</a:t>
            </a:r>
          </a:p>
        </p:txBody>
      </p:sp>
    </p:spTree>
    <p:extLst>
      <p:ext uri="{BB962C8B-B14F-4D97-AF65-F5344CB8AC3E}">
        <p14:creationId xmlns:p14="http://schemas.microsoft.com/office/powerpoint/2010/main" val="156097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Web Services</a:t>
            </a:r>
            <a:endParaRPr lang="en-US" sz="3600" dirty="0"/>
          </a:p>
        </p:txBody>
      </p:sp>
      <p:sp>
        <p:nvSpPr>
          <p:cNvPr id="3" name="Content Placeholder 2"/>
          <p:cNvSpPr>
            <a:spLocks noGrp="1"/>
          </p:cNvSpPr>
          <p:nvPr>
            <p:ph idx="1"/>
          </p:nvPr>
        </p:nvSpPr>
        <p:spPr/>
        <p:txBody>
          <a:bodyPr/>
          <a:lstStyle/>
          <a:p>
            <a:r>
              <a:rPr lang="en-US" dirty="0" smtClean="0"/>
              <a:t>Water Data Services</a:t>
            </a:r>
          </a:p>
          <a:p>
            <a:r>
              <a:rPr lang="en-US" dirty="0" smtClean="0"/>
              <a:t>Regional Applications</a:t>
            </a:r>
          </a:p>
        </p:txBody>
      </p:sp>
    </p:spTree>
    <p:extLst>
      <p:ext uri="{BB962C8B-B14F-4D97-AF65-F5344CB8AC3E}">
        <p14:creationId xmlns:p14="http://schemas.microsoft.com/office/powerpoint/2010/main" val="3339409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Web Services</a:t>
            </a:r>
            <a:endParaRPr lang="en-US" sz="3600" dirty="0"/>
          </a:p>
        </p:txBody>
      </p:sp>
      <p:sp>
        <p:nvSpPr>
          <p:cNvPr id="3" name="Content Placeholder 2"/>
          <p:cNvSpPr>
            <a:spLocks noGrp="1"/>
          </p:cNvSpPr>
          <p:nvPr>
            <p:ph idx="1"/>
          </p:nvPr>
        </p:nvSpPr>
        <p:spPr/>
        <p:txBody>
          <a:bodyPr/>
          <a:lstStyle/>
          <a:p>
            <a:r>
              <a:rPr lang="en-US" dirty="0" smtClean="0"/>
              <a:t>Water Data Services</a:t>
            </a:r>
          </a:p>
          <a:p>
            <a:r>
              <a:rPr lang="en-US" dirty="0" smtClean="0">
                <a:solidFill>
                  <a:srgbClr val="FF0000"/>
                </a:solidFill>
              </a:rPr>
              <a:t>Regional Applications</a:t>
            </a:r>
          </a:p>
        </p:txBody>
      </p:sp>
    </p:spTree>
    <p:extLst>
      <p:ext uri="{BB962C8B-B14F-4D97-AF65-F5344CB8AC3E}">
        <p14:creationId xmlns:p14="http://schemas.microsoft.com/office/powerpoint/2010/main" val="2165366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Catalog Services for the Web (CS/W)</a:t>
            </a:r>
            <a:endParaRPr lang="en-US" dirty="0"/>
          </a:p>
        </p:txBody>
      </p:sp>
      <p:sp>
        <p:nvSpPr>
          <p:cNvPr id="3" name="Content Placeholder 2"/>
          <p:cNvSpPr>
            <a:spLocks noGrp="1"/>
          </p:cNvSpPr>
          <p:nvPr>
            <p:ph idx="1"/>
          </p:nvPr>
        </p:nvSpPr>
        <p:spPr/>
        <p:txBody>
          <a:bodyPr/>
          <a:lstStyle/>
          <a:p>
            <a:r>
              <a:rPr lang="en-US" dirty="0" smtClean="0"/>
              <a:t>An </a:t>
            </a:r>
            <a:r>
              <a:rPr lang="en-US" dirty="0" smtClean="0">
                <a:solidFill>
                  <a:srgbClr val="FF0000"/>
                </a:solidFill>
              </a:rPr>
              <a:t>OGC standard </a:t>
            </a:r>
            <a:r>
              <a:rPr lang="en-US" dirty="0" smtClean="0"/>
              <a:t>for cataloging a list of web services</a:t>
            </a:r>
          </a:p>
          <a:p>
            <a:pPr lvl="1"/>
            <a:r>
              <a:rPr lang="en-US" dirty="0" smtClean="0"/>
              <a:t>Provides a </a:t>
            </a:r>
            <a:r>
              <a:rPr lang="en-US" dirty="0" smtClean="0">
                <a:solidFill>
                  <a:srgbClr val="FF0000"/>
                </a:solidFill>
              </a:rPr>
              <a:t>single URL reference point </a:t>
            </a:r>
            <a:r>
              <a:rPr lang="en-US" dirty="0" smtClean="0"/>
              <a:t>for all services from an organization </a:t>
            </a:r>
            <a:r>
              <a:rPr lang="en-US" sz="2400" dirty="0" smtClean="0">
                <a:hlinkClick r:id="rId2"/>
              </a:rPr>
              <a:t>https://hydroportal.crwr.utexas.edu/geoportal/csw/</a:t>
            </a:r>
            <a:r>
              <a:rPr lang="en-US" sz="2400" dirty="0" smtClean="0"/>
              <a:t>......</a:t>
            </a:r>
          </a:p>
          <a:p>
            <a:pPr lvl="1"/>
            <a:r>
              <a:rPr lang="en-US" sz="2400" dirty="0" smtClean="0">
                <a:solidFill>
                  <a:srgbClr val="FF0000"/>
                </a:solidFill>
              </a:rPr>
              <a:t>Enables searching </a:t>
            </a:r>
            <a:r>
              <a:rPr lang="en-US" sz="2400" dirty="0" smtClean="0"/>
              <a:t>of underlying Web Feature Services using the “who, what, when, where” approach</a:t>
            </a:r>
            <a:endParaRPr lang="en-US" sz="2400" dirty="0"/>
          </a:p>
        </p:txBody>
      </p:sp>
      <p:sp>
        <p:nvSpPr>
          <p:cNvPr id="4" name="Slide Number Placeholder 3"/>
          <p:cNvSpPr>
            <a:spLocks noGrp="1"/>
          </p:cNvSpPr>
          <p:nvPr>
            <p:ph type="sldNum" sz="quarter" idx="12"/>
          </p:nvPr>
        </p:nvSpPr>
        <p:spPr/>
        <p:txBody>
          <a:bodyPr/>
          <a:lstStyle/>
          <a:p>
            <a:fld id="{0C984503-F64C-4115-AE21-AF5CDD25242A}" type="slidenum">
              <a:rPr lang="en-US" smtClean="0"/>
              <a:pPr/>
              <a:t>21</a:t>
            </a:fld>
            <a:endParaRPr lang="en-US"/>
          </a:p>
        </p:txBody>
      </p:sp>
      <p:grpSp>
        <p:nvGrpSpPr>
          <p:cNvPr id="5" name="Group 4"/>
          <p:cNvGrpSpPr/>
          <p:nvPr/>
        </p:nvGrpSpPr>
        <p:grpSpPr>
          <a:xfrm>
            <a:off x="1371600" y="4695824"/>
            <a:ext cx="5935663" cy="2162176"/>
            <a:chOff x="1379537" y="1585912"/>
            <a:chExt cx="5935663" cy="2162176"/>
          </a:xfrm>
        </p:grpSpPr>
        <p:sp>
          <p:nvSpPr>
            <p:cNvPr id="6" name="Flowchart: Alternate Process 5"/>
            <p:cNvSpPr/>
            <p:nvPr/>
          </p:nvSpPr>
          <p:spPr>
            <a:xfrm>
              <a:off x="2286000" y="19812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Select Region </a:t>
              </a:r>
              <a:br>
                <a:rPr lang="en-US" sz="1200" dirty="0" smtClean="0">
                  <a:solidFill>
                    <a:schemeClr val="tx1"/>
                  </a:solidFill>
                </a:rPr>
              </a:br>
              <a:r>
                <a:rPr lang="en-US" sz="1200" dirty="0" smtClean="0">
                  <a:solidFill>
                    <a:schemeClr val="tx1"/>
                  </a:solidFill>
                </a:rPr>
                <a:t>(where)</a:t>
              </a:r>
              <a:endParaRPr lang="en-US" sz="1200" dirty="0">
                <a:solidFill>
                  <a:schemeClr val="tx1"/>
                </a:solidFill>
              </a:endParaRPr>
            </a:p>
          </p:txBody>
        </p:sp>
        <p:cxnSp>
          <p:nvCxnSpPr>
            <p:cNvPr id="7" name="Elbow Connector 6"/>
            <p:cNvCxnSpPr>
              <a:stCxn id="11" idx="6"/>
              <a:endCxn id="6" idx="1"/>
            </p:cNvCxnSpPr>
            <p:nvPr/>
          </p:nvCxnSpPr>
          <p:spPr>
            <a:xfrm>
              <a:off x="2057400" y="2247900"/>
              <a:ext cx="228600"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 idx="3"/>
              <a:endCxn id="13" idx="1"/>
            </p:cNvCxnSpPr>
            <p:nvPr/>
          </p:nvCxnSpPr>
          <p:spPr>
            <a:xfrm>
              <a:off x="3505200" y="2247900"/>
              <a:ext cx="228600"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10"/>
            <p:cNvSpPr txBox="1">
              <a:spLocks noChangeArrowheads="1"/>
            </p:cNvSpPr>
            <p:nvPr/>
          </p:nvSpPr>
          <p:spPr bwMode="auto">
            <a:xfrm>
              <a:off x="1379537" y="1585912"/>
              <a:ext cx="1135063" cy="623888"/>
            </a:xfrm>
            <a:prstGeom prst="rect">
              <a:avLst/>
            </a:prstGeom>
            <a:noFill/>
            <a:ln w="9525">
              <a:noFill/>
              <a:miter lim="800000"/>
              <a:headEnd/>
              <a:tailEnd/>
            </a:ln>
          </p:spPr>
          <p:txBody>
            <a:bodyPr wrap="none" lIns="313502" tIns="156751" rIns="313502" bIns="156751">
              <a:spAutoFit/>
            </a:bodyPr>
            <a:lstStyle/>
            <a:p>
              <a:r>
                <a:rPr lang="en-US" sz="2000" dirty="0">
                  <a:latin typeface="Calibri" pitchFamily="34" charset="0"/>
                </a:rPr>
                <a:t>Start</a:t>
              </a:r>
            </a:p>
          </p:txBody>
        </p:sp>
        <p:sp>
          <p:nvSpPr>
            <p:cNvPr id="10" name="TextBox 41"/>
            <p:cNvSpPr txBox="1">
              <a:spLocks noChangeArrowheads="1"/>
            </p:cNvSpPr>
            <p:nvPr/>
          </p:nvSpPr>
          <p:spPr bwMode="auto">
            <a:xfrm>
              <a:off x="6288088" y="3124200"/>
              <a:ext cx="1027112" cy="623888"/>
            </a:xfrm>
            <a:prstGeom prst="rect">
              <a:avLst/>
            </a:prstGeom>
            <a:noFill/>
            <a:ln w="9525">
              <a:noFill/>
              <a:miter lim="800000"/>
              <a:headEnd/>
              <a:tailEnd/>
            </a:ln>
          </p:spPr>
          <p:txBody>
            <a:bodyPr wrap="none" lIns="313502" tIns="156751" rIns="313502" bIns="156751">
              <a:spAutoFit/>
            </a:bodyPr>
            <a:lstStyle/>
            <a:p>
              <a:r>
                <a:rPr lang="en-US" sz="2000" dirty="0">
                  <a:latin typeface="Calibri" pitchFamily="34" charset="0"/>
                </a:rPr>
                <a:t>End</a:t>
              </a:r>
            </a:p>
          </p:txBody>
        </p:sp>
        <p:sp>
          <p:nvSpPr>
            <p:cNvPr id="11" name="Flowchart: Connector 10"/>
            <p:cNvSpPr/>
            <p:nvPr/>
          </p:nvSpPr>
          <p:spPr>
            <a:xfrm>
              <a:off x="1752600" y="2095500"/>
              <a:ext cx="304800" cy="304800"/>
            </a:xfrm>
            <a:prstGeom prst="flowChartConnector">
              <a:avLst/>
            </a:prstGeom>
            <a:solidFill>
              <a:srgbClr val="C2F86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endParaRPr lang="en-US" sz="1200">
                <a:solidFill>
                  <a:srgbClr val="FFFFFF"/>
                </a:solidFill>
              </a:endParaRPr>
            </a:p>
          </p:txBody>
        </p:sp>
        <p:sp>
          <p:nvSpPr>
            <p:cNvPr id="12" name="Flowchart: Connector 11"/>
            <p:cNvSpPr/>
            <p:nvPr/>
          </p:nvSpPr>
          <p:spPr>
            <a:xfrm>
              <a:off x="6669088" y="2933700"/>
              <a:ext cx="304800" cy="304800"/>
            </a:xfrm>
            <a:prstGeom prst="flowChartConnector">
              <a:avLst/>
            </a:prstGeom>
            <a:solidFill>
              <a:srgbClr val="FF7B7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13502" tIns="156751" rIns="313502" bIns="156751" anchor="ctr"/>
            <a:lstStyle/>
            <a:p>
              <a:pPr algn="ctr"/>
              <a:endParaRPr lang="en-US" sz="1200">
                <a:solidFill>
                  <a:srgbClr val="FFFFFF"/>
                </a:solidFill>
              </a:endParaRPr>
            </a:p>
          </p:txBody>
        </p:sp>
        <p:sp>
          <p:nvSpPr>
            <p:cNvPr id="13" name="Flowchart: Alternate Process 12"/>
            <p:cNvSpPr/>
            <p:nvPr/>
          </p:nvSpPr>
          <p:spPr>
            <a:xfrm>
              <a:off x="3733800" y="19812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Select Time Period</a:t>
              </a:r>
            </a:p>
            <a:p>
              <a:pPr algn="ctr" defTabSz="3133457" fontAlgn="auto">
                <a:spcBef>
                  <a:spcPts val="0"/>
                </a:spcBef>
                <a:spcAft>
                  <a:spcPts val="0"/>
                </a:spcAft>
                <a:defRPr/>
              </a:pPr>
              <a:r>
                <a:rPr lang="en-US" sz="1200" dirty="0" smtClean="0">
                  <a:solidFill>
                    <a:schemeClr val="tx1"/>
                  </a:solidFill>
                </a:rPr>
                <a:t>(when)</a:t>
              </a:r>
            </a:p>
          </p:txBody>
        </p:sp>
        <p:cxnSp>
          <p:nvCxnSpPr>
            <p:cNvPr id="14" name="Elbow Connector 13"/>
            <p:cNvCxnSpPr>
              <a:stCxn id="13" idx="3"/>
              <a:endCxn id="15" idx="1"/>
            </p:cNvCxnSpPr>
            <p:nvPr/>
          </p:nvCxnSpPr>
          <p:spPr>
            <a:xfrm>
              <a:off x="4953000" y="2247900"/>
              <a:ext cx="228600"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Flowchart: Alternate Process 14"/>
            <p:cNvSpPr/>
            <p:nvPr/>
          </p:nvSpPr>
          <p:spPr>
            <a:xfrm>
              <a:off x="5181600" y="19812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Select Service(s)</a:t>
              </a:r>
            </a:p>
            <a:p>
              <a:pPr algn="ctr" defTabSz="3133457" fontAlgn="auto">
                <a:spcBef>
                  <a:spcPts val="0"/>
                </a:spcBef>
                <a:spcAft>
                  <a:spcPts val="0"/>
                </a:spcAft>
                <a:defRPr/>
              </a:pPr>
              <a:r>
                <a:rPr lang="en-US" sz="1200" dirty="0" smtClean="0">
                  <a:solidFill>
                    <a:schemeClr val="tx1"/>
                  </a:solidFill>
                </a:rPr>
                <a:t>(who)</a:t>
              </a:r>
              <a:endParaRPr lang="en-US" sz="1200" dirty="0">
                <a:solidFill>
                  <a:schemeClr val="tx1"/>
                </a:solidFill>
              </a:endParaRPr>
            </a:p>
          </p:txBody>
        </p:sp>
        <p:cxnSp>
          <p:nvCxnSpPr>
            <p:cNvPr id="16" name="Elbow Connector 15"/>
            <p:cNvCxnSpPr>
              <a:stCxn id="15" idx="2"/>
              <a:endCxn id="21" idx="0"/>
            </p:cNvCxnSpPr>
            <p:nvPr/>
          </p:nvCxnSpPr>
          <p:spPr>
            <a:xfrm rot="5400000">
              <a:off x="4191000" y="1219200"/>
              <a:ext cx="304800" cy="2895600"/>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Flowchart: Alternate Process 16"/>
            <p:cNvSpPr/>
            <p:nvPr/>
          </p:nvSpPr>
          <p:spPr>
            <a:xfrm>
              <a:off x="3733800" y="28194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Filter Results</a:t>
              </a:r>
            </a:p>
          </p:txBody>
        </p:sp>
        <p:cxnSp>
          <p:nvCxnSpPr>
            <p:cNvPr id="18" name="Elbow Connector 17"/>
            <p:cNvCxnSpPr>
              <a:stCxn id="17" idx="3"/>
              <a:endCxn id="19" idx="1"/>
            </p:cNvCxnSpPr>
            <p:nvPr/>
          </p:nvCxnSpPr>
          <p:spPr>
            <a:xfrm>
              <a:off x="4953000" y="3086100"/>
              <a:ext cx="228600"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lowchart: Alternate Process 18"/>
            <p:cNvSpPr/>
            <p:nvPr/>
          </p:nvSpPr>
          <p:spPr>
            <a:xfrm>
              <a:off x="5181600" y="28194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Save Theme</a:t>
              </a:r>
              <a:endParaRPr lang="en-US" sz="1200" dirty="0">
                <a:solidFill>
                  <a:schemeClr val="tx1"/>
                </a:solidFill>
              </a:endParaRPr>
            </a:p>
          </p:txBody>
        </p:sp>
        <p:cxnSp>
          <p:nvCxnSpPr>
            <p:cNvPr id="20" name="Elbow Connector 19"/>
            <p:cNvCxnSpPr>
              <a:stCxn id="19" idx="3"/>
              <a:endCxn id="12" idx="2"/>
            </p:cNvCxnSpPr>
            <p:nvPr/>
          </p:nvCxnSpPr>
          <p:spPr>
            <a:xfrm>
              <a:off x="6400800" y="3086100"/>
              <a:ext cx="268288"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Flowchart: Alternate Process 20"/>
            <p:cNvSpPr/>
            <p:nvPr/>
          </p:nvSpPr>
          <p:spPr>
            <a:xfrm>
              <a:off x="2286000" y="2819400"/>
              <a:ext cx="1219200" cy="533400"/>
            </a:xfrm>
            <a:prstGeom prst="flowChartAlternateProcess">
              <a:avLst/>
            </a:prstGeom>
            <a:solidFill>
              <a:srgbClr val="ECF4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13502" tIns="156751" rIns="313502" bIns="156751" anchor="ctr"/>
            <a:lstStyle/>
            <a:p>
              <a:pPr algn="ctr" defTabSz="3133457" fontAlgn="auto">
                <a:spcBef>
                  <a:spcPts val="0"/>
                </a:spcBef>
                <a:spcAft>
                  <a:spcPts val="0"/>
                </a:spcAft>
                <a:defRPr/>
              </a:pPr>
              <a:r>
                <a:rPr lang="en-US" sz="1200" dirty="0" smtClean="0">
                  <a:solidFill>
                    <a:schemeClr val="tx1"/>
                  </a:solidFill>
                </a:rPr>
                <a:t>Select Keyword(s)</a:t>
              </a:r>
            </a:p>
            <a:p>
              <a:pPr algn="ctr" defTabSz="3133457" fontAlgn="auto">
                <a:spcBef>
                  <a:spcPts val="0"/>
                </a:spcBef>
                <a:spcAft>
                  <a:spcPts val="0"/>
                </a:spcAft>
                <a:defRPr/>
              </a:pPr>
              <a:r>
                <a:rPr lang="en-US" sz="1200" dirty="0" smtClean="0">
                  <a:solidFill>
                    <a:schemeClr val="tx1"/>
                  </a:solidFill>
                </a:rPr>
                <a:t>(what)</a:t>
              </a:r>
              <a:endParaRPr lang="en-US" sz="1200" dirty="0">
                <a:solidFill>
                  <a:schemeClr val="tx1"/>
                </a:solidFill>
              </a:endParaRPr>
            </a:p>
          </p:txBody>
        </p:sp>
        <p:cxnSp>
          <p:nvCxnSpPr>
            <p:cNvPr id="22" name="Elbow Connector 21"/>
            <p:cNvCxnSpPr>
              <a:stCxn id="21" idx="3"/>
              <a:endCxn id="17" idx="1"/>
            </p:cNvCxnSpPr>
            <p:nvPr/>
          </p:nvCxnSpPr>
          <p:spPr>
            <a:xfrm>
              <a:off x="3505200" y="3086100"/>
              <a:ext cx="228600" cy="1588"/>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3244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Stack for Time Series</a:t>
            </a:r>
            <a:endParaRPr lang="en-US" dirty="0"/>
          </a:p>
        </p:txBody>
      </p:sp>
      <p:grpSp>
        <p:nvGrpSpPr>
          <p:cNvPr id="3" name="Group 24"/>
          <p:cNvGrpSpPr/>
          <p:nvPr/>
        </p:nvGrpSpPr>
        <p:grpSpPr>
          <a:xfrm>
            <a:off x="533401" y="2133600"/>
            <a:ext cx="3429000" cy="3318933"/>
            <a:chOff x="5943599" y="2438400"/>
            <a:chExt cx="1354812" cy="1295400"/>
          </a:xfrm>
        </p:grpSpPr>
        <p:sp>
          <p:nvSpPr>
            <p:cNvPr id="4" name="TextBox 3"/>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5" name="Group 4"/>
            <p:cNvGrpSpPr/>
            <p:nvPr/>
          </p:nvGrpSpPr>
          <p:grpSpPr>
            <a:xfrm>
              <a:off x="5943599" y="2438400"/>
              <a:ext cx="1181490" cy="1295400"/>
              <a:chOff x="6553199" y="1295400"/>
              <a:chExt cx="1676401" cy="1905000"/>
            </a:xfrm>
          </p:grpSpPr>
          <p:grpSp>
            <p:nvGrpSpPr>
              <p:cNvPr id="9" name="Group 15"/>
              <p:cNvGrpSpPr/>
              <p:nvPr/>
            </p:nvGrpSpPr>
            <p:grpSpPr>
              <a:xfrm>
                <a:off x="6553199" y="1295400"/>
                <a:ext cx="1222023" cy="1905000"/>
                <a:chOff x="7391399" y="685800"/>
                <a:chExt cx="1222023" cy="1905000"/>
              </a:xfrm>
            </p:grpSpPr>
            <p:sp>
              <p:nvSpPr>
                <p:cNvPr id="16" name="Oval 15"/>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6008795" y="2787904"/>
              <a:ext cx="694281" cy="612648"/>
            </a:xfrm>
            <a:prstGeom prst="rect">
              <a:avLst/>
            </a:prstGeom>
            <a:noFill/>
          </p:spPr>
          <p:txBody>
            <a:bodyPr wrap="none" rtlCol="0">
              <a:spAutoFit/>
            </a:bodyPr>
            <a:lstStyle/>
            <a:p>
              <a:pPr algn="ctr"/>
              <a:r>
                <a:rPr lang="en-US" sz="3200" dirty="0" smtClean="0">
                  <a:solidFill>
                    <a:prstClr val="black"/>
                  </a:solidFill>
                </a:rPr>
                <a:t>Time </a:t>
              </a:r>
            </a:p>
            <a:p>
              <a:pPr algn="ctr"/>
              <a:r>
                <a:rPr lang="en-US" sz="3200" dirty="0" smtClean="0">
                  <a:solidFill>
                    <a:prstClr val="black"/>
                  </a:solidFill>
                </a:rPr>
                <a:t>Series </a:t>
              </a:r>
              <a:endParaRPr lang="en-US" sz="3200" dirty="0" smtClean="0">
                <a:solidFill>
                  <a:prstClr val="black"/>
                </a:solidFill>
              </a:endParaRPr>
            </a:p>
            <a:p>
              <a:pPr algn="ctr"/>
              <a:r>
                <a:rPr lang="en-US" sz="3200" dirty="0" smtClean="0">
                  <a:solidFill>
                    <a:prstClr val="black"/>
                  </a:solidFill>
                </a:rPr>
                <a:t>Services</a:t>
              </a:r>
              <a:endParaRPr lang="en-US" sz="3200" dirty="0" smtClean="0">
                <a:solidFill>
                  <a:prstClr val="black"/>
                </a:solidFill>
              </a:endParaRPr>
            </a:p>
          </p:txBody>
        </p:sp>
      </p:grpSp>
      <p:sp>
        <p:nvSpPr>
          <p:cNvPr id="21" name="TextBox 20"/>
          <p:cNvSpPr txBox="1"/>
          <p:nvPr/>
        </p:nvSpPr>
        <p:spPr>
          <a:xfrm>
            <a:off x="3962400" y="1459119"/>
            <a:ext cx="4227959" cy="646331"/>
          </a:xfrm>
          <a:prstGeom prst="rect">
            <a:avLst/>
          </a:prstGeom>
          <a:noFill/>
          <a:ln w="28575">
            <a:solidFill>
              <a:srgbClr val="FF0000"/>
            </a:solidFill>
          </a:ln>
        </p:spPr>
        <p:txBody>
          <a:bodyPr wrap="square" rtlCol="0">
            <a:spAutoFit/>
          </a:bodyPr>
          <a:lstStyle/>
          <a:p>
            <a:r>
              <a:rPr lang="en-US" dirty="0" smtClean="0">
                <a:solidFill>
                  <a:srgbClr val="FF0000"/>
                </a:solidFill>
              </a:rPr>
              <a:t>OGC Catalog Service for the Web  </a:t>
            </a:r>
            <a:r>
              <a:rPr lang="en-US" dirty="0" smtClean="0"/>
              <a:t>with standard metadata: ISO, Dublin Core, ..</a:t>
            </a:r>
            <a:endParaRPr lang="en-US" dirty="0"/>
          </a:p>
        </p:txBody>
      </p:sp>
      <p:pic>
        <p:nvPicPr>
          <p:cNvPr id="22" name="Picture 2"/>
          <p:cNvPicPr>
            <a:picLocks noChangeAspect="1" noChangeArrowheads="1"/>
          </p:cNvPicPr>
          <p:nvPr/>
        </p:nvPicPr>
        <p:blipFill>
          <a:blip r:embed="rId2" cstate="print"/>
          <a:srcRect/>
          <a:stretch>
            <a:fillRect/>
          </a:stretch>
        </p:blipFill>
        <p:spPr bwMode="auto">
          <a:xfrm>
            <a:off x="5701145" y="2699048"/>
            <a:ext cx="1714264" cy="1397749"/>
          </a:xfrm>
          <a:prstGeom prst="rect">
            <a:avLst/>
          </a:prstGeom>
          <a:noFill/>
          <a:ln w="38100">
            <a:solidFill>
              <a:srgbClr val="00B050"/>
            </a:solidFill>
            <a:miter lim="800000"/>
            <a:headEnd/>
            <a:tailEnd/>
          </a:ln>
        </p:spPr>
      </p:pic>
      <p:sp>
        <p:nvSpPr>
          <p:cNvPr id="23" name="TextBox 22"/>
          <p:cNvSpPr txBox="1"/>
          <p:nvPr/>
        </p:nvSpPr>
        <p:spPr>
          <a:xfrm>
            <a:off x="5066276" y="4134999"/>
            <a:ext cx="3581400" cy="369332"/>
          </a:xfrm>
          <a:prstGeom prst="rect">
            <a:avLst/>
          </a:prstGeom>
          <a:noFill/>
        </p:spPr>
        <p:txBody>
          <a:bodyPr wrap="square" rtlCol="0">
            <a:spAutoFit/>
          </a:bodyPr>
          <a:lstStyle/>
          <a:p>
            <a:r>
              <a:rPr lang="en-US" dirty="0" smtClean="0"/>
              <a:t>OGC Web Feature Service</a:t>
            </a:r>
            <a:endParaRPr lang="en-US" dirty="0"/>
          </a:p>
        </p:txBody>
      </p:sp>
      <p:sp>
        <p:nvSpPr>
          <p:cNvPr id="24" name="TextBox 23"/>
          <p:cNvSpPr txBox="1"/>
          <p:nvPr/>
        </p:nvSpPr>
        <p:spPr>
          <a:xfrm>
            <a:off x="3562967" y="2832068"/>
            <a:ext cx="1247457" cy="461665"/>
          </a:xfrm>
          <a:prstGeom prst="rect">
            <a:avLst/>
          </a:prstGeom>
          <a:noFill/>
        </p:spPr>
        <p:txBody>
          <a:bodyPr wrap="none" rtlCol="0">
            <a:spAutoFit/>
          </a:bodyPr>
          <a:lstStyle/>
          <a:p>
            <a:r>
              <a:rPr lang="en-US" sz="2400" dirty="0" smtClean="0">
                <a:solidFill>
                  <a:srgbClr val="FF0000"/>
                </a:solidFill>
              </a:rPr>
              <a:t>Catalog</a:t>
            </a:r>
            <a:endParaRPr lang="en-US" sz="2400" dirty="0">
              <a:solidFill>
                <a:srgbClr val="FF0000"/>
              </a:solidFill>
            </a:endParaRPr>
          </a:p>
        </p:txBody>
      </p:sp>
      <p:sp>
        <p:nvSpPr>
          <p:cNvPr id="25" name="TextBox 24"/>
          <p:cNvSpPr txBox="1"/>
          <p:nvPr/>
        </p:nvSpPr>
        <p:spPr>
          <a:xfrm>
            <a:off x="3583749" y="3645310"/>
            <a:ext cx="1468672" cy="461665"/>
          </a:xfrm>
          <a:prstGeom prst="rect">
            <a:avLst/>
          </a:prstGeom>
          <a:noFill/>
        </p:spPr>
        <p:txBody>
          <a:bodyPr wrap="none" rtlCol="0">
            <a:spAutoFit/>
          </a:bodyPr>
          <a:lstStyle/>
          <a:p>
            <a:r>
              <a:rPr lang="en-US" sz="2400" dirty="0" smtClean="0">
                <a:solidFill>
                  <a:srgbClr val="00B050"/>
                </a:solidFill>
              </a:rPr>
              <a:t>Metadata</a:t>
            </a:r>
            <a:endParaRPr lang="en-US" sz="2400" dirty="0">
              <a:solidFill>
                <a:srgbClr val="00B050"/>
              </a:solidFill>
            </a:endParaRPr>
          </a:p>
        </p:txBody>
      </p:sp>
      <p:sp>
        <p:nvSpPr>
          <p:cNvPr id="26" name="TextBox 25"/>
          <p:cNvSpPr txBox="1"/>
          <p:nvPr/>
        </p:nvSpPr>
        <p:spPr>
          <a:xfrm>
            <a:off x="3696841" y="4430344"/>
            <a:ext cx="835485" cy="461665"/>
          </a:xfrm>
          <a:prstGeom prst="rect">
            <a:avLst/>
          </a:prstGeom>
          <a:noFill/>
        </p:spPr>
        <p:txBody>
          <a:bodyPr wrap="none" rtlCol="0">
            <a:spAutoFit/>
          </a:bodyPr>
          <a:lstStyle/>
          <a:p>
            <a:r>
              <a:rPr lang="en-US" sz="2400" dirty="0" smtClean="0">
                <a:solidFill>
                  <a:schemeClr val="tx2"/>
                </a:solidFill>
              </a:rPr>
              <a:t>Data</a:t>
            </a:r>
            <a:endParaRPr lang="en-US" sz="2400" dirty="0">
              <a:solidFill>
                <a:schemeClr val="tx2"/>
              </a:solidFill>
            </a:endParaRPr>
          </a:p>
        </p:txBody>
      </p:sp>
      <p:pic>
        <p:nvPicPr>
          <p:cNvPr id="27" name="Picture 2"/>
          <p:cNvPicPr>
            <a:picLocks noChangeAspect="1" noChangeArrowheads="1"/>
          </p:cNvPicPr>
          <p:nvPr/>
        </p:nvPicPr>
        <p:blipFill>
          <a:blip r:embed="rId3" cstate="print"/>
          <a:srcRect/>
          <a:stretch>
            <a:fillRect/>
          </a:stretch>
        </p:blipFill>
        <p:spPr bwMode="auto">
          <a:xfrm>
            <a:off x="5212936" y="4675031"/>
            <a:ext cx="2386231" cy="1434824"/>
          </a:xfrm>
          <a:prstGeom prst="rect">
            <a:avLst/>
          </a:prstGeom>
          <a:noFill/>
          <a:ln w="9525">
            <a:solidFill>
              <a:srgbClr val="00B050"/>
            </a:solidFill>
            <a:miter lim="800000"/>
            <a:headEnd/>
            <a:tailEnd/>
          </a:ln>
        </p:spPr>
      </p:pic>
      <p:sp>
        <p:nvSpPr>
          <p:cNvPr id="28" name="TextBox 27"/>
          <p:cNvSpPr txBox="1"/>
          <p:nvPr/>
        </p:nvSpPr>
        <p:spPr>
          <a:xfrm>
            <a:off x="4953000" y="6109855"/>
            <a:ext cx="3581400" cy="369332"/>
          </a:xfrm>
          <a:prstGeom prst="rect">
            <a:avLst/>
          </a:prstGeom>
          <a:noFill/>
        </p:spPr>
        <p:txBody>
          <a:bodyPr wrap="square" rtlCol="0">
            <a:spAutoFit/>
          </a:bodyPr>
          <a:lstStyle/>
          <a:p>
            <a:r>
              <a:rPr lang="en-US" dirty="0" err="1" smtClean="0">
                <a:solidFill>
                  <a:schemeClr val="tx2"/>
                </a:solidFill>
              </a:rPr>
              <a:t>WaterML</a:t>
            </a:r>
            <a:r>
              <a:rPr lang="en-US" dirty="0" smtClean="0">
                <a:solidFill>
                  <a:schemeClr val="tx2"/>
                </a:solidFill>
              </a:rPr>
              <a:t> or OGC WaterML2</a:t>
            </a:r>
            <a:endParaRPr lang="en-US" dirty="0">
              <a:solidFill>
                <a:schemeClr val="tx2"/>
              </a:solidFill>
            </a:endParaRPr>
          </a:p>
        </p:txBody>
      </p:sp>
      <p:sp>
        <p:nvSpPr>
          <p:cNvPr id="29" name="TextBox 28"/>
          <p:cNvSpPr txBox="1"/>
          <p:nvPr/>
        </p:nvSpPr>
        <p:spPr>
          <a:xfrm>
            <a:off x="2345952" y="1597618"/>
            <a:ext cx="1454244" cy="369332"/>
          </a:xfrm>
          <a:prstGeom prst="rect">
            <a:avLst/>
          </a:prstGeom>
          <a:noFill/>
          <a:ln>
            <a:solidFill>
              <a:schemeClr val="tx1"/>
            </a:solidFill>
          </a:ln>
        </p:spPr>
        <p:txBody>
          <a:bodyPr wrap="none" rtlCol="0">
            <a:spAutoFit/>
          </a:bodyPr>
          <a:lstStyle/>
          <a:p>
            <a:r>
              <a:rPr lang="en-US" dirty="0" smtClean="0"/>
              <a:t>Who, What?</a:t>
            </a:r>
            <a:endParaRPr lang="en-US" dirty="0"/>
          </a:p>
        </p:txBody>
      </p:sp>
      <p:sp>
        <p:nvSpPr>
          <p:cNvPr id="30" name="TextBox 29"/>
          <p:cNvSpPr txBox="1"/>
          <p:nvPr/>
        </p:nvSpPr>
        <p:spPr>
          <a:xfrm>
            <a:off x="7500858" y="3145927"/>
            <a:ext cx="1723549" cy="369332"/>
          </a:xfrm>
          <a:prstGeom prst="rect">
            <a:avLst/>
          </a:prstGeom>
          <a:noFill/>
          <a:ln>
            <a:solidFill>
              <a:schemeClr val="tx1"/>
            </a:solidFill>
          </a:ln>
        </p:spPr>
        <p:txBody>
          <a:bodyPr wrap="none" rtlCol="0">
            <a:spAutoFit/>
          </a:bodyPr>
          <a:lstStyle/>
          <a:p>
            <a:r>
              <a:rPr lang="en-US" dirty="0" smtClean="0"/>
              <a:t>Where, When?</a:t>
            </a:r>
            <a:endParaRPr lang="en-US" dirty="0"/>
          </a:p>
        </p:txBody>
      </p:sp>
      <p:sp>
        <p:nvSpPr>
          <p:cNvPr id="31" name="TextBox 30"/>
          <p:cNvSpPr txBox="1"/>
          <p:nvPr/>
        </p:nvSpPr>
        <p:spPr>
          <a:xfrm>
            <a:off x="7676781" y="5267867"/>
            <a:ext cx="1454244" cy="369332"/>
          </a:xfrm>
          <a:prstGeom prst="rect">
            <a:avLst/>
          </a:prstGeom>
          <a:noFill/>
          <a:ln>
            <a:solidFill>
              <a:schemeClr val="tx1"/>
            </a:solidFill>
          </a:ln>
        </p:spPr>
        <p:txBody>
          <a:bodyPr wrap="none" rtlCol="0">
            <a:spAutoFit/>
          </a:bodyPr>
          <a:lstStyle/>
          <a:p>
            <a:r>
              <a:rPr lang="en-US" dirty="0" smtClean="0"/>
              <a:t>Get the data</a:t>
            </a:r>
            <a:endParaRPr lang="en-US" dirty="0"/>
          </a:p>
        </p:txBody>
      </p:sp>
    </p:spTree>
    <p:extLst>
      <p:ext uri="{BB962C8B-B14F-4D97-AF65-F5344CB8AC3E}">
        <p14:creationId xmlns:p14="http://schemas.microsoft.com/office/powerpoint/2010/main" val="182381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Florida_Nit_Phos.jpg"/>
          <p:cNvPicPr>
            <a:picLocks noChangeAspect="1"/>
          </p:cNvPicPr>
          <p:nvPr/>
        </p:nvPicPr>
        <p:blipFill>
          <a:blip r:embed="rId2" cstate="print"/>
          <a:srcRect/>
          <a:stretch>
            <a:fillRect/>
          </a:stretch>
        </p:blipFill>
        <p:spPr bwMode="auto">
          <a:xfrm>
            <a:off x="5181600" y="1371600"/>
            <a:ext cx="3719513" cy="3667125"/>
          </a:xfrm>
          <a:prstGeom prst="rect">
            <a:avLst/>
          </a:prstGeom>
          <a:noFill/>
          <a:ln w="9525">
            <a:noFill/>
            <a:miter lim="800000"/>
            <a:headEnd/>
            <a:tailEnd/>
          </a:ln>
        </p:spPr>
      </p:pic>
      <p:sp>
        <p:nvSpPr>
          <p:cNvPr id="3075" name="Title 1"/>
          <p:cNvSpPr>
            <a:spLocks noGrp="1"/>
          </p:cNvSpPr>
          <p:nvPr>
            <p:ph type="title"/>
          </p:nvPr>
        </p:nvSpPr>
        <p:spPr>
          <a:xfrm>
            <a:off x="381000" y="152400"/>
            <a:ext cx="8229600" cy="1143000"/>
          </a:xfrm>
        </p:spPr>
        <p:txBody>
          <a:bodyPr>
            <a:normAutofit fontScale="90000"/>
          </a:bodyPr>
          <a:lstStyle/>
          <a:p>
            <a:pPr eaLnBrk="1" hangingPunct="1"/>
            <a:r>
              <a:rPr lang="en-US" dirty="0" smtClean="0"/>
              <a:t>Semantic Integration using an Ontology of Concepts</a:t>
            </a:r>
          </a:p>
        </p:txBody>
      </p:sp>
      <p:pic>
        <p:nvPicPr>
          <p:cNvPr id="3076" name="Picture 2"/>
          <p:cNvPicPr>
            <a:picLocks noChangeAspect="1" noChangeArrowheads="1"/>
          </p:cNvPicPr>
          <p:nvPr/>
        </p:nvPicPr>
        <p:blipFill>
          <a:blip r:embed="rId3" cstate="print"/>
          <a:srcRect/>
          <a:stretch>
            <a:fillRect/>
          </a:stretch>
        </p:blipFill>
        <p:spPr bwMode="auto">
          <a:xfrm>
            <a:off x="152400" y="1371600"/>
            <a:ext cx="4614863" cy="2609850"/>
          </a:xfrm>
          <a:prstGeom prst="rect">
            <a:avLst/>
          </a:prstGeom>
          <a:noFill/>
          <a:ln w="9525">
            <a:noFill/>
            <a:miter lim="800000"/>
            <a:headEnd/>
            <a:tailEnd/>
          </a:ln>
        </p:spPr>
      </p:pic>
      <p:pic>
        <p:nvPicPr>
          <p:cNvPr id="3077" name="Picture 2">
            <a:hlinkClick r:id="rId4"/>
          </p:cNvPr>
          <p:cNvPicPr>
            <a:picLocks noChangeAspect="1" noChangeArrowheads="1"/>
          </p:cNvPicPr>
          <p:nvPr/>
        </p:nvPicPr>
        <p:blipFill>
          <a:blip r:embed="rId5" cstate="print"/>
          <a:srcRect/>
          <a:stretch>
            <a:fillRect/>
          </a:stretch>
        </p:blipFill>
        <p:spPr bwMode="auto">
          <a:xfrm>
            <a:off x="228600" y="4038600"/>
            <a:ext cx="4241800" cy="2590800"/>
          </a:xfrm>
          <a:prstGeom prst="rect">
            <a:avLst/>
          </a:prstGeom>
          <a:noFill/>
          <a:ln w="9525">
            <a:noFill/>
            <a:miter lim="800000"/>
            <a:headEnd/>
            <a:tailEnd/>
          </a:ln>
        </p:spPr>
      </p:pic>
      <p:grpSp>
        <p:nvGrpSpPr>
          <p:cNvPr id="2" name="Group 44"/>
          <p:cNvGrpSpPr>
            <a:grpSpLocks/>
          </p:cNvGrpSpPr>
          <p:nvPr/>
        </p:nvGrpSpPr>
        <p:grpSpPr bwMode="auto">
          <a:xfrm>
            <a:off x="4724400" y="4495800"/>
            <a:ext cx="2971800" cy="1905000"/>
            <a:chOff x="609600" y="4038600"/>
            <a:chExt cx="3962400" cy="2362200"/>
          </a:xfrm>
        </p:grpSpPr>
        <p:sp>
          <p:nvSpPr>
            <p:cNvPr id="8" name="Rectangle 7"/>
            <p:cNvSpPr/>
            <p:nvPr/>
          </p:nvSpPr>
          <p:spPr>
            <a:xfrm>
              <a:off x="609600" y="4914583"/>
              <a:ext cx="1905000" cy="610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Hydrosphere</a:t>
              </a:r>
              <a:endParaRPr lang="en-US" dirty="0"/>
            </a:p>
          </p:txBody>
        </p:sp>
        <p:sp>
          <p:nvSpPr>
            <p:cNvPr id="9" name="Rectangle 8"/>
            <p:cNvSpPr/>
            <p:nvPr/>
          </p:nvSpPr>
          <p:spPr>
            <a:xfrm>
              <a:off x="3009900" y="4914583"/>
              <a:ext cx="1524000" cy="61023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Chemical</a:t>
              </a:r>
              <a:endParaRPr lang="en-US" dirty="0"/>
            </a:p>
          </p:txBody>
        </p:sp>
        <p:sp>
          <p:nvSpPr>
            <p:cNvPr id="10" name="Rectangle 9"/>
            <p:cNvSpPr/>
            <p:nvPr/>
          </p:nvSpPr>
          <p:spPr>
            <a:xfrm>
              <a:off x="3048000" y="4038600"/>
              <a:ext cx="1447800" cy="68503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Physical</a:t>
              </a:r>
              <a:endParaRPr lang="en-US" dirty="0"/>
            </a:p>
          </p:txBody>
        </p:sp>
        <p:sp>
          <p:nvSpPr>
            <p:cNvPr id="11" name="Rectangle 10"/>
            <p:cNvSpPr/>
            <p:nvPr/>
          </p:nvSpPr>
          <p:spPr>
            <a:xfrm>
              <a:off x="2971800" y="5790565"/>
              <a:ext cx="1600200" cy="61023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Biological</a:t>
              </a:r>
              <a:endParaRPr lang="en-US" dirty="0"/>
            </a:p>
          </p:txBody>
        </p:sp>
        <p:cxnSp>
          <p:nvCxnSpPr>
            <p:cNvPr id="12" name="Straight Arrow Connector 11"/>
            <p:cNvCxnSpPr/>
            <p:nvPr/>
          </p:nvCxnSpPr>
          <p:spPr>
            <a:xfrm>
              <a:off x="2514600" y="5217732"/>
              <a:ext cx="457200" cy="3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10" idx="1"/>
            </p:cNvCxnSpPr>
            <p:nvPr/>
          </p:nvCxnSpPr>
          <p:spPr>
            <a:xfrm flipV="1">
              <a:off x="2514600" y="4381119"/>
              <a:ext cx="533400" cy="83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1" idx="1"/>
            </p:cNvCxnSpPr>
            <p:nvPr/>
          </p:nvCxnSpPr>
          <p:spPr>
            <a:xfrm>
              <a:off x="2514600" y="5219700"/>
              <a:ext cx="457200" cy="875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079" name="TextBox 15"/>
          <p:cNvSpPr txBox="1">
            <a:spLocks noChangeArrowheads="1"/>
          </p:cNvSpPr>
          <p:nvPr/>
        </p:nvSpPr>
        <p:spPr bwMode="auto">
          <a:xfrm>
            <a:off x="4114800" y="4343400"/>
            <a:ext cx="2403475" cy="369888"/>
          </a:xfrm>
          <a:prstGeom prst="rect">
            <a:avLst/>
          </a:prstGeom>
          <a:noFill/>
          <a:ln w="9525">
            <a:noFill/>
            <a:miter lim="800000"/>
            <a:headEnd/>
            <a:tailEnd/>
          </a:ln>
        </p:spPr>
        <p:txBody>
          <a:bodyPr wrap="none">
            <a:spAutoFit/>
          </a:bodyPr>
          <a:lstStyle/>
          <a:p>
            <a:r>
              <a:rPr lang="en-US"/>
              <a:t>Ontology of Concepts</a:t>
            </a:r>
          </a:p>
        </p:txBody>
      </p:sp>
      <p:sp>
        <p:nvSpPr>
          <p:cNvPr id="17" name="Right Arrow 16"/>
          <p:cNvSpPr/>
          <p:nvPr/>
        </p:nvSpPr>
        <p:spPr>
          <a:xfrm>
            <a:off x="4648200" y="27432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1" name="TextBox 17"/>
          <p:cNvSpPr txBox="1">
            <a:spLocks noChangeArrowheads="1"/>
          </p:cNvSpPr>
          <p:nvPr/>
        </p:nvSpPr>
        <p:spPr bwMode="auto">
          <a:xfrm>
            <a:off x="5867400" y="2743200"/>
            <a:ext cx="1524000" cy="646113"/>
          </a:xfrm>
          <a:prstGeom prst="rect">
            <a:avLst/>
          </a:prstGeom>
          <a:noFill/>
          <a:ln w="9525">
            <a:noFill/>
            <a:miter lim="800000"/>
            <a:headEnd/>
            <a:tailEnd/>
          </a:ln>
        </p:spPr>
        <p:txBody>
          <a:bodyPr>
            <a:spAutoFit/>
          </a:bodyPr>
          <a:lstStyle/>
          <a:p>
            <a:pPr algn="ctr"/>
            <a:r>
              <a:rPr lang="en-US"/>
              <a:t>Nutrients in Florida</a:t>
            </a:r>
          </a:p>
        </p:txBody>
      </p:sp>
      <p:sp>
        <p:nvSpPr>
          <p:cNvPr id="18" name="TextBox 17"/>
          <p:cNvSpPr txBox="1"/>
          <p:nvPr/>
        </p:nvSpPr>
        <p:spPr>
          <a:xfrm>
            <a:off x="7772399" y="5257800"/>
            <a:ext cx="1371601" cy="369332"/>
          </a:xfrm>
          <a:prstGeom prst="rect">
            <a:avLst/>
          </a:prstGeom>
          <a:noFill/>
          <a:ln>
            <a:solidFill>
              <a:srgbClr val="FF0000"/>
            </a:solidFill>
          </a:ln>
        </p:spPr>
        <p:txBody>
          <a:bodyPr wrap="square" rtlCol="0">
            <a:spAutoFit/>
          </a:bodyPr>
          <a:lstStyle/>
          <a:p>
            <a:r>
              <a:rPr lang="en-US" dirty="0" smtClean="0"/>
              <a:t>EPA SRS</a:t>
            </a:r>
            <a:endParaRPr lang="en-US" dirty="0"/>
          </a:p>
        </p:txBody>
      </p:sp>
      <p:sp>
        <p:nvSpPr>
          <p:cNvPr id="19" name="Rectangle 18"/>
          <p:cNvSpPr/>
          <p:nvPr/>
        </p:nvSpPr>
        <p:spPr>
          <a:xfrm>
            <a:off x="3657600" y="6400800"/>
            <a:ext cx="3948517" cy="369332"/>
          </a:xfrm>
          <a:prstGeom prst="rect">
            <a:avLst/>
          </a:prstGeom>
        </p:spPr>
        <p:txBody>
          <a:bodyPr wrap="none">
            <a:spAutoFit/>
          </a:bodyPr>
          <a:lstStyle/>
          <a:p>
            <a:r>
              <a:rPr lang="en-US" dirty="0" smtClean="0">
                <a:hlinkClick r:id="rId6"/>
              </a:rPr>
              <a:t>http://his.cuahsi.org/ontologyfiles.html</a:t>
            </a:r>
            <a:r>
              <a:rPr lang="en-US" dirty="0" smtClean="0"/>
              <a:t> </a:t>
            </a:r>
            <a:endParaRPr lang="en-US" dirty="0"/>
          </a:p>
        </p:txBody>
      </p:sp>
    </p:spTree>
    <p:extLst>
      <p:ext uri="{BB962C8B-B14F-4D97-AF65-F5344CB8AC3E}">
        <p14:creationId xmlns:p14="http://schemas.microsoft.com/office/powerpoint/2010/main" val="507349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161209" y="1250949"/>
            <a:ext cx="1105221" cy="1190625"/>
          </a:xfrm>
          <a:prstGeom prst="rect">
            <a:avLst/>
          </a:prstGeom>
          <a:noFill/>
          <a:ln w="9525">
            <a:noFill/>
            <a:miter lim="800000"/>
            <a:headEnd/>
            <a:tailEnd/>
          </a:ln>
        </p:spPr>
      </p:pic>
      <p:sp>
        <p:nvSpPr>
          <p:cNvPr id="2" name="Title 1"/>
          <p:cNvSpPr>
            <a:spLocks noGrp="1"/>
          </p:cNvSpPr>
          <p:nvPr>
            <p:ph type="title"/>
          </p:nvPr>
        </p:nvSpPr>
        <p:spPr>
          <a:xfrm>
            <a:off x="533400" y="152400"/>
            <a:ext cx="8229600" cy="1143000"/>
          </a:xfrm>
        </p:spPr>
        <p:txBody>
          <a:bodyPr>
            <a:normAutofit fontScale="90000"/>
          </a:bodyPr>
          <a:lstStyle/>
          <a:p>
            <a:r>
              <a:rPr lang="en-US" dirty="0" smtClean="0"/>
              <a:t>Water Agency Service Stacks</a:t>
            </a:r>
            <a:br>
              <a:rPr lang="en-US" dirty="0" smtClean="0"/>
            </a:br>
            <a:r>
              <a:rPr lang="en-US" sz="3100" dirty="0" smtClean="0"/>
              <a:t>Each agency maintains its own data and metadata</a:t>
            </a:r>
            <a:endParaRPr lang="en-US" sz="3100" dirty="0"/>
          </a:p>
        </p:txBody>
      </p:sp>
      <p:grpSp>
        <p:nvGrpSpPr>
          <p:cNvPr id="3" name="Group 24"/>
          <p:cNvGrpSpPr/>
          <p:nvPr/>
        </p:nvGrpSpPr>
        <p:grpSpPr>
          <a:xfrm>
            <a:off x="762000" y="1447800"/>
            <a:ext cx="1354812" cy="1295400"/>
            <a:chOff x="5943599" y="2438400"/>
            <a:chExt cx="1354812" cy="1295400"/>
          </a:xfrm>
        </p:grpSpPr>
        <p:sp>
          <p:nvSpPr>
            <p:cNvPr id="4" name="TextBox 3"/>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5" name="Group 26"/>
            <p:cNvGrpSpPr/>
            <p:nvPr/>
          </p:nvGrpSpPr>
          <p:grpSpPr>
            <a:xfrm>
              <a:off x="5943599" y="2438400"/>
              <a:ext cx="1181490" cy="1295400"/>
              <a:chOff x="6553199" y="1295400"/>
              <a:chExt cx="1676401" cy="1905000"/>
            </a:xfrm>
          </p:grpSpPr>
          <p:grpSp>
            <p:nvGrpSpPr>
              <p:cNvPr id="9" name="Group 15"/>
              <p:cNvGrpSpPr/>
              <p:nvPr/>
            </p:nvGrpSpPr>
            <p:grpSpPr>
              <a:xfrm>
                <a:off x="6553199" y="1295400"/>
                <a:ext cx="1222023" cy="1905000"/>
                <a:chOff x="7391399" y="685800"/>
                <a:chExt cx="1222023" cy="1905000"/>
              </a:xfrm>
            </p:grpSpPr>
            <p:sp>
              <p:nvSpPr>
                <p:cNvPr id="16" name="Oval 15"/>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5943600" y="2905125"/>
              <a:ext cx="854721" cy="400110"/>
            </a:xfrm>
            <a:prstGeom prst="rect">
              <a:avLst/>
            </a:prstGeom>
            <a:noFill/>
          </p:spPr>
          <p:txBody>
            <a:bodyPr wrap="none" rtlCol="0">
              <a:spAutoFit/>
            </a:bodyPr>
            <a:lstStyle/>
            <a:p>
              <a:r>
                <a:rPr lang="en-US" sz="2000" dirty="0" smtClean="0">
                  <a:solidFill>
                    <a:prstClr val="black"/>
                  </a:solidFill>
                </a:rPr>
                <a:t>NWIS</a:t>
              </a:r>
              <a:endParaRPr lang="en-US" sz="2000" dirty="0">
                <a:solidFill>
                  <a:prstClr val="black"/>
                </a:solidFill>
              </a:endParaRPr>
            </a:p>
          </p:txBody>
        </p:sp>
      </p:grpSp>
      <p:sp>
        <p:nvSpPr>
          <p:cNvPr id="21" name="Up Arrow 20"/>
          <p:cNvSpPr/>
          <p:nvPr/>
        </p:nvSpPr>
        <p:spPr>
          <a:xfrm>
            <a:off x="914400" y="2819399"/>
            <a:ext cx="609600" cy="1709477"/>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4" cstate="print"/>
          <a:srcRect/>
          <a:stretch>
            <a:fillRect/>
          </a:stretch>
        </p:blipFill>
        <p:spPr bwMode="auto">
          <a:xfrm>
            <a:off x="2024446" y="1303881"/>
            <a:ext cx="1981200" cy="575003"/>
          </a:xfrm>
          <a:prstGeom prst="rect">
            <a:avLst/>
          </a:prstGeom>
          <a:noFill/>
          <a:ln w="9525">
            <a:noFill/>
            <a:miter lim="800000"/>
            <a:headEnd/>
            <a:tailEnd/>
          </a:ln>
        </p:spPr>
      </p:pic>
      <p:grpSp>
        <p:nvGrpSpPr>
          <p:cNvPr id="22" name="Group 48"/>
          <p:cNvGrpSpPr/>
          <p:nvPr/>
        </p:nvGrpSpPr>
        <p:grpSpPr>
          <a:xfrm>
            <a:off x="2895600" y="2024122"/>
            <a:ext cx="1383386" cy="1295400"/>
            <a:chOff x="5381626" y="1752600"/>
            <a:chExt cx="1383386" cy="1295400"/>
          </a:xfrm>
        </p:grpSpPr>
        <p:sp>
          <p:nvSpPr>
            <p:cNvPr id="31" name="TextBox 30"/>
            <p:cNvSpPr txBox="1"/>
            <p:nvPr/>
          </p:nvSpPr>
          <p:spPr>
            <a:xfrm>
              <a:off x="6567723" y="1973298"/>
              <a:ext cx="184731" cy="369332"/>
            </a:xfrm>
            <a:prstGeom prst="rect">
              <a:avLst/>
            </a:prstGeom>
            <a:noFill/>
          </p:spPr>
          <p:txBody>
            <a:bodyPr wrap="none" rtlCol="0">
              <a:spAutoFit/>
            </a:bodyPr>
            <a:lstStyle/>
            <a:p>
              <a:endParaRPr lang="en-US" dirty="0">
                <a:solidFill>
                  <a:prstClr val="black"/>
                </a:solidFill>
              </a:endParaRPr>
            </a:p>
          </p:txBody>
        </p:sp>
        <p:grpSp>
          <p:nvGrpSpPr>
            <p:cNvPr id="23" name="Group 26"/>
            <p:cNvGrpSpPr/>
            <p:nvPr/>
          </p:nvGrpSpPr>
          <p:grpSpPr>
            <a:xfrm>
              <a:off x="5410200" y="1752600"/>
              <a:ext cx="1181490" cy="1295400"/>
              <a:chOff x="6553199" y="1295400"/>
              <a:chExt cx="1676401" cy="1905000"/>
            </a:xfrm>
          </p:grpSpPr>
          <p:grpSp>
            <p:nvGrpSpPr>
              <p:cNvPr id="24" name="Group 15"/>
              <p:cNvGrpSpPr/>
              <p:nvPr/>
            </p:nvGrpSpPr>
            <p:grpSpPr>
              <a:xfrm>
                <a:off x="6553199" y="1295400"/>
                <a:ext cx="1222023" cy="1905000"/>
                <a:chOff x="7391399" y="685800"/>
                <a:chExt cx="1222023" cy="1905000"/>
              </a:xfrm>
            </p:grpSpPr>
            <p:sp>
              <p:nvSpPr>
                <p:cNvPr id="43" name="Oval 42"/>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 name="Straight Connector 44"/>
                <p:cNvCxnSpPr>
                  <a:stCxn id="43" idx="2"/>
                  <a:endCxn id="44"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3" name="TextBox 32"/>
            <p:cNvSpPr txBox="1"/>
            <p:nvPr/>
          </p:nvSpPr>
          <p:spPr>
            <a:xfrm>
              <a:off x="6576476" y="2291870"/>
              <a:ext cx="184731" cy="369332"/>
            </a:xfrm>
            <a:prstGeom prst="rect">
              <a:avLst/>
            </a:prstGeom>
            <a:noFill/>
          </p:spPr>
          <p:txBody>
            <a:bodyPr wrap="none" rtlCol="0">
              <a:spAutoFit/>
            </a:bodyPr>
            <a:lstStyle/>
            <a:p>
              <a:endParaRPr lang="en-US" dirty="0">
                <a:solidFill>
                  <a:prstClr val="black"/>
                </a:solidFill>
              </a:endParaRPr>
            </a:p>
          </p:txBody>
        </p:sp>
        <p:sp>
          <p:nvSpPr>
            <p:cNvPr id="34" name="TextBox 6"/>
            <p:cNvSpPr txBox="1"/>
            <p:nvPr/>
          </p:nvSpPr>
          <p:spPr>
            <a:xfrm>
              <a:off x="6580281" y="2623877"/>
              <a:ext cx="184731" cy="369332"/>
            </a:xfrm>
            <a:prstGeom prst="rect">
              <a:avLst/>
            </a:prstGeom>
            <a:noFill/>
          </p:spPr>
          <p:txBody>
            <a:bodyPr wrap="none" rtlCol="0">
              <a:spAutoFit/>
            </a:bodyPr>
            <a:lstStyle/>
            <a:p>
              <a:endParaRPr lang="en-US" dirty="0">
                <a:solidFill>
                  <a:prstClr val="black"/>
                </a:solidFill>
              </a:endParaRPr>
            </a:p>
          </p:txBody>
        </p:sp>
        <p:sp>
          <p:nvSpPr>
            <p:cNvPr id="35" name="TextBox 34"/>
            <p:cNvSpPr txBox="1"/>
            <p:nvPr/>
          </p:nvSpPr>
          <p:spPr>
            <a:xfrm>
              <a:off x="5381626" y="2162175"/>
              <a:ext cx="867545" cy="400110"/>
            </a:xfrm>
            <a:prstGeom prst="rect">
              <a:avLst/>
            </a:prstGeom>
            <a:noFill/>
          </p:spPr>
          <p:txBody>
            <a:bodyPr wrap="none" rtlCol="0">
              <a:spAutoFit/>
            </a:bodyPr>
            <a:lstStyle/>
            <a:p>
              <a:r>
                <a:rPr lang="en-US" sz="2000" dirty="0" err="1" smtClean="0">
                  <a:solidFill>
                    <a:prstClr val="black"/>
                  </a:solidFill>
                </a:rPr>
                <a:t>Storet</a:t>
              </a:r>
              <a:endParaRPr lang="en-US" sz="2000" dirty="0">
                <a:solidFill>
                  <a:prstClr val="black"/>
                </a:solidFill>
              </a:endParaRPr>
            </a:p>
          </p:txBody>
        </p:sp>
      </p:grpSp>
      <p:sp>
        <p:nvSpPr>
          <p:cNvPr id="29" name="Up Arrow 28"/>
          <p:cNvSpPr/>
          <p:nvPr/>
        </p:nvSpPr>
        <p:spPr>
          <a:xfrm>
            <a:off x="2819399" y="3395721"/>
            <a:ext cx="697361" cy="1413345"/>
          </a:xfrm>
          <a:prstGeom prst="upArrow">
            <a:avLst/>
          </a:prstGeom>
          <a:scene3d>
            <a:camera prst="orthographicFront">
              <a:rot lat="0" lon="0" rev="9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4"/>
          <p:cNvGrpSpPr/>
          <p:nvPr/>
        </p:nvGrpSpPr>
        <p:grpSpPr>
          <a:xfrm>
            <a:off x="4859708" y="2743200"/>
            <a:ext cx="1354812" cy="1295400"/>
            <a:chOff x="5943599" y="2438400"/>
            <a:chExt cx="1354812" cy="1295400"/>
          </a:xfrm>
        </p:grpSpPr>
        <p:sp>
          <p:nvSpPr>
            <p:cNvPr id="55" name="TextBox 54"/>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27" name="Group 26"/>
            <p:cNvGrpSpPr/>
            <p:nvPr/>
          </p:nvGrpSpPr>
          <p:grpSpPr>
            <a:xfrm>
              <a:off x="5943599" y="2438400"/>
              <a:ext cx="1181490" cy="1295400"/>
              <a:chOff x="6553199" y="1295400"/>
              <a:chExt cx="1676401" cy="1905000"/>
            </a:xfrm>
          </p:grpSpPr>
          <p:grpSp>
            <p:nvGrpSpPr>
              <p:cNvPr id="28" name="Group 15"/>
              <p:cNvGrpSpPr/>
              <p:nvPr/>
            </p:nvGrpSpPr>
            <p:grpSpPr>
              <a:xfrm>
                <a:off x="6553199" y="1295400"/>
                <a:ext cx="1222023" cy="1905000"/>
                <a:chOff x="7391399" y="685800"/>
                <a:chExt cx="1222023" cy="1905000"/>
              </a:xfrm>
            </p:grpSpPr>
            <p:sp>
              <p:nvSpPr>
                <p:cNvPr id="67" name="Oval 6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9" name="Straight Connector 68"/>
                <p:cNvCxnSpPr>
                  <a:stCxn id="67" idx="2"/>
                  <a:endCxn id="6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7" name="TextBox 56"/>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58"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59" name="TextBox 58"/>
            <p:cNvSpPr txBox="1"/>
            <p:nvPr/>
          </p:nvSpPr>
          <p:spPr>
            <a:xfrm>
              <a:off x="5943600" y="2905125"/>
              <a:ext cx="928459" cy="400110"/>
            </a:xfrm>
            <a:prstGeom prst="rect">
              <a:avLst/>
            </a:prstGeom>
            <a:noFill/>
          </p:spPr>
          <p:txBody>
            <a:bodyPr wrap="none" rtlCol="0">
              <a:spAutoFit/>
            </a:bodyPr>
            <a:lstStyle/>
            <a:p>
              <a:r>
                <a:rPr lang="en-US" sz="2000" dirty="0" smtClean="0">
                  <a:solidFill>
                    <a:prstClr val="black"/>
                  </a:solidFill>
                </a:rPr>
                <a:t>NCDC</a:t>
              </a:r>
              <a:endParaRPr lang="en-US" sz="2000" dirty="0">
                <a:solidFill>
                  <a:prstClr val="black"/>
                </a:solidFill>
              </a:endParaRPr>
            </a:p>
          </p:txBody>
        </p:sp>
      </p:grpSp>
      <p:pic>
        <p:nvPicPr>
          <p:cNvPr id="2053" name="Picture 5"/>
          <p:cNvPicPr>
            <a:picLocks noChangeAspect="1" noChangeArrowheads="1"/>
          </p:cNvPicPr>
          <p:nvPr/>
        </p:nvPicPr>
        <p:blipFill>
          <a:blip r:embed="rId5" cstate="print"/>
          <a:srcRect/>
          <a:stretch>
            <a:fillRect/>
          </a:stretch>
        </p:blipFill>
        <p:spPr bwMode="auto">
          <a:xfrm>
            <a:off x="5527723" y="2030618"/>
            <a:ext cx="1800225" cy="639264"/>
          </a:xfrm>
          <a:prstGeom prst="rect">
            <a:avLst/>
          </a:prstGeom>
          <a:noFill/>
          <a:ln w="9525">
            <a:noFill/>
            <a:miter lim="800000"/>
            <a:headEnd/>
            <a:tailEnd/>
          </a:ln>
        </p:spPr>
      </p:pic>
      <p:grpSp>
        <p:nvGrpSpPr>
          <p:cNvPr id="2048" name="Group 95"/>
          <p:cNvGrpSpPr/>
          <p:nvPr/>
        </p:nvGrpSpPr>
        <p:grpSpPr>
          <a:xfrm>
            <a:off x="6972301" y="3657600"/>
            <a:ext cx="1392911" cy="1295400"/>
            <a:chOff x="6972301" y="3657600"/>
            <a:chExt cx="1392911" cy="1295400"/>
          </a:xfrm>
        </p:grpSpPr>
        <p:sp>
          <p:nvSpPr>
            <p:cNvPr id="75" name="TextBox 74"/>
            <p:cNvSpPr txBox="1"/>
            <p:nvPr/>
          </p:nvSpPr>
          <p:spPr>
            <a:xfrm>
              <a:off x="8167923" y="3878298"/>
              <a:ext cx="184731" cy="369332"/>
            </a:xfrm>
            <a:prstGeom prst="rect">
              <a:avLst/>
            </a:prstGeom>
            <a:noFill/>
          </p:spPr>
          <p:txBody>
            <a:bodyPr wrap="none" rtlCol="0">
              <a:spAutoFit/>
            </a:bodyPr>
            <a:lstStyle/>
            <a:p>
              <a:endParaRPr lang="en-US" dirty="0">
                <a:solidFill>
                  <a:prstClr val="black"/>
                </a:solidFill>
              </a:endParaRPr>
            </a:p>
          </p:txBody>
        </p:sp>
        <p:grpSp>
          <p:nvGrpSpPr>
            <p:cNvPr id="2049" name="Group 26"/>
            <p:cNvGrpSpPr/>
            <p:nvPr/>
          </p:nvGrpSpPr>
          <p:grpSpPr>
            <a:xfrm>
              <a:off x="7010400" y="3657600"/>
              <a:ext cx="1181490" cy="1295400"/>
              <a:chOff x="6553199" y="1295400"/>
              <a:chExt cx="1676401" cy="1905000"/>
            </a:xfrm>
          </p:grpSpPr>
          <p:grpSp>
            <p:nvGrpSpPr>
              <p:cNvPr id="2050" name="Group 15"/>
              <p:cNvGrpSpPr/>
              <p:nvPr/>
            </p:nvGrpSpPr>
            <p:grpSpPr>
              <a:xfrm>
                <a:off x="6553199" y="1295400"/>
                <a:ext cx="1222023" cy="1905000"/>
                <a:chOff x="7391399" y="685800"/>
                <a:chExt cx="1222023" cy="1905000"/>
              </a:xfrm>
            </p:grpSpPr>
            <p:sp>
              <p:nvSpPr>
                <p:cNvPr id="87" name="Oval 86"/>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9" name="Straight Connector 88"/>
                <p:cNvCxnSpPr>
                  <a:stCxn id="87" idx="2"/>
                  <a:endCxn id="88"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Oval 84"/>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Oval 85"/>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7" name="TextBox 76"/>
            <p:cNvSpPr txBox="1"/>
            <p:nvPr/>
          </p:nvSpPr>
          <p:spPr>
            <a:xfrm>
              <a:off x="8176676" y="4196870"/>
              <a:ext cx="184731" cy="369332"/>
            </a:xfrm>
            <a:prstGeom prst="rect">
              <a:avLst/>
            </a:prstGeom>
            <a:noFill/>
          </p:spPr>
          <p:txBody>
            <a:bodyPr wrap="none" rtlCol="0">
              <a:spAutoFit/>
            </a:bodyPr>
            <a:lstStyle/>
            <a:p>
              <a:endParaRPr lang="en-US" dirty="0">
                <a:solidFill>
                  <a:prstClr val="black"/>
                </a:solidFill>
              </a:endParaRPr>
            </a:p>
          </p:txBody>
        </p:sp>
        <p:sp>
          <p:nvSpPr>
            <p:cNvPr id="78" name="TextBox 6"/>
            <p:cNvSpPr txBox="1"/>
            <p:nvPr/>
          </p:nvSpPr>
          <p:spPr>
            <a:xfrm>
              <a:off x="8180481" y="4528877"/>
              <a:ext cx="184731" cy="369332"/>
            </a:xfrm>
            <a:prstGeom prst="rect">
              <a:avLst/>
            </a:prstGeom>
            <a:noFill/>
          </p:spPr>
          <p:txBody>
            <a:bodyPr wrap="none" rtlCol="0">
              <a:spAutoFit/>
            </a:bodyPr>
            <a:lstStyle/>
            <a:p>
              <a:endParaRPr lang="en-US" dirty="0">
                <a:solidFill>
                  <a:prstClr val="black"/>
                </a:solidFill>
              </a:endParaRPr>
            </a:p>
          </p:txBody>
        </p:sp>
        <p:sp>
          <p:nvSpPr>
            <p:cNvPr id="79" name="TextBox 78"/>
            <p:cNvSpPr txBox="1"/>
            <p:nvPr/>
          </p:nvSpPr>
          <p:spPr>
            <a:xfrm>
              <a:off x="6972301" y="4133850"/>
              <a:ext cx="941283" cy="400110"/>
            </a:xfrm>
            <a:prstGeom prst="rect">
              <a:avLst/>
            </a:prstGeom>
            <a:noFill/>
          </p:spPr>
          <p:txBody>
            <a:bodyPr wrap="none" rtlCol="0">
              <a:spAutoFit/>
            </a:bodyPr>
            <a:lstStyle/>
            <a:p>
              <a:r>
                <a:rPr lang="en-US" sz="2000" dirty="0" smtClean="0">
                  <a:solidFill>
                    <a:prstClr val="black"/>
                  </a:solidFill>
                </a:rPr>
                <a:t>TWDB</a:t>
              </a:r>
              <a:endParaRPr lang="en-US" sz="2000" dirty="0">
                <a:solidFill>
                  <a:prstClr val="black"/>
                </a:solidFill>
              </a:endParaRPr>
            </a:p>
          </p:txBody>
        </p:sp>
      </p:grpSp>
      <p:pic>
        <p:nvPicPr>
          <p:cNvPr id="2054" name="Picture 6"/>
          <p:cNvPicPr>
            <a:picLocks noChangeAspect="1" noChangeArrowheads="1"/>
          </p:cNvPicPr>
          <p:nvPr/>
        </p:nvPicPr>
        <p:blipFill>
          <a:blip r:embed="rId6" cstate="print"/>
          <a:srcRect/>
          <a:stretch>
            <a:fillRect/>
          </a:stretch>
        </p:blipFill>
        <p:spPr bwMode="auto">
          <a:xfrm>
            <a:off x="3509832" y="5551841"/>
            <a:ext cx="2190750" cy="1118387"/>
          </a:xfrm>
          <a:prstGeom prst="rect">
            <a:avLst/>
          </a:prstGeom>
          <a:noFill/>
          <a:ln w="9525">
            <a:solidFill>
              <a:schemeClr val="accent1"/>
            </a:solidFill>
            <a:miter lim="800000"/>
            <a:headEnd/>
            <a:tailEnd/>
          </a:ln>
        </p:spPr>
      </p:pic>
      <p:sp>
        <p:nvSpPr>
          <p:cNvPr id="94" name="TextBox 93"/>
          <p:cNvSpPr txBox="1"/>
          <p:nvPr/>
        </p:nvSpPr>
        <p:spPr>
          <a:xfrm>
            <a:off x="7165439" y="3105912"/>
            <a:ext cx="891206" cy="461665"/>
          </a:xfrm>
          <a:prstGeom prst="rect">
            <a:avLst/>
          </a:prstGeom>
          <a:noFill/>
        </p:spPr>
        <p:txBody>
          <a:bodyPr wrap="none" rtlCol="0">
            <a:spAutoFit/>
          </a:bodyPr>
          <a:lstStyle/>
          <a:p>
            <a:r>
              <a:rPr lang="en-US" sz="2400" dirty="0" smtClean="0">
                <a:solidFill>
                  <a:srgbClr val="FF0000"/>
                </a:solidFill>
              </a:rPr>
              <a:t>State </a:t>
            </a:r>
            <a:endParaRPr lang="en-US" sz="2400" dirty="0">
              <a:solidFill>
                <a:srgbClr val="FF0000"/>
              </a:solidFill>
            </a:endParaRPr>
          </a:p>
        </p:txBody>
      </p:sp>
      <p:sp>
        <p:nvSpPr>
          <p:cNvPr id="2056" name="Slide Number Placeholder 2055"/>
          <p:cNvSpPr>
            <a:spLocks noGrp="1"/>
          </p:cNvSpPr>
          <p:nvPr>
            <p:ph type="sldNum" sz="quarter" idx="12"/>
          </p:nvPr>
        </p:nvSpPr>
        <p:spPr>
          <a:xfrm>
            <a:off x="6541603" y="6325885"/>
            <a:ext cx="2133600" cy="365125"/>
          </a:xfrm>
        </p:spPr>
        <p:txBody>
          <a:bodyPr/>
          <a:lstStyle/>
          <a:p>
            <a:fld id="{F82B15EE-1347-4E13-A70E-917AFD644764}" type="slidenum">
              <a:rPr lang="en-US" smtClean="0"/>
              <a:pPr/>
              <a:t>24</a:t>
            </a:fld>
            <a:endParaRPr lang="en-US"/>
          </a:p>
        </p:txBody>
      </p:sp>
      <p:sp>
        <p:nvSpPr>
          <p:cNvPr id="2057" name="Rectangle 2056"/>
          <p:cNvSpPr/>
          <p:nvPr/>
        </p:nvSpPr>
        <p:spPr>
          <a:xfrm>
            <a:off x="304800" y="49530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FF00"/>
                </a:solidFill>
              </a:rPr>
              <a:t>MetaCatalog</a:t>
            </a:r>
            <a:r>
              <a:rPr lang="en-US" sz="2400" dirty="0" smtClean="0"/>
              <a:t> is a listing of the URL addresses of all the agency catalogs</a:t>
            </a:r>
            <a:endParaRPr lang="en-US" sz="2400" dirty="0"/>
          </a:p>
        </p:txBody>
      </p:sp>
      <p:sp>
        <p:nvSpPr>
          <p:cNvPr id="91" name="Up Arrow 90"/>
          <p:cNvSpPr/>
          <p:nvPr/>
        </p:nvSpPr>
        <p:spPr>
          <a:xfrm>
            <a:off x="4161209" y="3894666"/>
            <a:ext cx="697361" cy="1413345"/>
          </a:xfrm>
          <a:prstGeom prst="upArrow">
            <a:avLst/>
          </a:prstGeom>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Up Arrow 91"/>
          <p:cNvSpPr/>
          <p:nvPr/>
        </p:nvSpPr>
        <p:spPr>
          <a:xfrm>
            <a:off x="5730475" y="4196870"/>
            <a:ext cx="697361" cy="1413345"/>
          </a:xfrm>
          <a:prstGeom prst="upArrow">
            <a:avLst/>
          </a:prstGeom>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9" name="TextBox 2058"/>
          <p:cNvSpPr txBox="1"/>
          <p:nvPr/>
        </p:nvSpPr>
        <p:spPr>
          <a:xfrm>
            <a:off x="5842480" y="5610215"/>
            <a:ext cx="2950403" cy="954107"/>
          </a:xfrm>
          <a:prstGeom prst="rect">
            <a:avLst/>
          </a:prstGeom>
          <a:noFill/>
        </p:spPr>
        <p:txBody>
          <a:bodyPr wrap="square" rtlCol="0">
            <a:spAutoFit/>
          </a:bodyPr>
          <a:lstStyle/>
          <a:p>
            <a:pPr algn="ctr"/>
            <a:r>
              <a:rPr lang="en-US" sz="2800" dirty="0" smtClean="0"/>
              <a:t>All linked via a </a:t>
            </a:r>
            <a:r>
              <a:rPr lang="en-US" sz="2800" dirty="0" err="1" smtClean="0"/>
              <a:t>Metacatalog</a:t>
            </a:r>
            <a:endParaRPr lang="en-US" sz="2800" dirty="0"/>
          </a:p>
        </p:txBody>
      </p:sp>
    </p:spTree>
    <p:extLst>
      <p:ext uri="{BB962C8B-B14F-4D97-AF65-F5344CB8AC3E}">
        <p14:creationId xmlns:p14="http://schemas.microsoft.com/office/powerpoint/2010/main" val="32627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2056" grpId="0"/>
      <p:bldP spid="2057" grpId="0" animBg="1"/>
      <p:bldP spid="91" grpId="0" animBg="1"/>
      <p:bldP spid="92" grpId="0" animBg="1"/>
      <p:bldP spid="20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7584" y="1134990"/>
            <a:ext cx="5831173" cy="4752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srcRect/>
          <a:stretch>
            <a:fillRect/>
          </a:stretch>
        </p:blipFill>
        <p:spPr bwMode="auto">
          <a:xfrm>
            <a:off x="356118" y="2861504"/>
            <a:ext cx="2861109" cy="3124200"/>
          </a:xfrm>
          <a:prstGeom prst="rect">
            <a:avLst/>
          </a:prstGeom>
          <a:noFill/>
          <a:ln w="9525">
            <a:noFill/>
            <a:miter lim="800000"/>
            <a:headEnd/>
            <a:tailEnd/>
          </a:ln>
        </p:spPr>
      </p:pic>
      <p:grpSp>
        <p:nvGrpSpPr>
          <p:cNvPr id="4" name="Group 3"/>
          <p:cNvGrpSpPr/>
          <p:nvPr/>
        </p:nvGrpSpPr>
        <p:grpSpPr>
          <a:xfrm>
            <a:off x="6600045" y="4653907"/>
            <a:ext cx="2209800" cy="1096167"/>
            <a:chOff x="6477000" y="4724400"/>
            <a:chExt cx="2209800" cy="1096167"/>
          </a:xfrm>
        </p:grpSpPr>
        <p:sp>
          <p:nvSpPr>
            <p:cNvPr id="20" name="Rectangle 19"/>
            <p:cNvSpPr/>
            <p:nvPr/>
          </p:nvSpPr>
          <p:spPr>
            <a:xfrm>
              <a:off x="6477000" y="4724400"/>
              <a:ext cx="2209800" cy="109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553200" y="4772465"/>
              <a:ext cx="2020219" cy="369332"/>
              <a:chOff x="6553200" y="4772465"/>
              <a:chExt cx="2020219" cy="369332"/>
            </a:xfrm>
          </p:grpSpPr>
          <p:sp>
            <p:nvSpPr>
              <p:cNvPr id="8" name="Oval 7"/>
              <p:cNvSpPr/>
              <p:nvPr/>
            </p:nvSpPr>
            <p:spPr>
              <a:xfrm>
                <a:off x="6553200" y="4876800"/>
                <a:ext cx="152400" cy="152400"/>
              </a:xfrm>
              <a:prstGeom prst="ellipse">
                <a:avLst/>
              </a:prstGeom>
              <a:solidFill>
                <a:schemeClr val="tx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05600" y="4772465"/>
                <a:ext cx="1867819" cy="369332"/>
              </a:xfrm>
              <a:prstGeom prst="rect">
                <a:avLst/>
              </a:prstGeom>
              <a:noFill/>
              <a:ln w="9525">
                <a:noFill/>
              </a:ln>
            </p:spPr>
            <p:txBody>
              <a:bodyPr wrap="none" rtlCol="0">
                <a:spAutoFit/>
              </a:bodyPr>
              <a:lstStyle/>
              <a:p>
                <a:r>
                  <a:rPr lang="en-US" dirty="0" smtClean="0"/>
                  <a:t>USGS Daily Values</a:t>
                </a:r>
                <a:endParaRPr lang="en-US" dirty="0"/>
              </a:p>
            </p:txBody>
          </p:sp>
        </p:grpSp>
        <p:grpSp>
          <p:nvGrpSpPr>
            <p:cNvPr id="14" name="Group 13"/>
            <p:cNvGrpSpPr/>
            <p:nvPr/>
          </p:nvGrpSpPr>
          <p:grpSpPr>
            <a:xfrm>
              <a:off x="6553200" y="5105400"/>
              <a:ext cx="1474300" cy="369332"/>
              <a:chOff x="6553200" y="4772465"/>
              <a:chExt cx="1474300" cy="369332"/>
            </a:xfrm>
          </p:grpSpPr>
          <p:sp>
            <p:nvSpPr>
              <p:cNvPr id="15" name="Oval 14"/>
              <p:cNvSpPr/>
              <p:nvPr/>
            </p:nvSpPr>
            <p:spPr>
              <a:xfrm>
                <a:off x="6553200" y="4876800"/>
                <a:ext cx="152400" cy="152400"/>
              </a:xfrm>
              <a:prstGeom prst="ellipse">
                <a:avLst/>
              </a:prstGeom>
              <a:solidFill>
                <a:srgbClr val="FF99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05600" y="4772465"/>
                <a:ext cx="1321900" cy="369332"/>
              </a:xfrm>
              <a:prstGeom prst="rect">
                <a:avLst/>
              </a:prstGeom>
              <a:noFill/>
            </p:spPr>
            <p:txBody>
              <a:bodyPr wrap="none" rtlCol="0">
                <a:spAutoFit/>
              </a:bodyPr>
              <a:lstStyle/>
              <a:p>
                <a:r>
                  <a:rPr lang="en-US" dirty="0" smtClean="0"/>
                  <a:t>Texas TWDB</a:t>
                </a:r>
                <a:endParaRPr lang="en-US" dirty="0"/>
              </a:p>
            </p:txBody>
          </p:sp>
        </p:grpSp>
        <p:grpSp>
          <p:nvGrpSpPr>
            <p:cNvPr id="17" name="Group 16"/>
            <p:cNvGrpSpPr/>
            <p:nvPr/>
          </p:nvGrpSpPr>
          <p:grpSpPr>
            <a:xfrm>
              <a:off x="6553200" y="5451235"/>
              <a:ext cx="1940197" cy="369332"/>
              <a:chOff x="6553200" y="4772465"/>
              <a:chExt cx="1940197" cy="369332"/>
            </a:xfrm>
          </p:grpSpPr>
          <p:sp>
            <p:nvSpPr>
              <p:cNvPr id="18" name="Oval 17"/>
              <p:cNvSpPr/>
              <p:nvPr/>
            </p:nvSpPr>
            <p:spPr>
              <a:xfrm>
                <a:off x="6553200" y="4876800"/>
                <a:ext cx="152400" cy="152400"/>
              </a:xfrm>
              <a:prstGeom prst="ellipse">
                <a:avLst/>
              </a:prstGeom>
              <a:solidFill>
                <a:srgbClr val="66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05600" y="4772465"/>
                <a:ext cx="1787797" cy="369332"/>
              </a:xfrm>
              <a:prstGeom prst="rect">
                <a:avLst/>
              </a:prstGeom>
              <a:noFill/>
            </p:spPr>
            <p:txBody>
              <a:bodyPr wrap="none" rtlCol="0">
                <a:spAutoFit/>
              </a:bodyPr>
              <a:lstStyle/>
              <a:p>
                <a:r>
                  <a:rPr lang="en-US" dirty="0" smtClean="0"/>
                  <a:t>Texas </a:t>
                </a:r>
                <a:r>
                  <a:rPr lang="en-US" dirty="0" smtClean="0"/>
                  <a:t>Agencies</a:t>
                </a:r>
                <a:endParaRPr lang="en-US" dirty="0"/>
              </a:p>
            </p:txBody>
          </p:sp>
        </p:grpSp>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18" y="651704"/>
            <a:ext cx="278892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69508" y="1347861"/>
            <a:ext cx="1019703" cy="369332"/>
          </a:xfrm>
          <a:prstGeom prst="rect">
            <a:avLst/>
          </a:prstGeom>
          <a:noFill/>
        </p:spPr>
        <p:txBody>
          <a:bodyPr wrap="none" rtlCol="0">
            <a:spAutoFit/>
          </a:bodyPr>
          <a:lstStyle/>
          <a:p>
            <a:r>
              <a:rPr lang="en-US" dirty="0" smtClean="0">
                <a:solidFill>
                  <a:srgbClr val="FF0000"/>
                </a:solidFill>
              </a:rPr>
              <a:t>(Federal)</a:t>
            </a:r>
            <a:endParaRPr lang="en-US" dirty="0">
              <a:solidFill>
                <a:srgbClr val="FF0000"/>
              </a:solidFill>
            </a:endParaRPr>
          </a:p>
        </p:txBody>
      </p:sp>
      <p:sp>
        <p:nvSpPr>
          <p:cNvPr id="23" name="TextBox 22"/>
          <p:cNvSpPr txBox="1"/>
          <p:nvPr/>
        </p:nvSpPr>
        <p:spPr>
          <a:xfrm>
            <a:off x="2147765" y="1717193"/>
            <a:ext cx="804003" cy="369332"/>
          </a:xfrm>
          <a:prstGeom prst="rect">
            <a:avLst/>
          </a:prstGeom>
          <a:noFill/>
        </p:spPr>
        <p:txBody>
          <a:bodyPr wrap="none" rtlCol="0">
            <a:spAutoFit/>
          </a:bodyPr>
          <a:lstStyle/>
          <a:p>
            <a:r>
              <a:rPr lang="en-US" dirty="0" smtClean="0">
                <a:solidFill>
                  <a:srgbClr val="FF0000"/>
                </a:solidFill>
              </a:rPr>
              <a:t>(State)</a:t>
            </a:r>
            <a:endParaRPr lang="en-US" dirty="0">
              <a:solidFill>
                <a:srgbClr val="FF0000"/>
              </a:solidFill>
            </a:endParaRPr>
          </a:p>
        </p:txBody>
      </p:sp>
      <p:sp>
        <p:nvSpPr>
          <p:cNvPr id="2" name="Title 1"/>
          <p:cNvSpPr>
            <a:spLocks noGrp="1"/>
          </p:cNvSpPr>
          <p:nvPr>
            <p:ph type="title"/>
          </p:nvPr>
        </p:nvSpPr>
        <p:spPr>
          <a:xfrm>
            <a:off x="550698" y="-228600"/>
            <a:ext cx="8229600" cy="1143000"/>
          </a:xfrm>
          <a:solidFill>
            <a:schemeClr val="bg1"/>
          </a:solidFill>
        </p:spPr>
        <p:txBody>
          <a:bodyPr>
            <a:normAutofit/>
          </a:bodyPr>
          <a:lstStyle/>
          <a:p>
            <a:r>
              <a:rPr lang="en-US" dirty="0" smtClean="0"/>
              <a:t>Searching Federal and State Data </a:t>
            </a:r>
            <a:endParaRPr lang="en-US" dirty="0"/>
          </a:p>
        </p:txBody>
      </p:sp>
      <p:sp>
        <p:nvSpPr>
          <p:cNvPr id="6" name="Slide Number Placeholder 5"/>
          <p:cNvSpPr>
            <a:spLocks noGrp="1"/>
          </p:cNvSpPr>
          <p:nvPr>
            <p:ph type="sldNum" sz="quarter" idx="12"/>
          </p:nvPr>
        </p:nvSpPr>
        <p:spPr/>
        <p:txBody>
          <a:bodyPr/>
          <a:lstStyle/>
          <a:p>
            <a:fld id="{F82B15EE-1347-4E13-A70E-917AFD644764}" type="slidenum">
              <a:rPr lang="en-US" smtClean="0"/>
              <a:pPr/>
              <a:t>25</a:t>
            </a:fld>
            <a:endParaRPr lang="en-US"/>
          </a:p>
        </p:txBody>
      </p:sp>
      <p:sp>
        <p:nvSpPr>
          <p:cNvPr id="11" name="TextBox 10"/>
          <p:cNvSpPr txBox="1"/>
          <p:nvPr/>
        </p:nvSpPr>
        <p:spPr>
          <a:xfrm>
            <a:off x="588734" y="6077634"/>
            <a:ext cx="7320337" cy="646331"/>
          </a:xfrm>
          <a:prstGeom prst="rect">
            <a:avLst/>
          </a:prstGeom>
          <a:noFill/>
        </p:spPr>
        <p:txBody>
          <a:bodyPr wrap="none" rtlCol="0">
            <a:spAutoFit/>
          </a:bodyPr>
          <a:lstStyle/>
          <a:p>
            <a:r>
              <a:rPr lang="en-US" dirty="0" smtClean="0">
                <a:solidFill>
                  <a:schemeClr val="tx2"/>
                </a:solidFill>
              </a:rPr>
              <a:t>A single search accesses federal water data from a catalog at HIS Central ….</a:t>
            </a:r>
          </a:p>
          <a:p>
            <a:r>
              <a:rPr lang="en-US" dirty="0">
                <a:solidFill>
                  <a:schemeClr val="tx2"/>
                </a:solidFill>
              </a:rPr>
              <a:t>	</a:t>
            </a:r>
            <a:r>
              <a:rPr lang="en-US" dirty="0" smtClean="0">
                <a:solidFill>
                  <a:schemeClr val="tx2"/>
                </a:solidFill>
              </a:rPr>
              <a:t>	    …. </a:t>
            </a:r>
            <a:r>
              <a:rPr lang="en-US" dirty="0">
                <a:solidFill>
                  <a:schemeClr val="tx2"/>
                </a:solidFill>
              </a:rPr>
              <a:t>a</a:t>
            </a:r>
            <a:r>
              <a:rPr lang="en-US" dirty="0" smtClean="0">
                <a:solidFill>
                  <a:schemeClr val="tx2"/>
                </a:solidFill>
              </a:rPr>
              <a:t>nd state water data from a catalog in Austin, Texas</a:t>
            </a:r>
            <a:endParaRPr lang="en-US" dirty="0">
              <a:solidFill>
                <a:schemeClr val="tx2"/>
              </a:solidFill>
            </a:endParaRPr>
          </a:p>
        </p:txBody>
      </p:sp>
    </p:spTree>
    <p:extLst>
      <p:ext uri="{BB962C8B-B14F-4D97-AF65-F5344CB8AC3E}">
        <p14:creationId xmlns:p14="http://schemas.microsoft.com/office/powerpoint/2010/main" val="157319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701297"/>
            <a:ext cx="6858000" cy="482097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2026"/>
            <a:ext cx="4819416" cy="47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782" y="380999"/>
            <a:ext cx="8997976" cy="584775"/>
          </a:xfrm>
          <a:prstGeom prst="rect">
            <a:avLst/>
          </a:prstGeom>
          <a:noFill/>
        </p:spPr>
        <p:txBody>
          <a:bodyPr wrap="none" rtlCol="0">
            <a:spAutoFit/>
          </a:bodyPr>
          <a:lstStyle/>
          <a:p>
            <a:r>
              <a:rPr lang="en-US" sz="3200" dirty="0" smtClean="0"/>
              <a:t>Searching </a:t>
            </a:r>
            <a:r>
              <a:rPr lang="en-US" sz="3200" dirty="0" smtClean="0"/>
              <a:t>Search Federal, State and Local Data</a:t>
            </a:r>
            <a:endParaRPr lang="en-US" sz="3200" dirty="0"/>
          </a:p>
        </p:txBody>
      </p:sp>
    </p:spTree>
    <p:extLst>
      <p:ext uri="{BB962C8B-B14F-4D97-AF65-F5344CB8AC3E}">
        <p14:creationId xmlns:p14="http://schemas.microsoft.com/office/powerpoint/2010/main" val="1219483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8915400" cy="1143000"/>
          </a:xfrm>
        </p:spPr>
        <p:txBody>
          <a:bodyPr/>
          <a:lstStyle/>
          <a:p>
            <a:r>
              <a:rPr lang="en-US" dirty="0" smtClean="0"/>
              <a:t>A Virtual Observatory for Watersheds</a:t>
            </a:r>
          </a:p>
        </p:txBody>
      </p:sp>
      <p:grpSp>
        <p:nvGrpSpPr>
          <p:cNvPr id="6147" name="Group 41"/>
          <p:cNvGrpSpPr>
            <a:grpSpLocks/>
          </p:cNvGrpSpPr>
          <p:nvPr/>
        </p:nvGrpSpPr>
        <p:grpSpPr bwMode="auto">
          <a:xfrm>
            <a:off x="762000" y="990600"/>
            <a:ext cx="7372350" cy="5678488"/>
            <a:chOff x="533400" y="1179513"/>
            <a:chExt cx="7372350" cy="5678487"/>
          </a:xfrm>
        </p:grpSpPr>
        <p:pic>
          <p:nvPicPr>
            <p:cNvPr id="6150" name="Picture 7"/>
            <p:cNvPicPr>
              <a:picLocks noChangeArrowheads="1"/>
            </p:cNvPicPr>
            <p:nvPr/>
          </p:nvPicPr>
          <p:blipFill>
            <a:blip r:embed="rId2" cstate="print"/>
            <a:srcRect/>
            <a:stretch>
              <a:fillRect/>
            </a:stretch>
          </p:blipFill>
          <p:spPr bwMode="auto">
            <a:xfrm>
              <a:off x="533400" y="1179513"/>
              <a:ext cx="7372350" cy="5678487"/>
            </a:xfrm>
            <a:prstGeom prst="rect">
              <a:avLst/>
            </a:prstGeom>
            <a:noFill/>
            <a:ln w="12700">
              <a:noFill/>
              <a:miter lim="800000"/>
              <a:headEnd/>
              <a:tailEnd/>
            </a:ln>
          </p:spPr>
        </p:pic>
        <p:pic>
          <p:nvPicPr>
            <p:cNvPr id="615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3657600"/>
              <a:ext cx="2529682" cy="1397694"/>
            </a:xfrm>
            <a:prstGeom prst="rect">
              <a:avLst/>
            </a:prstGeom>
            <a:noFill/>
            <a:ln w="9525">
              <a:noFill/>
              <a:miter lim="800000"/>
              <a:headEnd/>
              <a:tailEnd/>
            </a:ln>
          </p:spPr>
        </p:pic>
        <p:pic>
          <p:nvPicPr>
            <p:cNvPr id="6152" name="Picture 19" descr="Chart"/>
            <p:cNvPicPr>
              <a:picLocks noChangeAspect="1" noChangeArrowheads="1"/>
            </p:cNvPicPr>
            <p:nvPr/>
          </p:nvPicPr>
          <p:blipFill>
            <a:blip r:embed="rId4" cstate="print"/>
            <a:srcRect/>
            <a:stretch>
              <a:fillRect/>
            </a:stretch>
          </p:blipFill>
          <p:spPr bwMode="auto">
            <a:xfrm>
              <a:off x="5334000" y="4570354"/>
              <a:ext cx="2128076" cy="1041048"/>
            </a:xfrm>
            <a:prstGeom prst="rect">
              <a:avLst/>
            </a:prstGeom>
            <a:noFill/>
            <a:ln w="9525">
              <a:noFill/>
              <a:miter lim="800000"/>
              <a:headEnd/>
              <a:tailEnd/>
            </a:ln>
          </p:spPr>
        </p:pic>
        <p:pic>
          <p:nvPicPr>
            <p:cNvPr id="6153" name="Picture 2"/>
            <p:cNvPicPr>
              <a:picLocks noChangeAspect="1" noChangeArrowheads="1"/>
            </p:cNvPicPr>
            <p:nvPr/>
          </p:nvPicPr>
          <p:blipFill>
            <a:blip r:embed="rId5" cstate="print"/>
            <a:srcRect/>
            <a:stretch>
              <a:fillRect/>
            </a:stretch>
          </p:blipFill>
          <p:spPr bwMode="auto">
            <a:xfrm>
              <a:off x="1143000" y="4267200"/>
              <a:ext cx="1628775" cy="1260122"/>
            </a:xfrm>
            <a:prstGeom prst="rect">
              <a:avLst/>
            </a:prstGeom>
            <a:noFill/>
            <a:ln w="9525">
              <a:noFill/>
              <a:miter lim="800000"/>
              <a:headEnd/>
              <a:tailEnd/>
            </a:ln>
          </p:spPr>
        </p:pic>
        <p:pic>
          <p:nvPicPr>
            <p:cNvPr id="6154" name="Picture 3"/>
            <p:cNvPicPr>
              <a:picLocks noChangeAspect="1" noChangeArrowheads="1"/>
            </p:cNvPicPr>
            <p:nvPr/>
          </p:nvPicPr>
          <p:blipFill>
            <a:blip r:embed="rId6" cstate="print"/>
            <a:srcRect/>
            <a:stretch>
              <a:fillRect/>
            </a:stretch>
          </p:blipFill>
          <p:spPr bwMode="auto">
            <a:xfrm>
              <a:off x="4495800" y="2133600"/>
              <a:ext cx="1514569" cy="1390650"/>
            </a:xfrm>
            <a:prstGeom prst="rect">
              <a:avLst/>
            </a:prstGeom>
            <a:noFill/>
            <a:ln w="9525">
              <a:noFill/>
              <a:miter lim="800000"/>
              <a:headEnd/>
              <a:tailEnd/>
            </a:ln>
          </p:spPr>
        </p:pic>
        <p:grpSp>
          <p:nvGrpSpPr>
            <p:cNvPr id="6155" name="Group 18"/>
            <p:cNvGrpSpPr>
              <a:grpSpLocks/>
            </p:cNvGrpSpPr>
            <p:nvPr/>
          </p:nvGrpSpPr>
          <p:grpSpPr bwMode="auto">
            <a:xfrm>
              <a:off x="2209800" y="2133600"/>
              <a:ext cx="1857375" cy="1383148"/>
              <a:chOff x="838200" y="4648200"/>
              <a:chExt cx="2543175" cy="1840348"/>
            </a:xfrm>
          </p:grpSpPr>
          <p:grpSp>
            <p:nvGrpSpPr>
              <p:cNvPr id="6165" name="Group 16"/>
              <p:cNvGrpSpPr>
                <a:grpSpLocks/>
              </p:cNvGrpSpPr>
              <p:nvPr/>
            </p:nvGrpSpPr>
            <p:grpSpPr bwMode="auto">
              <a:xfrm>
                <a:off x="838200" y="4800600"/>
                <a:ext cx="2543175" cy="1687948"/>
                <a:chOff x="838200" y="4800600"/>
                <a:chExt cx="2543175" cy="1687948"/>
              </a:xfrm>
            </p:grpSpPr>
            <p:pic>
              <p:nvPicPr>
                <p:cNvPr id="6167" name="Picture 4"/>
                <p:cNvPicPr>
                  <a:picLocks noChangeAspect="1" noChangeArrowheads="1"/>
                </p:cNvPicPr>
                <p:nvPr/>
              </p:nvPicPr>
              <p:blipFill>
                <a:blip r:embed="rId7" cstate="print"/>
                <a:srcRect/>
                <a:stretch>
                  <a:fillRect/>
                </a:stretch>
              </p:blipFill>
              <p:spPr bwMode="auto">
                <a:xfrm>
                  <a:off x="838200" y="4800600"/>
                  <a:ext cx="2543175" cy="1687948"/>
                </a:xfrm>
                <a:prstGeom prst="rect">
                  <a:avLst/>
                </a:prstGeom>
                <a:noFill/>
                <a:ln w="9525">
                  <a:noFill/>
                  <a:miter lim="800000"/>
                  <a:headEnd/>
                  <a:tailEnd/>
                </a:ln>
              </p:spPr>
            </p:pic>
            <p:sp>
              <p:nvSpPr>
                <p:cNvPr id="16" name="Rectangle 15"/>
                <p:cNvSpPr/>
                <p:nvPr/>
              </p:nvSpPr>
              <p:spPr>
                <a:xfrm>
                  <a:off x="838200" y="6095091"/>
                  <a:ext cx="380390" cy="382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Rectangle 17"/>
              <p:cNvSpPr/>
              <p:nvPr/>
            </p:nvSpPr>
            <p:spPr>
              <a:xfrm>
                <a:off x="1677230" y="4648201"/>
                <a:ext cx="1065090" cy="228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156" name="TextBox 20"/>
            <p:cNvSpPr txBox="1">
              <a:spLocks noChangeArrowheads="1"/>
            </p:cNvSpPr>
            <p:nvPr/>
          </p:nvSpPr>
          <p:spPr bwMode="auto">
            <a:xfrm>
              <a:off x="3048000" y="2286000"/>
              <a:ext cx="1120820" cy="369332"/>
            </a:xfrm>
            <a:prstGeom prst="rect">
              <a:avLst/>
            </a:prstGeom>
            <a:noFill/>
            <a:ln w="9525">
              <a:noFill/>
              <a:miter lim="800000"/>
              <a:headEnd/>
              <a:tailEnd/>
            </a:ln>
          </p:spPr>
          <p:txBody>
            <a:bodyPr wrap="none">
              <a:spAutoFit/>
            </a:bodyPr>
            <a:lstStyle/>
            <a:p>
              <a:r>
                <a:rPr lang="en-US"/>
                <a:t>Modeling</a:t>
              </a:r>
            </a:p>
          </p:txBody>
        </p:sp>
        <p:sp>
          <p:nvSpPr>
            <p:cNvPr id="6157" name="TextBox 21"/>
            <p:cNvSpPr txBox="1">
              <a:spLocks noChangeArrowheads="1"/>
            </p:cNvSpPr>
            <p:nvPr/>
          </p:nvSpPr>
          <p:spPr bwMode="auto">
            <a:xfrm>
              <a:off x="1143000" y="3581400"/>
              <a:ext cx="1523999" cy="646331"/>
            </a:xfrm>
            <a:prstGeom prst="rect">
              <a:avLst/>
            </a:prstGeom>
            <a:noFill/>
            <a:ln w="9525">
              <a:noFill/>
              <a:miter lim="800000"/>
              <a:headEnd/>
              <a:tailEnd/>
            </a:ln>
          </p:spPr>
          <p:txBody>
            <a:bodyPr>
              <a:spAutoFit/>
            </a:bodyPr>
            <a:lstStyle/>
            <a:p>
              <a:pPr algn="ctr"/>
              <a:r>
                <a:rPr lang="en-US"/>
                <a:t>Weather and Climate</a:t>
              </a:r>
            </a:p>
          </p:txBody>
        </p:sp>
        <p:sp>
          <p:nvSpPr>
            <p:cNvPr id="6158" name="TextBox 22"/>
            <p:cNvSpPr txBox="1">
              <a:spLocks noChangeArrowheads="1"/>
            </p:cNvSpPr>
            <p:nvPr/>
          </p:nvSpPr>
          <p:spPr bwMode="auto">
            <a:xfrm>
              <a:off x="5715000" y="4191000"/>
              <a:ext cx="1523999" cy="369332"/>
            </a:xfrm>
            <a:prstGeom prst="rect">
              <a:avLst/>
            </a:prstGeom>
            <a:noFill/>
            <a:ln w="9525">
              <a:noFill/>
              <a:miter lim="800000"/>
              <a:headEnd/>
              <a:tailEnd/>
            </a:ln>
          </p:spPr>
          <p:txBody>
            <a:bodyPr>
              <a:spAutoFit/>
            </a:bodyPr>
            <a:lstStyle/>
            <a:p>
              <a:pPr algn="ctr"/>
              <a:r>
                <a:rPr lang="en-US"/>
                <a:t>Monitoring</a:t>
              </a:r>
            </a:p>
          </p:txBody>
        </p:sp>
        <p:sp>
          <p:nvSpPr>
            <p:cNvPr id="6159" name="TextBox 23"/>
            <p:cNvSpPr txBox="1">
              <a:spLocks noChangeArrowheads="1"/>
            </p:cNvSpPr>
            <p:nvPr/>
          </p:nvSpPr>
          <p:spPr bwMode="auto">
            <a:xfrm>
              <a:off x="5867400" y="2514600"/>
              <a:ext cx="1523999" cy="646331"/>
            </a:xfrm>
            <a:prstGeom prst="rect">
              <a:avLst/>
            </a:prstGeom>
            <a:noFill/>
            <a:ln w="9525">
              <a:noFill/>
              <a:miter lim="800000"/>
              <a:headEnd/>
              <a:tailEnd/>
            </a:ln>
          </p:spPr>
          <p:txBody>
            <a:bodyPr>
              <a:spAutoFit/>
            </a:bodyPr>
            <a:lstStyle/>
            <a:p>
              <a:pPr algn="ctr"/>
              <a:r>
                <a:rPr lang="en-US"/>
                <a:t>Remote Sensing</a:t>
              </a:r>
            </a:p>
          </p:txBody>
        </p:sp>
        <p:sp>
          <p:nvSpPr>
            <p:cNvPr id="6160" name="TextBox 24"/>
            <p:cNvSpPr txBox="1">
              <a:spLocks noChangeArrowheads="1"/>
            </p:cNvSpPr>
            <p:nvPr/>
          </p:nvSpPr>
          <p:spPr bwMode="auto">
            <a:xfrm>
              <a:off x="3276600" y="4876800"/>
              <a:ext cx="1291764" cy="369332"/>
            </a:xfrm>
            <a:prstGeom prst="rect">
              <a:avLst/>
            </a:prstGeom>
            <a:noFill/>
            <a:ln w="9525">
              <a:noFill/>
              <a:miter lim="800000"/>
              <a:headEnd/>
              <a:tailEnd/>
            </a:ln>
          </p:spPr>
          <p:txBody>
            <a:bodyPr wrap="none">
              <a:spAutoFit/>
            </a:bodyPr>
            <a:lstStyle/>
            <a:p>
              <a:r>
                <a:rPr lang="en-US" dirty="0" smtClean="0"/>
                <a:t>Watershed</a:t>
              </a:r>
              <a:endParaRPr lang="en-US" dirty="0"/>
            </a:p>
          </p:txBody>
        </p:sp>
        <p:cxnSp>
          <p:nvCxnSpPr>
            <p:cNvPr id="27" name="Straight Connector 26"/>
            <p:cNvCxnSpPr/>
            <p:nvPr/>
          </p:nvCxnSpPr>
          <p:spPr>
            <a:xfrm>
              <a:off x="3352800" y="3352801"/>
              <a:ext cx="4572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743200" y="4495800"/>
              <a:ext cx="7620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156993" y="4928394"/>
              <a:ext cx="188913" cy="165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7744" y="3440907"/>
              <a:ext cx="361950" cy="52863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076" name="TextBox 40"/>
          <p:cNvSpPr txBox="1">
            <a:spLocks noChangeArrowheads="1"/>
          </p:cNvSpPr>
          <p:nvPr/>
        </p:nvSpPr>
        <p:spPr bwMode="auto">
          <a:xfrm>
            <a:off x="88900" y="838200"/>
            <a:ext cx="3721100" cy="830263"/>
          </a:xfrm>
          <a:prstGeom prst="rect">
            <a:avLst/>
          </a:prstGeom>
          <a:noFill/>
          <a:ln w="9525">
            <a:noFill/>
            <a:miter lim="800000"/>
            <a:headEnd/>
            <a:tailEnd/>
          </a:ln>
        </p:spPr>
        <p:txBody>
          <a:bodyPr>
            <a:spAutoFit/>
          </a:bodyPr>
          <a:lstStyle/>
          <a:p>
            <a:pPr>
              <a:defRPr/>
            </a:pPr>
            <a:r>
              <a:rPr lang="en-US" sz="2400" i="1" dirty="0">
                <a:solidFill>
                  <a:schemeClr val="tx2"/>
                </a:solidFill>
                <a:latin typeface="+mn-lt"/>
              </a:rPr>
              <a:t>Accessing and synthesizing data and models ……</a:t>
            </a:r>
          </a:p>
        </p:txBody>
      </p:sp>
      <p:sp>
        <p:nvSpPr>
          <p:cNvPr id="3077" name="TextBox 42"/>
          <p:cNvSpPr txBox="1">
            <a:spLocks noChangeArrowheads="1"/>
          </p:cNvSpPr>
          <p:nvPr/>
        </p:nvSpPr>
        <p:spPr bwMode="auto">
          <a:xfrm>
            <a:off x="5334000" y="6248400"/>
            <a:ext cx="3679825" cy="461963"/>
          </a:xfrm>
          <a:prstGeom prst="rect">
            <a:avLst/>
          </a:prstGeom>
          <a:noFill/>
          <a:ln w="9525">
            <a:noFill/>
            <a:miter lim="800000"/>
            <a:headEnd/>
            <a:tailEnd/>
          </a:ln>
        </p:spPr>
        <p:txBody>
          <a:bodyPr wrap="none">
            <a:spAutoFit/>
          </a:bodyPr>
          <a:lstStyle/>
          <a:p>
            <a:pPr>
              <a:defRPr/>
            </a:pPr>
            <a:r>
              <a:rPr lang="en-US" sz="2400" i="1" dirty="0">
                <a:solidFill>
                  <a:schemeClr val="tx2"/>
                </a:solidFill>
                <a:latin typeface="+mn-lt"/>
              </a:rPr>
              <a:t>…… doing this in “the cloud”</a:t>
            </a:r>
          </a:p>
        </p:txBody>
      </p:sp>
    </p:spTree>
    <p:extLst>
      <p:ext uri="{BB962C8B-B14F-4D97-AF65-F5344CB8AC3E}">
        <p14:creationId xmlns:p14="http://schemas.microsoft.com/office/powerpoint/2010/main" val="1906742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74638"/>
            <a:ext cx="8902425" cy="1143000"/>
          </a:xfrm>
        </p:spPr>
        <p:txBody>
          <a:bodyPr/>
          <a:lstStyle/>
          <a:p>
            <a:r>
              <a:rPr lang="en-US" dirty="0" smtClean="0"/>
              <a:t>Web Services Stack for Climate Grids</a:t>
            </a:r>
            <a:endParaRPr lang="en-US" dirty="0"/>
          </a:p>
        </p:txBody>
      </p:sp>
      <p:grpSp>
        <p:nvGrpSpPr>
          <p:cNvPr id="3" name="Group 24"/>
          <p:cNvGrpSpPr/>
          <p:nvPr/>
        </p:nvGrpSpPr>
        <p:grpSpPr>
          <a:xfrm>
            <a:off x="533401" y="2133600"/>
            <a:ext cx="3429000" cy="3318933"/>
            <a:chOff x="5943599" y="2438400"/>
            <a:chExt cx="1354812" cy="1295400"/>
          </a:xfrm>
        </p:grpSpPr>
        <p:sp>
          <p:nvSpPr>
            <p:cNvPr id="4" name="TextBox 3"/>
            <p:cNvSpPr txBox="1"/>
            <p:nvPr/>
          </p:nvSpPr>
          <p:spPr>
            <a:xfrm>
              <a:off x="7101122" y="2659098"/>
              <a:ext cx="184731" cy="369332"/>
            </a:xfrm>
            <a:prstGeom prst="rect">
              <a:avLst/>
            </a:prstGeom>
            <a:noFill/>
          </p:spPr>
          <p:txBody>
            <a:bodyPr wrap="none" rtlCol="0">
              <a:spAutoFit/>
            </a:bodyPr>
            <a:lstStyle/>
            <a:p>
              <a:endParaRPr lang="en-US" dirty="0">
                <a:solidFill>
                  <a:prstClr val="black"/>
                </a:solidFill>
              </a:endParaRPr>
            </a:p>
          </p:txBody>
        </p:sp>
        <p:grpSp>
          <p:nvGrpSpPr>
            <p:cNvPr id="5" name="Group 4"/>
            <p:cNvGrpSpPr/>
            <p:nvPr/>
          </p:nvGrpSpPr>
          <p:grpSpPr>
            <a:xfrm>
              <a:off x="5943599" y="2438400"/>
              <a:ext cx="1181490" cy="1295400"/>
              <a:chOff x="6553199" y="1295400"/>
              <a:chExt cx="1676401" cy="1905000"/>
            </a:xfrm>
          </p:grpSpPr>
          <p:grpSp>
            <p:nvGrpSpPr>
              <p:cNvPr id="9" name="Group 15"/>
              <p:cNvGrpSpPr/>
              <p:nvPr/>
            </p:nvGrpSpPr>
            <p:grpSpPr>
              <a:xfrm>
                <a:off x="6553199" y="1295400"/>
                <a:ext cx="1222023" cy="1905000"/>
                <a:chOff x="7391399" y="685800"/>
                <a:chExt cx="1222023" cy="1905000"/>
              </a:xfrm>
            </p:grpSpPr>
            <p:sp>
              <p:nvSpPr>
                <p:cNvPr id="16" name="Oval 15"/>
                <p:cNvSpPr/>
                <p:nvPr/>
              </p:nvSpPr>
              <p:spPr>
                <a:xfrm>
                  <a:off x="7391399" y="685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7391400" y="22098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stCxn id="16" idx="2"/>
                  <a:endCxn id="17" idx="2"/>
                </p:cNvCxnSpPr>
                <p:nvPr/>
              </p:nvCxnSpPr>
              <p:spPr>
                <a:xfrm rot="10800000" flipV="1">
                  <a:off x="7391399" y="876300"/>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8613422" y="855133"/>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7772400" y="1828800"/>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2400" y="2286000"/>
                <a:ext cx="3048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72400" y="2743200"/>
                <a:ext cx="304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77200" y="1752600"/>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8077200" y="2209800"/>
                <a:ext cx="152400"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8077200" y="26670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7109875" y="2977670"/>
              <a:ext cx="184731" cy="369332"/>
            </a:xfrm>
            <a:prstGeom prst="rect">
              <a:avLst/>
            </a:prstGeom>
            <a:noFill/>
          </p:spPr>
          <p:txBody>
            <a:bodyPr wrap="none" rtlCol="0">
              <a:spAutoFit/>
            </a:bodyPr>
            <a:lstStyle/>
            <a:p>
              <a:endParaRPr lang="en-US" dirty="0">
                <a:solidFill>
                  <a:prstClr val="black"/>
                </a:solidFill>
              </a:endParaRPr>
            </a:p>
          </p:txBody>
        </p:sp>
        <p:sp>
          <p:nvSpPr>
            <p:cNvPr id="7" name="TextBox 6"/>
            <p:cNvSpPr txBox="1"/>
            <p:nvPr/>
          </p:nvSpPr>
          <p:spPr>
            <a:xfrm>
              <a:off x="7113680" y="3309677"/>
              <a:ext cx="184731" cy="369332"/>
            </a:xfrm>
            <a:prstGeom prst="rect">
              <a:avLst/>
            </a:prstGeom>
            <a:noFill/>
          </p:spPr>
          <p:txBody>
            <a:bodyPr wrap="none" rtlCol="0">
              <a:spAutoFit/>
            </a:bodyPr>
            <a:lstStyle/>
            <a:p>
              <a:endParaRPr lang="en-US" dirty="0">
                <a:solidFill>
                  <a:prstClr val="black"/>
                </a:solidFill>
              </a:endParaRPr>
            </a:p>
          </p:txBody>
        </p:sp>
        <p:sp>
          <p:nvSpPr>
            <p:cNvPr id="8" name="TextBox 7"/>
            <p:cNvSpPr txBox="1"/>
            <p:nvPr/>
          </p:nvSpPr>
          <p:spPr>
            <a:xfrm>
              <a:off x="6008795" y="2787904"/>
              <a:ext cx="694282" cy="612648"/>
            </a:xfrm>
            <a:prstGeom prst="rect">
              <a:avLst/>
            </a:prstGeom>
            <a:noFill/>
          </p:spPr>
          <p:txBody>
            <a:bodyPr wrap="none" rtlCol="0">
              <a:spAutoFit/>
            </a:bodyPr>
            <a:lstStyle/>
            <a:p>
              <a:pPr algn="ctr"/>
              <a:r>
                <a:rPr lang="en-US" sz="3200" dirty="0" smtClean="0">
                  <a:solidFill>
                    <a:prstClr val="black"/>
                  </a:solidFill>
                </a:rPr>
                <a:t>Grid </a:t>
              </a:r>
            </a:p>
            <a:p>
              <a:pPr algn="ctr"/>
              <a:r>
                <a:rPr lang="en-US" sz="3200" dirty="0" smtClean="0">
                  <a:solidFill>
                    <a:prstClr val="black"/>
                  </a:solidFill>
                </a:rPr>
                <a:t>Data</a:t>
              </a:r>
              <a:endParaRPr lang="en-US" sz="3200" dirty="0" smtClean="0">
                <a:solidFill>
                  <a:prstClr val="black"/>
                </a:solidFill>
              </a:endParaRPr>
            </a:p>
            <a:p>
              <a:pPr algn="ctr"/>
              <a:r>
                <a:rPr lang="en-US" sz="3200" dirty="0" smtClean="0">
                  <a:solidFill>
                    <a:prstClr val="black"/>
                  </a:solidFill>
                </a:rPr>
                <a:t>Services</a:t>
              </a:r>
              <a:endParaRPr lang="en-US" sz="3200" dirty="0" smtClean="0">
                <a:solidFill>
                  <a:prstClr val="black"/>
                </a:solidFill>
              </a:endParaRPr>
            </a:p>
          </p:txBody>
        </p:sp>
      </p:grpSp>
      <p:sp>
        <p:nvSpPr>
          <p:cNvPr id="21" name="TextBox 20"/>
          <p:cNvSpPr txBox="1"/>
          <p:nvPr/>
        </p:nvSpPr>
        <p:spPr>
          <a:xfrm>
            <a:off x="3962400" y="1459119"/>
            <a:ext cx="4227959" cy="646331"/>
          </a:xfrm>
          <a:prstGeom prst="rect">
            <a:avLst/>
          </a:prstGeom>
          <a:noFill/>
          <a:ln w="28575">
            <a:solidFill>
              <a:srgbClr val="FF0000"/>
            </a:solidFill>
          </a:ln>
        </p:spPr>
        <p:txBody>
          <a:bodyPr wrap="square" rtlCol="0">
            <a:spAutoFit/>
          </a:bodyPr>
          <a:lstStyle/>
          <a:p>
            <a:r>
              <a:rPr lang="en-US" dirty="0" smtClean="0">
                <a:solidFill>
                  <a:srgbClr val="FF0000"/>
                </a:solidFill>
              </a:rPr>
              <a:t>OGC Catalog Service for the Web  </a:t>
            </a:r>
            <a:r>
              <a:rPr lang="en-US" dirty="0" smtClean="0"/>
              <a:t>with standard metadata: ISO, Dublin Core, ..</a:t>
            </a:r>
            <a:endParaRPr lang="en-US" dirty="0"/>
          </a:p>
        </p:txBody>
      </p:sp>
      <p:sp>
        <p:nvSpPr>
          <p:cNvPr id="23" name="TextBox 22"/>
          <p:cNvSpPr txBox="1"/>
          <p:nvPr/>
        </p:nvSpPr>
        <p:spPr>
          <a:xfrm>
            <a:off x="5066276" y="4134999"/>
            <a:ext cx="3581400" cy="369332"/>
          </a:xfrm>
          <a:prstGeom prst="rect">
            <a:avLst/>
          </a:prstGeom>
          <a:noFill/>
        </p:spPr>
        <p:txBody>
          <a:bodyPr wrap="square" rtlCol="0">
            <a:spAutoFit/>
          </a:bodyPr>
          <a:lstStyle/>
          <a:p>
            <a:r>
              <a:rPr lang="en-US" dirty="0" smtClean="0"/>
              <a:t>OGC Web Feature Service</a:t>
            </a:r>
            <a:endParaRPr lang="en-US" dirty="0"/>
          </a:p>
        </p:txBody>
      </p:sp>
      <p:sp>
        <p:nvSpPr>
          <p:cNvPr id="24" name="TextBox 23"/>
          <p:cNvSpPr txBox="1"/>
          <p:nvPr/>
        </p:nvSpPr>
        <p:spPr>
          <a:xfrm>
            <a:off x="3562967" y="2832068"/>
            <a:ext cx="1247457" cy="461665"/>
          </a:xfrm>
          <a:prstGeom prst="rect">
            <a:avLst/>
          </a:prstGeom>
          <a:noFill/>
        </p:spPr>
        <p:txBody>
          <a:bodyPr wrap="none" rtlCol="0">
            <a:spAutoFit/>
          </a:bodyPr>
          <a:lstStyle/>
          <a:p>
            <a:r>
              <a:rPr lang="en-US" sz="2400" dirty="0" smtClean="0">
                <a:solidFill>
                  <a:srgbClr val="FF0000"/>
                </a:solidFill>
              </a:rPr>
              <a:t>Catalog</a:t>
            </a:r>
            <a:endParaRPr lang="en-US" sz="2400" dirty="0">
              <a:solidFill>
                <a:srgbClr val="FF0000"/>
              </a:solidFill>
            </a:endParaRPr>
          </a:p>
        </p:txBody>
      </p:sp>
      <p:sp>
        <p:nvSpPr>
          <p:cNvPr id="25" name="TextBox 24"/>
          <p:cNvSpPr txBox="1"/>
          <p:nvPr/>
        </p:nvSpPr>
        <p:spPr>
          <a:xfrm>
            <a:off x="3583749" y="3645310"/>
            <a:ext cx="1468672" cy="461665"/>
          </a:xfrm>
          <a:prstGeom prst="rect">
            <a:avLst/>
          </a:prstGeom>
          <a:noFill/>
        </p:spPr>
        <p:txBody>
          <a:bodyPr wrap="none" rtlCol="0">
            <a:spAutoFit/>
          </a:bodyPr>
          <a:lstStyle/>
          <a:p>
            <a:r>
              <a:rPr lang="en-US" sz="2400" dirty="0" smtClean="0">
                <a:solidFill>
                  <a:srgbClr val="00B050"/>
                </a:solidFill>
              </a:rPr>
              <a:t>Metadata</a:t>
            </a:r>
            <a:endParaRPr lang="en-US" sz="2400" dirty="0">
              <a:solidFill>
                <a:srgbClr val="00B050"/>
              </a:solidFill>
            </a:endParaRPr>
          </a:p>
        </p:txBody>
      </p:sp>
      <p:sp>
        <p:nvSpPr>
          <p:cNvPr id="26" name="TextBox 25"/>
          <p:cNvSpPr txBox="1"/>
          <p:nvPr/>
        </p:nvSpPr>
        <p:spPr>
          <a:xfrm>
            <a:off x="3696841" y="4430344"/>
            <a:ext cx="835485" cy="461665"/>
          </a:xfrm>
          <a:prstGeom prst="rect">
            <a:avLst/>
          </a:prstGeom>
          <a:noFill/>
        </p:spPr>
        <p:txBody>
          <a:bodyPr wrap="none" rtlCol="0">
            <a:spAutoFit/>
          </a:bodyPr>
          <a:lstStyle/>
          <a:p>
            <a:r>
              <a:rPr lang="en-US" sz="2400" dirty="0" smtClean="0">
                <a:solidFill>
                  <a:schemeClr val="tx2"/>
                </a:solidFill>
              </a:rPr>
              <a:t>Data</a:t>
            </a:r>
            <a:endParaRPr lang="en-US" sz="2400" dirty="0">
              <a:solidFill>
                <a:schemeClr val="tx2"/>
              </a:solidFill>
            </a:endParaRPr>
          </a:p>
        </p:txBody>
      </p:sp>
      <p:sp>
        <p:nvSpPr>
          <p:cNvPr id="28" name="TextBox 27"/>
          <p:cNvSpPr txBox="1"/>
          <p:nvPr/>
        </p:nvSpPr>
        <p:spPr>
          <a:xfrm>
            <a:off x="4532326" y="6109855"/>
            <a:ext cx="4306874" cy="369332"/>
          </a:xfrm>
          <a:prstGeom prst="rect">
            <a:avLst/>
          </a:prstGeom>
          <a:noFill/>
        </p:spPr>
        <p:txBody>
          <a:bodyPr wrap="square" rtlCol="0">
            <a:spAutoFit/>
          </a:bodyPr>
          <a:lstStyle/>
          <a:p>
            <a:r>
              <a:rPr lang="en-US" dirty="0" smtClean="0">
                <a:solidFill>
                  <a:schemeClr val="tx2"/>
                </a:solidFill>
              </a:rPr>
              <a:t>OGC Web Coverage Service or </a:t>
            </a:r>
            <a:r>
              <a:rPr lang="en-US" dirty="0" err="1" smtClean="0">
                <a:solidFill>
                  <a:schemeClr val="tx2"/>
                </a:solidFill>
              </a:rPr>
              <a:t>netCDF</a:t>
            </a:r>
            <a:endParaRPr lang="en-US" dirty="0">
              <a:solidFill>
                <a:schemeClr val="tx2"/>
              </a:solidFill>
            </a:endParaRPr>
          </a:p>
        </p:txBody>
      </p:sp>
      <p:sp>
        <p:nvSpPr>
          <p:cNvPr id="29" name="TextBox 28"/>
          <p:cNvSpPr txBox="1"/>
          <p:nvPr/>
        </p:nvSpPr>
        <p:spPr>
          <a:xfrm>
            <a:off x="2345952" y="1597618"/>
            <a:ext cx="1454244" cy="369332"/>
          </a:xfrm>
          <a:prstGeom prst="rect">
            <a:avLst/>
          </a:prstGeom>
          <a:noFill/>
          <a:ln>
            <a:solidFill>
              <a:schemeClr val="tx1"/>
            </a:solidFill>
          </a:ln>
        </p:spPr>
        <p:txBody>
          <a:bodyPr wrap="none" rtlCol="0">
            <a:spAutoFit/>
          </a:bodyPr>
          <a:lstStyle/>
          <a:p>
            <a:r>
              <a:rPr lang="en-US" dirty="0" smtClean="0"/>
              <a:t>Who, What?</a:t>
            </a:r>
            <a:endParaRPr lang="en-US" dirty="0"/>
          </a:p>
        </p:txBody>
      </p:sp>
      <p:sp>
        <p:nvSpPr>
          <p:cNvPr id="30" name="TextBox 29"/>
          <p:cNvSpPr txBox="1"/>
          <p:nvPr/>
        </p:nvSpPr>
        <p:spPr>
          <a:xfrm>
            <a:off x="7500858" y="3145927"/>
            <a:ext cx="1723549" cy="369332"/>
          </a:xfrm>
          <a:prstGeom prst="rect">
            <a:avLst/>
          </a:prstGeom>
          <a:noFill/>
          <a:ln>
            <a:solidFill>
              <a:schemeClr val="tx1"/>
            </a:solidFill>
          </a:ln>
        </p:spPr>
        <p:txBody>
          <a:bodyPr wrap="none" rtlCol="0">
            <a:spAutoFit/>
          </a:bodyPr>
          <a:lstStyle/>
          <a:p>
            <a:r>
              <a:rPr lang="en-US" dirty="0" smtClean="0"/>
              <a:t>Where, When?</a:t>
            </a:r>
            <a:endParaRPr lang="en-US" dirty="0"/>
          </a:p>
        </p:txBody>
      </p:sp>
      <p:sp>
        <p:nvSpPr>
          <p:cNvPr id="31" name="TextBox 30"/>
          <p:cNvSpPr txBox="1"/>
          <p:nvPr/>
        </p:nvSpPr>
        <p:spPr>
          <a:xfrm>
            <a:off x="7676781" y="5267867"/>
            <a:ext cx="1454244" cy="369332"/>
          </a:xfrm>
          <a:prstGeom prst="rect">
            <a:avLst/>
          </a:prstGeom>
          <a:noFill/>
          <a:ln>
            <a:solidFill>
              <a:schemeClr val="tx1"/>
            </a:solidFill>
          </a:ln>
        </p:spPr>
        <p:txBody>
          <a:bodyPr wrap="none" rtlCol="0">
            <a:spAutoFit/>
          </a:bodyPr>
          <a:lstStyle/>
          <a:p>
            <a:r>
              <a:rPr lang="en-US" dirty="0" smtClean="0"/>
              <a:t>Get the data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81800"/>
            <a:ext cx="1575363" cy="119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968" y="2811806"/>
            <a:ext cx="191639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3641" y="5791200"/>
            <a:ext cx="4004622" cy="461665"/>
          </a:xfrm>
          <a:prstGeom prst="rect">
            <a:avLst/>
          </a:prstGeom>
          <a:noFill/>
          <a:ln>
            <a:solidFill>
              <a:schemeClr val="tx1"/>
            </a:solidFill>
          </a:ln>
        </p:spPr>
        <p:txBody>
          <a:bodyPr wrap="none" rtlCol="0">
            <a:spAutoFit/>
          </a:bodyPr>
          <a:lstStyle/>
          <a:p>
            <a:r>
              <a:rPr lang="en-US" sz="2400" dirty="0" smtClean="0"/>
              <a:t>“Crossing the Digital Divide”</a:t>
            </a:r>
            <a:endParaRPr lang="en-US" sz="2400" dirty="0"/>
          </a:p>
        </p:txBody>
      </p:sp>
    </p:spTree>
    <p:extLst>
      <p:ext uri="{BB962C8B-B14F-4D97-AF65-F5344CB8AC3E}">
        <p14:creationId xmlns:p14="http://schemas.microsoft.com/office/powerpoint/2010/main" val="2568306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Linking </a:t>
            </a:r>
            <a:r>
              <a:rPr lang="en-US" dirty="0" smtClean="0"/>
              <a:t>SWAT with Climate Models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371600" y="1219200"/>
            <a:ext cx="5410200" cy="5410200"/>
          </a:xfrm>
          <a:prstGeom prst="rect">
            <a:avLst/>
          </a:prstGeom>
          <a:noFill/>
          <a:ln w="9525">
            <a:noFill/>
            <a:miter lim="800000"/>
            <a:headEnd/>
            <a:tailEnd/>
          </a:ln>
        </p:spPr>
      </p:pic>
      <p:sp>
        <p:nvSpPr>
          <p:cNvPr id="6" name="TextBox 5"/>
          <p:cNvSpPr txBox="1"/>
          <p:nvPr/>
        </p:nvSpPr>
        <p:spPr>
          <a:xfrm>
            <a:off x="6172200" y="2119745"/>
            <a:ext cx="1905000" cy="923330"/>
          </a:xfrm>
          <a:prstGeom prst="rect">
            <a:avLst/>
          </a:prstGeom>
          <a:noFill/>
        </p:spPr>
        <p:txBody>
          <a:bodyPr wrap="square" rtlCol="0">
            <a:spAutoFit/>
          </a:bodyPr>
          <a:lstStyle/>
          <a:p>
            <a:pPr algn="ctr"/>
            <a:r>
              <a:rPr lang="en-US" dirty="0" smtClean="0"/>
              <a:t>Jon </a:t>
            </a:r>
            <a:r>
              <a:rPr lang="en-US" dirty="0" err="1" smtClean="0"/>
              <a:t>Goodall</a:t>
            </a:r>
            <a:r>
              <a:rPr lang="en-US" dirty="0" smtClean="0"/>
              <a:t>, University of South Carolina</a:t>
            </a:r>
            <a:endParaRPr lang="en-US" dirty="0"/>
          </a:p>
        </p:txBody>
      </p:sp>
      <p:sp>
        <p:nvSpPr>
          <p:cNvPr id="7" name="TextBox 6"/>
          <p:cNvSpPr txBox="1"/>
          <p:nvPr/>
        </p:nvSpPr>
        <p:spPr>
          <a:xfrm>
            <a:off x="228600" y="4191000"/>
            <a:ext cx="1905000" cy="646331"/>
          </a:xfrm>
          <a:prstGeom prst="rect">
            <a:avLst/>
          </a:prstGeom>
          <a:noFill/>
        </p:spPr>
        <p:txBody>
          <a:bodyPr wrap="square" rtlCol="0">
            <a:spAutoFit/>
          </a:bodyPr>
          <a:lstStyle/>
          <a:p>
            <a:pPr algn="ctr"/>
            <a:r>
              <a:rPr lang="en-US" dirty="0" smtClean="0"/>
              <a:t>Cecelia DeLuca, NOAA/NCAR</a:t>
            </a:r>
            <a:endParaRPr lang="en-US" dirty="0"/>
          </a:p>
        </p:txBody>
      </p:sp>
      <p:sp>
        <p:nvSpPr>
          <p:cNvPr id="8" name="TextBox 7"/>
          <p:cNvSpPr txBox="1"/>
          <p:nvPr/>
        </p:nvSpPr>
        <p:spPr>
          <a:xfrm>
            <a:off x="3810000" y="4327082"/>
            <a:ext cx="1421992" cy="461665"/>
          </a:xfrm>
          <a:prstGeom prst="rect">
            <a:avLst/>
          </a:prstGeom>
          <a:noFill/>
        </p:spPr>
        <p:txBody>
          <a:bodyPr wrap="none" rtlCol="0">
            <a:spAutoFit/>
          </a:bodyPr>
          <a:lstStyle/>
          <a:p>
            <a:r>
              <a:rPr lang="en-US" sz="2400" dirty="0" err="1" smtClean="0"/>
              <a:t>WaterML</a:t>
            </a:r>
            <a:endParaRPr lang="en-US" sz="2400" dirty="0"/>
          </a:p>
        </p:txBody>
      </p:sp>
      <p:sp>
        <p:nvSpPr>
          <p:cNvPr id="9" name="Rectangle 8"/>
          <p:cNvSpPr/>
          <p:nvPr/>
        </p:nvSpPr>
        <p:spPr>
          <a:xfrm>
            <a:off x="3200400" y="6209574"/>
            <a:ext cx="5943600" cy="646331"/>
          </a:xfrm>
          <a:prstGeom prst="rect">
            <a:avLst/>
          </a:prstGeom>
        </p:spPr>
        <p:txBody>
          <a:bodyPr wrap="square">
            <a:spAutoFit/>
          </a:bodyPr>
          <a:lstStyle/>
          <a:p>
            <a:r>
              <a:rPr lang="en-US" dirty="0"/>
              <a:t>More </a:t>
            </a:r>
            <a:r>
              <a:rPr lang="en-US" dirty="0" smtClean="0"/>
              <a:t>information: </a:t>
            </a:r>
            <a:r>
              <a:rPr lang="en-US" dirty="0" smtClean="0">
                <a:hlinkClick r:id="rId3"/>
              </a:rPr>
              <a:t>http</a:t>
            </a:r>
            <a:r>
              <a:rPr lang="en-US" dirty="0">
                <a:hlinkClick r:id="rId3"/>
              </a:rPr>
              <a:t>://www.earthsystemcurator.org/projects/openmi.shtml</a:t>
            </a:r>
            <a:r>
              <a:rPr lang="en-US" dirty="0"/>
              <a:t>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51" y="1676400"/>
            <a:ext cx="2375298" cy="159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600200" y="3043075"/>
            <a:ext cx="959049" cy="69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270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Water Web Services</a:t>
            </a:r>
            <a:endParaRPr lang="en-US" sz="3600" dirty="0"/>
          </a:p>
        </p:txBody>
      </p:sp>
      <p:sp>
        <p:nvSpPr>
          <p:cNvPr id="3" name="Content Placeholder 2"/>
          <p:cNvSpPr>
            <a:spLocks noGrp="1"/>
          </p:cNvSpPr>
          <p:nvPr>
            <p:ph idx="1"/>
          </p:nvPr>
        </p:nvSpPr>
        <p:spPr/>
        <p:txBody>
          <a:bodyPr/>
          <a:lstStyle/>
          <a:p>
            <a:r>
              <a:rPr lang="en-US" dirty="0" smtClean="0">
                <a:solidFill>
                  <a:srgbClr val="FF0000"/>
                </a:solidFill>
              </a:rPr>
              <a:t>Water Data Services</a:t>
            </a:r>
          </a:p>
          <a:p>
            <a:r>
              <a:rPr lang="en-US" dirty="0" smtClean="0"/>
              <a:t>Regional Applications</a:t>
            </a:r>
          </a:p>
        </p:txBody>
      </p:sp>
    </p:spTree>
    <p:extLst>
      <p:ext uri="{BB962C8B-B14F-4D97-AF65-F5344CB8AC3E}">
        <p14:creationId xmlns:p14="http://schemas.microsoft.com/office/powerpoint/2010/main" val="4120260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Sharing water data regionally using </a:t>
            </a:r>
            <a:r>
              <a:rPr lang="en-US" dirty="0" err="1" smtClean="0">
                <a:solidFill>
                  <a:srgbClr val="FF0000"/>
                </a:solidFill>
              </a:rPr>
              <a:t>WaterML</a:t>
            </a:r>
            <a:r>
              <a:rPr lang="en-US" dirty="0" smtClean="0">
                <a:solidFill>
                  <a:srgbClr val="FF0000"/>
                </a:solidFill>
              </a:rPr>
              <a:t> and OGC web services</a:t>
            </a:r>
            <a:r>
              <a:rPr lang="en-US" dirty="0" smtClean="0"/>
              <a:t> is practical at any scale</a:t>
            </a:r>
          </a:p>
          <a:p>
            <a:r>
              <a:rPr lang="en-US" dirty="0" smtClean="0"/>
              <a:t>Each organization stores its own data and metadata in a </a:t>
            </a:r>
            <a:r>
              <a:rPr lang="en-US" dirty="0" smtClean="0">
                <a:solidFill>
                  <a:srgbClr val="FF0000"/>
                </a:solidFill>
              </a:rPr>
              <a:t>catalog</a:t>
            </a:r>
          </a:p>
          <a:p>
            <a:r>
              <a:rPr lang="en-US" dirty="0" smtClean="0"/>
              <a:t>A </a:t>
            </a:r>
            <a:r>
              <a:rPr lang="en-US" dirty="0" err="1" smtClean="0">
                <a:solidFill>
                  <a:srgbClr val="FF0000"/>
                </a:solidFill>
              </a:rPr>
              <a:t>metacatalog</a:t>
            </a:r>
            <a:r>
              <a:rPr lang="en-US" dirty="0" smtClean="0"/>
              <a:t> or listing of the catalogs can be searched as if it were a single data system</a:t>
            </a:r>
          </a:p>
          <a:p>
            <a:r>
              <a:rPr lang="en-US" dirty="0" err="1" smtClean="0"/>
              <a:t>WaterML</a:t>
            </a:r>
            <a:r>
              <a:rPr lang="en-US" dirty="0" smtClean="0"/>
              <a:t> can also be used to link climate and hydrologic </a:t>
            </a:r>
            <a:r>
              <a:rPr lang="en-US" dirty="0" smtClean="0">
                <a:solidFill>
                  <a:srgbClr val="FF0000"/>
                </a:solidFill>
              </a:rPr>
              <a:t>modeling services</a:t>
            </a:r>
          </a:p>
          <a:p>
            <a:endParaRPr lang="en-US" dirty="0"/>
          </a:p>
        </p:txBody>
      </p:sp>
    </p:spTree>
    <p:extLst>
      <p:ext uri="{BB962C8B-B14F-4D97-AF65-F5344CB8AC3E}">
        <p14:creationId xmlns:p14="http://schemas.microsoft.com/office/powerpoint/2010/main" val="217913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solidFill>
                  <a:srgbClr val="FF0000"/>
                </a:solidFill>
              </a:rPr>
              <a:t>Stefano </a:t>
            </a:r>
            <a:r>
              <a:rPr lang="en-US" dirty="0" err="1" smtClean="0">
                <a:solidFill>
                  <a:srgbClr val="FF0000"/>
                </a:solidFill>
              </a:rPr>
              <a:t>Nativi</a:t>
            </a:r>
            <a:endParaRPr lang="en-US" dirty="0" smtClean="0">
              <a:solidFill>
                <a:srgbClr val="FF0000"/>
              </a:solidFill>
            </a:endParaRPr>
          </a:p>
          <a:p>
            <a:pPr lvl="1"/>
            <a:r>
              <a:rPr lang="en-US" dirty="0" smtClean="0"/>
              <a:t>“Crossing the Digital Divide” – searching across catalogs of </a:t>
            </a:r>
            <a:r>
              <a:rPr lang="en-US" dirty="0" smtClean="0">
                <a:solidFill>
                  <a:srgbClr val="FF0000"/>
                </a:solidFill>
              </a:rPr>
              <a:t>time series and grid </a:t>
            </a:r>
            <a:r>
              <a:rPr lang="en-US" dirty="0" smtClean="0"/>
              <a:t>information</a:t>
            </a:r>
          </a:p>
          <a:p>
            <a:r>
              <a:rPr lang="en-US" dirty="0" smtClean="0">
                <a:solidFill>
                  <a:srgbClr val="FF0000"/>
                </a:solidFill>
              </a:rPr>
              <a:t>David Lemon</a:t>
            </a:r>
          </a:p>
          <a:p>
            <a:pPr lvl="1"/>
            <a:r>
              <a:rPr lang="en-US" dirty="0" smtClean="0"/>
              <a:t>Co-Chair of OGC/WMO Hydrology Domain Working Group – </a:t>
            </a:r>
            <a:r>
              <a:rPr lang="en-US" dirty="0" smtClean="0">
                <a:solidFill>
                  <a:srgbClr val="FF0000"/>
                </a:solidFill>
              </a:rPr>
              <a:t>WaterML2</a:t>
            </a:r>
            <a:r>
              <a:rPr lang="en-US" dirty="0" smtClean="0"/>
              <a:t> specification</a:t>
            </a:r>
          </a:p>
          <a:p>
            <a:r>
              <a:rPr lang="en-US" dirty="0" smtClean="0">
                <a:solidFill>
                  <a:srgbClr val="FF0000"/>
                </a:solidFill>
              </a:rPr>
              <a:t>Dan Ames</a:t>
            </a:r>
          </a:p>
          <a:p>
            <a:pPr lvl="1"/>
            <a:r>
              <a:rPr lang="en-US" dirty="0" err="1" smtClean="0">
                <a:solidFill>
                  <a:srgbClr val="FF0000"/>
                </a:solidFill>
              </a:rPr>
              <a:t>HydroDesktop</a:t>
            </a:r>
            <a:r>
              <a:rPr lang="en-US" dirty="0" smtClean="0"/>
              <a:t> as a prototype Hydrologic Information System</a:t>
            </a:r>
            <a:endParaRPr lang="en-US" dirty="0"/>
          </a:p>
        </p:txBody>
      </p:sp>
    </p:spTree>
    <p:extLst>
      <p:ext uri="{BB962C8B-B14F-4D97-AF65-F5344CB8AC3E}">
        <p14:creationId xmlns:p14="http://schemas.microsoft.com/office/powerpoint/2010/main" val="108117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Problem</a:t>
            </a:r>
            <a:endParaRPr lang="en-US" dirty="0"/>
          </a:p>
        </p:txBody>
      </p:sp>
      <p:sp>
        <p:nvSpPr>
          <p:cNvPr id="3" name="Content Placeholder 2"/>
          <p:cNvSpPr>
            <a:spLocks noGrp="1"/>
          </p:cNvSpPr>
          <p:nvPr>
            <p:ph sz="half" idx="1"/>
          </p:nvPr>
        </p:nvSpPr>
        <p:spPr>
          <a:xfrm>
            <a:off x="457200" y="1600200"/>
            <a:ext cx="8153400" cy="4525963"/>
          </a:xfrm>
        </p:spPr>
        <p:txBody>
          <a:bodyPr/>
          <a:lstStyle/>
          <a:p>
            <a:r>
              <a:rPr lang="en-US" dirty="0" smtClean="0"/>
              <a:t>We have a region in which hydrologic data are collected by </a:t>
            </a:r>
            <a:r>
              <a:rPr lang="en-US" dirty="0" smtClean="0">
                <a:solidFill>
                  <a:srgbClr val="FF0000"/>
                </a:solidFill>
              </a:rPr>
              <a:t>many agencies</a:t>
            </a:r>
          </a:p>
          <a:p>
            <a:pPr lvl="1"/>
            <a:r>
              <a:rPr lang="en-US" dirty="0" smtClean="0"/>
              <a:t>National </a:t>
            </a:r>
          </a:p>
          <a:p>
            <a:pPr lvl="1"/>
            <a:r>
              <a:rPr lang="en-US" dirty="0" smtClean="0"/>
              <a:t>Regional</a:t>
            </a:r>
          </a:p>
          <a:p>
            <a:pPr lvl="1"/>
            <a:r>
              <a:rPr lang="en-US" dirty="0" smtClean="0"/>
              <a:t>Local</a:t>
            </a:r>
          </a:p>
          <a:p>
            <a:r>
              <a:rPr lang="en-US" dirty="0" smtClean="0"/>
              <a:t>We want to </a:t>
            </a:r>
            <a:r>
              <a:rPr lang="en-US" dirty="0" smtClean="0">
                <a:solidFill>
                  <a:srgbClr val="FF0000"/>
                </a:solidFill>
              </a:rPr>
              <a:t>discover</a:t>
            </a:r>
            <a:r>
              <a:rPr lang="en-US" dirty="0" smtClean="0"/>
              <a:t> these data and </a:t>
            </a:r>
            <a:r>
              <a:rPr lang="en-US" dirty="0" smtClean="0">
                <a:solidFill>
                  <a:srgbClr val="FF0000"/>
                </a:solidFill>
              </a:rPr>
              <a:t>access </a:t>
            </a:r>
            <a:r>
              <a:rPr lang="en-US" dirty="0" smtClean="0"/>
              <a:t>them in a consistent way as if this were </a:t>
            </a:r>
            <a:r>
              <a:rPr lang="en-US" dirty="0" smtClean="0">
                <a:solidFill>
                  <a:srgbClr val="FF0000"/>
                </a:solidFill>
              </a:rPr>
              <a:t>one data system</a:t>
            </a:r>
          </a:p>
          <a:p>
            <a:r>
              <a:rPr lang="en-US" dirty="0" smtClean="0"/>
              <a:t>We want to connect hydrologic </a:t>
            </a:r>
            <a:r>
              <a:rPr lang="en-US" dirty="0" smtClean="0">
                <a:solidFill>
                  <a:srgbClr val="FF0000"/>
                </a:solidFill>
              </a:rPr>
              <a:t>data and models</a:t>
            </a:r>
          </a:p>
          <a:p>
            <a:endParaRPr lang="en-US" dirty="0" smtClean="0"/>
          </a:p>
        </p:txBody>
      </p:sp>
      <p:sp>
        <p:nvSpPr>
          <p:cNvPr id="5" name="Right Brace 4"/>
          <p:cNvSpPr/>
          <p:nvPr/>
        </p:nvSpPr>
        <p:spPr>
          <a:xfrm>
            <a:off x="2514600" y="2590800"/>
            <a:ext cx="3810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048000" y="2839134"/>
            <a:ext cx="5638800" cy="830997"/>
          </a:xfrm>
          <a:prstGeom prst="rect">
            <a:avLst/>
          </a:prstGeom>
          <a:noFill/>
        </p:spPr>
        <p:txBody>
          <a:bodyPr wrap="square" rtlCol="0">
            <a:spAutoFit/>
          </a:bodyPr>
          <a:lstStyle/>
          <a:p>
            <a:r>
              <a:rPr lang="en-US" sz="2400" dirty="0" smtClean="0"/>
              <a:t>Different levels of government with </a:t>
            </a:r>
            <a:r>
              <a:rPr lang="en-US" sz="2400" dirty="0" smtClean="0">
                <a:solidFill>
                  <a:srgbClr val="FF0000"/>
                </a:solidFill>
              </a:rPr>
              <a:t>distributed responsibilities</a:t>
            </a:r>
            <a:endParaRPr lang="en-US" sz="2400" dirty="0">
              <a:solidFill>
                <a:srgbClr val="FF0000"/>
              </a:solidFill>
            </a:endParaRPr>
          </a:p>
        </p:txBody>
      </p:sp>
    </p:spTree>
    <p:extLst>
      <p:ext uri="{BB962C8B-B14F-4D97-AF65-F5344CB8AC3E}">
        <p14:creationId xmlns:p14="http://schemas.microsoft.com/office/powerpoint/2010/main" val="15370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 Black Sea Project</a:t>
            </a:r>
            <a:endParaRPr lang="en-US" dirty="0"/>
          </a:p>
        </p:txBody>
      </p:sp>
      <p:sp>
        <p:nvSpPr>
          <p:cNvPr id="4" name="TextBox 3"/>
          <p:cNvSpPr txBox="1"/>
          <p:nvPr/>
        </p:nvSpPr>
        <p:spPr>
          <a:xfrm>
            <a:off x="3276600" y="5638800"/>
            <a:ext cx="3058851" cy="461665"/>
          </a:xfrm>
          <a:prstGeom prst="rect">
            <a:avLst/>
          </a:prstGeom>
          <a:noFill/>
        </p:spPr>
        <p:txBody>
          <a:bodyPr wrap="none" rtlCol="0">
            <a:spAutoFit/>
          </a:bodyPr>
          <a:lstStyle/>
          <a:p>
            <a:r>
              <a:rPr lang="en-US" sz="2400" dirty="0" smtClean="0">
                <a:hlinkClick r:id="rId2"/>
              </a:rPr>
              <a:t>http://envirogrids.net</a:t>
            </a:r>
            <a:r>
              <a:rPr lang="en-US" sz="2400" dirty="0" smtClean="0"/>
              <a:t> </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534400" cy="96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429741"/>
            <a:ext cx="74295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956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8915400" cy="1143000"/>
          </a:xfrm>
        </p:spPr>
        <p:txBody>
          <a:bodyPr/>
          <a:lstStyle/>
          <a:p>
            <a:r>
              <a:rPr lang="en-US" dirty="0" smtClean="0"/>
              <a:t>A Virtual Observatory for Watersheds</a:t>
            </a:r>
          </a:p>
        </p:txBody>
      </p:sp>
      <p:grpSp>
        <p:nvGrpSpPr>
          <p:cNvPr id="6147" name="Group 41"/>
          <p:cNvGrpSpPr>
            <a:grpSpLocks/>
          </p:cNvGrpSpPr>
          <p:nvPr/>
        </p:nvGrpSpPr>
        <p:grpSpPr bwMode="auto">
          <a:xfrm>
            <a:off x="762000" y="990600"/>
            <a:ext cx="7372350" cy="5678488"/>
            <a:chOff x="533400" y="1179513"/>
            <a:chExt cx="7372350" cy="5678487"/>
          </a:xfrm>
        </p:grpSpPr>
        <p:pic>
          <p:nvPicPr>
            <p:cNvPr id="6150" name="Picture 7"/>
            <p:cNvPicPr>
              <a:picLocks noChangeArrowheads="1"/>
            </p:cNvPicPr>
            <p:nvPr/>
          </p:nvPicPr>
          <p:blipFill>
            <a:blip r:embed="rId2" cstate="print"/>
            <a:srcRect/>
            <a:stretch>
              <a:fillRect/>
            </a:stretch>
          </p:blipFill>
          <p:spPr bwMode="auto">
            <a:xfrm>
              <a:off x="533400" y="1179513"/>
              <a:ext cx="7372350" cy="5678487"/>
            </a:xfrm>
            <a:prstGeom prst="rect">
              <a:avLst/>
            </a:prstGeom>
            <a:noFill/>
            <a:ln w="12700">
              <a:noFill/>
              <a:miter lim="800000"/>
              <a:headEnd/>
              <a:tailEnd/>
            </a:ln>
          </p:spPr>
        </p:pic>
        <p:pic>
          <p:nvPicPr>
            <p:cNvPr id="615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3657600"/>
              <a:ext cx="2529682" cy="1397694"/>
            </a:xfrm>
            <a:prstGeom prst="rect">
              <a:avLst/>
            </a:prstGeom>
            <a:noFill/>
            <a:ln w="9525">
              <a:noFill/>
              <a:miter lim="800000"/>
              <a:headEnd/>
              <a:tailEnd/>
            </a:ln>
          </p:spPr>
        </p:pic>
        <p:pic>
          <p:nvPicPr>
            <p:cNvPr id="6152" name="Picture 19" descr="Chart"/>
            <p:cNvPicPr>
              <a:picLocks noChangeAspect="1" noChangeArrowheads="1"/>
            </p:cNvPicPr>
            <p:nvPr/>
          </p:nvPicPr>
          <p:blipFill>
            <a:blip r:embed="rId4" cstate="print"/>
            <a:srcRect/>
            <a:stretch>
              <a:fillRect/>
            </a:stretch>
          </p:blipFill>
          <p:spPr bwMode="auto">
            <a:xfrm>
              <a:off x="5334000" y="4570354"/>
              <a:ext cx="2128076" cy="1041048"/>
            </a:xfrm>
            <a:prstGeom prst="rect">
              <a:avLst/>
            </a:prstGeom>
            <a:noFill/>
            <a:ln w="9525">
              <a:noFill/>
              <a:miter lim="800000"/>
              <a:headEnd/>
              <a:tailEnd/>
            </a:ln>
          </p:spPr>
        </p:pic>
        <p:pic>
          <p:nvPicPr>
            <p:cNvPr id="6153" name="Picture 2"/>
            <p:cNvPicPr>
              <a:picLocks noChangeAspect="1" noChangeArrowheads="1"/>
            </p:cNvPicPr>
            <p:nvPr/>
          </p:nvPicPr>
          <p:blipFill>
            <a:blip r:embed="rId5" cstate="print"/>
            <a:srcRect/>
            <a:stretch>
              <a:fillRect/>
            </a:stretch>
          </p:blipFill>
          <p:spPr bwMode="auto">
            <a:xfrm>
              <a:off x="1143000" y="4267200"/>
              <a:ext cx="1628775" cy="1260122"/>
            </a:xfrm>
            <a:prstGeom prst="rect">
              <a:avLst/>
            </a:prstGeom>
            <a:noFill/>
            <a:ln w="9525">
              <a:noFill/>
              <a:miter lim="800000"/>
              <a:headEnd/>
              <a:tailEnd/>
            </a:ln>
          </p:spPr>
        </p:pic>
        <p:pic>
          <p:nvPicPr>
            <p:cNvPr id="6154" name="Picture 3"/>
            <p:cNvPicPr>
              <a:picLocks noChangeAspect="1" noChangeArrowheads="1"/>
            </p:cNvPicPr>
            <p:nvPr/>
          </p:nvPicPr>
          <p:blipFill>
            <a:blip r:embed="rId6" cstate="print"/>
            <a:srcRect/>
            <a:stretch>
              <a:fillRect/>
            </a:stretch>
          </p:blipFill>
          <p:spPr bwMode="auto">
            <a:xfrm>
              <a:off x="4495800" y="2133600"/>
              <a:ext cx="1514569" cy="1390650"/>
            </a:xfrm>
            <a:prstGeom prst="rect">
              <a:avLst/>
            </a:prstGeom>
            <a:noFill/>
            <a:ln w="9525">
              <a:noFill/>
              <a:miter lim="800000"/>
              <a:headEnd/>
              <a:tailEnd/>
            </a:ln>
          </p:spPr>
        </p:pic>
        <p:grpSp>
          <p:nvGrpSpPr>
            <p:cNvPr id="6155" name="Group 18"/>
            <p:cNvGrpSpPr>
              <a:grpSpLocks/>
            </p:cNvGrpSpPr>
            <p:nvPr/>
          </p:nvGrpSpPr>
          <p:grpSpPr bwMode="auto">
            <a:xfrm>
              <a:off x="2209800" y="2133600"/>
              <a:ext cx="1857375" cy="1383148"/>
              <a:chOff x="838200" y="4648200"/>
              <a:chExt cx="2543175" cy="1840348"/>
            </a:xfrm>
          </p:grpSpPr>
          <p:grpSp>
            <p:nvGrpSpPr>
              <p:cNvPr id="6165" name="Group 16"/>
              <p:cNvGrpSpPr>
                <a:grpSpLocks/>
              </p:cNvGrpSpPr>
              <p:nvPr/>
            </p:nvGrpSpPr>
            <p:grpSpPr bwMode="auto">
              <a:xfrm>
                <a:off x="838200" y="4800600"/>
                <a:ext cx="2543175" cy="1687948"/>
                <a:chOff x="838200" y="4800600"/>
                <a:chExt cx="2543175" cy="1687948"/>
              </a:xfrm>
            </p:grpSpPr>
            <p:pic>
              <p:nvPicPr>
                <p:cNvPr id="6167" name="Picture 4"/>
                <p:cNvPicPr>
                  <a:picLocks noChangeAspect="1" noChangeArrowheads="1"/>
                </p:cNvPicPr>
                <p:nvPr/>
              </p:nvPicPr>
              <p:blipFill>
                <a:blip r:embed="rId7" cstate="print"/>
                <a:srcRect/>
                <a:stretch>
                  <a:fillRect/>
                </a:stretch>
              </p:blipFill>
              <p:spPr bwMode="auto">
                <a:xfrm>
                  <a:off x="838200" y="4800600"/>
                  <a:ext cx="2543175" cy="1687948"/>
                </a:xfrm>
                <a:prstGeom prst="rect">
                  <a:avLst/>
                </a:prstGeom>
                <a:noFill/>
                <a:ln w="9525">
                  <a:noFill/>
                  <a:miter lim="800000"/>
                  <a:headEnd/>
                  <a:tailEnd/>
                </a:ln>
              </p:spPr>
            </p:pic>
            <p:sp>
              <p:nvSpPr>
                <p:cNvPr id="16" name="Rectangle 15"/>
                <p:cNvSpPr/>
                <p:nvPr/>
              </p:nvSpPr>
              <p:spPr>
                <a:xfrm>
                  <a:off x="838200" y="6095091"/>
                  <a:ext cx="380390" cy="382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8" name="Rectangle 17"/>
              <p:cNvSpPr/>
              <p:nvPr/>
            </p:nvSpPr>
            <p:spPr>
              <a:xfrm>
                <a:off x="1677230" y="4648201"/>
                <a:ext cx="1065090" cy="228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156" name="TextBox 20"/>
            <p:cNvSpPr txBox="1">
              <a:spLocks noChangeArrowheads="1"/>
            </p:cNvSpPr>
            <p:nvPr/>
          </p:nvSpPr>
          <p:spPr bwMode="auto">
            <a:xfrm>
              <a:off x="3048000" y="2286000"/>
              <a:ext cx="1120820" cy="369332"/>
            </a:xfrm>
            <a:prstGeom prst="rect">
              <a:avLst/>
            </a:prstGeom>
            <a:noFill/>
            <a:ln w="9525">
              <a:noFill/>
              <a:miter lim="800000"/>
              <a:headEnd/>
              <a:tailEnd/>
            </a:ln>
          </p:spPr>
          <p:txBody>
            <a:bodyPr wrap="none">
              <a:spAutoFit/>
            </a:bodyPr>
            <a:lstStyle/>
            <a:p>
              <a:r>
                <a:rPr lang="en-US"/>
                <a:t>Modeling</a:t>
              </a:r>
            </a:p>
          </p:txBody>
        </p:sp>
        <p:sp>
          <p:nvSpPr>
            <p:cNvPr id="6157" name="TextBox 21"/>
            <p:cNvSpPr txBox="1">
              <a:spLocks noChangeArrowheads="1"/>
            </p:cNvSpPr>
            <p:nvPr/>
          </p:nvSpPr>
          <p:spPr bwMode="auto">
            <a:xfrm>
              <a:off x="1143000" y="3581400"/>
              <a:ext cx="1523999" cy="646331"/>
            </a:xfrm>
            <a:prstGeom prst="rect">
              <a:avLst/>
            </a:prstGeom>
            <a:noFill/>
            <a:ln w="9525">
              <a:noFill/>
              <a:miter lim="800000"/>
              <a:headEnd/>
              <a:tailEnd/>
            </a:ln>
          </p:spPr>
          <p:txBody>
            <a:bodyPr>
              <a:spAutoFit/>
            </a:bodyPr>
            <a:lstStyle/>
            <a:p>
              <a:pPr algn="ctr"/>
              <a:r>
                <a:rPr lang="en-US"/>
                <a:t>Weather and Climate</a:t>
              </a:r>
            </a:p>
          </p:txBody>
        </p:sp>
        <p:sp>
          <p:nvSpPr>
            <p:cNvPr id="6158" name="TextBox 22"/>
            <p:cNvSpPr txBox="1">
              <a:spLocks noChangeArrowheads="1"/>
            </p:cNvSpPr>
            <p:nvPr/>
          </p:nvSpPr>
          <p:spPr bwMode="auto">
            <a:xfrm>
              <a:off x="5715000" y="4191000"/>
              <a:ext cx="1523999" cy="369332"/>
            </a:xfrm>
            <a:prstGeom prst="rect">
              <a:avLst/>
            </a:prstGeom>
            <a:noFill/>
            <a:ln w="9525">
              <a:noFill/>
              <a:miter lim="800000"/>
              <a:headEnd/>
              <a:tailEnd/>
            </a:ln>
          </p:spPr>
          <p:txBody>
            <a:bodyPr>
              <a:spAutoFit/>
            </a:bodyPr>
            <a:lstStyle/>
            <a:p>
              <a:pPr algn="ctr"/>
              <a:r>
                <a:rPr lang="en-US"/>
                <a:t>Monitoring</a:t>
              </a:r>
            </a:p>
          </p:txBody>
        </p:sp>
        <p:sp>
          <p:nvSpPr>
            <p:cNvPr id="6159" name="TextBox 23"/>
            <p:cNvSpPr txBox="1">
              <a:spLocks noChangeArrowheads="1"/>
            </p:cNvSpPr>
            <p:nvPr/>
          </p:nvSpPr>
          <p:spPr bwMode="auto">
            <a:xfrm>
              <a:off x="5867400" y="2514600"/>
              <a:ext cx="1523999" cy="646331"/>
            </a:xfrm>
            <a:prstGeom prst="rect">
              <a:avLst/>
            </a:prstGeom>
            <a:noFill/>
            <a:ln w="9525">
              <a:noFill/>
              <a:miter lim="800000"/>
              <a:headEnd/>
              <a:tailEnd/>
            </a:ln>
          </p:spPr>
          <p:txBody>
            <a:bodyPr>
              <a:spAutoFit/>
            </a:bodyPr>
            <a:lstStyle/>
            <a:p>
              <a:pPr algn="ctr"/>
              <a:r>
                <a:rPr lang="en-US"/>
                <a:t>Remote Sensing</a:t>
              </a:r>
            </a:p>
          </p:txBody>
        </p:sp>
        <p:sp>
          <p:nvSpPr>
            <p:cNvPr id="6160" name="TextBox 24"/>
            <p:cNvSpPr txBox="1">
              <a:spLocks noChangeArrowheads="1"/>
            </p:cNvSpPr>
            <p:nvPr/>
          </p:nvSpPr>
          <p:spPr bwMode="auto">
            <a:xfrm>
              <a:off x="3276600" y="4876800"/>
              <a:ext cx="1291764" cy="369332"/>
            </a:xfrm>
            <a:prstGeom prst="rect">
              <a:avLst/>
            </a:prstGeom>
            <a:noFill/>
            <a:ln w="9525">
              <a:noFill/>
              <a:miter lim="800000"/>
              <a:headEnd/>
              <a:tailEnd/>
            </a:ln>
          </p:spPr>
          <p:txBody>
            <a:bodyPr wrap="none">
              <a:spAutoFit/>
            </a:bodyPr>
            <a:lstStyle/>
            <a:p>
              <a:r>
                <a:rPr lang="en-US" dirty="0" smtClean="0"/>
                <a:t>Watershed</a:t>
              </a:r>
              <a:endParaRPr lang="en-US" dirty="0"/>
            </a:p>
          </p:txBody>
        </p:sp>
        <p:cxnSp>
          <p:nvCxnSpPr>
            <p:cNvPr id="27" name="Straight Connector 26"/>
            <p:cNvCxnSpPr/>
            <p:nvPr/>
          </p:nvCxnSpPr>
          <p:spPr>
            <a:xfrm>
              <a:off x="3352800" y="3352801"/>
              <a:ext cx="4572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743200" y="4495800"/>
              <a:ext cx="7620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156993" y="4928394"/>
              <a:ext cx="188913" cy="165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07744" y="3440907"/>
              <a:ext cx="361950" cy="52863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076" name="TextBox 40"/>
          <p:cNvSpPr txBox="1">
            <a:spLocks noChangeArrowheads="1"/>
          </p:cNvSpPr>
          <p:nvPr/>
        </p:nvSpPr>
        <p:spPr bwMode="auto">
          <a:xfrm>
            <a:off x="88900" y="838200"/>
            <a:ext cx="3721100" cy="830263"/>
          </a:xfrm>
          <a:prstGeom prst="rect">
            <a:avLst/>
          </a:prstGeom>
          <a:noFill/>
          <a:ln w="9525">
            <a:noFill/>
            <a:miter lim="800000"/>
            <a:headEnd/>
            <a:tailEnd/>
          </a:ln>
        </p:spPr>
        <p:txBody>
          <a:bodyPr>
            <a:spAutoFit/>
          </a:bodyPr>
          <a:lstStyle/>
          <a:p>
            <a:pPr>
              <a:defRPr/>
            </a:pPr>
            <a:r>
              <a:rPr lang="en-US" sz="2400" i="1" dirty="0">
                <a:solidFill>
                  <a:schemeClr val="tx2"/>
                </a:solidFill>
                <a:latin typeface="+mn-lt"/>
              </a:rPr>
              <a:t>Accessing and synthesizing data and models ……</a:t>
            </a:r>
          </a:p>
        </p:txBody>
      </p:sp>
      <p:sp>
        <p:nvSpPr>
          <p:cNvPr id="3077" name="TextBox 42"/>
          <p:cNvSpPr txBox="1">
            <a:spLocks noChangeArrowheads="1"/>
          </p:cNvSpPr>
          <p:nvPr/>
        </p:nvSpPr>
        <p:spPr bwMode="auto">
          <a:xfrm>
            <a:off x="5334000" y="6248400"/>
            <a:ext cx="3679825" cy="461963"/>
          </a:xfrm>
          <a:prstGeom prst="rect">
            <a:avLst/>
          </a:prstGeom>
          <a:noFill/>
          <a:ln w="9525">
            <a:noFill/>
            <a:miter lim="800000"/>
            <a:headEnd/>
            <a:tailEnd/>
          </a:ln>
        </p:spPr>
        <p:txBody>
          <a:bodyPr wrap="none">
            <a:spAutoFit/>
          </a:bodyPr>
          <a:lstStyle/>
          <a:p>
            <a:pPr>
              <a:defRPr/>
            </a:pPr>
            <a:r>
              <a:rPr lang="en-US" sz="2400" i="1" dirty="0">
                <a:solidFill>
                  <a:schemeClr val="tx2"/>
                </a:solidFill>
                <a:latin typeface="+mn-lt"/>
              </a:rPr>
              <a:t>…… doing this in “the cloud”</a:t>
            </a:r>
          </a:p>
        </p:txBody>
      </p:sp>
    </p:spTree>
    <p:extLst>
      <p:ext uri="{BB962C8B-B14F-4D97-AF65-F5344CB8AC3E}">
        <p14:creationId xmlns:p14="http://schemas.microsoft.com/office/powerpoint/2010/main" val="357957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br>
              <a:rPr lang="en-US" sz="2600" dirty="0" smtClean="0"/>
            </a:br>
            <a:r>
              <a:rPr lang="en-US" sz="2600" dirty="0" smtClean="0"/>
              <a:t>(Google)</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Web Server</a:t>
            </a:r>
          </a:p>
          <a:p>
            <a:pPr algn="ctr">
              <a:defRPr/>
            </a:pPr>
            <a:r>
              <a:rPr lang="en-US" sz="2600" dirty="0" smtClean="0"/>
              <a:t>(CNN.com)</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Browser</a:t>
            </a:r>
          </a:p>
          <a:p>
            <a:pPr algn="ctr">
              <a:defRPr/>
            </a:pPr>
            <a:r>
              <a:rPr lang="en-US" sz="2600" dirty="0" smtClean="0"/>
              <a:t>(Firefox)</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4090988" y="4648200"/>
            <a:ext cx="889987" cy="400110"/>
          </a:xfrm>
          <a:prstGeom prst="rect">
            <a:avLst/>
          </a:prstGeom>
          <a:noFill/>
          <a:ln w="9525">
            <a:noFill/>
            <a:miter lim="800000"/>
            <a:headEnd/>
            <a:tailEnd/>
          </a:ln>
        </p:spPr>
        <p:txBody>
          <a:bodyPr wrap="none">
            <a:spAutoFit/>
          </a:bodyPr>
          <a:lstStyle/>
          <a:p>
            <a:r>
              <a:rPr lang="en-US" sz="2000" b="1" dirty="0" smtClean="0"/>
              <a:t>Access</a:t>
            </a:r>
            <a:endParaRPr lang="en-US" sz="2000" b="1" dirty="0"/>
          </a:p>
        </p:txBody>
      </p:sp>
      <p:sp>
        <p:nvSpPr>
          <p:cNvPr id="4107" name="TextBox 16"/>
          <p:cNvSpPr txBox="1">
            <a:spLocks noChangeArrowheads="1"/>
          </p:cNvSpPr>
          <p:nvPr/>
        </p:nvSpPr>
        <p:spPr bwMode="auto">
          <a:xfrm rot="19137784">
            <a:off x="2270949" y="3436852"/>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p:txBody>
          <a:bodyPr>
            <a:normAutofit/>
          </a:bodyPr>
          <a:lstStyle/>
          <a:p>
            <a:r>
              <a:rPr lang="en-US" dirty="0" smtClean="0"/>
              <a:t>How the web works</a:t>
            </a:r>
            <a:endParaRPr lang="en-US" dirty="0"/>
          </a:p>
        </p:txBody>
      </p:sp>
      <p:sp>
        <p:nvSpPr>
          <p:cNvPr id="2" name="TextBox 1"/>
          <p:cNvSpPr txBox="1"/>
          <p:nvPr/>
        </p:nvSpPr>
        <p:spPr>
          <a:xfrm>
            <a:off x="1524000" y="5712767"/>
            <a:ext cx="6324600" cy="461665"/>
          </a:xfrm>
          <a:prstGeom prst="rect">
            <a:avLst/>
          </a:prstGeom>
          <a:noFill/>
          <a:ln>
            <a:solidFill>
              <a:srgbClr val="0070C0"/>
            </a:solidFill>
          </a:ln>
        </p:spPr>
        <p:txBody>
          <a:bodyPr wrap="square" rtlCol="0">
            <a:spAutoFit/>
          </a:bodyPr>
          <a:lstStyle/>
          <a:p>
            <a:r>
              <a:rPr lang="en-US" sz="2400" dirty="0" smtClean="0"/>
              <a:t>HTML – web language for text and pictures</a:t>
            </a:r>
            <a:endParaRPr lang="en-US" sz="2400" dirty="0"/>
          </a:p>
        </p:txBody>
      </p:sp>
    </p:spTree>
    <p:extLst>
      <p:ext uri="{BB962C8B-B14F-4D97-AF65-F5344CB8AC3E}">
        <p14:creationId xmlns:p14="http://schemas.microsoft.com/office/powerpoint/2010/main" val="2620605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16288" y="19812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Catalog</a:t>
            </a:r>
            <a:endParaRPr lang="en-US" sz="2600" dirty="0"/>
          </a:p>
        </p:txBody>
      </p:sp>
      <p:sp>
        <p:nvSpPr>
          <p:cNvPr id="6" name="Rectangle 5"/>
          <p:cNvSpPr/>
          <p:nvPr/>
        </p:nvSpPr>
        <p:spPr>
          <a:xfrm>
            <a:off x="1195388" y="4572000"/>
            <a:ext cx="23114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Server</a:t>
            </a:r>
            <a:endParaRPr lang="en-US" sz="2600" dirty="0"/>
          </a:p>
        </p:txBody>
      </p:sp>
      <p:sp>
        <p:nvSpPr>
          <p:cNvPr id="7" name="Rectangle 6"/>
          <p:cNvSpPr/>
          <p:nvPr/>
        </p:nvSpPr>
        <p:spPr>
          <a:xfrm>
            <a:off x="5538788" y="4572000"/>
            <a:ext cx="2309812"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t>User</a:t>
            </a:r>
            <a:endParaRPr lang="en-US" sz="2600" dirty="0"/>
          </a:p>
        </p:txBody>
      </p:sp>
      <p:cxnSp>
        <p:nvCxnSpPr>
          <p:cNvPr id="9" name="Straight Arrow Connector 8"/>
          <p:cNvCxnSpPr>
            <a:stCxn id="6" idx="0"/>
            <a:endCxn id="5" idx="2"/>
          </p:cNvCxnSpPr>
          <p:nvPr/>
        </p:nvCxnSpPr>
        <p:spPr>
          <a:xfrm rot="5400000" flipH="1" flipV="1">
            <a:off x="2511426" y="2611438"/>
            <a:ext cx="1800225" cy="21209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471988" y="2771775"/>
            <a:ext cx="2221706" cy="1800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7" idx="1"/>
          </p:cNvCxnSpPr>
          <p:nvPr/>
        </p:nvCxnSpPr>
        <p:spPr>
          <a:xfrm>
            <a:off x="3506788" y="4967288"/>
            <a:ext cx="203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106" name="TextBox 15"/>
          <p:cNvSpPr txBox="1">
            <a:spLocks noChangeArrowheads="1"/>
          </p:cNvSpPr>
          <p:nvPr/>
        </p:nvSpPr>
        <p:spPr bwMode="auto">
          <a:xfrm>
            <a:off x="3763332" y="4581987"/>
            <a:ext cx="1417311" cy="400110"/>
          </a:xfrm>
          <a:prstGeom prst="rect">
            <a:avLst/>
          </a:prstGeom>
          <a:noFill/>
          <a:ln w="9525">
            <a:noFill/>
            <a:miter lim="800000"/>
            <a:headEnd/>
            <a:tailEnd/>
          </a:ln>
        </p:spPr>
        <p:txBody>
          <a:bodyPr wrap="none">
            <a:spAutoFit/>
          </a:bodyPr>
          <a:lstStyle/>
          <a:p>
            <a:r>
              <a:rPr lang="en-US" sz="2000" b="1" dirty="0" smtClean="0"/>
              <a:t>Data access</a:t>
            </a:r>
            <a:endParaRPr lang="en-US" sz="2000" b="1" dirty="0"/>
          </a:p>
        </p:txBody>
      </p:sp>
      <p:sp>
        <p:nvSpPr>
          <p:cNvPr id="4107" name="TextBox 16"/>
          <p:cNvSpPr txBox="1">
            <a:spLocks noChangeArrowheads="1"/>
          </p:cNvSpPr>
          <p:nvPr/>
        </p:nvSpPr>
        <p:spPr bwMode="auto">
          <a:xfrm rot="19189103">
            <a:off x="1922611" y="3443230"/>
            <a:ext cx="2236190" cy="400110"/>
          </a:xfrm>
          <a:prstGeom prst="rect">
            <a:avLst/>
          </a:prstGeom>
          <a:noFill/>
          <a:ln w="9525">
            <a:noFill/>
            <a:miter lim="800000"/>
            <a:headEnd/>
            <a:tailEnd/>
          </a:ln>
        </p:spPr>
        <p:txBody>
          <a:bodyPr wrap="none">
            <a:spAutoFit/>
          </a:bodyPr>
          <a:lstStyle/>
          <a:p>
            <a:r>
              <a:rPr lang="en-US" sz="2000" b="1" dirty="0"/>
              <a:t>Service registration</a:t>
            </a:r>
          </a:p>
        </p:txBody>
      </p:sp>
      <p:sp>
        <p:nvSpPr>
          <p:cNvPr id="4108" name="TextBox 17"/>
          <p:cNvSpPr txBox="1">
            <a:spLocks noChangeArrowheads="1"/>
          </p:cNvSpPr>
          <p:nvPr/>
        </p:nvSpPr>
        <p:spPr bwMode="auto">
          <a:xfrm rot="2301016">
            <a:off x="5339120" y="3443231"/>
            <a:ext cx="895951" cy="400110"/>
          </a:xfrm>
          <a:prstGeom prst="rect">
            <a:avLst/>
          </a:prstGeom>
          <a:noFill/>
          <a:ln w="9525">
            <a:noFill/>
            <a:miter lim="800000"/>
            <a:headEnd/>
            <a:tailEnd/>
          </a:ln>
        </p:spPr>
        <p:txBody>
          <a:bodyPr wrap="none">
            <a:spAutoFit/>
          </a:bodyPr>
          <a:lstStyle/>
          <a:p>
            <a:r>
              <a:rPr lang="en-US" sz="2000" b="1" dirty="0" smtClean="0"/>
              <a:t>Search</a:t>
            </a:r>
            <a:endParaRPr lang="en-US" sz="2000" b="1" dirty="0"/>
          </a:p>
        </p:txBody>
      </p:sp>
      <p:sp>
        <p:nvSpPr>
          <p:cNvPr id="20" name="Title 19"/>
          <p:cNvSpPr>
            <a:spLocks noGrp="1"/>
          </p:cNvSpPr>
          <p:nvPr>
            <p:ph type="title"/>
          </p:nvPr>
        </p:nvSpPr>
        <p:spPr>
          <a:xfrm>
            <a:off x="457200" y="533400"/>
            <a:ext cx="8229600" cy="1143000"/>
          </a:xfrm>
        </p:spPr>
        <p:txBody>
          <a:bodyPr>
            <a:normAutofit fontScale="90000"/>
          </a:bodyPr>
          <a:lstStyle/>
          <a:p>
            <a:r>
              <a:rPr lang="en-US" dirty="0" smtClean="0"/>
              <a:t>Services-Oriented Architecture for Water Data</a:t>
            </a:r>
            <a:endParaRPr lang="en-US" dirty="0"/>
          </a:p>
        </p:txBody>
      </p:sp>
      <p:sp>
        <p:nvSpPr>
          <p:cNvPr id="25" name="TextBox 16"/>
          <p:cNvSpPr txBox="1">
            <a:spLocks noChangeArrowheads="1"/>
          </p:cNvSpPr>
          <p:nvPr/>
        </p:nvSpPr>
        <p:spPr bwMode="auto">
          <a:xfrm rot="19189103">
            <a:off x="2567709" y="3605533"/>
            <a:ext cx="1832681" cy="400110"/>
          </a:xfrm>
          <a:prstGeom prst="rect">
            <a:avLst/>
          </a:prstGeom>
          <a:noFill/>
          <a:ln w="9525">
            <a:noFill/>
            <a:miter lim="800000"/>
            <a:headEnd/>
            <a:tailEnd/>
          </a:ln>
        </p:spPr>
        <p:txBody>
          <a:bodyPr wrap="none">
            <a:spAutoFit/>
          </a:bodyPr>
          <a:lstStyle/>
          <a:p>
            <a:r>
              <a:rPr lang="en-US" sz="2000" b="1" dirty="0" smtClean="0"/>
              <a:t>Catalog harvest</a:t>
            </a:r>
            <a:endParaRPr lang="en-US" sz="2000" b="1" dirty="0"/>
          </a:p>
        </p:txBody>
      </p:sp>
      <p:sp>
        <p:nvSpPr>
          <p:cNvPr id="14" name="TextBox 13"/>
          <p:cNvSpPr txBox="1"/>
          <p:nvPr/>
        </p:nvSpPr>
        <p:spPr>
          <a:xfrm>
            <a:off x="1652587" y="5634334"/>
            <a:ext cx="5638800" cy="461665"/>
          </a:xfrm>
          <a:prstGeom prst="rect">
            <a:avLst/>
          </a:prstGeom>
          <a:noFill/>
          <a:ln>
            <a:solidFill>
              <a:srgbClr val="0070C0"/>
            </a:solidFill>
          </a:ln>
        </p:spPr>
        <p:txBody>
          <a:bodyPr wrap="square" rtlCol="0">
            <a:spAutoFit/>
          </a:bodyPr>
          <a:lstStyle/>
          <a:p>
            <a:r>
              <a:rPr lang="en-US" sz="2400" dirty="0" err="1" smtClean="0"/>
              <a:t>WaterML</a:t>
            </a:r>
            <a:r>
              <a:rPr lang="en-US" sz="2400" dirty="0" smtClean="0"/>
              <a:t> – web language for water data</a:t>
            </a:r>
            <a:endParaRPr lang="en-US" sz="2400" dirty="0"/>
          </a:p>
        </p:txBody>
      </p:sp>
    </p:spTree>
    <p:extLst>
      <p:ext uri="{BB962C8B-B14F-4D97-AF65-F5344CB8AC3E}">
        <p14:creationId xmlns:p14="http://schemas.microsoft.com/office/powerpoint/2010/main" val="976185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1308</Words>
  <Application>Microsoft Office PowerPoint</Application>
  <PresentationFormat>On-screen Show (4:3)</PresentationFormat>
  <Paragraphs>220</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Water Web Services</vt:lpstr>
      <vt:lpstr>Water Web Services</vt:lpstr>
      <vt:lpstr>Water Web Services</vt:lpstr>
      <vt:lpstr>Acknowledgements</vt:lpstr>
      <vt:lpstr>Framing the Problem</vt:lpstr>
      <vt:lpstr>An Example – Black Sea Project</vt:lpstr>
      <vt:lpstr>A Virtual Observatory for Watersheds</vt:lpstr>
      <vt:lpstr>How the web works</vt:lpstr>
      <vt:lpstr>Services-Oriented Architecture for Water Data</vt:lpstr>
      <vt:lpstr>Some terms and definitions</vt:lpstr>
      <vt:lpstr>What is a “services-oriented architecture”? Networks of computers connected through the web ……. </vt:lpstr>
      <vt:lpstr>PowerPoint Presentation</vt:lpstr>
      <vt:lpstr>PowerPoint Presentation</vt:lpstr>
      <vt:lpstr>The Data have a Common Structure</vt:lpstr>
      <vt:lpstr>They can be expressed in WaterML</vt:lpstr>
      <vt:lpstr>Colorado River at Austin</vt:lpstr>
      <vt:lpstr>CUAHSI Water Data Services Catalog</vt:lpstr>
      <vt:lpstr>Web Services Data Requests per Day</vt:lpstr>
      <vt:lpstr>PowerPoint Presentation</vt:lpstr>
      <vt:lpstr>Water Web Services</vt:lpstr>
      <vt:lpstr>Catalog Services for the Web (CS/W)</vt:lpstr>
      <vt:lpstr>Web Services Stack for Time Series</vt:lpstr>
      <vt:lpstr>Semantic Integration using an Ontology of Concepts</vt:lpstr>
      <vt:lpstr>Water Agency Service Stacks Each agency maintains its own data and metadata</vt:lpstr>
      <vt:lpstr>Searching Federal and State Data </vt:lpstr>
      <vt:lpstr>PowerPoint Presentation</vt:lpstr>
      <vt:lpstr>A Virtual Observatory for Watersheds</vt:lpstr>
      <vt:lpstr>Web Services Stack for Climate Grids</vt:lpstr>
      <vt:lpstr>Linking SWAT with Climate Models</vt:lpstr>
      <vt:lpstr>Conclusions</vt:lpstr>
    </vt:vector>
  </TitlesOfParts>
  <Company>University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Space-Time in Hydrology</dc:title>
  <dc:creator>maidment</dc:creator>
  <cp:lastModifiedBy>David R Maidment</cp:lastModifiedBy>
  <cp:revision>207</cp:revision>
  <dcterms:created xsi:type="dcterms:W3CDTF">2010-02-18T17:38:13Z</dcterms:created>
  <dcterms:modified xsi:type="dcterms:W3CDTF">2011-04-19T09:39:21Z</dcterms:modified>
</cp:coreProperties>
</file>