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7" r:id="rId3"/>
    <p:sldId id="268" r:id="rId4"/>
    <p:sldId id="285" r:id="rId5"/>
    <p:sldId id="284" r:id="rId6"/>
    <p:sldId id="258" r:id="rId7"/>
    <p:sldId id="269" r:id="rId8"/>
    <p:sldId id="270" r:id="rId9"/>
    <p:sldId id="263" r:id="rId10"/>
    <p:sldId id="276" r:id="rId11"/>
    <p:sldId id="278" r:id="rId12"/>
    <p:sldId id="279" r:id="rId13"/>
    <p:sldId id="277" r:id="rId14"/>
    <p:sldId id="280" r:id="rId15"/>
    <p:sldId id="275" r:id="rId16"/>
    <p:sldId id="281" r:id="rId17"/>
    <p:sldId id="271" r:id="rId18"/>
    <p:sldId id="272" r:id="rId19"/>
    <p:sldId id="273" r:id="rId20"/>
    <p:sldId id="274" r:id="rId21"/>
    <p:sldId id="266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 snapToGrid="0">
      <p:cViewPr>
        <p:scale>
          <a:sx n="100" d="100"/>
          <a:sy n="10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B82F3-5B5E-417A-BA7F-028D255E73D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8482-1AFB-4A3D-B6CB-3B8967088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3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8482-1AFB-4A3D-B6CB-3B89670883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0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8482-1AFB-4A3D-B6CB-3B89670883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74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81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9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2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5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82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8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1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6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8B82D-2C93-4B12-8505-1625A766486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AF05-3B3D-42B9-A9C2-CA91F7500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6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tif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.tif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.tif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.tiff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wr-wisk03.crwr.utexas.edu:8080/KiWIS/KiWIS?datasource=0&amp;service=kisters&amp;type=queryServices&amp;request=getTimeseriesList&amp;datasource=0&amp;format=html&amp;station_no=4519&amp;kiUser=&amp;kiPassword=" TargetMode="External"/><Relationship Id="rId2" Type="http://schemas.openxmlformats.org/officeDocument/2006/relationships/hyperlink" Target="http://crwr-wisk03.crwr.utexas.edu:8080/KiWIS/KiWIS?datasource=0&amp;service=kisters&amp;type=queryServices&amp;request=getgraph&amp;datasource=0&amp;format=png&amp;ts_id=25085042,25084042,25083042,25082042,16754042&amp;from=2012-03-19&amp;to=2012-03-21&amp;width=700&amp;height=400&amp;kiUser=&amp;kiP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490351" y="2199711"/>
            <a:ext cx="3653649" cy="419851"/>
            <a:chOff x="5490351" y="2199711"/>
            <a:chExt cx="3653649" cy="419851"/>
          </a:xfrm>
        </p:grpSpPr>
        <p:sp>
          <p:nvSpPr>
            <p:cNvPr id="2" name="Rectangle 1"/>
            <p:cNvSpPr/>
            <p:nvPr/>
          </p:nvSpPr>
          <p:spPr>
            <a:xfrm>
              <a:off x="5844035" y="2199711"/>
              <a:ext cx="3299965" cy="4198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WISKI</a:t>
              </a:r>
              <a:endParaRPr lang="en-US" b="1" dirty="0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5490351" y="2205788"/>
              <a:ext cx="696581" cy="41377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3"/>
          <a:stretch/>
        </p:blipFill>
        <p:spPr>
          <a:xfrm>
            <a:off x="5452729" y="3157274"/>
            <a:ext cx="3688089" cy="260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292" y="1371600"/>
            <a:ext cx="6675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Central Texas HUB /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KISTERS </a:t>
            </a:r>
            <a:r>
              <a:rPr lang="en-US" sz="3200" b="1" dirty="0" smtClean="0">
                <a:solidFill>
                  <a:srgbClr val="002060"/>
                </a:solidFill>
              </a:rPr>
              <a:t>TimeSeries HUB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87169" y="2737458"/>
            <a:ext cx="3653649" cy="419851"/>
            <a:chOff x="5487169" y="2737458"/>
            <a:chExt cx="3653649" cy="419851"/>
          </a:xfrm>
        </p:grpSpPr>
        <p:sp>
          <p:nvSpPr>
            <p:cNvPr id="12" name="Rectangle 11"/>
            <p:cNvSpPr/>
            <p:nvPr/>
          </p:nvSpPr>
          <p:spPr>
            <a:xfrm>
              <a:off x="5840853" y="2737458"/>
              <a:ext cx="3299965" cy="4198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KiWIS</a:t>
              </a:r>
              <a:endParaRPr lang="en-US" b="1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487169" y="2743535"/>
              <a:ext cx="696581" cy="41377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551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-3952" y="2751826"/>
            <a:ext cx="3368254" cy="106104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99136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72638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7642" y="776386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4"/>
            <a:endCxn id="9" idx="1"/>
          </p:cNvCxnSpPr>
          <p:nvPr/>
        </p:nvCxnSpPr>
        <p:spPr>
          <a:xfrm>
            <a:off x="924219" y="1033574"/>
            <a:ext cx="465788" cy="84694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57781" y="1748293"/>
            <a:ext cx="902898" cy="9028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WISKI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52" y="4140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8498" y="414076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LCRA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88317" y="407054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</a:t>
            </a:r>
          </a:p>
        </p:txBody>
      </p:sp>
      <p:cxnSp>
        <p:nvCxnSpPr>
          <p:cNvPr id="23" name="Straight Connector 22"/>
          <p:cNvCxnSpPr>
            <a:stCxn id="5" idx="4"/>
            <a:endCxn id="9" idx="0"/>
          </p:cNvCxnSpPr>
          <p:nvPr/>
        </p:nvCxnSpPr>
        <p:spPr>
          <a:xfrm>
            <a:off x="1697721" y="1033574"/>
            <a:ext cx="11509" cy="71471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9" idx="7"/>
          </p:cNvCxnSpPr>
          <p:nvPr/>
        </p:nvCxnSpPr>
        <p:spPr>
          <a:xfrm flipH="1">
            <a:off x="2028453" y="1026552"/>
            <a:ext cx="454272" cy="85396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06945" y="3027879"/>
            <a:ext cx="2804569" cy="526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Derived Data Products</a:t>
            </a:r>
            <a:endParaRPr lang="en-US" dirty="0"/>
          </a:p>
        </p:txBody>
      </p:sp>
      <p:cxnSp>
        <p:nvCxnSpPr>
          <p:cNvPr id="31" name="Straight Connector 30"/>
          <p:cNvCxnSpPr>
            <a:stCxn id="9" idx="4"/>
            <a:endCxn id="30" idx="0"/>
          </p:cNvCxnSpPr>
          <p:nvPr/>
        </p:nvCxnSpPr>
        <p:spPr>
          <a:xfrm>
            <a:off x="1709230" y="2651191"/>
            <a:ext cx="0" cy="3766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06944" y="3939416"/>
            <a:ext cx="2804570" cy="383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 to ESRI for Mapping</a:t>
            </a:r>
            <a:endParaRPr lang="en-US" dirty="0"/>
          </a:p>
        </p:txBody>
      </p:sp>
      <p:cxnSp>
        <p:nvCxnSpPr>
          <p:cNvPr id="36" name="Straight Connector 35"/>
          <p:cNvCxnSpPr>
            <a:stCxn id="30" idx="2"/>
            <a:endCxn id="35" idx="0"/>
          </p:cNvCxnSpPr>
          <p:nvPr/>
        </p:nvCxnSpPr>
        <p:spPr>
          <a:xfrm flipH="1">
            <a:off x="1709229" y="3554091"/>
            <a:ext cx="1" cy="3853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8" y="4839419"/>
            <a:ext cx="2136585" cy="184605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120739" y="5367777"/>
            <a:ext cx="12594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Display on Webpage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stCxn id="35" idx="2"/>
            <a:endCxn id="42" idx="0"/>
          </p:cNvCxnSpPr>
          <p:nvPr/>
        </p:nvCxnSpPr>
        <p:spPr>
          <a:xfrm flipH="1">
            <a:off x="1697721" y="4323292"/>
            <a:ext cx="11508" cy="51612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873122" y="611849"/>
            <a:ext cx="484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 behind the scenes look...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50759" y="2851861"/>
            <a:ext cx="4218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How WISKI turns raw data into actionable information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422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-3952" y="2751826"/>
            <a:ext cx="3368254" cy="106104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99136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72638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57642" y="776386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4" idx="4"/>
            <a:endCxn id="9" idx="1"/>
          </p:cNvCxnSpPr>
          <p:nvPr/>
        </p:nvCxnSpPr>
        <p:spPr>
          <a:xfrm>
            <a:off x="924219" y="1033574"/>
            <a:ext cx="465788" cy="84694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57781" y="1748293"/>
            <a:ext cx="902898" cy="9028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WISKI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52" y="4140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8498" y="414076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LCRA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8317" y="407054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COA</a:t>
            </a:r>
          </a:p>
        </p:txBody>
      </p:sp>
      <p:cxnSp>
        <p:nvCxnSpPr>
          <p:cNvPr id="23" name="Straight Connector 22"/>
          <p:cNvCxnSpPr>
            <a:stCxn id="5" idx="4"/>
            <a:endCxn id="9" idx="0"/>
          </p:cNvCxnSpPr>
          <p:nvPr/>
        </p:nvCxnSpPr>
        <p:spPr>
          <a:xfrm>
            <a:off x="1697721" y="1033574"/>
            <a:ext cx="11509" cy="71471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9" idx="7"/>
          </p:cNvCxnSpPr>
          <p:nvPr/>
        </p:nvCxnSpPr>
        <p:spPr>
          <a:xfrm flipH="1">
            <a:off x="2028453" y="1026552"/>
            <a:ext cx="454272" cy="85396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06945" y="3027879"/>
            <a:ext cx="2804569" cy="526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Develop Derived Data Products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9" idx="4"/>
            <a:endCxn id="30" idx="0"/>
          </p:cNvCxnSpPr>
          <p:nvPr/>
        </p:nvCxnSpPr>
        <p:spPr>
          <a:xfrm>
            <a:off x="1709230" y="2651191"/>
            <a:ext cx="0" cy="3766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06944" y="3939416"/>
            <a:ext cx="2804570" cy="383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Move to ESRI for Mapping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>
            <a:stCxn id="30" idx="2"/>
            <a:endCxn id="35" idx="0"/>
          </p:cNvCxnSpPr>
          <p:nvPr/>
        </p:nvCxnSpPr>
        <p:spPr>
          <a:xfrm flipH="1">
            <a:off x="1709229" y="3554091"/>
            <a:ext cx="1" cy="3853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8" y="4839419"/>
            <a:ext cx="2136585" cy="184605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120739" y="5367777"/>
            <a:ext cx="12594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Display on Webpage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>
            <a:stCxn id="35" idx="2"/>
            <a:endCxn id="42" idx="0"/>
          </p:cNvCxnSpPr>
          <p:nvPr/>
        </p:nvCxnSpPr>
        <p:spPr>
          <a:xfrm flipH="1">
            <a:off x="1697721" y="4323292"/>
            <a:ext cx="11508" cy="51612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2621" y="604668"/>
            <a:ext cx="484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Derived Time Series...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532" y="1409608"/>
            <a:ext cx="5581516" cy="3839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9260" y="2651191"/>
            <a:ext cx="19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Raw Data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6561" y="1343446"/>
            <a:ext cx="5677695" cy="3905705"/>
            <a:chOff x="6443425" y="1601238"/>
            <a:chExt cx="5677695" cy="39057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3425" y="1601238"/>
              <a:ext cx="5677695" cy="39057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578666" y="2406049"/>
              <a:ext cx="2872596" cy="923330"/>
            </a:xfrm>
            <a:prstGeom prst="rect">
              <a:avLst/>
            </a:prstGeom>
            <a:solidFill>
              <a:schemeClr val="bg1">
                <a:lumMod val="65000"/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Using standard functions to create derived time series (eg. Long term values)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536" y="1196624"/>
            <a:ext cx="4226138" cy="56808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260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-3952" y="2751826"/>
            <a:ext cx="3368254" cy="106104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99136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72638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57642" y="776386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4" idx="4"/>
            <a:endCxn id="9" idx="1"/>
          </p:cNvCxnSpPr>
          <p:nvPr/>
        </p:nvCxnSpPr>
        <p:spPr>
          <a:xfrm>
            <a:off x="924219" y="1033574"/>
            <a:ext cx="465788" cy="84694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57781" y="1748293"/>
            <a:ext cx="902898" cy="9028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WISKI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52" y="4140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8498" y="414076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LCRA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8317" y="407054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COA</a:t>
            </a:r>
          </a:p>
        </p:txBody>
      </p:sp>
      <p:cxnSp>
        <p:nvCxnSpPr>
          <p:cNvPr id="23" name="Straight Connector 22"/>
          <p:cNvCxnSpPr>
            <a:stCxn id="5" idx="4"/>
            <a:endCxn id="9" idx="0"/>
          </p:cNvCxnSpPr>
          <p:nvPr/>
        </p:nvCxnSpPr>
        <p:spPr>
          <a:xfrm>
            <a:off x="1697721" y="1033574"/>
            <a:ext cx="11509" cy="71471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9" idx="7"/>
          </p:cNvCxnSpPr>
          <p:nvPr/>
        </p:nvCxnSpPr>
        <p:spPr>
          <a:xfrm flipH="1">
            <a:off x="2028453" y="1026552"/>
            <a:ext cx="454272" cy="85396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06945" y="3027879"/>
            <a:ext cx="2804569" cy="526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Develop Derived Data Products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9" idx="4"/>
            <a:endCxn id="30" idx="0"/>
          </p:cNvCxnSpPr>
          <p:nvPr/>
        </p:nvCxnSpPr>
        <p:spPr>
          <a:xfrm>
            <a:off x="1709230" y="2651191"/>
            <a:ext cx="0" cy="3766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06944" y="3939416"/>
            <a:ext cx="2804570" cy="383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Move to ESRI for Mapping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>
            <a:stCxn id="30" idx="2"/>
            <a:endCxn id="35" idx="0"/>
          </p:cNvCxnSpPr>
          <p:nvPr/>
        </p:nvCxnSpPr>
        <p:spPr>
          <a:xfrm flipH="1">
            <a:off x="1709229" y="3554091"/>
            <a:ext cx="1" cy="3853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8" y="4839419"/>
            <a:ext cx="2136585" cy="184605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120739" y="5367777"/>
            <a:ext cx="12594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Display on Webpage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>
            <a:stCxn id="35" idx="2"/>
            <a:endCxn id="42" idx="0"/>
          </p:cNvCxnSpPr>
          <p:nvPr/>
        </p:nvCxnSpPr>
        <p:spPr>
          <a:xfrm flipH="1">
            <a:off x="1697721" y="4323292"/>
            <a:ext cx="11508" cy="51612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2621" y="604668"/>
            <a:ext cx="484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Derived Time Series...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493" y="1891379"/>
            <a:ext cx="5523397" cy="3799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371" y="1891379"/>
            <a:ext cx="5472182" cy="376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35"/>
          <a:stretch/>
        </p:blipFill>
        <p:spPr>
          <a:xfrm>
            <a:off x="3628371" y="1269472"/>
            <a:ext cx="5515629" cy="44505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86185" y="3104027"/>
            <a:ext cx="1692610" cy="1477328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Derived time series are now part of every station in the network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27940" y="2199742"/>
            <a:ext cx="733245" cy="258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35995" y="2562045"/>
            <a:ext cx="733245" cy="319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945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952" y="2751826"/>
            <a:ext cx="3368254" cy="106104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99136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72638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7642" y="776386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6" idx="4"/>
            <a:endCxn id="10" idx="1"/>
          </p:cNvCxnSpPr>
          <p:nvPr/>
        </p:nvCxnSpPr>
        <p:spPr>
          <a:xfrm>
            <a:off x="924219" y="1033574"/>
            <a:ext cx="465788" cy="84694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57781" y="1748293"/>
            <a:ext cx="902898" cy="9028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WISKI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52" y="4140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8498" y="414076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LCRA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317" y="407054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COA</a:t>
            </a:r>
          </a:p>
        </p:txBody>
      </p:sp>
      <p:cxnSp>
        <p:nvCxnSpPr>
          <p:cNvPr id="14" name="Straight Connector 13"/>
          <p:cNvCxnSpPr>
            <a:stCxn id="7" idx="4"/>
            <a:endCxn id="10" idx="0"/>
          </p:cNvCxnSpPr>
          <p:nvPr/>
        </p:nvCxnSpPr>
        <p:spPr>
          <a:xfrm>
            <a:off x="1697721" y="1033574"/>
            <a:ext cx="11509" cy="71471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10" idx="7"/>
          </p:cNvCxnSpPr>
          <p:nvPr/>
        </p:nvCxnSpPr>
        <p:spPr>
          <a:xfrm flipH="1">
            <a:off x="2028453" y="1026552"/>
            <a:ext cx="454272" cy="85396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06945" y="3027879"/>
            <a:ext cx="2804569" cy="526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Develop Derived Data Products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1709230" y="2651191"/>
            <a:ext cx="0" cy="3766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6944" y="3939416"/>
            <a:ext cx="2804570" cy="383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Move to ESRI for Mapping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>
            <a:stCxn id="16" idx="2"/>
            <a:endCxn id="18" idx="0"/>
          </p:cNvCxnSpPr>
          <p:nvPr/>
        </p:nvCxnSpPr>
        <p:spPr>
          <a:xfrm flipH="1">
            <a:off x="1709229" y="3554091"/>
            <a:ext cx="1" cy="3853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8" y="4839419"/>
            <a:ext cx="2136585" cy="18460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0739" y="5367777"/>
            <a:ext cx="12594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Display on Webpage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>
            <a:stCxn id="18" idx="2"/>
            <a:endCxn id="20" idx="0"/>
          </p:cNvCxnSpPr>
          <p:nvPr/>
        </p:nvCxnSpPr>
        <p:spPr>
          <a:xfrm flipH="1">
            <a:off x="1697721" y="4323292"/>
            <a:ext cx="11508" cy="51612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352" y="1748293"/>
            <a:ext cx="5702696" cy="39229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72621" y="604668"/>
            <a:ext cx="484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Derived Time Series...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4370" y="2921653"/>
            <a:ext cx="1854679" cy="707886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Cumulative Lake Inflow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6"/>
          <a:stretch/>
        </p:blipFill>
        <p:spPr>
          <a:xfrm>
            <a:off x="3441965" y="1772426"/>
            <a:ext cx="5702035" cy="3973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16018" y="3525078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Normal Accumulation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88989" y="3894410"/>
            <a:ext cx="396815" cy="4288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65919" y="3850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2012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492290" y="4219390"/>
            <a:ext cx="75758" cy="740799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205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99136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72638" y="783408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7642" y="776386"/>
            <a:ext cx="250166" cy="250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6" idx="4"/>
            <a:endCxn id="10" idx="1"/>
          </p:cNvCxnSpPr>
          <p:nvPr/>
        </p:nvCxnSpPr>
        <p:spPr>
          <a:xfrm>
            <a:off x="924219" y="1033574"/>
            <a:ext cx="465788" cy="84694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57781" y="1748293"/>
            <a:ext cx="902898" cy="9028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WISKI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52" y="4140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8498" y="414076"/>
            <a:ext cx="6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LCRA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317" y="407054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COA</a:t>
            </a:r>
          </a:p>
        </p:txBody>
      </p:sp>
      <p:cxnSp>
        <p:nvCxnSpPr>
          <p:cNvPr id="14" name="Straight Connector 13"/>
          <p:cNvCxnSpPr>
            <a:stCxn id="7" idx="4"/>
            <a:endCxn id="10" idx="0"/>
          </p:cNvCxnSpPr>
          <p:nvPr/>
        </p:nvCxnSpPr>
        <p:spPr>
          <a:xfrm>
            <a:off x="1697721" y="1033574"/>
            <a:ext cx="11509" cy="71471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10" idx="7"/>
          </p:cNvCxnSpPr>
          <p:nvPr/>
        </p:nvCxnSpPr>
        <p:spPr>
          <a:xfrm flipH="1">
            <a:off x="2028453" y="1026552"/>
            <a:ext cx="454272" cy="85396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06945" y="3027879"/>
            <a:ext cx="2804569" cy="526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Develop Derived Data Products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1709230" y="2651191"/>
            <a:ext cx="0" cy="3766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6944" y="3939416"/>
            <a:ext cx="2804570" cy="383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Move to ESRI for Mapping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>
            <a:stCxn id="16" idx="2"/>
            <a:endCxn id="18" idx="0"/>
          </p:cNvCxnSpPr>
          <p:nvPr/>
        </p:nvCxnSpPr>
        <p:spPr>
          <a:xfrm flipH="1">
            <a:off x="1709229" y="3554091"/>
            <a:ext cx="1" cy="3853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0" y="3795623"/>
            <a:ext cx="3368254" cy="3001992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28" y="4839419"/>
            <a:ext cx="2136585" cy="18460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0739" y="5367777"/>
            <a:ext cx="12594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Display on Webpage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>
            <a:stCxn id="18" idx="2"/>
            <a:endCxn id="20" idx="0"/>
          </p:cNvCxnSpPr>
          <p:nvPr/>
        </p:nvCxnSpPr>
        <p:spPr>
          <a:xfrm flipH="1">
            <a:off x="1697721" y="4323292"/>
            <a:ext cx="11508" cy="516127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2621" y="604668"/>
            <a:ext cx="484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Moving to ESRI for Mapping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5403" y="3538462"/>
            <a:ext cx="4848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Moving KISTERS derived time series data to ESRI’s spatial mapping products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7" descr="ESRIProductLogo_C_glow_s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371" y="1064828"/>
            <a:ext cx="2151552" cy="25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50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0" y="936625"/>
            <a:ext cx="9288463" cy="4894263"/>
            <a:chOff x="0" y="936625"/>
            <a:chExt cx="9288463" cy="4894263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0" y="2952750"/>
              <a:ext cx="92884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3013075"/>
              <a:ext cx="8623300" cy="50323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/>
              <a:endParaRPr lang="de-DE" sz="1000" dirty="0"/>
            </a:p>
            <a:p>
              <a:pPr algn="r"/>
              <a:endParaRPr lang="de-DE" sz="1000" dirty="0"/>
            </a:p>
            <a:p>
              <a:pPr algn="r"/>
              <a:r>
                <a:rPr lang="de-DE" sz="1400" dirty="0">
                  <a:solidFill>
                    <a:schemeClr val="tx1"/>
                  </a:solidFill>
                </a:rPr>
                <a:t>REST/JSON services  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584325" y="4967288"/>
              <a:ext cx="1670050" cy="793750"/>
            </a:xfrm>
            <a:prstGeom prst="can">
              <a:avLst>
                <a:gd name="adj" fmla="val 25000"/>
              </a:avLst>
            </a:prstGeom>
            <a:solidFill>
              <a:srgbClr val="003366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  <a:cs typeface="Arial" charset="0"/>
                </a:rPr>
                <a:t>KISTERS </a:t>
              </a:r>
              <a:r>
                <a:rPr lang="de-DE" sz="1600" dirty="0">
                  <a:solidFill>
                    <a:schemeClr val="bg1"/>
                  </a:solidFill>
                  <a:cs typeface="Arial" charset="0"/>
                </a:rPr>
                <a:t>Database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598613" y="4032250"/>
              <a:ext cx="1635125" cy="6477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cs typeface="Arial" charset="0"/>
                </a:rPr>
                <a:t>Time</a:t>
              </a:r>
              <a:r>
                <a:rPr lang="de-DE" dirty="0">
                  <a:solidFill>
                    <a:schemeClr val="bg1"/>
                  </a:solidFill>
                  <a:cs typeface="Arial" charset="0"/>
                </a:rPr>
                <a:t> Services</a:t>
              </a:r>
            </a:p>
            <a:p>
              <a:pPr algn="ctr"/>
              <a:r>
                <a:rPr lang="de-DE" sz="1050" dirty="0">
                  <a:solidFill>
                    <a:schemeClr val="bg1"/>
                  </a:solidFill>
                  <a:cs typeface="Arial" charset="0"/>
                </a:rPr>
                <a:t>OGC, CUAHSI, REST…</a:t>
              </a:r>
            </a:p>
          </p:txBody>
        </p:sp>
        <p:cxnSp>
          <p:nvCxnSpPr>
            <p:cNvPr id="9" name="AutoShape 7"/>
            <p:cNvCxnSpPr>
              <a:cxnSpLocks noChangeShapeType="1"/>
              <a:stCxn id="7" idx="1"/>
              <a:endCxn id="8" idx="2"/>
            </p:cNvCxnSpPr>
            <p:nvPr/>
          </p:nvCxnSpPr>
          <p:spPr bwMode="auto">
            <a:xfrm rot="5400000" flipH="1">
              <a:off x="2288382" y="4822031"/>
              <a:ext cx="258762" cy="3175"/>
            </a:xfrm>
            <a:prstGeom prst="bentConnector3">
              <a:avLst>
                <a:gd name="adj1" fmla="val 4969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5545138" y="4986338"/>
              <a:ext cx="1625600" cy="774700"/>
            </a:xfrm>
            <a:prstGeom prst="can">
              <a:avLst>
                <a:gd name="adj" fmla="val 25000"/>
              </a:avLst>
            </a:prstGeom>
            <a:solidFill>
              <a:srgbClr val="99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cs typeface="Arial" charset="0"/>
                </a:rPr>
                <a:t>ArcGIS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545138" y="4032250"/>
              <a:ext cx="1614487" cy="64770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cs typeface="Arial" charset="0"/>
                </a:rPr>
                <a:t>GIS</a:t>
              </a:r>
              <a:r>
                <a:rPr lang="de-DE" sz="1600" dirty="0">
                  <a:solidFill>
                    <a:schemeClr val="bg1"/>
                  </a:solidFill>
                  <a:cs typeface="Arial" charset="0"/>
                </a:rPr>
                <a:t> Services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cs typeface="Arial" charset="0"/>
                </a:rPr>
                <a:t>ArcGIS Server</a:t>
              </a:r>
              <a:endParaRPr lang="de-DE" sz="900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12" name="AutoShape 10"/>
            <p:cNvCxnSpPr>
              <a:cxnSpLocks noChangeShapeType="1"/>
              <a:stCxn id="10" idx="1"/>
              <a:endCxn id="11" idx="2"/>
            </p:cNvCxnSpPr>
            <p:nvPr/>
          </p:nvCxnSpPr>
          <p:spPr bwMode="auto">
            <a:xfrm rot="5400000" flipH="1">
              <a:off x="6216651" y="4830762"/>
              <a:ext cx="277812" cy="4763"/>
            </a:xfrm>
            <a:prstGeom prst="bentConnector3">
              <a:avLst>
                <a:gd name="adj1" fmla="val 4971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1"/>
            <p:cNvCxnSpPr>
              <a:cxnSpLocks noChangeShapeType="1"/>
              <a:stCxn id="8" idx="0"/>
              <a:endCxn id="14" idx="1"/>
            </p:cNvCxnSpPr>
            <p:nvPr/>
          </p:nvCxnSpPr>
          <p:spPr bwMode="auto">
            <a:xfrm rot="16200000">
              <a:off x="1684337" y="2547938"/>
              <a:ext cx="2201863" cy="73818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68650" y="1182688"/>
              <a:ext cx="2500313" cy="1265237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r"/>
              <a:r>
                <a:rPr lang="de-DE" sz="2000" dirty="0">
                  <a:solidFill>
                    <a:schemeClr val="bg1"/>
                  </a:solidFill>
                  <a:cs typeface="Arial" charset="0"/>
                </a:rPr>
                <a:t>WebSolution</a:t>
              </a:r>
              <a:endParaRPr lang="de-DE" sz="1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243263" y="1798638"/>
              <a:ext cx="728662" cy="593725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300" dirty="0">
                  <a:solidFill>
                    <a:schemeClr val="bg1"/>
                  </a:solidFill>
                  <a:cs typeface="Arial" charset="0"/>
                </a:rPr>
                <a:t>Time</a:t>
              </a:r>
            </a:p>
            <a:p>
              <a:pPr algn="ctr"/>
              <a:r>
                <a:rPr lang="de-DE" sz="1300" dirty="0">
                  <a:solidFill>
                    <a:schemeClr val="bg1"/>
                  </a:solidFill>
                  <a:cs typeface="Arial" charset="0"/>
                </a:rPr>
                <a:t>Series</a:t>
              </a:r>
            </a:p>
            <a:p>
              <a:pPr algn="ctr"/>
              <a:r>
                <a:rPr lang="de-DE" sz="1300" dirty="0">
                  <a:solidFill>
                    <a:schemeClr val="bg1"/>
                  </a:solidFill>
                  <a:cs typeface="Arial" charset="0"/>
                </a:rPr>
                <a:t>widget</a:t>
              </a:r>
            </a:p>
          </p:txBody>
        </p:sp>
        <p:cxnSp>
          <p:nvCxnSpPr>
            <p:cNvPr id="16" name="AutoShape 14"/>
            <p:cNvCxnSpPr>
              <a:cxnSpLocks noChangeShapeType="1"/>
              <a:stCxn id="11" idx="0"/>
              <a:endCxn id="14" idx="3"/>
            </p:cNvCxnSpPr>
            <p:nvPr/>
          </p:nvCxnSpPr>
          <p:spPr bwMode="auto">
            <a:xfrm rot="5400000" flipH="1">
              <a:off x="4917281" y="2582069"/>
              <a:ext cx="2201863" cy="66992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232150" y="1252538"/>
              <a:ext cx="728663" cy="547687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cs typeface="Arial" charset="0"/>
                </a:rPr>
                <a:t>Station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cs typeface="Arial" charset="0"/>
                </a:rPr>
                <a:t>pages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248373" y="936625"/>
              <a:ext cx="1312862" cy="36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402" tIns="43201" rIns="86402" bIns="43201">
              <a:spAutoFit/>
            </a:bodyPr>
            <a:lstStyle>
              <a:lvl1pPr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636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954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28788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859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431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003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575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cs typeface="Arial" charset="0"/>
                </a:rPr>
                <a:t>Browser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602538" y="5446713"/>
              <a:ext cx="1038225" cy="36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02" tIns="43201" rIns="86402" bIns="43201">
              <a:spAutoFit/>
            </a:bodyPr>
            <a:lstStyle>
              <a:lvl1pPr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318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636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95400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28788" defTabSz="863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859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431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1003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57588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cs typeface="Arial" charset="0"/>
                </a:rPr>
                <a:t>Server</a:t>
              </a:r>
            </a:p>
          </p:txBody>
        </p:sp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095625"/>
              <a:ext cx="341313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520950" y="3063875"/>
              <a:ext cx="433388" cy="392113"/>
              <a:chOff x="2119" y="1022"/>
              <a:chExt cx="273" cy="247"/>
            </a:xfrm>
          </p:grpSpPr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1066"/>
                <a:ext cx="21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" y="1041"/>
                <a:ext cx="21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022"/>
                <a:ext cx="21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325" y="3048000"/>
              <a:ext cx="431800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AutoShape 24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3248025" y="4356100"/>
              <a:ext cx="22828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575" y="3024188"/>
              <a:ext cx="647700" cy="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3960813"/>
              <a:ext cx="341313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263" y="4392613"/>
              <a:ext cx="1217612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621102" y="611849"/>
            <a:ext cx="5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KISTERS / ESRI Integration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7" descr="ESRIProductLogo_C_glow_s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016" y="-111522"/>
            <a:ext cx="940467" cy="11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44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94626" y="3149380"/>
            <a:ext cx="5158597" cy="64633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www.centraltexashub.org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2" name="Picture 7" descr="ESRIProductLogo_C_glow_s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016" y="-111522"/>
            <a:ext cx="940467" cy="11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96184"/>
            <a:ext cx="9144000" cy="57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184212"/>
            <a:ext cx="5286954" cy="153299"/>
          </a:xfrm>
        </p:spPr>
        <p:txBody>
          <a:bodyPr/>
          <a:lstStyle/>
          <a:p>
            <a:r>
              <a:rPr lang="en-GB"/>
              <a:t> KISTERS AG   KISTERS Presentation    </a:t>
            </a:r>
            <a:fld id="{0865984D-823E-4D78-AB31-49B4A767C786}" type="slidenum">
              <a:rPr lang="en-GB"/>
              <a:pPr/>
              <a:t>17</a:t>
            </a:fld>
            <a:r>
              <a:rPr lang="en-GB"/>
              <a:t>    </a:t>
            </a:r>
            <a:fld id="{7F175E72-CEAA-4C9A-9F0D-DD4E8F3339F0}" type="datetime1">
              <a:rPr lang="en-GB"/>
              <a:pPr/>
              <a:t>20/03/2012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15212"/>
            <a:ext cx="8327620" cy="4360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96184"/>
            <a:ext cx="9144001" cy="57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423" y="1965868"/>
            <a:ext cx="4371975" cy="3409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13523" y="4095750"/>
            <a:ext cx="2682815" cy="601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95682" y="4793231"/>
            <a:ext cx="2497291" cy="92333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1, 3, 12 and 24 hour moving precipitation totals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6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7" descr="ESRIProductLogo_C_glow_s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016" y="-111522"/>
            <a:ext cx="940467" cy="11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83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" y="6192837"/>
            <a:ext cx="5113469" cy="152065"/>
          </a:xfrm>
        </p:spPr>
        <p:txBody>
          <a:bodyPr/>
          <a:lstStyle/>
          <a:p>
            <a:r>
              <a:rPr lang="en-GB"/>
              <a:t> KISTERS AG   KISTERS Presentation    </a:t>
            </a:r>
            <a:fld id="{95ED87B1-1AE9-48EE-A4DB-5E82B4FD31B9}" type="slidenum">
              <a:rPr lang="en-GB"/>
              <a:pPr/>
              <a:t>18</a:t>
            </a:fld>
            <a:r>
              <a:rPr lang="en-GB"/>
              <a:t>    </a:t>
            </a:r>
            <a:fld id="{DD0CA993-8622-47E2-97E8-268AFEF98349}" type="datetime1">
              <a:rPr lang="en-GB"/>
              <a:pPr/>
              <a:t>20/03/2012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6184"/>
            <a:ext cx="9204496" cy="57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6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594" y="1052422"/>
            <a:ext cx="5193836" cy="5540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0594" y="1052422"/>
            <a:ext cx="5193836" cy="5540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300" y="3579716"/>
            <a:ext cx="2881222" cy="923330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Reviewing Station details</a:t>
            </a:r>
          </a:p>
          <a:p>
            <a:r>
              <a:rPr lang="en-US" dirty="0" smtClean="0"/>
              <a:t>and derived time series in a spatial context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ESRIProductLogo_C_glow_s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016" y="-111522"/>
            <a:ext cx="940467" cy="11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04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102" y="611849"/>
            <a:ext cx="564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Integrate, </a:t>
            </a:r>
            <a:r>
              <a:rPr lang="en-US" sz="3200" dirty="0" smtClean="0">
                <a:solidFill>
                  <a:srgbClr val="002060"/>
                </a:solidFill>
              </a:rPr>
              <a:t>Standardize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and </a:t>
            </a:r>
            <a:r>
              <a:rPr lang="en-US" sz="3200" dirty="0">
                <a:solidFill>
                  <a:srgbClr val="002060"/>
                </a:solidFill>
              </a:rPr>
              <a:t>Share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Hydrological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54" y="2547285"/>
            <a:ext cx="4177039" cy="3133099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4459855" y="1205319"/>
            <a:ext cx="4560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KISTERS TimeSeries HUB with KiWIS </a:t>
            </a:r>
            <a:r>
              <a:rPr lang="en-US" sz="2400" b="1" dirty="0" smtClean="0">
                <a:solidFill>
                  <a:srgbClr val="002060"/>
                </a:solidFill>
              </a:rPr>
              <a:t>integrates </a:t>
            </a:r>
            <a:r>
              <a:rPr lang="en-US" sz="2400" dirty="0">
                <a:solidFill>
                  <a:srgbClr val="002060"/>
                </a:solidFill>
              </a:rPr>
              <a:t>all forms of hydrological data from </a:t>
            </a:r>
            <a:r>
              <a:rPr lang="en-US" sz="2400" dirty="0" smtClean="0">
                <a:solidFill>
                  <a:srgbClr val="002060"/>
                </a:solidFill>
              </a:rPr>
              <a:t>different sources</a:t>
            </a:r>
            <a:r>
              <a:rPr lang="en-US" sz="2400" dirty="0">
                <a:solidFill>
                  <a:srgbClr val="002060"/>
                </a:solidFill>
              </a:rPr>
              <a:t>, domains, formats and </a:t>
            </a:r>
            <a:r>
              <a:rPr lang="en-US" sz="2400" dirty="0" smtClean="0">
                <a:solidFill>
                  <a:srgbClr val="002060"/>
                </a:solidFill>
              </a:rPr>
              <a:t>spatial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temporal resolutions.  A robust set of timeseries authoring tools in WISKI enables users to develop a multitude of derived data sets that are then </a:t>
            </a:r>
            <a:r>
              <a:rPr lang="en-US" sz="2400" b="1" dirty="0" smtClean="0">
                <a:solidFill>
                  <a:srgbClr val="002060"/>
                </a:solidFill>
              </a:rPr>
              <a:t>shared</a:t>
            </a:r>
            <a:r>
              <a:rPr lang="en-US" sz="2400" dirty="0" smtClean="0">
                <a:solidFill>
                  <a:srgbClr val="002060"/>
                </a:solidFill>
              </a:rPr>
              <a:t> through a </a:t>
            </a:r>
            <a:r>
              <a:rPr lang="en-US" sz="2400" b="1" dirty="0" smtClean="0">
                <a:solidFill>
                  <a:srgbClr val="002060"/>
                </a:solidFill>
              </a:rPr>
              <a:t>standardized </a:t>
            </a:r>
            <a:r>
              <a:rPr lang="en-US" sz="2400" dirty="0">
                <a:solidFill>
                  <a:srgbClr val="002060"/>
                </a:solidFill>
              </a:rPr>
              <a:t>view </a:t>
            </a:r>
            <a:r>
              <a:rPr lang="en-US" sz="2400" dirty="0" smtClean="0">
                <a:solidFill>
                  <a:srgbClr val="002060"/>
                </a:solidFill>
              </a:rPr>
              <a:t>using web modules like WISKI Web Pubic/Pro.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752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2158999" y="1837532"/>
            <a:ext cx="4879975" cy="3381375"/>
            <a:chOff x="2158999" y="1837532"/>
            <a:chExt cx="4879975" cy="338137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158999" y="457279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D1003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527424" y="4644232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EE7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808537" y="4717257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8065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6175374" y="4787107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Local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232024" y="1837532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D1003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Global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529012" y="190896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EE7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Global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4879974" y="198199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8065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Global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6175374" y="205184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Global</a:t>
              </a: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160587" y="2774157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D1003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National</a:t>
              </a: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3527424" y="284559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EE7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/>
                <a:t>National</a:t>
              </a: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4808537" y="291861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8065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National</a:t>
              </a: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6175374" y="298846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National</a:t>
              </a: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2160587" y="3710782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D1003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Regional</a:t>
              </a: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3527424" y="378221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EE7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Regional</a:t>
              </a: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4808537" y="385524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8065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/>
                <a:t>Regional</a:t>
              </a: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6175374" y="392509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Regional</a:t>
              </a:r>
            </a:p>
          </p:txBody>
        </p:sp>
        <p:cxnSp>
          <p:nvCxnSpPr>
            <p:cNvPr id="20" name="AutoShape 23"/>
            <p:cNvCxnSpPr>
              <a:cxnSpLocks noChangeShapeType="1"/>
              <a:stCxn id="8" idx="4"/>
              <a:endCxn id="9" idx="2"/>
            </p:cNvCxnSpPr>
            <p:nvPr/>
          </p:nvCxnSpPr>
          <p:spPr bwMode="auto">
            <a:xfrm>
              <a:off x="3109912" y="2053432"/>
              <a:ext cx="404812" cy="71437"/>
            </a:xfrm>
            <a:prstGeom prst="bentConnector3">
              <a:avLst>
                <a:gd name="adj1" fmla="val 49806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4"/>
            <p:cNvCxnSpPr>
              <a:cxnSpLocks noChangeShapeType="1"/>
              <a:stCxn id="9" idx="4"/>
              <a:endCxn id="10" idx="2"/>
            </p:cNvCxnSpPr>
            <p:nvPr/>
          </p:nvCxnSpPr>
          <p:spPr bwMode="auto">
            <a:xfrm>
              <a:off x="4406899" y="2124869"/>
              <a:ext cx="458788" cy="73025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5"/>
            <p:cNvCxnSpPr>
              <a:cxnSpLocks noChangeShapeType="1"/>
              <a:stCxn id="10" idx="4"/>
              <a:endCxn id="11" idx="2"/>
            </p:cNvCxnSpPr>
            <p:nvPr/>
          </p:nvCxnSpPr>
          <p:spPr bwMode="auto">
            <a:xfrm>
              <a:off x="5757862" y="2197894"/>
              <a:ext cx="403225" cy="698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6"/>
            <p:cNvCxnSpPr>
              <a:cxnSpLocks noChangeShapeType="1"/>
            </p:cNvCxnSpPr>
            <p:nvPr/>
          </p:nvCxnSpPr>
          <p:spPr bwMode="auto">
            <a:xfrm>
              <a:off x="3095624" y="2988469"/>
              <a:ext cx="404813" cy="71438"/>
            </a:xfrm>
            <a:prstGeom prst="bentConnector3">
              <a:avLst>
                <a:gd name="adj1" fmla="val 49806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7"/>
            <p:cNvCxnSpPr>
              <a:cxnSpLocks noChangeShapeType="1"/>
            </p:cNvCxnSpPr>
            <p:nvPr/>
          </p:nvCxnSpPr>
          <p:spPr bwMode="auto">
            <a:xfrm>
              <a:off x="4392612" y="3059907"/>
              <a:ext cx="458787" cy="73025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8"/>
            <p:cNvCxnSpPr>
              <a:cxnSpLocks noChangeShapeType="1"/>
            </p:cNvCxnSpPr>
            <p:nvPr/>
          </p:nvCxnSpPr>
          <p:spPr bwMode="auto">
            <a:xfrm>
              <a:off x="5743574" y="3132932"/>
              <a:ext cx="403225" cy="698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9"/>
            <p:cNvCxnSpPr>
              <a:cxnSpLocks noChangeShapeType="1"/>
            </p:cNvCxnSpPr>
            <p:nvPr/>
          </p:nvCxnSpPr>
          <p:spPr bwMode="auto">
            <a:xfrm>
              <a:off x="3068637" y="3925094"/>
              <a:ext cx="404812" cy="71438"/>
            </a:xfrm>
            <a:prstGeom prst="bentConnector3">
              <a:avLst>
                <a:gd name="adj1" fmla="val 49806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0"/>
            <p:cNvCxnSpPr>
              <a:cxnSpLocks noChangeShapeType="1"/>
            </p:cNvCxnSpPr>
            <p:nvPr/>
          </p:nvCxnSpPr>
          <p:spPr bwMode="auto">
            <a:xfrm>
              <a:off x="4365624" y="3996532"/>
              <a:ext cx="458788" cy="73025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1"/>
            <p:cNvCxnSpPr>
              <a:cxnSpLocks noChangeShapeType="1"/>
            </p:cNvCxnSpPr>
            <p:nvPr/>
          </p:nvCxnSpPr>
          <p:spPr bwMode="auto">
            <a:xfrm>
              <a:off x="5716587" y="4069557"/>
              <a:ext cx="403225" cy="698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2"/>
            <p:cNvCxnSpPr>
              <a:cxnSpLocks noChangeShapeType="1"/>
            </p:cNvCxnSpPr>
            <p:nvPr/>
          </p:nvCxnSpPr>
          <p:spPr bwMode="auto">
            <a:xfrm>
              <a:off x="3095624" y="4788694"/>
              <a:ext cx="404813" cy="71438"/>
            </a:xfrm>
            <a:prstGeom prst="bentConnector3">
              <a:avLst>
                <a:gd name="adj1" fmla="val 49806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3"/>
            <p:cNvCxnSpPr>
              <a:cxnSpLocks noChangeShapeType="1"/>
            </p:cNvCxnSpPr>
            <p:nvPr/>
          </p:nvCxnSpPr>
          <p:spPr bwMode="auto">
            <a:xfrm>
              <a:off x="4392612" y="4860132"/>
              <a:ext cx="458787" cy="73025"/>
            </a:xfrm>
            <a:prstGeom prst="bentConnector3">
              <a:avLst>
                <a:gd name="adj1" fmla="val 4982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4"/>
            <p:cNvCxnSpPr>
              <a:cxnSpLocks noChangeShapeType="1"/>
            </p:cNvCxnSpPr>
            <p:nvPr/>
          </p:nvCxnSpPr>
          <p:spPr bwMode="auto">
            <a:xfrm>
              <a:off x="5743574" y="4933157"/>
              <a:ext cx="403225" cy="698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5"/>
            <p:cNvCxnSpPr>
              <a:cxnSpLocks noChangeShapeType="1"/>
              <a:stCxn id="8" idx="3"/>
              <a:endCxn id="12" idx="0"/>
            </p:cNvCxnSpPr>
            <p:nvPr/>
          </p:nvCxnSpPr>
          <p:spPr bwMode="auto">
            <a:xfrm rot="5400000">
              <a:off x="2336006" y="2540000"/>
              <a:ext cx="584200" cy="71437"/>
            </a:xfrm>
            <a:prstGeom prst="bentConnector3">
              <a:avLst>
                <a:gd name="adj1" fmla="val 4075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6"/>
            <p:cNvCxnSpPr>
              <a:cxnSpLocks noChangeShapeType="1"/>
              <a:stCxn id="12" idx="3"/>
              <a:endCxn id="16" idx="1"/>
            </p:cNvCxnSpPr>
            <p:nvPr/>
          </p:nvCxnSpPr>
          <p:spPr bwMode="auto">
            <a:xfrm rot="5400000">
              <a:off x="2354262" y="3458369"/>
              <a:ext cx="4762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7"/>
            <p:cNvCxnSpPr>
              <a:cxnSpLocks noChangeShapeType="1"/>
              <a:stCxn id="16" idx="3"/>
              <a:endCxn id="4" idx="1"/>
            </p:cNvCxnSpPr>
            <p:nvPr/>
          </p:nvCxnSpPr>
          <p:spPr bwMode="auto">
            <a:xfrm rot="5400000">
              <a:off x="2390774" y="4356894"/>
              <a:ext cx="401638" cy="1588"/>
            </a:xfrm>
            <a:prstGeom prst="bentConnector3">
              <a:avLst>
                <a:gd name="adj1" fmla="val 49801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8"/>
            <p:cNvCxnSpPr>
              <a:cxnSpLocks noChangeShapeType="1"/>
            </p:cNvCxnSpPr>
            <p:nvPr/>
          </p:nvCxnSpPr>
          <p:spPr bwMode="auto">
            <a:xfrm rot="5400000">
              <a:off x="3631406" y="2595563"/>
              <a:ext cx="584200" cy="71437"/>
            </a:xfrm>
            <a:prstGeom prst="bentConnector3">
              <a:avLst>
                <a:gd name="adj1" fmla="val 4075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9"/>
            <p:cNvCxnSpPr>
              <a:cxnSpLocks noChangeShapeType="1"/>
            </p:cNvCxnSpPr>
            <p:nvPr/>
          </p:nvCxnSpPr>
          <p:spPr bwMode="auto">
            <a:xfrm rot="5400000">
              <a:off x="3649662" y="3513932"/>
              <a:ext cx="4762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40"/>
            <p:cNvCxnSpPr>
              <a:cxnSpLocks noChangeShapeType="1"/>
            </p:cNvCxnSpPr>
            <p:nvPr/>
          </p:nvCxnSpPr>
          <p:spPr bwMode="auto">
            <a:xfrm rot="5400000">
              <a:off x="3686174" y="4412457"/>
              <a:ext cx="401637" cy="1588"/>
            </a:xfrm>
            <a:prstGeom prst="bentConnector3">
              <a:avLst>
                <a:gd name="adj1" fmla="val 49801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41"/>
            <p:cNvCxnSpPr>
              <a:cxnSpLocks noChangeShapeType="1"/>
            </p:cNvCxnSpPr>
            <p:nvPr/>
          </p:nvCxnSpPr>
          <p:spPr bwMode="auto">
            <a:xfrm rot="5400000">
              <a:off x="4926806" y="2667000"/>
              <a:ext cx="584200" cy="71437"/>
            </a:xfrm>
            <a:prstGeom prst="bentConnector3">
              <a:avLst>
                <a:gd name="adj1" fmla="val 4075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42"/>
            <p:cNvCxnSpPr>
              <a:cxnSpLocks noChangeShapeType="1"/>
            </p:cNvCxnSpPr>
            <p:nvPr/>
          </p:nvCxnSpPr>
          <p:spPr bwMode="auto">
            <a:xfrm rot="5400000">
              <a:off x="4945062" y="3585369"/>
              <a:ext cx="4762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43"/>
            <p:cNvCxnSpPr>
              <a:cxnSpLocks noChangeShapeType="1"/>
            </p:cNvCxnSpPr>
            <p:nvPr/>
          </p:nvCxnSpPr>
          <p:spPr bwMode="auto">
            <a:xfrm rot="5400000">
              <a:off x="4981574" y="4483894"/>
              <a:ext cx="401638" cy="1588"/>
            </a:xfrm>
            <a:prstGeom prst="bentConnector3">
              <a:avLst>
                <a:gd name="adj1" fmla="val 49801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4"/>
            <p:cNvCxnSpPr>
              <a:cxnSpLocks noChangeShapeType="1"/>
            </p:cNvCxnSpPr>
            <p:nvPr/>
          </p:nvCxnSpPr>
          <p:spPr bwMode="auto">
            <a:xfrm rot="5400000">
              <a:off x="6295231" y="2738438"/>
              <a:ext cx="584200" cy="71437"/>
            </a:xfrm>
            <a:prstGeom prst="bentConnector3">
              <a:avLst>
                <a:gd name="adj1" fmla="val 40759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5"/>
            <p:cNvCxnSpPr>
              <a:cxnSpLocks noChangeShapeType="1"/>
            </p:cNvCxnSpPr>
            <p:nvPr/>
          </p:nvCxnSpPr>
          <p:spPr bwMode="auto">
            <a:xfrm rot="5400000">
              <a:off x="6313487" y="3656807"/>
              <a:ext cx="4762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46"/>
            <p:cNvCxnSpPr>
              <a:cxnSpLocks noChangeShapeType="1"/>
            </p:cNvCxnSpPr>
            <p:nvPr/>
          </p:nvCxnSpPr>
          <p:spPr bwMode="auto">
            <a:xfrm rot="5400000">
              <a:off x="6349999" y="4555332"/>
              <a:ext cx="401637" cy="1588"/>
            </a:xfrm>
            <a:prstGeom prst="bentConnector3">
              <a:avLst>
                <a:gd name="adj1" fmla="val 49801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3095624" y="2339182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3095624" y="2410619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3022599" y="3202782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3022599" y="3274219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3022599" y="4139407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V="1">
              <a:off x="3022599" y="4210844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>
              <a:off x="4391024" y="2339182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4391024" y="2410619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4391024" y="3275807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V="1">
              <a:off x="4391024" y="3347244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4391024" y="4210844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V="1">
              <a:off x="4391024" y="4282282"/>
              <a:ext cx="431800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>
              <a:off x="5759449" y="2482057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V="1">
              <a:off x="5759449" y="2553494"/>
              <a:ext cx="431800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5688012" y="3347244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flipV="1">
              <a:off x="5688012" y="3418682"/>
              <a:ext cx="431800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5688012" y="4283869"/>
              <a:ext cx="43180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 flipV="1">
              <a:off x="5688012" y="4355307"/>
              <a:ext cx="431800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TextBox 64"/>
          <p:cNvSpPr txBox="1"/>
          <p:nvPr/>
        </p:nvSpPr>
        <p:spPr>
          <a:xfrm>
            <a:off x="621102" y="611849"/>
            <a:ext cx="5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Common data exchange scenario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0973" y="1565242"/>
            <a:ext cx="6567501" cy="4832092"/>
          </a:xfrm>
          <a:prstGeom prst="rect">
            <a:avLst/>
          </a:prstGeom>
          <a:solidFill>
            <a:srgbClr val="FFFFFF">
              <a:shade val="85000"/>
              <a:alpha val="95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800" dirty="0">
                <a:solidFill>
                  <a:srgbClr val="002060"/>
                </a:solidFill>
              </a:rPr>
              <a:t>Each arrow means discussion &amp; bi-lateral agreement</a:t>
            </a:r>
          </a:p>
          <a:p>
            <a:pPr>
              <a:buFont typeface="Wingdings" pitchFamily="2" charset="2"/>
              <a:buNone/>
            </a:pPr>
            <a:endParaRPr lang="de-DE" sz="2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How do you call your variables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What formats can you deliver data to 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What software system do you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What is the schedule of your data logger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What is the quality of your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Do we need a contract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What do I get when I provide something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102" y="611849"/>
            <a:ext cx="5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KiWIS Features &amp; Benefits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98740" y="1604513"/>
            <a:ext cx="8186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Service oriented architecture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KISTERS high speed data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Supported standards: WaterML 2.0, WaterML1, SOS, WaterOneFlow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Command return formats: ASCII, HTML, CSV, XLS, JSON, GeoJSON and PNG/JPG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Service multiple data sources at once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KiWIS GUI: configurable, intuitive, easy to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Integration with KISTERS time series </a:t>
            </a:r>
            <a:r>
              <a:rPr lang="en-US" sz="2800" dirty="0" smtClean="0">
                <a:solidFill>
                  <a:srgbClr val="002060"/>
                </a:solidFill>
              </a:rPr>
              <a:t>archives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2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RIProductLogo_C_glow_s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466" y="1947796"/>
            <a:ext cx="2444452" cy="29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68" y="2626886"/>
            <a:ext cx="4072871" cy="1094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21106" y="734202"/>
            <a:ext cx="8143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Building the synergy between Time and Space...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71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hlinkClick r:id="rId2"/>
              </a:rPr>
              <a:t>http://crwr-wisk03.crwr.utexas.edu:8080/KiWIS/KiWIS?datasource=0&amp;service=kisters&amp;type=queryServices&amp;request=getgraph&amp;datasource=0&amp;format=png&amp;ts_id=25085042,25084042,25083042,25082042,16754042&amp;from=2012-03-19&amp;to=2012-03-21&amp;width=700&amp;height=400&amp;kiUser=&amp;kiPassword=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http://crwr-wisk03.crwr.utexas.edu:8080/KiWIS/KiWIS?datasource=0&amp;service=kisters&amp;type=queryServices&amp;request=getTimeseriesList&amp;datasource=0&amp;format=html&amp;station_no=4519&amp;kiUser=&amp;kiPassword=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21101" y="611849"/>
            <a:ext cx="676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 KISTERS TimeSeries Hub with KiWIS...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1102" y="1394064"/>
            <a:ext cx="7848600" cy="489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2800" dirty="0" smtClean="0">
                <a:solidFill>
                  <a:srgbClr val="002060"/>
                </a:solidFill>
              </a:rPr>
              <a:t>… solves those problems because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It can be community based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It is highly configurable and can mediate terminology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It can easily  generate new information products (e.g. 3hr moving totals, …)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Has state of the art interfaces (Authoring via Desktop app, Public interface via Browser, API via standard service types)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Is proven COTS software</a:t>
            </a:r>
            <a:endParaRPr lang="de-D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35401" y="2510020"/>
            <a:ext cx="676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KISTERS TimeSeries Hub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401" y="3005320"/>
            <a:ext cx="676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CORE ELEMENTS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5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tefanoff\Desktop\WISKI_Overview_US_letter_email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3" b="2298"/>
          <a:stretch/>
        </p:blipFill>
        <p:spPr bwMode="auto">
          <a:xfrm>
            <a:off x="7" y="0"/>
            <a:ext cx="5279366" cy="68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6682" y="315506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KISTERS TimeSeries Data Management System - WISKI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9373" y="1352883"/>
            <a:ext cx="38057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Scalable system of interpolation type and data type combination to express how the data is treated correctly between the time stamps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Hierarchical quality codes stored with every data point are access criteria for every WISKI calculation.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Free comments, standard remarks and data attributes are added to the data for better interpretation &amp; documentation.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Advanced time series types combine multiple parameters in dedicated columns (discharge/runoff, wind direction/speed, relative/absolute etc).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Editing history keeps track of data changes.</a:t>
            </a:r>
          </a:p>
        </p:txBody>
      </p:sp>
    </p:spTree>
    <p:extLst>
      <p:ext uri="{BB962C8B-B14F-4D97-AF65-F5344CB8AC3E}">
        <p14:creationId xmlns:p14="http://schemas.microsoft.com/office/powerpoint/2010/main" xmlns="" val="2858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53964" y="953869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KISTERS Web Interoperability Solution  (KiWIS)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9382" y="1828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first commercially </a:t>
            </a:r>
            <a:r>
              <a:rPr lang="en-US" dirty="0">
                <a:solidFill>
                  <a:srgbClr val="002060"/>
                </a:solidFill>
              </a:rPr>
              <a:t>available and robust </a:t>
            </a:r>
            <a:r>
              <a:rPr lang="en-US" dirty="0" smtClean="0">
                <a:solidFill>
                  <a:srgbClr val="002060"/>
                </a:solidFill>
              </a:rPr>
              <a:t>software </a:t>
            </a:r>
            <a:r>
              <a:rPr lang="en-US" dirty="0">
                <a:solidFill>
                  <a:srgbClr val="002060"/>
                </a:solidFill>
              </a:rPr>
              <a:t>for consuming</a:t>
            </a:r>
          </a:p>
          <a:p>
            <a:r>
              <a:rPr lang="en-US" dirty="0">
                <a:solidFill>
                  <a:srgbClr val="002060"/>
                </a:solidFill>
              </a:rPr>
              <a:t>and publishing </a:t>
            </a:r>
            <a:r>
              <a:rPr lang="en-US" dirty="0" smtClean="0">
                <a:solidFill>
                  <a:srgbClr val="002060"/>
                </a:solidFill>
              </a:rPr>
              <a:t>real-time </a:t>
            </a:r>
            <a:r>
              <a:rPr lang="en-US" dirty="0">
                <a:solidFill>
                  <a:srgbClr val="002060"/>
                </a:solidFill>
              </a:rPr>
              <a:t>hydrological data to the </a:t>
            </a:r>
            <a:r>
              <a:rPr lang="en-US" dirty="0" smtClean="0">
                <a:solidFill>
                  <a:srgbClr val="002060"/>
                </a:solidFill>
              </a:rPr>
              <a:t>Internet using </a:t>
            </a:r>
            <a:r>
              <a:rPr lang="en-US" dirty="0">
                <a:solidFill>
                  <a:srgbClr val="002060"/>
                </a:solidFill>
              </a:rPr>
              <a:t>open standards!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505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Utilizes </a:t>
            </a:r>
            <a:r>
              <a:rPr lang="en-US" dirty="0">
                <a:solidFill>
                  <a:srgbClr val="002060"/>
                </a:solidFill>
              </a:rPr>
              <a:t>applied open standards for sharing data </a:t>
            </a:r>
            <a:r>
              <a:rPr lang="en-US" dirty="0" smtClean="0">
                <a:solidFill>
                  <a:srgbClr val="002060"/>
                </a:solidFill>
              </a:rPr>
              <a:t>from KISTERS </a:t>
            </a:r>
            <a:r>
              <a:rPr lang="en-US" dirty="0">
                <a:solidFill>
                  <a:srgbClr val="002060"/>
                </a:solidFill>
              </a:rPr>
              <a:t>water data management </a:t>
            </a:r>
            <a:r>
              <a:rPr lang="en-US" dirty="0" smtClean="0">
                <a:solidFill>
                  <a:srgbClr val="002060"/>
                </a:solidFill>
              </a:rPr>
              <a:t>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Eliminates issues surrounding complex data </a:t>
            </a:r>
            <a:r>
              <a:rPr lang="en-US" dirty="0" smtClean="0">
                <a:solidFill>
                  <a:srgbClr val="002060"/>
                </a:solidFill>
              </a:rPr>
              <a:t>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Single API </a:t>
            </a:r>
            <a:r>
              <a:rPr lang="en-US" dirty="0">
                <a:solidFill>
                  <a:srgbClr val="002060"/>
                </a:solidFill>
              </a:rPr>
              <a:t>framework for </a:t>
            </a:r>
            <a:r>
              <a:rPr lang="en-US" dirty="0" smtClean="0">
                <a:solidFill>
                  <a:srgbClr val="002060"/>
                </a:solidFill>
              </a:rPr>
              <a:t>multiple </a:t>
            </a:r>
            <a:r>
              <a:rPr lang="en-US" dirty="0">
                <a:solidFill>
                  <a:srgbClr val="002060"/>
                </a:solidFill>
              </a:rPr>
              <a:t>service types</a:t>
            </a:r>
          </a:p>
        </p:txBody>
      </p:sp>
    </p:spTree>
    <p:extLst>
      <p:ext uri="{BB962C8B-B14F-4D97-AF65-F5344CB8AC3E}">
        <p14:creationId xmlns:p14="http://schemas.microsoft.com/office/powerpoint/2010/main" xmlns="" val="1785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21102" y="611849"/>
            <a:ext cx="5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KISTERS Hub Principles...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69900" y="1432101"/>
            <a:ext cx="5327650" cy="3384550"/>
            <a:chOff x="469900" y="1656377"/>
            <a:chExt cx="5327650" cy="3384550"/>
          </a:xfrm>
        </p:grpSpPr>
        <p:cxnSp>
          <p:nvCxnSpPr>
            <p:cNvPr id="43" name="AutoShape 4"/>
            <p:cNvCxnSpPr>
              <a:cxnSpLocks noChangeShapeType="1"/>
              <a:stCxn id="62" idx="4"/>
              <a:endCxn id="49" idx="2"/>
            </p:cNvCxnSpPr>
            <p:nvPr/>
          </p:nvCxnSpPr>
          <p:spPr bwMode="auto">
            <a:xfrm>
              <a:off x="1635125" y="2086589"/>
              <a:ext cx="763588" cy="1477963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469900" y="439163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D1003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auto">
            <a:xfrm>
              <a:off x="4357688" y="1656377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Public</a:t>
              </a:r>
            </a:p>
          </p:txBody>
        </p:sp>
        <p:sp>
          <p:nvSpPr>
            <p:cNvPr id="46" name="AutoShape 29"/>
            <p:cNvSpPr>
              <a:spLocks noChangeArrowheads="1"/>
            </p:cNvSpPr>
            <p:nvPr/>
          </p:nvSpPr>
          <p:spPr bwMode="auto">
            <a:xfrm>
              <a:off x="541338" y="4463077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EE7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47" name="AutoShape 30"/>
            <p:cNvSpPr>
              <a:spLocks noChangeArrowheads="1"/>
            </p:cNvSpPr>
            <p:nvPr/>
          </p:nvSpPr>
          <p:spPr bwMode="auto">
            <a:xfrm>
              <a:off x="614363" y="4536102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8065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757238" y="4605952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Local</a:t>
              </a:r>
            </a:p>
          </p:txBody>
        </p:sp>
        <p:sp>
          <p:nvSpPr>
            <p:cNvPr id="49" name="AutoShape 32"/>
            <p:cNvSpPr>
              <a:spLocks noChangeArrowheads="1"/>
            </p:cNvSpPr>
            <p:nvPr/>
          </p:nvSpPr>
          <p:spPr bwMode="auto">
            <a:xfrm>
              <a:off x="2413000" y="3096239"/>
              <a:ext cx="1368425" cy="935038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KISTERS HUB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Technology</a:t>
              </a:r>
            </a:p>
          </p:txBody>
        </p:sp>
        <p:cxnSp>
          <p:nvCxnSpPr>
            <p:cNvPr id="50" name="AutoShape 49"/>
            <p:cNvCxnSpPr>
              <a:cxnSpLocks noChangeShapeType="1"/>
              <a:stCxn id="67" idx="4"/>
              <a:endCxn id="49" idx="2"/>
            </p:cNvCxnSpPr>
            <p:nvPr/>
          </p:nvCxnSpPr>
          <p:spPr bwMode="auto">
            <a:xfrm>
              <a:off x="1635125" y="3023214"/>
              <a:ext cx="763588" cy="541338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50"/>
            <p:cNvCxnSpPr>
              <a:cxnSpLocks noChangeShapeType="1"/>
              <a:stCxn id="72" idx="4"/>
              <a:endCxn id="49" idx="2"/>
            </p:cNvCxnSpPr>
            <p:nvPr/>
          </p:nvCxnSpPr>
          <p:spPr bwMode="auto">
            <a:xfrm flipV="1">
              <a:off x="1635125" y="3564552"/>
              <a:ext cx="763588" cy="395287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51"/>
            <p:cNvCxnSpPr>
              <a:cxnSpLocks noChangeShapeType="1"/>
              <a:stCxn id="48" idx="4"/>
              <a:endCxn id="49" idx="2"/>
            </p:cNvCxnSpPr>
            <p:nvPr/>
          </p:nvCxnSpPr>
          <p:spPr bwMode="auto">
            <a:xfrm flipV="1">
              <a:off x="1635125" y="3564552"/>
              <a:ext cx="763588" cy="1257300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83"/>
            <p:cNvGrpSpPr>
              <a:grpSpLocks/>
            </p:cNvGrpSpPr>
            <p:nvPr/>
          </p:nvGrpSpPr>
          <p:grpSpPr bwMode="auto">
            <a:xfrm>
              <a:off x="4284663" y="3528039"/>
              <a:ext cx="1512887" cy="647700"/>
              <a:chOff x="2812" y="1588"/>
              <a:chExt cx="953" cy="408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2812" y="1588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008065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2858" y="1634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AD007C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56" name="AutoShape 56"/>
              <p:cNvSpPr>
                <a:spLocks noChangeArrowheads="1"/>
              </p:cNvSpPr>
              <p:nvPr/>
            </p:nvSpPr>
            <p:spPr bwMode="auto">
              <a:xfrm>
                <a:off x="2903" y="1679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79B53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57" name="AutoShape 57"/>
              <p:cNvSpPr>
                <a:spLocks noChangeArrowheads="1"/>
              </p:cNvSpPr>
              <p:nvPr/>
            </p:nvSpPr>
            <p:spPr bwMode="auto">
              <a:xfrm>
                <a:off x="2948" y="1724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>
                    <a:solidFill>
                      <a:schemeClr val="bg1"/>
                    </a:solidFill>
                  </a:rPr>
                  <a:t>Services</a:t>
                </a:r>
              </a:p>
              <a:p>
                <a:pPr algn="ctr"/>
                <a:r>
                  <a:rPr lang="de-DE" sz="900" dirty="0">
                    <a:solidFill>
                      <a:schemeClr val="bg1"/>
                    </a:solidFill>
                  </a:rPr>
                  <a:t>OGC, CUAHSI,…</a:t>
                </a:r>
              </a:p>
            </p:txBody>
          </p:sp>
        </p:grpSp>
        <p:grpSp>
          <p:nvGrpSpPr>
            <p:cNvPr id="58" name="Group 65"/>
            <p:cNvGrpSpPr>
              <a:grpSpLocks/>
            </p:cNvGrpSpPr>
            <p:nvPr/>
          </p:nvGrpSpPr>
          <p:grpSpPr bwMode="auto">
            <a:xfrm>
              <a:off x="469900" y="1656377"/>
              <a:ext cx="1150938" cy="646112"/>
              <a:chOff x="454" y="817"/>
              <a:chExt cx="725" cy="407"/>
            </a:xfrm>
          </p:grpSpPr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454" y="817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D10037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499" y="86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EE7F0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1" name="AutoShape 63"/>
              <p:cNvSpPr>
                <a:spLocks noChangeArrowheads="1"/>
              </p:cNvSpPr>
              <p:nvPr/>
            </p:nvSpPr>
            <p:spPr bwMode="auto">
              <a:xfrm>
                <a:off x="545" y="908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8065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635" y="95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008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Global</a:t>
                </a:r>
              </a:p>
            </p:txBody>
          </p:sp>
        </p:grpSp>
        <p:grpSp>
          <p:nvGrpSpPr>
            <p:cNvPr id="63" name="Group 66"/>
            <p:cNvGrpSpPr>
              <a:grpSpLocks/>
            </p:cNvGrpSpPr>
            <p:nvPr/>
          </p:nvGrpSpPr>
          <p:grpSpPr bwMode="auto">
            <a:xfrm>
              <a:off x="469900" y="2593002"/>
              <a:ext cx="1150938" cy="646112"/>
              <a:chOff x="454" y="817"/>
              <a:chExt cx="725" cy="407"/>
            </a:xfrm>
          </p:grpSpPr>
          <p:sp>
            <p:nvSpPr>
              <p:cNvPr id="64" name="AutoShape 67"/>
              <p:cNvSpPr>
                <a:spLocks noChangeArrowheads="1"/>
              </p:cNvSpPr>
              <p:nvPr/>
            </p:nvSpPr>
            <p:spPr bwMode="auto">
              <a:xfrm>
                <a:off x="454" y="817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D10037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5" name="AutoShape 68"/>
              <p:cNvSpPr>
                <a:spLocks noChangeArrowheads="1"/>
              </p:cNvSpPr>
              <p:nvPr/>
            </p:nvSpPr>
            <p:spPr bwMode="auto">
              <a:xfrm>
                <a:off x="499" y="86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EE7F0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6" name="AutoShape 69"/>
              <p:cNvSpPr>
                <a:spLocks noChangeArrowheads="1"/>
              </p:cNvSpPr>
              <p:nvPr/>
            </p:nvSpPr>
            <p:spPr bwMode="auto">
              <a:xfrm>
                <a:off x="545" y="908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8065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67" name="AutoShape 70"/>
              <p:cNvSpPr>
                <a:spLocks noChangeArrowheads="1"/>
              </p:cNvSpPr>
              <p:nvPr/>
            </p:nvSpPr>
            <p:spPr bwMode="auto">
              <a:xfrm>
                <a:off x="635" y="95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008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National</a:t>
                </a:r>
              </a:p>
            </p:txBody>
          </p:sp>
        </p:grpSp>
        <p:grpSp>
          <p:nvGrpSpPr>
            <p:cNvPr id="68" name="Group 71"/>
            <p:cNvGrpSpPr>
              <a:grpSpLocks/>
            </p:cNvGrpSpPr>
            <p:nvPr/>
          </p:nvGrpSpPr>
          <p:grpSpPr bwMode="auto">
            <a:xfrm>
              <a:off x="469900" y="3529627"/>
              <a:ext cx="1150938" cy="646112"/>
              <a:chOff x="454" y="817"/>
              <a:chExt cx="725" cy="407"/>
            </a:xfrm>
          </p:grpSpPr>
          <p:sp>
            <p:nvSpPr>
              <p:cNvPr id="69" name="AutoShape 72"/>
              <p:cNvSpPr>
                <a:spLocks noChangeArrowheads="1"/>
              </p:cNvSpPr>
              <p:nvPr/>
            </p:nvSpPr>
            <p:spPr bwMode="auto">
              <a:xfrm>
                <a:off x="454" y="817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D10037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70" name="AutoShape 73"/>
              <p:cNvSpPr>
                <a:spLocks noChangeArrowheads="1"/>
              </p:cNvSpPr>
              <p:nvPr/>
            </p:nvSpPr>
            <p:spPr bwMode="auto">
              <a:xfrm>
                <a:off x="499" y="86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EE7F0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71" name="AutoShape 74"/>
              <p:cNvSpPr>
                <a:spLocks noChangeArrowheads="1"/>
              </p:cNvSpPr>
              <p:nvPr/>
            </p:nvSpPr>
            <p:spPr bwMode="auto">
              <a:xfrm>
                <a:off x="545" y="908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8065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72" name="AutoShape 75"/>
              <p:cNvSpPr>
                <a:spLocks noChangeArrowheads="1"/>
              </p:cNvSpPr>
              <p:nvPr/>
            </p:nvSpPr>
            <p:spPr bwMode="auto">
              <a:xfrm>
                <a:off x="635" y="952"/>
                <a:ext cx="544" cy="272"/>
              </a:xfrm>
              <a:prstGeom prst="can">
                <a:avLst>
                  <a:gd name="adj" fmla="val 25000"/>
                </a:avLst>
              </a:prstGeom>
              <a:solidFill>
                <a:srgbClr val="000080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Regional</a:t>
                </a:r>
              </a:p>
            </p:txBody>
          </p:sp>
        </p:grpSp>
        <p:sp>
          <p:nvSpPr>
            <p:cNvPr id="73" name="AutoShape 78"/>
            <p:cNvSpPr>
              <a:spLocks noChangeArrowheads="1"/>
            </p:cNvSpPr>
            <p:nvPr/>
          </p:nvSpPr>
          <p:spPr bwMode="auto">
            <a:xfrm>
              <a:off x="4357688" y="4609127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Professional</a:t>
              </a:r>
            </a:p>
          </p:txBody>
        </p:sp>
        <p:cxnSp>
          <p:nvCxnSpPr>
            <p:cNvPr id="74" name="AutoShape 79"/>
            <p:cNvCxnSpPr>
              <a:cxnSpLocks noChangeShapeType="1"/>
              <a:stCxn id="49" idx="4"/>
              <a:endCxn id="55" idx="1"/>
            </p:cNvCxnSpPr>
            <p:nvPr/>
          </p:nvCxnSpPr>
          <p:spPr bwMode="auto">
            <a:xfrm>
              <a:off x="3795713" y="3564552"/>
              <a:ext cx="547687" cy="252412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80"/>
            <p:cNvCxnSpPr>
              <a:cxnSpLocks noChangeShapeType="1"/>
              <a:stCxn id="49" idx="4"/>
              <a:endCxn id="45" idx="1"/>
            </p:cNvCxnSpPr>
            <p:nvPr/>
          </p:nvCxnSpPr>
          <p:spPr bwMode="auto">
            <a:xfrm flipV="1">
              <a:off x="3795713" y="1872277"/>
              <a:ext cx="547687" cy="1692275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81"/>
            <p:cNvCxnSpPr>
              <a:cxnSpLocks noChangeShapeType="1"/>
              <a:stCxn id="49" idx="4"/>
              <a:endCxn id="73" idx="1"/>
            </p:cNvCxnSpPr>
            <p:nvPr/>
          </p:nvCxnSpPr>
          <p:spPr bwMode="auto">
            <a:xfrm>
              <a:off x="3795713" y="3564552"/>
              <a:ext cx="547687" cy="1260475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AutoShape 98"/>
            <p:cNvSpPr>
              <a:spLocks noChangeArrowheads="1"/>
            </p:cNvSpPr>
            <p:nvPr/>
          </p:nvSpPr>
          <p:spPr bwMode="auto">
            <a:xfrm>
              <a:off x="4357688" y="2664439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Notification</a:t>
              </a:r>
            </a:p>
          </p:txBody>
        </p:sp>
        <p:cxnSp>
          <p:nvCxnSpPr>
            <p:cNvPr id="78" name="AutoShape 99"/>
            <p:cNvCxnSpPr>
              <a:cxnSpLocks noChangeShapeType="1"/>
              <a:stCxn id="49" idx="4"/>
              <a:endCxn id="77" idx="1"/>
            </p:cNvCxnSpPr>
            <p:nvPr/>
          </p:nvCxnSpPr>
          <p:spPr bwMode="auto">
            <a:xfrm flipV="1">
              <a:off x="3795713" y="2880339"/>
              <a:ext cx="547687" cy="684213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6566198" y="1051684"/>
            <a:ext cx="2447925" cy="4208462"/>
            <a:chOff x="6566198" y="1258708"/>
            <a:chExt cx="2447925" cy="4208462"/>
          </a:xfrm>
        </p:grpSpPr>
        <p:pic>
          <p:nvPicPr>
            <p:cNvPr id="7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798" y="2303283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160" y="2198508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7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335" y="1330145"/>
              <a:ext cx="50482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86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23" y="327483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8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3201808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9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198" y="4748033"/>
              <a:ext cx="719137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9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1258708"/>
              <a:ext cx="576263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93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403048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9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335" y="478613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97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898" y="2050870"/>
              <a:ext cx="357187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1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798" y="2485845"/>
              <a:ext cx="576262" cy="5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101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635" y="2342970"/>
              <a:ext cx="623888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Text Box 103"/>
            <p:cNvSpPr txBox="1">
              <a:spLocks noChangeArrowheads="1"/>
            </p:cNvSpPr>
            <p:nvPr/>
          </p:nvSpPr>
          <p:spPr bwMode="auto">
            <a:xfrm>
              <a:off x="8036223" y="146984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private</a:t>
              </a:r>
            </a:p>
          </p:txBody>
        </p:sp>
        <p:sp>
          <p:nvSpPr>
            <p:cNvPr id="92" name="Text Box 104"/>
            <p:cNvSpPr txBox="1">
              <a:spLocks noChangeArrowheads="1"/>
            </p:cNvSpPr>
            <p:nvPr/>
          </p:nvSpPr>
          <p:spPr bwMode="auto">
            <a:xfrm>
              <a:off x="8077498" y="2411233"/>
              <a:ext cx="936625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emergency</a:t>
              </a:r>
            </a:p>
          </p:txBody>
        </p:sp>
        <p:sp>
          <p:nvSpPr>
            <p:cNvPr id="93" name="Text Box 105"/>
            <p:cNvSpPr txBox="1">
              <a:spLocks noChangeArrowheads="1"/>
            </p:cNvSpPr>
            <p:nvPr/>
          </p:nvSpPr>
          <p:spPr bwMode="auto">
            <a:xfrm>
              <a:off x="8077498" y="341929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business</a:t>
              </a:r>
            </a:p>
          </p:txBody>
        </p:sp>
        <p:sp>
          <p:nvSpPr>
            <p:cNvPr id="94" name="Text Box 106"/>
            <p:cNvSpPr txBox="1">
              <a:spLocks noChangeArrowheads="1"/>
            </p:cNvSpPr>
            <p:nvPr/>
          </p:nvSpPr>
          <p:spPr bwMode="auto">
            <a:xfrm>
              <a:off x="8077498" y="428289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university</a:t>
              </a:r>
            </a:p>
          </p:txBody>
        </p:sp>
        <p:sp>
          <p:nvSpPr>
            <p:cNvPr id="95" name="Text Box 107"/>
            <p:cNvSpPr txBox="1">
              <a:spLocks noChangeArrowheads="1"/>
            </p:cNvSpPr>
            <p:nvPr/>
          </p:nvSpPr>
          <p:spPr bwMode="auto">
            <a:xfrm>
              <a:off x="7934623" y="5075058"/>
              <a:ext cx="10795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 dirty="0" smtClean="0">
                  <a:solidFill>
                    <a:schemeClr val="tx1"/>
                  </a:solidFill>
                </a:rPr>
                <a:t>engineering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pic>
          <p:nvPicPr>
            <p:cNvPr id="96" name="Picture 11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360" y="4066995"/>
              <a:ext cx="649288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" name="Group 108"/>
          <p:cNvGrpSpPr/>
          <p:nvPr/>
        </p:nvGrpSpPr>
        <p:grpSpPr>
          <a:xfrm>
            <a:off x="187342" y="5391799"/>
            <a:ext cx="8712201" cy="1008063"/>
            <a:chOff x="187342" y="5391799"/>
            <a:chExt cx="8712201" cy="1008063"/>
          </a:xfrm>
        </p:grpSpPr>
        <p:sp>
          <p:nvSpPr>
            <p:cNvPr id="104" name="Text Box 10"/>
            <p:cNvSpPr txBox="1">
              <a:spLocks noChangeArrowheads="1"/>
            </p:cNvSpPr>
            <p:nvPr/>
          </p:nvSpPr>
          <p:spPr bwMode="auto">
            <a:xfrm>
              <a:off x="2203468" y="5485462"/>
              <a:ext cx="165576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Data mediation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Data validation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Information</a:t>
              </a:r>
              <a:br>
                <a:rPr lang="de-DE" sz="1200">
                  <a:solidFill>
                    <a:schemeClr val="tx1"/>
                  </a:solidFill>
                </a:rPr>
              </a:br>
              <a:r>
                <a:rPr lang="de-DE" sz="1200">
                  <a:solidFill>
                    <a:schemeClr val="tx1"/>
                  </a:solidFill>
                </a:rPr>
                <a:t>products</a:t>
              </a:r>
            </a:p>
          </p:txBody>
        </p:sp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187342" y="5493399"/>
              <a:ext cx="1655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Data providing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Data consuming</a:t>
              </a:r>
            </a:p>
          </p:txBody>
        </p:sp>
        <p:sp>
          <p:nvSpPr>
            <p:cNvPr id="106" name="Text Box 53"/>
            <p:cNvSpPr txBox="1">
              <a:spLocks noChangeArrowheads="1"/>
            </p:cNvSpPr>
            <p:nvPr/>
          </p:nvSpPr>
          <p:spPr bwMode="auto">
            <a:xfrm>
              <a:off x="4148155" y="5485462"/>
              <a:ext cx="16557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&amp; Information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dissemination</a:t>
              </a:r>
            </a:p>
          </p:txBody>
        </p:sp>
        <p:sp>
          <p:nvSpPr>
            <p:cNvPr id="107" name="Text Box 102"/>
            <p:cNvSpPr txBox="1">
              <a:spLocks noChangeArrowheads="1"/>
            </p:cNvSpPr>
            <p:nvPr/>
          </p:nvSpPr>
          <p:spPr bwMode="auto">
            <a:xfrm>
              <a:off x="6235718" y="5463237"/>
              <a:ext cx="165576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&amp; Information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consumption</a:t>
              </a:r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>
              <a:off x="258780" y="5391799"/>
              <a:ext cx="8640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396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73855" y="1431590"/>
            <a:ext cx="5327650" cy="3598863"/>
            <a:chOff x="508359" y="1397086"/>
            <a:chExt cx="5327650" cy="3598863"/>
          </a:xfrm>
        </p:grpSpPr>
        <p:cxnSp>
          <p:nvCxnSpPr>
            <p:cNvPr id="4" name="AutoShape 3"/>
            <p:cNvCxnSpPr>
              <a:cxnSpLocks noChangeShapeType="1"/>
              <a:stCxn id="23" idx="4"/>
              <a:endCxn id="10" idx="2"/>
            </p:cNvCxnSpPr>
            <p:nvPr/>
          </p:nvCxnSpPr>
          <p:spPr bwMode="auto">
            <a:xfrm>
              <a:off x="1673584" y="2044786"/>
              <a:ext cx="763588" cy="1260475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508359" y="4349836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396147" y="1397086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Public</a:t>
              </a: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79797" y="442127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652822" y="449429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795697" y="456414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City of Austin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451459" y="2836949"/>
              <a:ext cx="1368425" cy="935037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KISTERS HUB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Technology</a:t>
              </a:r>
            </a:p>
          </p:txBody>
        </p:sp>
        <p:cxnSp>
          <p:nvCxnSpPr>
            <p:cNvPr id="11" name="AutoShape 13"/>
            <p:cNvCxnSpPr>
              <a:cxnSpLocks noChangeShapeType="1"/>
              <a:stCxn id="27" idx="4"/>
              <a:endCxn id="10" idx="2"/>
            </p:cNvCxnSpPr>
            <p:nvPr/>
          </p:nvCxnSpPr>
          <p:spPr bwMode="auto">
            <a:xfrm>
              <a:off x="1673584" y="2981411"/>
              <a:ext cx="763588" cy="323850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4"/>
            <p:cNvCxnSpPr>
              <a:cxnSpLocks noChangeShapeType="1"/>
              <a:stCxn id="31" idx="4"/>
              <a:endCxn id="10" idx="2"/>
            </p:cNvCxnSpPr>
            <p:nvPr/>
          </p:nvCxnSpPr>
          <p:spPr bwMode="auto">
            <a:xfrm flipV="1">
              <a:off x="1673584" y="3305261"/>
              <a:ext cx="763588" cy="612775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5"/>
            <p:cNvCxnSpPr>
              <a:cxnSpLocks noChangeShapeType="1"/>
              <a:stCxn id="9" idx="4"/>
              <a:endCxn id="10" idx="2"/>
            </p:cNvCxnSpPr>
            <p:nvPr/>
          </p:nvCxnSpPr>
          <p:spPr bwMode="auto">
            <a:xfrm flipV="1">
              <a:off x="1673584" y="3305261"/>
              <a:ext cx="763588" cy="1474788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4323122" y="3268749"/>
              <a:ext cx="1512887" cy="647700"/>
              <a:chOff x="2812" y="1588"/>
              <a:chExt cx="953" cy="408"/>
            </a:xfrm>
          </p:grpSpPr>
          <p:sp>
            <p:nvSpPr>
              <p:cNvPr id="15" name="AutoShape 19"/>
              <p:cNvSpPr>
                <a:spLocks noChangeArrowheads="1"/>
              </p:cNvSpPr>
              <p:nvPr/>
            </p:nvSpPr>
            <p:spPr bwMode="auto">
              <a:xfrm>
                <a:off x="2812" y="1588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008065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16" name="AutoShape 20"/>
              <p:cNvSpPr>
                <a:spLocks noChangeArrowheads="1"/>
              </p:cNvSpPr>
              <p:nvPr/>
            </p:nvSpPr>
            <p:spPr bwMode="auto">
              <a:xfrm>
                <a:off x="2858" y="1634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AD007C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17" name="AutoShape 21"/>
              <p:cNvSpPr>
                <a:spLocks noChangeArrowheads="1"/>
              </p:cNvSpPr>
              <p:nvPr/>
            </p:nvSpPr>
            <p:spPr bwMode="auto">
              <a:xfrm>
                <a:off x="2903" y="1679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79B53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Services</a:t>
                </a:r>
              </a:p>
              <a:p>
                <a:pPr algn="ctr"/>
                <a:r>
                  <a:rPr lang="de-DE" sz="1000" b="1"/>
                  <a:t>OGC, CUAHSI,…</a:t>
                </a:r>
              </a:p>
            </p:txBody>
          </p:sp>
          <p:sp>
            <p:nvSpPr>
              <p:cNvPr id="18" name="AutoShape 22"/>
              <p:cNvSpPr>
                <a:spLocks noChangeArrowheads="1"/>
              </p:cNvSpPr>
              <p:nvPr/>
            </p:nvSpPr>
            <p:spPr bwMode="auto">
              <a:xfrm>
                <a:off x="2948" y="1724"/>
                <a:ext cx="817" cy="272"/>
              </a:xfrm>
              <a:prstGeom prst="roundRect">
                <a:avLst>
                  <a:gd name="adj" fmla="val 16667"/>
                </a:avLst>
              </a:prstGeom>
              <a:solidFill>
                <a:srgbClr val="00008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400" dirty="0">
                    <a:solidFill>
                      <a:schemeClr val="bg1"/>
                    </a:solidFill>
                  </a:rPr>
                  <a:t>Services</a:t>
                </a:r>
              </a:p>
              <a:p>
                <a:pPr algn="ctr"/>
                <a:r>
                  <a:rPr lang="de-DE" sz="900" dirty="0">
                    <a:solidFill>
                      <a:schemeClr val="bg1"/>
                    </a:solidFill>
                  </a:rPr>
                  <a:t>OGC, CUAHSI,…</a:t>
                </a: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508359" y="1614574"/>
              <a:ext cx="1150938" cy="646112"/>
              <a:chOff x="454" y="817"/>
              <a:chExt cx="725" cy="407"/>
            </a:xfrm>
            <a:solidFill>
              <a:schemeClr val="bg1">
                <a:lumMod val="50000"/>
              </a:schemeClr>
            </a:solidFill>
          </p:grpSpPr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>
                <a:off x="454" y="817"/>
                <a:ext cx="544" cy="272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21" name="AutoShape 25"/>
              <p:cNvSpPr>
                <a:spLocks noChangeArrowheads="1"/>
              </p:cNvSpPr>
              <p:nvPr/>
            </p:nvSpPr>
            <p:spPr bwMode="auto">
              <a:xfrm>
                <a:off x="499" y="862"/>
                <a:ext cx="544" cy="272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22" name="AutoShape 26"/>
              <p:cNvSpPr>
                <a:spLocks noChangeArrowheads="1"/>
              </p:cNvSpPr>
              <p:nvPr/>
            </p:nvSpPr>
            <p:spPr bwMode="auto">
              <a:xfrm>
                <a:off x="545" y="908"/>
                <a:ext cx="544" cy="272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000" b="1"/>
                  <a:t>Local</a:t>
                </a:r>
              </a:p>
            </p:txBody>
          </p:sp>
          <p:sp>
            <p:nvSpPr>
              <p:cNvPr id="23" name="AutoShape 27"/>
              <p:cNvSpPr>
                <a:spLocks noChangeArrowheads="1"/>
              </p:cNvSpPr>
              <p:nvPr/>
            </p:nvSpPr>
            <p:spPr bwMode="auto">
              <a:xfrm>
                <a:off x="635" y="952"/>
                <a:ext cx="544" cy="272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Global</a:t>
                </a:r>
              </a:p>
            </p:txBody>
          </p:sp>
        </p:grpSp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508359" y="2551199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579797" y="2622636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652822" y="2695661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795697" y="2765511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USGS</a:t>
              </a:r>
            </a:p>
          </p:txBody>
        </p:sp>
        <p:sp>
          <p:nvSpPr>
            <p:cNvPr id="28" name="AutoShape 34"/>
            <p:cNvSpPr>
              <a:spLocks noChangeArrowheads="1"/>
            </p:cNvSpPr>
            <p:nvPr/>
          </p:nvSpPr>
          <p:spPr bwMode="auto">
            <a:xfrm>
              <a:off x="508359" y="3487824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579797" y="3559261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30" name="AutoShape 36"/>
            <p:cNvSpPr>
              <a:spLocks noChangeArrowheads="1"/>
            </p:cNvSpPr>
            <p:nvPr/>
          </p:nvSpPr>
          <p:spPr bwMode="auto">
            <a:xfrm>
              <a:off x="652822" y="3632286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000" b="1"/>
                <a:t>Local</a:t>
              </a:r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795697" y="3702136"/>
              <a:ext cx="863600" cy="431800"/>
            </a:xfrm>
            <a:prstGeom prst="can">
              <a:avLst>
                <a:gd name="adj" fmla="val 25000"/>
              </a:avLst>
            </a:prstGeom>
            <a:solidFill>
              <a:srgbClr val="00008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LCRA</a:t>
              </a:r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4396147" y="4349836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Professional</a:t>
              </a:r>
            </a:p>
          </p:txBody>
        </p:sp>
        <p:cxnSp>
          <p:nvCxnSpPr>
            <p:cNvPr id="33" name="AutoShape 40"/>
            <p:cNvCxnSpPr>
              <a:cxnSpLocks noChangeShapeType="1"/>
              <a:stCxn id="10" idx="4"/>
              <a:endCxn id="16" idx="1"/>
            </p:cNvCxnSpPr>
            <p:nvPr/>
          </p:nvCxnSpPr>
          <p:spPr bwMode="auto">
            <a:xfrm>
              <a:off x="3834172" y="3305261"/>
              <a:ext cx="547687" cy="252413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41"/>
            <p:cNvCxnSpPr>
              <a:cxnSpLocks noChangeShapeType="1"/>
              <a:stCxn id="10" idx="4"/>
              <a:endCxn id="6" idx="1"/>
            </p:cNvCxnSpPr>
            <p:nvPr/>
          </p:nvCxnSpPr>
          <p:spPr bwMode="auto">
            <a:xfrm flipV="1">
              <a:off x="3834172" y="1612986"/>
              <a:ext cx="547687" cy="1692275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42"/>
            <p:cNvCxnSpPr>
              <a:cxnSpLocks noChangeShapeType="1"/>
              <a:stCxn id="10" idx="4"/>
              <a:endCxn id="32" idx="1"/>
            </p:cNvCxnSpPr>
            <p:nvPr/>
          </p:nvCxnSpPr>
          <p:spPr bwMode="auto">
            <a:xfrm>
              <a:off x="3834172" y="3305261"/>
              <a:ext cx="547687" cy="1260475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AutoShape 50"/>
            <p:cNvSpPr>
              <a:spLocks noChangeArrowheads="1"/>
            </p:cNvSpPr>
            <p:nvPr/>
          </p:nvSpPr>
          <p:spPr bwMode="auto">
            <a:xfrm>
              <a:off x="4396147" y="2405149"/>
              <a:ext cx="1439862" cy="4318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Notification</a:t>
              </a:r>
            </a:p>
          </p:txBody>
        </p:sp>
        <p:cxnSp>
          <p:nvCxnSpPr>
            <p:cNvPr id="37" name="AutoShape 51"/>
            <p:cNvCxnSpPr>
              <a:cxnSpLocks noChangeShapeType="1"/>
              <a:stCxn id="10" idx="4"/>
              <a:endCxn id="36" idx="1"/>
            </p:cNvCxnSpPr>
            <p:nvPr/>
          </p:nvCxnSpPr>
          <p:spPr bwMode="auto">
            <a:xfrm flipV="1">
              <a:off x="3834172" y="2621049"/>
              <a:ext cx="547687" cy="684212"/>
            </a:xfrm>
            <a:prstGeom prst="bentConnector3">
              <a:avLst>
                <a:gd name="adj1" fmla="val 49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2306997" y="3873586"/>
              <a:ext cx="1655762" cy="547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Moving totals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Rate of Change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Percentage Normal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85" b="59525"/>
          <a:stretch/>
        </p:blipFill>
        <p:spPr>
          <a:xfrm>
            <a:off x="-3952" y="5720062"/>
            <a:ext cx="9144000" cy="1137938"/>
          </a:xfrm>
          <a:prstGeom prst="rect">
            <a:avLst/>
          </a:prstGeom>
          <a:noFill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963" y="173969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extBox 40"/>
          <p:cNvSpPr txBox="1"/>
          <p:nvPr/>
        </p:nvSpPr>
        <p:spPr>
          <a:xfrm>
            <a:off x="621102" y="611849"/>
            <a:ext cx="5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Central Texas Implementation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66198" y="1051684"/>
            <a:ext cx="2447925" cy="4208462"/>
            <a:chOff x="6566198" y="1258708"/>
            <a:chExt cx="2447925" cy="4208462"/>
          </a:xfrm>
        </p:grpSpPr>
        <p:pic>
          <p:nvPicPr>
            <p:cNvPr id="43" name="Picture 1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798" y="2303283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160" y="2198508"/>
              <a:ext cx="28892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7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335" y="1330145"/>
              <a:ext cx="50482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86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23" y="327483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8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3201808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9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198" y="4748033"/>
              <a:ext cx="719137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9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1258708"/>
              <a:ext cx="576263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93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60" y="403048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9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335" y="4786133"/>
              <a:ext cx="6477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97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898" y="2050870"/>
              <a:ext cx="357187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1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798" y="2485845"/>
              <a:ext cx="576262" cy="5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01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635" y="2342970"/>
              <a:ext cx="623888" cy="62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 Box 103"/>
            <p:cNvSpPr txBox="1">
              <a:spLocks noChangeArrowheads="1"/>
            </p:cNvSpPr>
            <p:nvPr/>
          </p:nvSpPr>
          <p:spPr bwMode="auto">
            <a:xfrm>
              <a:off x="8036223" y="146984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private</a:t>
              </a:r>
            </a:p>
          </p:txBody>
        </p:sp>
        <p:sp>
          <p:nvSpPr>
            <p:cNvPr id="56" name="Text Box 104"/>
            <p:cNvSpPr txBox="1">
              <a:spLocks noChangeArrowheads="1"/>
            </p:cNvSpPr>
            <p:nvPr/>
          </p:nvSpPr>
          <p:spPr bwMode="auto">
            <a:xfrm>
              <a:off x="8077498" y="2411233"/>
              <a:ext cx="936625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emergency</a:t>
              </a:r>
            </a:p>
          </p:txBody>
        </p:sp>
        <p:sp>
          <p:nvSpPr>
            <p:cNvPr id="57" name="Text Box 105"/>
            <p:cNvSpPr txBox="1">
              <a:spLocks noChangeArrowheads="1"/>
            </p:cNvSpPr>
            <p:nvPr/>
          </p:nvSpPr>
          <p:spPr bwMode="auto">
            <a:xfrm>
              <a:off x="8077498" y="341929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business</a:t>
              </a:r>
            </a:p>
          </p:txBody>
        </p:sp>
        <p:sp>
          <p:nvSpPr>
            <p:cNvPr id="58" name="Text Box 106"/>
            <p:cNvSpPr txBox="1">
              <a:spLocks noChangeArrowheads="1"/>
            </p:cNvSpPr>
            <p:nvPr/>
          </p:nvSpPr>
          <p:spPr bwMode="auto">
            <a:xfrm>
              <a:off x="8077498" y="4282895"/>
              <a:ext cx="9366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>
                  <a:solidFill>
                    <a:schemeClr val="tx1"/>
                  </a:solidFill>
                </a:rPr>
                <a:t>university</a:t>
              </a:r>
            </a:p>
          </p:txBody>
        </p:sp>
        <p:sp>
          <p:nvSpPr>
            <p:cNvPr id="59" name="Text Box 107"/>
            <p:cNvSpPr txBox="1">
              <a:spLocks noChangeArrowheads="1"/>
            </p:cNvSpPr>
            <p:nvPr/>
          </p:nvSpPr>
          <p:spPr bwMode="auto">
            <a:xfrm>
              <a:off x="7934623" y="5075058"/>
              <a:ext cx="10795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200" dirty="0" smtClean="0">
                  <a:solidFill>
                    <a:schemeClr val="tx1"/>
                  </a:solidFill>
                </a:rPr>
                <a:t>engineering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pic>
          <p:nvPicPr>
            <p:cNvPr id="60" name="Picture 11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360" y="4066995"/>
              <a:ext cx="649288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187342" y="5391799"/>
            <a:ext cx="8712201" cy="1008063"/>
            <a:chOff x="187342" y="5391799"/>
            <a:chExt cx="8712201" cy="1008063"/>
          </a:xfrm>
        </p:grpSpPr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2203468" y="5485462"/>
              <a:ext cx="165576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mediation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validation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Information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products</a:t>
              </a:r>
            </a:p>
          </p:txBody>
        </p:sp>
        <p:sp>
          <p:nvSpPr>
            <p:cNvPr id="63" name="Text Box 52"/>
            <p:cNvSpPr txBox="1">
              <a:spLocks noChangeArrowheads="1"/>
            </p:cNvSpPr>
            <p:nvPr/>
          </p:nvSpPr>
          <p:spPr bwMode="auto">
            <a:xfrm>
              <a:off x="187342" y="5493399"/>
              <a:ext cx="1655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providing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consuming</a:t>
              </a:r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4148155" y="5485462"/>
              <a:ext cx="16557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&amp; Information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dissemination</a:t>
              </a:r>
            </a:p>
          </p:txBody>
        </p:sp>
        <p:sp>
          <p:nvSpPr>
            <p:cNvPr id="65" name="Text Box 102"/>
            <p:cNvSpPr txBox="1">
              <a:spLocks noChangeArrowheads="1"/>
            </p:cNvSpPr>
            <p:nvPr/>
          </p:nvSpPr>
          <p:spPr bwMode="auto">
            <a:xfrm>
              <a:off x="6235718" y="5463237"/>
              <a:ext cx="165576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chemeClr val="tx1"/>
                  </a:solidFill>
                </a:rPr>
                <a:t>Data &amp; Information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consumption</a:t>
              </a:r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258780" y="5391799"/>
              <a:ext cx="8640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532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89" y="6326748"/>
            <a:ext cx="1630091" cy="4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87066" y="2851942"/>
            <a:ext cx="3566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KISTERS TimeSeries HUB “in Action”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895" y="841946"/>
            <a:ext cx="2898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Combine data feeds from national, regional and local sources - USGS, Lower Colorado River Authority, and City of Austin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344" y="2838692"/>
            <a:ext cx="289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Display spatial information from ESRI and Time Series data from KISTERS WISKI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344" y="4316020"/>
            <a:ext cx="289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Flash flood situational awareness and drought contingency planning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8" y="1"/>
            <a:ext cx="5429562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30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857</Words>
  <Application>Microsoft Office PowerPoint</Application>
  <PresentationFormat>On-screen Show (4:3)</PresentationFormat>
  <Paragraphs>230</Paragraphs>
  <Slides>22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Kisters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Stefanoff</dc:creator>
  <cp:lastModifiedBy>Matt Ables</cp:lastModifiedBy>
  <cp:revision>82</cp:revision>
  <dcterms:created xsi:type="dcterms:W3CDTF">2012-03-15T01:34:25Z</dcterms:created>
  <dcterms:modified xsi:type="dcterms:W3CDTF">2012-03-20T12:28:43Z</dcterms:modified>
</cp:coreProperties>
</file>