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5" r:id="rId5"/>
    <p:sldId id="268" r:id="rId6"/>
    <p:sldId id="260" r:id="rId7"/>
    <p:sldId id="267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871" autoAdjust="0"/>
    <p:restoredTop sz="94660"/>
  </p:normalViewPr>
  <p:slideViewPr>
    <p:cSldViewPr>
      <p:cViewPr varScale="1">
        <p:scale>
          <a:sx n="72" d="100"/>
          <a:sy n="72" d="100"/>
        </p:scale>
        <p:origin x="-148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41AD24-59B6-4695-8DBB-0D53C4D28A0B}" type="datetimeFigureOut">
              <a:rPr lang="en-US" smtClean="0"/>
              <a:pPr/>
              <a:t>3/18/2012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5A0EC-20D6-48CF-84DD-A29178C687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41AD24-59B6-4695-8DBB-0D53C4D28A0B}" type="datetimeFigureOut">
              <a:rPr lang="en-US" smtClean="0"/>
              <a:pPr/>
              <a:t>3/18/2012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5A0EC-20D6-48CF-84DD-A29178C687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41AD24-59B6-4695-8DBB-0D53C4D28A0B}" type="datetimeFigureOut">
              <a:rPr lang="en-US" smtClean="0"/>
              <a:pPr/>
              <a:t>3/18/2012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5A0EC-20D6-48CF-84DD-A29178C687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41AD24-59B6-4695-8DBB-0D53C4D28A0B}" type="datetimeFigureOut">
              <a:rPr lang="en-US" smtClean="0"/>
              <a:pPr/>
              <a:t>3/18/2012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5A0EC-20D6-48CF-84DD-A29178C687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41AD24-59B6-4695-8DBB-0D53C4D28A0B}" type="datetimeFigureOut">
              <a:rPr lang="en-US" smtClean="0"/>
              <a:pPr/>
              <a:t>3/18/2012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5A0EC-20D6-48CF-84DD-A29178C687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41AD24-59B6-4695-8DBB-0D53C4D28A0B}" type="datetimeFigureOut">
              <a:rPr lang="en-US" smtClean="0"/>
              <a:pPr/>
              <a:t>3/18/2012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5A0EC-20D6-48CF-84DD-A29178C687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41AD24-59B6-4695-8DBB-0D53C4D28A0B}" type="datetimeFigureOut">
              <a:rPr lang="en-US" smtClean="0"/>
              <a:pPr/>
              <a:t>3/18/2012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5A0EC-20D6-48CF-84DD-A29178C687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41AD24-59B6-4695-8DBB-0D53C4D28A0B}" type="datetimeFigureOut">
              <a:rPr lang="en-US" smtClean="0"/>
              <a:pPr/>
              <a:t>3/18/2012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5A0EC-20D6-48CF-84DD-A29178C687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41AD24-59B6-4695-8DBB-0D53C4D28A0B}" type="datetimeFigureOut">
              <a:rPr lang="en-US" smtClean="0"/>
              <a:pPr/>
              <a:t>3/18/2012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5A0EC-20D6-48CF-84DD-A29178C687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41AD24-59B6-4695-8DBB-0D53C4D28A0B}" type="datetimeFigureOut">
              <a:rPr lang="en-US" smtClean="0"/>
              <a:pPr/>
              <a:t>3/18/2012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5A0EC-20D6-48CF-84DD-A29178C687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41AD24-59B6-4695-8DBB-0D53C4D28A0B}" type="datetimeFigureOut">
              <a:rPr lang="en-US" smtClean="0"/>
              <a:pPr/>
              <a:t>3/18/2012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5A0EC-20D6-48CF-84DD-A29178C687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41AD24-59B6-4695-8DBB-0D53C4D28A0B}" type="datetimeFigureOut">
              <a:rPr lang="en-US" smtClean="0"/>
              <a:pPr/>
              <a:t>3/18/2012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A5A0EC-20D6-48CF-84DD-A29178C687B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GEOSS AIP-5 for World Water Online Registry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An attempt to Integrate WaterML2 services in GEOSS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Improve global water information sharing</a:t>
            </a:r>
          </a:p>
          <a:p>
            <a:pPr lvl="1"/>
            <a:r>
              <a:rPr lang="en-US" sz="2400" dirty="0" smtClean="0"/>
              <a:t>Water Societal </a:t>
            </a:r>
            <a:r>
              <a:rPr lang="en-US" sz="2400" dirty="0"/>
              <a:t>Benefit Area Alignment and </a:t>
            </a:r>
            <a:r>
              <a:rPr lang="en-US" sz="2400" dirty="0" smtClean="0"/>
              <a:t>Support</a:t>
            </a:r>
            <a:endParaRPr lang="en-US" sz="2400" dirty="0"/>
          </a:p>
          <a:p>
            <a:r>
              <a:rPr lang="en-US" dirty="0" smtClean="0"/>
              <a:t>Improve technical capabilities of GEOSS using best practices from the water domain</a:t>
            </a:r>
          </a:p>
          <a:p>
            <a:pPr lvl="1"/>
            <a:r>
              <a:rPr lang="en-US" sz="2400" dirty="0" smtClean="0"/>
              <a:t>Component </a:t>
            </a:r>
            <a:r>
              <a:rPr lang="en-US" sz="2400" dirty="0"/>
              <a:t>and Service </a:t>
            </a:r>
            <a:r>
              <a:rPr lang="en-US" sz="2400" dirty="0" smtClean="0"/>
              <a:t>Contributions for  Water SBA</a:t>
            </a:r>
          </a:p>
          <a:p>
            <a:pPr lvl="1"/>
            <a:r>
              <a:rPr lang="en-US" sz="2400" dirty="0" smtClean="0"/>
              <a:t>Architecture </a:t>
            </a:r>
            <a:r>
              <a:rPr lang="en-US" sz="2400" dirty="0"/>
              <a:t>and Interoperability Arrangement Development</a:t>
            </a:r>
            <a:r>
              <a:rPr lang="en-US" sz="2400" dirty="0" smtClean="0"/>
              <a:t>.</a:t>
            </a:r>
          </a:p>
          <a:p>
            <a:pPr lvl="1"/>
            <a:r>
              <a:rPr lang="en-US" sz="2400" dirty="0" smtClean="0"/>
              <a:t>Make GEOSS a relevant tool for the water community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Who?   International Water Community </a:t>
            </a:r>
          </a:p>
          <a:p>
            <a:r>
              <a:rPr lang="en-US" dirty="0" smtClean="0"/>
              <a:t>What-  Collaboration of Water information data services for GEOSS focusing on WaterML2 adoption</a:t>
            </a:r>
          </a:p>
          <a:p>
            <a:r>
              <a:rPr lang="en-US" dirty="0" smtClean="0"/>
              <a:t>Where-  Global effort</a:t>
            </a:r>
          </a:p>
          <a:p>
            <a:r>
              <a:rPr lang="en-US" dirty="0" smtClean="0"/>
              <a:t>When?  April through November</a:t>
            </a:r>
          </a:p>
          <a:p>
            <a:r>
              <a:rPr lang="en-US" dirty="0" smtClean="0"/>
              <a:t>How ?  Integration of complimentary water sharing activates </a:t>
            </a:r>
          </a:p>
          <a:p>
            <a:r>
              <a:rPr lang="en-US" dirty="0" smtClean="0"/>
              <a:t>Why?  Improve Global Water Sharing</a:t>
            </a:r>
          </a:p>
          <a:p>
            <a:r>
              <a:rPr lang="en-US" dirty="0" smtClean="0"/>
              <a:t>Result-  Contribute to a recommendation the WMO Committee on Hydrology for WaterML2 adoption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Methodology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“Don’t Solve Problems.  Copy Success”</a:t>
            </a:r>
          </a:p>
          <a:p>
            <a:r>
              <a:rPr lang="en-US" dirty="0" smtClean="0"/>
              <a:t>Focus on World Water Online Approach</a:t>
            </a:r>
          </a:p>
          <a:p>
            <a:r>
              <a:rPr lang="en-US" dirty="0" smtClean="0"/>
              <a:t>Leverage existing projects and resources. </a:t>
            </a:r>
          </a:p>
          <a:p>
            <a:r>
              <a:rPr lang="en-US" dirty="0" smtClean="0"/>
              <a:t>Take advantage of best practices that have and are in development by the Hydro DWG</a:t>
            </a:r>
          </a:p>
          <a:p>
            <a:r>
              <a:rPr lang="en-US" dirty="0" smtClean="0"/>
              <a:t>Promote organizational interoperability</a:t>
            </a:r>
          </a:p>
          <a:p>
            <a:r>
              <a:rPr lang="en-US" dirty="0" smtClean="0"/>
              <a:t>Support rather than take away from scarce resources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Collaboration is Key</a:t>
            </a:r>
            <a:endParaRPr lang="en-US" dirty="0"/>
          </a:p>
        </p:txBody>
      </p:sp>
      <p:sp>
        <p:nvSpPr>
          <p:cNvPr id="4" name="Snip Single Corner Rectangle 3"/>
          <p:cNvSpPr/>
          <p:nvPr/>
        </p:nvSpPr>
        <p:spPr>
          <a:xfrm>
            <a:off x="685800" y="4724400"/>
            <a:ext cx="1447800" cy="1219200"/>
          </a:xfrm>
          <a:prstGeom prst="snip1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WaterML2 IEs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600200" y="3810000"/>
            <a:ext cx="2286000" cy="1066800"/>
          </a:xfrm>
          <a:prstGeom prst="snip1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r>
              <a:rPr lang="en-US" sz="1900" dirty="0" err="1" smtClean="0"/>
              <a:t>WaterML</a:t>
            </a:r>
            <a:r>
              <a:rPr lang="en-US" dirty="0" smtClean="0"/>
              <a:t> </a:t>
            </a:r>
            <a:r>
              <a:rPr lang="en-US" sz="1900" dirty="0" smtClean="0"/>
              <a:t>SWG</a:t>
            </a:r>
            <a:endParaRPr lang="en-US" sz="1900" dirty="0"/>
          </a:p>
        </p:txBody>
      </p:sp>
      <p:sp>
        <p:nvSpPr>
          <p:cNvPr id="6" name="Snip Single Corner Rectangle 5"/>
          <p:cNvSpPr/>
          <p:nvPr/>
        </p:nvSpPr>
        <p:spPr>
          <a:xfrm>
            <a:off x="3429000" y="2819400"/>
            <a:ext cx="1447800" cy="1219200"/>
          </a:xfrm>
          <a:prstGeom prst="snip1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Hydro DWG</a:t>
            </a:r>
            <a:endParaRPr lang="en-US" dirty="0"/>
          </a:p>
        </p:txBody>
      </p:sp>
      <p:sp>
        <p:nvSpPr>
          <p:cNvPr id="7" name="Snip Single Corner Rectangle 6"/>
          <p:cNvSpPr/>
          <p:nvPr/>
        </p:nvSpPr>
        <p:spPr>
          <a:xfrm>
            <a:off x="5638800" y="1752600"/>
            <a:ext cx="1447800" cy="1219200"/>
          </a:xfrm>
          <a:prstGeom prst="snip1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GEOSS AIP</a:t>
            </a:r>
            <a:endParaRPr lang="en-US" dirty="0"/>
          </a:p>
        </p:txBody>
      </p:sp>
      <p:sp>
        <p:nvSpPr>
          <p:cNvPr id="9" name="Snip Single Corner Rectangle 8"/>
          <p:cNvSpPr/>
          <p:nvPr/>
        </p:nvSpPr>
        <p:spPr>
          <a:xfrm>
            <a:off x="6934200" y="1447800"/>
            <a:ext cx="1447800" cy="1219200"/>
          </a:xfrm>
          <a:prstGeom prst="snip1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World Water Online</a:t>
            </a:r>
            <a:endParaRPr lang="en-US" dirty="0"/>
          </a:p>
        </p:txBody>
      </p:sp>
      <p:sp>
        <p:nvSpPr>
          <p:cNvPr id="10" name="Snip Single Corner Rectangle 9"/>
          <p:cNvSpPr/>
          <p:nvPr/>
        </p:nvSpPr>
        <p:spPr>
          <a:xfrm>
            <a:off x="4572000" y="2286000"/>
            <a:ext cx="1219200" cy="1066800"/>
          </a:xfrm>
          <a:prstGeom prst="snip1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OGC Water Pilot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Stakeholders respond to the AIP-5 CFP</a:t>
            </a:r>
          </a:p>
          <a:p>
            <a:r>
              <a:rPr lang="en-US" dirty="0" smtClean="0"/>
              <a:t>Responses due April 18</a:t>
            </a:r>
            <a:r>
              <a:rPr lang="en-US" baseline="30000" dirty="0" smtClean="0"/>
              <a:t>th</a:t>
            </a:r>
            <a:endParaRPr lang="en-US" dirty="0" smtClean="0"/>
          </a:p>
          <a:p>
            <a:r>
              <a:rPr lang="en-US" dirty="0" smtClean="0"/>
              <a:t>Participate in GEOSS AIP Kickoff meeting Geneva,  May 3- May 4</a:t>
            </a:r>
          </a:p>
          <a:p>
            <a:r>
              <a:rPr lang="en-US" dirty="0" smtClean="0"/>
              <a:t>Help participants get their data services online</a:t>
            </a:r>
          </a:p>
          <a:p>
            <a:r>
              <a:rPr lang="en-US" dirty="0" smtClean="0"/>
              <a:t>CSW,WFS,SOS,CSW</a:t>
            </a:r>
          </a:p>
          <a:p>
            <a:r>
              <a:rPr lang="en-US" dirty="0" smtClean="0"/>
              <a:t>Test user data access experience from different user perspectives</a:t>
            </a:r>
          </a:p>
          <a:p>
            <a:pPr lvl="1"/>
            <a:r>
              <a:rPr lang="en-US" dirty="0" smtClean="0"/>
              <a:t>Data producer</a:t>
            </a:r>
          </a:p>
          <a:p>
            <a:pPr lvl="1"/>
            <a:r>
              <a:rPr lang="en-US" dirty="0" smtClean="0"/>
              <a:t>Data Manager</a:t>
            </a:r>
          </a:p>
          <a:p>
            <a:pPr lvl="1"/>
            <a:r>
              <a:rPr lang="en-US" dirty="0" smtClean="0"/>
              <a:t>Data User</a:t>
            </a:r>
          </a:p>
          <a:p>
            <a:pPr lvl="1"/>
            <a:endParaRPr lang="en-US" dirty="0" smtClean="0"/>
          </a:p>
          <a:p>
            <a:pPr lvl="1">
              <a:buNone/>
            </a:pPr>
            <a:r>
              <a:rPr lang="en-US" dirty="0" smtClean="0"/>
              <a:t>Present Results at </a:t>
            </a:r>
            <a:r>
              <a:rPr lang="en-US" smtClean="0"/>
              <a:t>Brazil GEO </a:t>
            </a:r>
            <a:r>
              <a:rPr lang="en-US" dirty="0" smtClean="0"/>
              <a:t>Plenary in November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Open Discussion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Questions?</a:t>
            </a:r>
          </a:p>
          <a:p>
            <a:r>
              <a:rPr lang="en-US" dirty="0" smtClean="0"/>
              <a:t>Matthew.austin@noaa.gov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4405</TotalTime>
  <Words>239</Words>
  <Application>Microsoft Office PowerPoint</Application>
  <PresentationFormat>On-screen Show (4:3)</PresentationFormat>
  <Paragraphs>47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GEOSS AIP-5 for World Water Online Registry</vt:lpstr>
      <vt:lpstr>Goals</vt:lpstr>
      <vt:lpstr>Overview</vt:lpstr>
      <vt:lpstr>Methodology</vt:lpstr>
      <vt:lpstr>Collaboration is Key</vt:lpstr>
      <vt:lpstr>Steps</vt:lpstr>
      <vt:lpstr>Open Discussion</vt:lpstr>
    </vt:vector>
  </TitlesOfParts>
  <Company>NOAA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GEOSS AIP-5 for World Water Online registry</dc:title>
  <dc:creator>MAustin</dc:creator>
  <cp:lastModifiedBy>WRedfield</cp:lastModifiedBy>
  <cp:revision>16</cp:revision>
  <dcterms:created xsi:type="dcterms:W3CDTF">2012-02-28T15:20:39Z</dcterms:created>
  <dcterms:modified xsi:type="dcterms:W3CDTF">2012-03-18T20:15:44Z</dcterms:modified>
</cp:coreProperties>
</file>