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63" r:id="rId5"/>
    <p:sldId id="27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79" r:id="rId17"/>
    <p:sldId id="276" r:id="rId18"/>
  </p:sldIdLst>
  <p:sldSz cx="9144000" cy="6858000" type="screen4x3"/>
  <p:notesSz cx="690403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CG Time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52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fld id="{F41E174E-E3FF-6E44-9C66-3F0C1DFB6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8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fld id="{0DDE0746-17AB-D54E-AEBE-9313B4FEE1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77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ts val="593"/>
              </a:spcAft>
            </a:pPr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781" eaLnBrk="1" hangingPunct="1"/>
            <a:r>
              <a:rPr lang="en-US" sz="800">
                <a:ea typeface="ＭＳ Ｐゴシック" charset="0"/>
                <a:cs typeface="ＭＳ Ｐゴシック" charset="0"/>
              </a:rPr>
              <a:t>LEED, or </a:t>
            </a:r>
            <a:r>
              <a:rPr lang="en-US" sz="800" b="1">
                <a:ea typeface="ＭＳ Ｐゴシック" charset="0"/>
                <a:cs typeface="ＭＳ Ｐゴシック" charset="0"/>
              </a:rPr>
              <a:t>Leadership in Energy and Environmental Design</a:t>
            </a:r>
            <a:r>
              <a:rPr lang="en-US" sz="800">
                <a:ea typeface="ＭＳ Ｐゴシック" charset="0"/>
                <a:cs typeface="ＭＳ Ｐゴシック" charset="0"/>
              </a:rPr>
              <a:t>, is redefining the way we think about the places where we live, work and learn. As an internationally recognized mark of excellence, LEED provides building owners and operators with a framework for identifying and implementing practical and measurable green building design, construction, operations and maintenance solutions.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532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446199" indent="-36994851" defTabSz="910532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134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0269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5404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0539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8D455E-224C-F949-8A57-AAD230DE0962}" type="slidenum">
              <a:rPr lang="en-US" sz="1200">
                <a:latin typeface="Times New Roman" charset="0"/>
                <a:cs typeface="ＭＳ Ｐゴシック" charset="0"/>
              </a:rPr>
              <a:pPr eaLnBrk="1" hangingPunct="1"/>
              <a:t>15</a:t>
            </a:fld>
            <a:endParaRPr lang="en-US" sz="1200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ts val="592"/>
              </a:spcAft>
            </a:pPr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608512" cy="34575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47" y="4380539"/>
            <a:ext cx="5062545" cy="4149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0" tIns="46390" rIns="92770" bIns="46390"/>
          <a:lstStyle/>
          <a:p>
            <a:pPr>
              <a:spcAft>
                <a:spcPts val="592"/>
              </a:spcAft>
            </a:pP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Unlike energy (oil, hydro, solar, wind) no alternative for water</a:t>
            </a:r>
          </a:p>
          <a:p>
            <a:pPr>
              <a:spcAft>
                <a:spcPts val="592"/>
              </a:spcAft>
            </a:pPr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592"/>
              </a:spcAft>
            </a:pPr>
            <a:r>
              <a:rPr lang="en-US" b="1">
                <a:latin typeface="Arial Unicode MS" charset="0"/>
                <a:ea typeface="ＭＳ Ｐゴシック" charset="0"/>
                <a:cs typeface="ＭＳ Ｐゴシック" charset="0"/>
              </a:rPr>
              <a:t>Floods</a:t>
            </a:r>
          </a:p>
          <a:p>
            <a:pPr>
              <a:spcAft>
                <a:spcPts val="592"/>
              </a:spcAft>
            </a:pP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The annual average damage due to flooding has risen each of the past three decades (costs adjusted for inflation)</a:t>
            </a:r>
          </a:p>
          <a:p>
            <a:pPr>
              <a:spcAft>
                <a:spcPts val="592"/>
              </a:spcAft>
            </a:pP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1981-1990:  $4.7 Billion</a:t>
            </a:r>
          </a:p>
          <a:p>
            <a:pPr>
              <a:spcAft>
                <a:spcPts val="592"/>
              </a:spcAft>
            </a:pP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1991-2000:  $7.9 Billion</a:t>
            </a:r>
          </a:p>
          <a:p>
            <a:pPr>
              <a:spcAft>
                <a:spcPts val="592"/>
              </a:spcAft>
            </a:pP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2001-2010:  $10.2 Billion</a:t>
            </a:r>
          </a:p>
          <a:p>
            <a:pPr>
              <a:spcAft>
                <a:spcPts val="592"/>
              </a:spcAft>
            </a:pP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2011 combined flood losses along the Mississippi and Missouri Rivers are expected to exceed $6 Billion (USA TODAY; USACE)</a:t>
            </a:r>
          </a:p>
          <a:p>
            <a:pPr>
              <a:spcAft>
                <a:spcPts val="592"/>
              </a:spcAft>
            </a:pPr>
            <a:endParaRPr lang="en-US">
              <a:latin typeface="Arial Unicode MS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592"/>
              </a:spcAft>
            </a:pPr>
            <a:r>
              <a:rPr lang="en-US" b="1">
                <a:latin typeface="Arial Unicode MS" charset="0"/>
                <a:ea typeface="ＭＳ Ｐゴシック" charset="0"/>
                <a:cs typeface="ＭＳ Ｐゴシック" charset="0"/>
              </a:rPr>
              <a:t>Drought</a:t>
            </a:r>
          </a:p>
          <a:p>
            <a:pPr>
              <a:spcAft>
                <a:spcPts val="592"/>
              </a:spcAft>
            </a:pP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2011 impacts in Texas alone are expected to exceed $9 Billion (Associated Press; Time Magazine)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 Unicode MS" charset="0"/>
                <a:ea typeface="ＭＳ Ｐゴシック" charset="0"/>
                <a:cs typeface="ＭＳ Ｐゴシック" charset="0"/>
              </a:rPr>
              <a:t>Federal Imperative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Council on Environmental Quality (CEQ)  National Action Plan: 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Priorities for Managing Freshwater Resources in a Changing Climate, October 2011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 Unicode MS" charset="0"/>
                <a:ea typeface="ＭＳ Ｐゴシック" charset="0"/>
                <a:cs typeface="ＭＳ Ｐゴシック" charset="0"/>
              </a:rPr>
              <a:t>National Goal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 Government agencies and citizens collaboratively manage freshwater resources in response to a changing climate in order to ensure adequate water supplies, safeguard human life, health and property, and protect water quality and aquatic ecosystems. 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 Unicode MS" charset="0"/>
                <a:ea typeface="ＭＳ Ｐゴシック" charset="0"/>
                <a:cs typeface="ＭＳ Ｐゴシック" charset="0"/>
              </a:rPr>
              <a:t>Recommendations</a:t>
            </a: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 - Federal agencies should: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 Improve Water Resources and Climate Change Information for Decision-Making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 Strengthen Assessment of Vulnerability of Water Resources to Climate Change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 Expand Water Use Efficiency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>
                <a:latin typeface="Arial Unicode MS" charset="0"/>
                <a:ea typeface="ＭＳ Ｐゴシック" charset="0"/>
                <a:cs typeface="ＭＳ Ｐゴシック" charset="0"/>
              </a:rPr>
              <a:t> Support Integrated Water Resources Management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1000"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912393" y="8759505"/>
            <a:ext cx="2991645" cy="4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95" tIns="46398" rIns="92795" bIns="46398" anchor="b"/>
          <a:lstStyle>
            <a:lvl1pPr defTabSz="9366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66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0759F04F-7FFB-3C40-81F8-DFCD3D94D65D}" type="slidenum">
              <a:rPr lang="en-US" sz="1200">
                <a:latin typeface="Times New Roman" charset="0"/>
                <a:cs typeface="ＭＳ Ｐゴシック" charset="0"/>
              </a:rPr>
              <a:pPr algn="r" eaLnBrk="1" hangingPunct="1">
                <a:buFontTx/>
                <a:buNone/>
              </a:pPr>
              <a:t>7</a:t>
            </a:fld>
            <a:endParaRPr lang="en-US" sz="1200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99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446199" indent="-36994851" defTabSz="912099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134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0269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5404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0539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660337-05C2-824F-8388-617D92A0E0D1}" type="slidenum">
              <a:rPr lang="en-US" sz="1200">
                <a:latin typeface="Times New Roman" charset="0"/>
                <a:cs typeface="ＭＳ Ｐゴシック" charset="0"/>
              </a:rPr>
              <a:pPr eaLnBrk="1" hangingPunct="1"/>
              <a:t>10</a:t>
            </a:fld>
            <a:endParaRPr lang="en-US" sz="1200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08C3F-05DD-6E42-8219-BBC702E59C0F}" type="slidenum">
              <a:rPr lang="en-US"/>
              <a:pPr/>
              <a:t>11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93738"/>
            <a:ext cx="4606925" cy="3455987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9780" y="4380539"/>
            <a:ext cx="5524479" cy="4147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2" tIns="46062" rIns="92122" bIns="46062"/>
          <a:lstStyle/>
          <a:p>
            <a:pPr defTabSz="451348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  <a:p>
            <a:pPr defTabSz="451348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We began making high-resolution summit-to-sea water resources products about 8 years ago as part of the NOHRSC National Snow Analyses Pilot (1km hourly resolution gridded snowpack information – www.nohrsc.noaa.gov). IWRSS will expand on this to include a comprehensive suite of water variables that span the past, present and future (predictions), at four times greater resolution (500m).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912393" y="8757932"/>
            <a:ext cx="2990085" cy="4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2" tIns="46062" rIns="92122" bIns="46062" anchor="b"/>
          <a:lstStyle>
            <a:lvl1pPr defTabSz="46513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65138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B8F345FD-F749-0E42-80A2-851E57BF9597}" type="slidenum">
              <a:rPr lang="en-US" sz="1200">
                <a:latin typeface="Calibri" charset="0"/>
                <a:cs typeface="ＭＳ Ｐゴシック" charset="0"/>
              </a:rPr>
              <a:pPr algn="r" eaLnBrk="1" hangingPunct="1">
                <a:buFontTx/>
                <a:buNone/>
              </a:pPr>
              <a:t>14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3733800" y="1371600"/>
            <a:ext cx="1570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mtClean="0">
                <a:latin typeface="Arial" pitchFamily="34" charset="0"/>
                <a:cs typeface="+mn-cs"/>
              </a:rPr>
              <a:t>Hosted and Sponsored by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616075"/>
            <a:ext cx="14906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Copyright © 2012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30086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DBF3C-5098-F840-95B7-4E37B1DAC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C1B08-1B5D-E547-89EE-4EDDFAF14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DBF80-3CA8-1645-B472-AB0E1F0F8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3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151E-6A03-7C45-9BFF-830A3FDD6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6FF5A-0FDD-3B4A-9005-B1630C477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94D89-9BEF-FF45-B5E4-7891A4FFB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2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89AF-A3D7-754D-86F6-82B01108B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CCC81-649C-F943-807F-227AECE41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56BDE-3305-E545-BAE3-D3BE2C157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8EE9-E03F-4341-872D-95CDD3EB1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r>
              <a:rPr lang="en-US"/>
              <a:t>Copyright © 2012 Open Geospatial Consortium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-1539875" y="3059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fld id="{0EC57799-20EA-3E4B-9DB6-0B799F61CE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OGC</a:t>
            </a:r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505200"/>
            <a:ext cx="777240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MS PGothic" charset="0"/>
              </a:rPr>
              <a:t>Hydrologic Forecasting</a:t>
            </a:r>
            <a:b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MS PGothic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MS PGothic" charset="0"/>
              </a:rPr>
              <a:t>Interoperability Experiment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ea typeface="MS PGothic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4625" y="4940300"/>
            <a:ext cx="6400800" cy="1541463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80th OGC Technical Committee</a:t>
            </a:r>
          </a:p>
          <a:p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Austin, Texas (USA)</a:t>
            </a:r>
          </a:p>
          <a:p>
            <a:r>
              <a:rPr lang="en-US" sz="2000" dirty="0" smtClean="0">
                <a:latin typeface="Arial" charset="0"/>
                <a:ea typeface="MS PGothic" charset="0"/>
                <a:cs typeface="Arial" charset="0"/>
              </a:rPr>
              <a:t>John </a:t>
            </a:r>
            <a:r>
              <a:rPr lang="en-US" sz="2000" dirty="0" err="1" smtClean="0">
                <a:latin typeface="Arial" charset="0"/>
                <a:ea typeface="MS PGothic" charset="0"/>
                <a:cs typeface="Arial" charset="0"/>
              </a:rPr>
              <a:t>Halquist</a:t>
            </a:r>
            <a:endParaRPr lang="en-US" sz="2000" dirty="0">
              <a:latin typeface="Arial" charset="0"/>
              <a:ea typeface="MS PGothic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March </a:t>
            </a:r>
            <a:r>
              <a:rPr lang="en-US" sz="2000" dirty="0" smtClean="0">
                <a:latin typeface="Arial" charset="0"/>
                <a:ea typeface="MS PGothic" charset="0"/>
                <a:cs typeface="Arial" charset="0"/>
              </a:rPr>
              <a:t>20, 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2012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900" b="0">
                <a:solidFill>
                  <a:srgbClr val="092E5C"/>
                </a:solidFill>
                <a:latin typeface="Arial" charset="0"/>
              </a:rPr>
              <a:t>Copyright © 2012 Open Geospatial Consortium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2287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buFontTx/>
              <a:buNone/>
            </a:pPr>
            <a:r>
              <a:rPr lang="en-US" sz="3200" b="1">
                <a:solidFill>
                  <a:schemeClr val="bg1"/>
                </a:solidFill>
              </a:rPr>
              <a:t>Innovative Federal Consortium</a:t>
            </a:r>
          </a:p>
        </p:txBody>
      </p:sp>
      <p:pic>
        <p:nvPicPr>
          <p:cNvPr id="22533" name="Picture 6" descr="noaa_logo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19825"/>
            <a:ext cx="4841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27556" r="4234" b="29691"/>
          <a:stretch>
            <a:fillRect/>
          </a:stretch>
        </p:blipFill>
        <p:spPr bwMode="auto">
          <a:xfrm>
            <a:off x="1712913" y="62865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usace_logo_blac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3444" r="2202" b="5212"/>
          <a:stretch>
            <a:fillRect/>
          </a:stretch>
        </p:blipFill>
        <p:spPr bwMode="auto">
          <a:xfrm>
            <a:off x="863600" y="6242050"/>
            <a:ext cx="584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epa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6189663"/>
            <a:ext cx="5699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6215063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7" descr="BuRec_Logo_black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6264275"/>
            <a:ext cx="8778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8" descr="fws logo black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6205538"/>
            <a:ext cx="4318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0" descr="BLM Logo_blac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6211888"/>
            <a:ext cx="542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1" descr="usfs_logo_black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6203950"/>
            <a:ext cx="4889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2" descr="nps_logo_black.ps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200775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6318250"/>
            <a:ext cx="8112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Rectangle 3"/>
          <p:cNvSpPr txBox="1">
            <a:spLocks noChangeArrowheads="1"/>
          </p:cNvSpPr>
          <p:nvPr/>
        </p:nvSpPr>
        <p:spPr bwMode="auto">
          <a:xfrm>
            <a:off x="0" y="95726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23888" indent="-3429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000" b="1">
                <a:solidFill>
                  <a:srgbClr val="16165D"/>
                </a:solidFill>
                <a:cs typeface="ＭＳ Ｐゴシック" charset="0"/>
              </a:rPr>
              <a:t>New business model for interagency collaboration</a:t>
            </a:r>
          </a:p>
          <a:p>
            <a:pPr lvl="2">
              <a:spcAft>
                <a:spcPts val="800"/>
              </a:spcAft>
            </a:pPr>
            <a:r>
              <a:rPr lang="en-US" sz="2000" b="1">
                <a:solidFill>
                  <a:srgbClr val="16165D"/>
                </a:solidFill>
                <a:ea typeface="ＭＳ Ｐゴシック" charset="0"/>
              </a:rPr>
              <a:t>Share technology, information, models, best practices</a:t>
            </a:r>
            <a:endParaRPr lang="en-US" sz="2000" b="1">
              <a:solidFill>
                <a:srgbClr val="16165D"/>
              </a:solidFill>
              <a:ea typeface="ＭＳ Ｐゴシック" charset="0"/>
              <a:cs typeface="ＭＳ Ｐゴシック" charset="0"/>
            </a:endParaRPr>
          </a:p>
          <a:p>
            <a:pPr>
              <a:spcAft>
                <a:spcPts val="800"/>
              </a:spcAft>
            </a:pPr>
            <a:r>
              <a:rPr lang="en-US" sz="2000" b="1">
                <a:solidFill>
                  <a:srgbClr val="16165D"/>
                </a:solidFill>
                <a:cs typeface="ＭＳ Ｐゴシック" charset="0"/>
              </a:rPr>
              <a:t>Started with three agencies, designed to expand</a:t>
            </a:r>
          </a:p>
          <a:p>
            <a:pPr>
              <a:spcAft>
                <a:spcPts val="800"/>
              </a:spcAft>
            </a:pPr>
            <a:r>
              <a:rPr lang="en-US" sz="2000" b="1">
                <a:solidFill>
                  <a:srgbClr val="16165D"/>
                </a:solidFill>
                <a:cs typeface="ＭＳ Ｐゴシック" charset="0"/>
              </a:rPr>
              <a:t>Members agree to work towards:</a:t>
            </a:r>
          </a:p>
          <a:p>
            <a:pPr lvl="1">
              <a:spcAft>
                <a:spcPts val="800"/>
              </a:spcAft>
              <a:buFont typeface="Wingdings" charset="0"/>
              <a:buChar char="ü"/>
            </a:pPr>
            <a:r>
              <a:rPr lang="en-US" sz="1600" b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Interoperability of key systems and data synchronization</a:t>
            </a:r>
          </a:p>
          <a:p>
            <a:pPr lvl="1">
              <a:spcAft>
                <a:spcPts val="800"/>
              </a:spcAft>
              <a:buFont typeface="Wingdings" charset="0"/>
              <a:buChar char="ü"/>
            </a:pPr>
            <a:r>
              <a:rPr lang="en-US" sz="1600" b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Enhanced geospatial information and visualization</a:t>
            </a:r>
          </a:p>
          <a:p>
            <a:pPr lvl="1">
              <a:spcAft>
                <a:spcPts val="800"/>
              </a:spcAft>
              <a:buFont typeface="Wingdings" charset="0"/>
              <a:buChar char="ü"/>
            </a:pPr>
            <a:r>
              <a:rPr lang="en-US" sz="1600" b="1">
                <a:solidFill>
                  <a:srgbClr val="16165D"/>
                </a:solidFill>
                <a:ea typeface="ＭＳ Ｐゴシック" charset="0"/>
              </a:rPr>
              <a:t>High-Resolution Summit to Sea Analyses and Forecasts</a:t>
            </a:r>
            <a:endParaRPr lang="en-US" sz="1600" b="1">
              <a:solidFill>
                <a:srgbClr val="16165D"/>
              </a:solidFill>
              <a:ea typeface="ＭＳ Ｐゴシック" charset="0"/>
              <a:cs typeface="ＭＳ Ｐゴシック" charset="0"/>
            </a:endParaRPr>
          </a:p>
          <a:p>
            <a:pPr lvl="1">
              <a:spcAft>
                <a:spcPts val="800"/>
              </a:spcAft>
              <a:buFont typeface="Wingdings" charset="0"/>
              <a:buChar char="ü"/>
            </a:pPr>
            <a:r>
              <a:rPr lang="en-US" sz="1600" b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Common Operating Picture</a:t>
            </a:r>
          </a:p>
          <a:p>
            <a:pPr lvl="1">
              <a:spcAft>
                <a:spcPts val="800"/>
              </a:spcAft>
              <a:buFont typeface="Wingdings" charset="0"/>
              <a:buChar char="ü"/>
            </a:pPr>
            <a:r>
              <a:rPr lang="en-US" sz="1600" b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Coordinated R&amp;D portfolio investments</a:t>
            </a:r>
          </a:p>
          <a:p>
            <a:pPr lvl="1">
              <a:spcAft>
                <a:spcPts val="800"/>
              </a:spcAft>
              <a:buFont typeface="Wingdings" charset="0"/>
              <a:buChar char="ü"/>
            </a:pPr>
            <a:r>
              <a:rPr lang="en-US" sz="1600" b="1">
                <a:solidFill>
                  <a:srgbClr val="16165D"/>
                </a:solidFill>
                <a:ea typeface="ＭＳ Ｐゴシック" charset="0"/>
              </a:rPr>
              <a:t>Leverage investments &amp; multi-disciplinary skills to formulate effective solutions</a:t>
            </a:r>
            <a:endParaRPr lang="en-US" sz="1600" b="1">
              <a:solidFill>
                <a:srgbClr val="16165D"/>
              </a:solidFill>
              <a:ea typeface="ＭＳ Ｐゴシック" charset="0"/>
              <a:cs typeface="ＭＳ Ｐゴシック" charset="0"/>
            </a:endParaRPr>
          </a:p>
          <a:p>
            <a:pPr lvl="1">
              <a:spcAft>
                <a:spcPts val="800"/>
              </a:spcAft>
              <a:buFont typeface="Wingdings" charset="0"/>
              <a:buChar char="ü"/>
            </a:pPr>
            <a:r>
              <a:rPr lang="en-US" sz="1600" b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One stop shopping for federal water data and information</a:t>
            </a: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en-US" sz="2200" b="1">
                <a:solidFill>
                  <a:srgbClr val="16165D"/>
                </a:solidFill>
                <a:cs typeface="ＭＳ Ｐゴシック" charset="0"/>
              </a:rPr>
              <a:t>Shared leadership model</a:t>
            </a: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en-US" sz="2200" b="1">
                <a:solidFill>
                  <a:srgbClr val="16165D"/>
                </a:solidFill>
                <a:cs typeface="ＭＳ Ｐゴシック" charset="0"/>
              </a:rPr>
              <a:t>Joint stakeholder outreach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85240963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553200"/>
            <a:ext cx="2133600" cy="244475"/>
          </a:xfrm>
          <a:prstGeom prst="rect">
            <a:avLst/>
          </a:prstGeom>
        </p:spPr>
        <p:txBody>
          <a:bodyPr/>
          <a:lstStyle/>
          <a:p>
            <a:fld id="{B7B8F9B3-1B49-4B49-BD8D-E1F8E29E16EA}" type="slidenum">
              <a:rPr lang="en-US"/>
              <a:pPr/>
              <a:t>11</a:t>
            </a:fld>
            <a:endParaRPr lang="en-US"/>
          </a:p>
        </p:txBody>
      </p:sp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1879600" y="2276475"/>
            <a:ext cx="5470525" cy="173355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63" name="Oval 3"/>
          <p:cNvSpPr>
            <a:spLocks noChangeArrowheads="1"/>
          </p:cNvSpPr>
          <p:nvPr/>
        </p:nvSpPr>
        <p:spPr bwMode="auto">
          <a:xfrm>
            <a:off x="2008188" y="2589213"/>
            <a:ext cx="5221287" cy="13255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339966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000" b="1">
              <a:solidFill>
                <a:schemeClr val="bg1"/>
              </a:solidFill>
            </a:endParaRPr>
          </a:p>
        </p:txBody>
      </p:sp>
      <p:cxnSp>
        <p:nvCxnSpPr>
          <p:cNvPr id="578564" name="AutoShape 4"/>
          <p:cNvCxnSpPr>
            <a:cxnSpLocks noChangeShapeType="1"/>
          </p:cNvCxnSpPr>
          <p:nvPr/>
        </p:nvCxnSpPr>
        <p:spPr bwMode="auto">
          <a:xfrm rot="10800000">
            <a:off x="5205413" y="2876550"/>
            <a:ext cx="287337" cy="103188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7907338" y="3459163"/>
            <a:ext cx="95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Community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USACE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USGS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NASA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NOAA</a:t>
            </a:r>
          </a:p>
        </p:txBody>
      </p:sp>
      <p:sp>
        <p:nvSpPr>
          <p:cNvPr id="578566" name="AutoShape 6"/>
          <p:cNvSpPr>
            <a:spLocks noChangeArrowheads="1"/>
          </p:cNvSpPr>
          <p:nvPr/>
        </p:nvSpPr>
        <p:spPr bwMode="auto">
          <a:xfrm>
            <a:off x="3370263" y="1171575"/>
            <a:ext cx="2506662" cy="503238"/>
          </a:xfrm>
          <a:prstGeom prst="flowChartInputOutpu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rgbClr val="FFFF00"/>
                </a:solidFill>
              </a:rPr>
              <a:t>DATA</a:t>
            </a:r>
          </a:p>
          <a:p>
            <a:r>
              <a:rPr lang="en-US" sz="1000" b="1">
                <a:solidFill>
                  <a:schemeClr val="bg1"/>
                </a:solidFill>
              </a:rPr>
              <a:t>National Weather and Climate Forcings</a:t>
            </a:r>
          </a:p>
        </p:txBody>
      </p:sp>
      <p:sp>
        <p:nvSpPr>
          <p:cNvPr id="578567" name="Rectangle 7"/>
          <p:cNvSpPr>
            <a:spLocks noChangeArrowheads="1"/>
          </p:cNvSpPr>
          <p:nvPr/>
        </p:nvSpPr>
        <p:spPr bwMode="auto">
          <a:xfrm>
            <a:off x="3359150" y="1682750"/>
            <a:ext cx="12096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NCEP, ESRL</a:t>
            </a:r>
          </a:p>
        </p:txBody>
      </p:sp>
      <p:sp>
        <p:nvSpPr>
          <p:cNvPr id="578568" name="AutoShape 8"/>
          <p:cNvSpPr>
            <a:spLocks noChangeArrowheads="1"/>
          </p:cNvSpPr>
          <p:nvPr/>
        </p:nvSpPr>
        <p:spPr bwMode="auto">
          <a:xfrm>
            <a:off x="7878763" y="2824163"/>
            <a:ext cx="1119187" cy="638175"/>
          </a:xfrm>
          <a:prstGeom prst="bevel">
            <a:avLst>
              <a:gd name="adj" fmla="val 49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/>
              <a:t>New Science and Technology</a:t>
            </a:r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3657600" y="4268788"/>
            <a:ext cx="1908175" cy="558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chemeClr val="bg1"/>
                </a:solidFill>
              </a:rPr>
              <a:t>IWRSS</a:t>
            </a:r>
          </a:p>
          <a:p>
            <a:r>
              <a:rPr lang="en-US" sz="1000" b="1">
                <a:solidFill>
                  <a:schemeClr val="bg1"/>
                </a:solidFill>
              </a:rPr>
              <a:t>National Water Resources Nowcasts and Forecasts</a:t>
            </a:r>
          </a:p>
        </p:txBody>
      </p:sp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203200" y="1682750"/>
            <a:ext cx="22193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8738" indent="-587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Enhanced Use of Surface Networks</a:t>
            </a:r>
          </a:p>
          <a:p>
            <a:pPr marL="58738" indent="-587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Airborne Snow and Soil Moisture</a:t>
            </a:r>
          </a:p>
          <a:p>
            <a:pPr marL="58738" indent="-587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Enhanced Use of Satellite Data</a:t>
            </a:r>
          </a:p>
        </p:txBody>
      </p:sp>
      <p:sp>
        <p:nvSpPr>
          <p:cNvPr id="578571" name="AutoShape 11"/>
          <p:cNvSpPr>
            <a:spLocks noChangeArrowheads="1"/>
          </p:cNvSpPr>
          <p:nvPr/>
        </p:nvSpPr>
        <p:spPr bwMode="auto">
          <a:xfrm>
            <a:off x="219075" y="5664200"/>
            <a:ext cx="2084388" cy="48101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/>
              <a:t>Federal Water Resources Information Systems</a:t>
            </a:r>
          </a:p>
        </p:txBody>
      </p:sp>
      <p:sp>
        <p:nvSpPr>
          <p:cNvPr id="578572" name="AutoShape 12"/>
          <p:cNvSpPr>
            <a:spLocks noChangeArrowheads="1"/>
          </p:cNvSpPr>
          <p:nvPr/>
        </p:nvSpPr>
        <p:spPr bwMode="auto">
          <a:xfrm>
            <a:off x="4641850" y="5664200"/>
            <a:ext cx="2084388" cy="48101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/>
              <a:t>NIDIS Drought Early Warning System</a:t>
            </a:r>
          </a:p>
        </p:txBody>
      </p:sp>
      <p:sp>
        <p:nvSpPr>
          <p:cNvPr id="578573" name="AutoShape 13"/>
          <p:cNvSpPr>
            <a:spLocks noChangeArrowheads="1"/>
          </p:cNvSpPr>
          <p:nvPr/>
        </p:nvSpPr>
        <p:spPr bwMode="auto">
          <a:xfrm>
            <a:off x="2430463" y="5664200"/>
            <a:ext cx="2084387" cy="48101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/>
              <a:t>State/Local Water Resources Management Systems</a:t>
            </a:r>
          </a:p>
        </p:txBody>
      </p:sp>
      <p:sp>
        <p:nvSpPr>
          <p:cNvPr id="578574" name="AutoShape 14"/>
          <p:cNvSpPr>
            <a:spLocks noChangeArrowheads="1"/>
          </p:cNvSpPr>
          <p:nvPr/>
        </p:nvSpPr>
        <p:spPr bwMode="auto">
          <a:xfrm>
            <a:off x="6854825" y="5664200"/>
            <a:ext cx="2084388" cy="48101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/>
              <a:t>Public and Private Sectors</a:t>
            </a:r>
          </a:p>
        </p:txBody>
      </p:sp>
      <p:sp>
        <p:nvSpPr>
          <p:cNvPr id="578575" name="Text Box 15"/>
          <p:cNvSpPr txBox="1">
            <a:spLocks noChangeArrowheads="1"/>
          </p:cNvSpPr>
          <p:nvPr/>
        </p:nvSpPr>
        <p:spPr bwMode="auto">
          <a:xfrm>
            <a:off x="39688" y="4811713"/>
            <a:ext cx="215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000" b="1"/>
              <a:t>Potential for Shared System-Level Services and Feedbacks</a:t>
            </a:r>
          </a:p>
        </p:txBody>
      </p:sp>
      <p:cxnSp>
        <p:nvCxnSpPr>
          <p:cNvPr id="578580" name="AutoShape 20"/>
          <p:cNvCxnSpPr>
            <a:cxnSpLocks noChangeShapeType="1"/>
            <a:stCxn id="578562" idx="2"/>
            <a:endCxn id="578569" idx="0"/>
          </p:cNvCxnSpPr>
          <p:nvPr/>
        </p:nvCxnSpPr>
        <p:spPr bwMode="auto">
          <a:xfrm flipH="1">
            <a:off x="4611688" y="4019550"/>
            <a:ext cx="3175" cy="249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581" name="Rectangle 21"/>
          <p:cNvSpPr>
            <a:spLocks noChangeArrowheads="1"/>
          </p:cNvSpPr>
          <p:nvPr/>
        </p:nvSpPr>
        <p:spPr bwMode="auto">
          <a:xfrm>
            <a:off x="5534025" y="4060825"/>
            <a:ext cx="24701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/>
              <a:t>New water resources Information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/>
              <a:t>Analyses and Forecasts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/>
              <a:t>Weather and Climate Forecast Scales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/>
              <a:t>Integrated with Coastal Environment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/>
              <a:t>Regional Coordination</a:t>
            </a:r>
          </a:p>
          <a:p>
            <a:pPr marL="114300" indent="-1143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/>
              <a:t>Uncertainty Estimates</a:t>
            </a:r>
            <a:endParaRPr lang="en-US" sz="900" b="1" i="1"/>
          </a:p>
        </p:txBody>
      </p:sp>
      <p:sp>
        <p:nvSpPr>
          <p:cNvPr id="578582" name="Text Box 22"/>
          <p:cNvSpPr txBox="1">
            <a:spLocks noChangeArrowheads="1"/>
          </p:cNvSpPr>
          <p:nvPr/>
        </p:nvSpPr>
        <p:spPr bwMode="auto">
          <a:xfrm>
            <a:off x="3684588" y="3381375"/>
            <a:ext cx="1065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 CHPS</a:t>
            </a:r>
          </a:p>
        </p:txBody>
      </p:sp>
      <p:sp>
        <p:nvSpPr>
          <p:cNvPr id="578583" name="Text Box 23"/>
          <p:cNvSpPr txBox="1">
            <a:spLocks noChangeArrowheads="1"/>
          </p:cNvSpPr>
          <p:nvPr/>
        </p:nvSpPr>
        <p:spPr bwMode="auto">
          <a:xfrm>
            <a:off x="4470400" y="2765425"/>
            <a:ext cx="1065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 CHPS</a:t>
            </a:r>
          </a:p>
        </p:txBody>
      </p:sp>
      <p:sp>
        <p:nvSpPr>
          <p:cNvPr id="578584" name="Text Box 24"/>
          <p:cNvSpPr txBox="1">
            <a:spLocks noChangeArrowheads="1"/>
          </p:cNvSpPr>
          <p:nvPr/>
        </p:nvSpPr>
        <p:spPr bwMode="auto">
          <a:xfrm>
            <a:off x="7294563" y="3151188"/>
            <a:ext cx="65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/>
              <a:t> CHPS</a:t>
            </a:r>
          </a:p>
          <a:p>
            <a:r>
              <a:rPr lang="en-US" sz="1000" b="1"/>
              <a:t>CWMS</a:t>
            </a:r>
          </a:p>
        </p:txBody>
      </p:sp>
      <p:sp>
        <p:nvSpPr>
          <p:cNvPr id="578585" name="Line 25"/>
          <p:cNvSpPr>
            <a:spLocks noChangeShapeType="1"/>
          </p:cNvSpPr>
          <p:nvPr/>
        </p:nvSpPr>
        <p:spPr bwMode="auto">
          <a:xfrm>
            <a:off x="4427538" y="3527425"/>
            <a:ext cx="1555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86" name="Line 26"/>
          <p:cNvSpPr>
            <a:spLocks noChangeShapeType="1"/>
          </p:cNvSpPr>
          <p:nvPr/>
        </p:nvSpPr>
        <p:spPr bwMode="auto">
          <a:xfrm flipH="1">
            <a:off x="4681538" y="2887663"/>
            <a:ext cx="1539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87" name="Text Box 27"/>
          <p:cNvSpPr txBox="1">
            <a:spLocks noChangeArrowheads="1"/>
          </p:cNvSpPr>
          <p:nvPr/>
        </p:nvSpPr>
        <p:spPr bwMode="auto">
          <a:xfrm>
            <a:off x="1660525" y="4551363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1"/>
              <a:t> Common Digital Database</a:t>
            </a:r>
          </a:p>
        </p:txBody>
      </p:sp>
      <p:cxnSp>
        <p:nvCxnSpPr>
          <p:cNvPr id="578588" name="AutoShape 28"/>
          <p:cNvCxnSpPr>
            <a:cxnSpLocks noChangeShapeType="1"/>
          </p:cNvCxnSpPr>
          <p:nvPr/>
        </p:nvCxnSpPr>
        <p:spPr bwMode="auto">
          <a:xfrm>
            <a:off x="3738563" y="3389313"/>
            <a:ext cx="287337" cy="103187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589" name="Rectangle 29"/>
          <p:cNvSpPr>
            <a:spLocks noChangeArrowheads="1"/>
          </p:cNvSpPr>
          <p:nvPr/>
        </p:nvSpPr>
        <p:spPr bwMode="auto">
          <a:xfrm>
            <a:off x="3438525" y="2711450"/>
            <a:ext cx="1223963" cy="6953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chemeClr val="bg1"/>
                </a:solidFill>
              </a:rPr>
              <a:t>National         High-Resolution Modeling/Assim</a:t>
            </a:r>
          </a:p>
          <a:p>
            <a:r>
              <a:rPr lang="en-US" sz="1000" b="1">
                <a:solidFill>
                  <a:schemeClr val="bg1"/>
                </a:solidFill>
              </a:rPr>
              <a:t>Products</a:t>
            </a:r>
          </a:p>
        </p:txBody>
      </p:sp>
      <p:sp>
        <p:nvSpPr>
          <p:cNvPr id="578590" name="Rectangle 30"/>
          <p:cNvSpPr>
            <a:spLocks noChangeArrowheads="1"/>
          </p:cNvSpPr>
          <p:nvPr/>
        </p:nvSpPr>
        <p:spPr bwMode="auto">
          <a:xfrm>
            <a:off x="4597400" y="2982913"/>
            <a:ext cx="1223963" cy="6953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chemeClr val="bg1"/>
                </a:solidFill>
              </a:rPr>
              <a:t>Regional  (RFC)       High-Resolution Modeling/Assim</a:t>
            </a:r>
          </a:p>
          <a:p>
            <a:r>
              <a:rPr lang="en-US" sz="1000" b="1">
                <a:solidFill>
                  <a:schemeClr val="bg1"/>
                </a:solidFill>
              </a:rPr>
              <a:t>Coordination</a:t>
            </a:r>
          </a:p>
        </p:txBody>
      </p:sp>
      <p:sp>
        <p:nvSpPr>
          <p:cNvPr id="578594" name="AutoShape 34"/>
          <p:cNvSpPr>
            <a:spLocks noChangeArrowheads="1"/>
          </p:cNvSpPr>
          <p:nvPr/>
        </p:nvSpPr>
        <p:spPr bwMode="auto">
          <a:xfrm>
            <a:off x="1087438" y="1171575"/>
            <a:ext cx="2506662" cy="503238"/>
          </a:xfrm>
          <a:prstGeom prst="flowChartInputOutput">
            <a:avLst/>
          </a:prstGeom>
          <a:gradFill rotWithShape="1">
            <a:gsLst>
              <a:gs pos="0">
                <a:srgbClr val="339966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rgbClr val="FFFF00"/>
                </a:solidFill>
              </a:rPr>
              <a:t>DATA</a:t>
            </a:r>
          </a:p>
          <a:p>
            <a:r>
              <a:rPr lang="en-US" sz="1000" b="1">
                <a:solidFill>
                  <a:schemeClr val="bg1"/>
                </a:solidFill>
              </a:rPr>
              <a:t>Coordinated Observing Systems</a:t>
            </a:r>
          </a:p>
        </p:txBody>
      </p:sp>
      <p:cxnSp>
        <p:nvCxnSpPr>
          <p:cNvPr id="578595" name="AutoShape 35"/>
          <p:cNvCxnSpPr>
            <a:cxnSpLocks noChangeShapeType="1"/>
            <a:stCxn id="578594" idx="4"/>
            <a:endCxn id="578562" idx="0"/>
          </p:cNvCxnSpPr>
          <p:nvPr/>
        </p:nvCxnSpPr>
        <p:spPr bwMode="auto">
          <a:xfrm rot="16200000" flipH="1">
            <a:off x="3182144" y="834232"/>
            <a:ext cx="592137" cy="2273300"/>
          </a:xfrm>
          <a:prstGeom prst="bentConnector3">
            <a:avLst>
              <a:gd name="adj1" fmla="val 5067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8596" name="AutoShape 36"/>
          <p:cNvCxnSpPr>
            <a:cxnSpLocks noChangeShapeType="1"/>
            <a:stCxn id="578566" idx="4"/>
            <a:endCxn id="578562" idx="0"/>
          </p:cNvCxnSpPr>
          <p:nvPr/>
        </p:nvCxnSpPr>
        <p:spPr bwMode="auto">
          <a:xfrm flipH="1">
            <a:off x="4614863" y="1674813"/>
            <a:ext cx="9525" cy="5921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8597" name="AutoShape 37"/>
          <p:cNvCxnSpPr>
            <a:cxnSpLocks noChangeShapeType="1"/>
            <a:stCxn id="578568" idx="4"/>
            <a:endCxn id="578562" idx="3"/>
          </p:cNvCxnSpPr>
          <p:nvPr/>
        </p:nvCxnSpPr>
        <p:spPr bwMode="auto">
          <a:xfrm flipH="1">
            <a:off x="7359650" y="3143250"/>
            <a:ext cx="519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598" name="AutoShape 38"/>
          <p:cNvSpPr>
            <a:spLocks noChangeArrowheads="1"/>
          </p:cNvSpPr>
          <p:nvPr/>
        </p:nvSpPr>
        <p:spPr bwMode="auto">
          <a:xfrm>
            <a:off x="5624513" y="1171575"/>
            <a:ext cx="2506662" cy="503238"/>
          </a:xfrm>
          <a:prstGeom prst="flowChartInputOutpu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rgbClr val="FFFF00"/>
                </a:solidFill>
              </a:rPr>
              <a:t>DATA</a:t>
            </a:r>
          </a:p>
          <a:p>
            <a:r>
              <a:rPr lang="en-US" sz="1000" b="1">
                <a:solidFill>
                  <a:schemeClr val="bg1"/>
                </a:solidFill>
              </a:rPr>
              <a:t>USACE Corps Water Management System</a:t>
            </a:r>
          </a:p>
        </p:txBody>
      </p:sp>
      <p:cxnSp>
        <p:nvCxnSpPr>
          <p:cNvPr id="578599" name="AutoShape 39"/>
          <p:cNvCxnSpPr>
            <a:cxnSpLocks noChangeShapeType="1"/>
            <a:stCxn id="578598" idx="4"/>
            <a:endCxn id="578562" idx="0"/>
          </p:cNvCxnSpPr>
          <p:nvPr/>
        </p:nvCxnSpPr>
        <p:spPr bwMode="auto">
          <a:xfrm rot="5400000">
            <a:off x="5450682" y="838994"/>
            <a:ext cx="592137" cy="2263775"/>
          </a:xfrm>
          <a:prstGeom prst="bentConnector3">
            <a:avLst>
              <a:gd name="adj1" fmla="val 5067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600" name="Text Box 40"/>
          <p:cNvSpPr txBox="1">
            <a:spLocks noChangeArrowheads="1"/>
          </p:cNvSpPr>
          <p:nvPr/>
        </p:nvSpPr>
        <p:spPr bwMode="auto">
          <a:xfrm>
            <a:off x="5157788" y="1943100"/>
            <a:ext cx="1952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1"/>
              <a:t> CHPS/CWMS Interoperability</a:t>
            </a:r>
          </a:p>
        </p:txBody>
      </p:sp>
      <p:sp>
        <p:nvSpPr>
          <p:cNvPr id="578601" name="Rectangle 41"/>
          <p:cNvSpPr>
            <a:spLocks noChangeArrowheads="1"/>
          </p:cNvSpPr>
          <p:nvPr/>
        </p:nvSpPr>
        <p:spPr bwMode="auto">
          <a:xfrm>
            <a:off x="1776413" y="4268788"/>
            <a:ext cx="1908175" cy="558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chemeClr val="bg1"/>
                </a:solidFill>
              </a:rPr>
              <a:t>Historical Water Budget Analyses</a:t>
            </a:r>
          </a:p>
          <a:p>
            <a:r>
              <a:rPr lang="en-US" sz="1000" b="1">
                <a:solidFill>
                  <a:schemeClr val="bg1"/>
                </a:solidFill>
              </a:rPr>
              <a:t> (USGS Water for America)</a:t>
            </a:r>
          </a:p>
        </p:txBody>
      </p:sp>
      <p:sp>
        <p:nvSpPr>
          <p:cNvPr id="578602" name="Text Box 42"/>
          <p:cNvSpPr txBox="1">
            <a:spLocks noChangeArrowheads="1"/>
          </p:cNvSpPr>
          <p:nvPr/>
        </p:nvSpPr>
        <p:spPr bwMode="auto">
          <a:xfrm>
            <a:off x="2316163" y="2289175"/>
            <a:ext cx="4614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 Coordinated National/Regional Workflow and Operations</a:t>
            </a:r>
          </a:p>
        </p:txBody>
      </p:sp>
      <p:sp>
        <p:nvSpPr>
          <p:cNvPr id="578603" name="Rectangle 43"/>
          <p:cNvSpPr>
            <a:spLocks noChangeArrowheads="1"/>
          </p:cNvSpPr>
          <p:nvPr/>
        </p:nvSpPr>
        <p:spPr bwMode="auto">
          <a:xfrm>
            <a:off x="5767388" y="3333750"/>
            <a:ext cx="1223962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chemeClr val="bg1"/>
                </a:solidFill>
              </a:rPr>
              <a:t>District Modeling</a:t>
            </a:r>
          </a:p>
          <a:p>
            <a:r>
              <a:rPr lang="en-US" sz="1000" b="1">
                <a:solidFill>
                  <a:schemeClr val="bg1"/>
                </a:solidFill>
              </a:rPr>
              <a:t>Coordination</a:t>
            </a:r>
          </a:p>
        </p:txBody>
      </p:sp>
      <p:sp>
        <p:nvSpPr>
          <p:cNvPr id="578604" name="Text Box 44"/>
          <p:cNvSpPr txBox="1">
            <a:spLocks noChangeArrowheads="1"/>
          </p:cNvSpPr>
          <p:nvPr/>
        </p:nvSpPr>
        <p:spPr bwMode="auto">
          <a:xfrm>
            <a:off x="5851525" y="2967038"/>
            <a:ext cx="1065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 CHPS/CWMS</a:t>
            </a:r>
          </a:p>
        </p:txBody>
      </p:sp>
      <p:sp>
        <p:nvSpPr>
          <p:cNvPr id="578605" name="Line 45"/>
          <p:cNvSpPr>
            <a:spLocks noChangeShapeType="1"/>
          </p:cNvSpPr>
          <p:nvPr/>
        </p:nvSpPr>
        <p:spPr bwMode="auto">
          <a:xfrm flipH="1">
            <a:off x="5829300" y="3089275"/>
            <a:ext cx="1539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78606" name="AutoShape 46"/>
          <p:cNvCxnSpPr>
            <a:cxnSpLocks noChangeShapeType="1"/>
            <a:stCxn id="578604" idx="2"/>
            <a:endCxn id="578603" idx="0"/>
          </p:cNvCxnSpPr>
          <p:nvPr/>
        </p:nvCxnSpPr>
        <p:spPr bwMode="auto">
          <a:xfrm flipH="1">
            <a:off x="6380163" y="3195638"/>
            <a:ext cx="4762" cy="1381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607" name="Text Box 47"/>
          <p:cNvSpPr txBox="1">
            <a:spLocks noChangeArrowheads="1"/>
          </p:cNvSpPr>
          <p:nvPr/>
        </p:nvSpPr>
        <p:spPr bwMode="auto">
          <a:xfrm>
            <a:off x="2046288" y="3417888"/>
            <a:ext cx="1847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Geo-Intelligence / eGIS</a:t>
            </a:r>
          </a:p>
        </p:txBody>
      </p:sp>
      <p:cxnSp>
        <p:nvCxnSpPr>
          <p:cNvPr id="578608" name="AutoShape 48"/>
          <p:cNvCxnSpPr>
            <a:cxnSpLocks noChangeShapeType="1"/>
            <a:stCxn id="578601" idx="1"/>
            <a:endCxn id="578562" idx="1"/>
          </p:cNvCxnSpPr>
          <p:nvPr/>
        </p:nvCxnSpPr>
        <p:spPr bwMode="auto">
          <a:xfrm rot="10800000" flipH="1">
            <a:off x="1776413" y="3143250"/>
            <a:ext cx="93662" cy="1404938"/>
          </a:xfrm>
          <a:prstGeom prst="bentConnector3">
            <a:avLst>
              <a:gd name="adj1" fmla="val -244069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609" name="Text Box 49"/>
          <p:cNvSpPr txBox="1">
            <a:spLocks noChangeArrowheads="1"/>
          </p:cNvSpPr>
          <p:nvPr/>
        </p:nvSpPr>
        <p:spPr bwMode="auto">
          <a:xfrm>
            <a:off x="265113" y="3168650"/>
            <a:ext cx="1174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/>
              <a:t> MODEL REANALYSIS</a:t>
            </a:r>
          </a:p>
        </p:txBody>
      </p:sp>
      <p:cxnSp>
        <p:nvCxnSpPr>
          <p:cNvPr id="578610" name="AutoShape 50"/>
          <p:cNvCxnSpPr>
            <a:cxnSpLocks noChangeShapeType="1"/>
            <a:stCxn id="578623" idx="1"/>
            <a:endCxn id="578594" idx="2"/>
          </p:cNvCxnSpPr>
          <p:nvPr/>
        </p:nvCxnSpPr>
        <p:spPr bwMode="auto">
          <a:xfrm rot="10800000" flipH="1">
            <a:off x="241300" y="1423988"/>
            <a:ext cx="1096963" cy="3890962"/>
          </a:xfrm>
          <a:prstGeom prst="bentConnector3">
            <a:avLst>
              <a:gd name="adj1" fmla="val -13894"/>
            </a:avLst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611" name="Rectangle 51"/>
          <p:cNvSpPr>
            <a:spLocks noChangeArrowheads="1"/>
          </p:cNvSpPr>
          <p:nvPr/>
        </p:nvSpPr>
        <p:spPr bwMode="auto">
          <a:xfrm>
            <a:off x="2482850" y="3016250"/>
            <a:ext cx="1001713" cy="334963"/>
          </a:xfrm>
          <a:prstGeom prst="rect">
            <a:avLst/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000" b="1">
                <a:solidFill>
                  <a:schemeClr val="bg1"/>
                </a:solidFill>
              </a:rPr>
              <a:t>Groundwater Modeling</a:t>
            </a:r>
          </a:p>
        </p:txBody>
      </p:sp>
      <p:sp>
        <p:nvSpPr>
          <p:cNvPr id="578612" name="Rectangle 52"/>
          <p:cNvSpPr>
            <a:spLocks noChangeArrowheads="1"/>
          </p:cNvSpPr>
          <p:nvPr/>
        </p:nvSpPr>
        <p:spPr bwMode="auto">
          <a:xfrm>
            <a:off x="314325" y="107950"/>
            <a:ext cx="8372475" cy="866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DDDDDD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800" b="1" dirty="0">
                <a:solidFill>
                  <a:srgbClr val="430086"/>
                </a:solidFill>
                <a:latin typeface="Garamond" charset="0"/>
              </a:rPr>
              <a:t>Joint Operating Concept</a:t>
            </a:r>
          </a:p>
        </p:txBody>
      </p:sp>
      <p:sp>
        <p:nvSpPr>
          <p:cNvPr id="578613" name="Rectangle 53"/>
          <p:cNvSpPr>
            <a:spLocks noChangeArrowheads="1"/>
          </p:cNvSpPr>
          <p:nvPr/>
        </p:nvSpPr>
        <p:spPr bwMode="auto">
          <a:xfrm>
            <a:off x="233363" y="3511550"/>
            <a:ext cx="13731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8738" indent="-587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20-30 Years</a:t>
            </a:r>
          </a:p>
          <a:p>
            <a:pPr marL="58738" indent="-587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Support calibration and bias adjustment for traditional river forecast models</a:t>
            </a:r>
          </a:p>
          <a:p>
            <a:pPr marL="58738" indent="-587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Support consistent historical water budget analyses</a:t>
            </a:r>
          </a:p>
        </p:txBody>
      </p:sp>
      <p:sp>
        <p:nvSpPr>
          <p:cNvPr id="578614" name="Rectangle 54"/>
          <p:cNvSpPr>
            <a:spLocks noChangeArrowheads="1"/>
          </p:cNvSpPr>
          <p:nvPr/>
        </p:nvSpPr>
        <p:spPr bwMode="auto">
          <a:xfrm>
            <a:off x="-4763" y="1093788"/>
            <a:ext cx="161131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8738" indent="-587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900" b="1" i="1"/>
              <a:t>Guide observing system investments</a:t>
            </a:r>
          </a:p>
        </p:txBody>
      </p:sp>
      <p:grpSp>
        <p:nvGrpSpPr>
          <p:cNvPr id="578615" name="Group 55"/>
          <p:cNvGrpSpPr>
            <a:grpSpLocks/>
          </p:cNvGrpSpPr>
          <p:nvPr/>
        </p:nvGrpSpPr>
        <p:grpSpPr bwMode="auto">
          <a:xfrm>
            <a:off x="8221663" y="1379538"/>
            <a:ext cx="800100" cy="1114425"/>
            <a:chOff x="5179" y="869"/>
            <a:chExt cx="504" cy="702"/>
          </a:xfrm>
        </p:grpSpPr>
        <p:sp>
          <p:nvSpPr>
            <p:cNvPr id="578616" name="Rectangle 56"/>
            <p:cNvSpPr>
              <a:spLocks noChangeArrowheads="1"/>
            </p:cNvSpPr>
            <p:nvPr/>
          </p:nvSpPr>
          <p:spPr bwMode="auto">
            <a:xfrm>
              <a:off x="5179" y="869"/>
              <a:ext cx="504" cy="7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Ctr="1"/>
            <a:lstStyle/>
            <a:p>
              <a:r>
                <a:rPr lang="en-US" sz="1000" b="1"/>
                <a:t>Key</a:t>
              </a:r>
            </a:p>
          </p:txBody>
        </p:sp>
        <p:sp>
          <p:nvSpPr>
            <p:cNvPr id="578617" name="Oval 57"/>
            <p:cNvSpPr>
              <a:spLocks noChangeArrowheads="1"/>
            </p:cNvSpPr>
            <p:nvPr/>
          </p:nvSpPr>
          <p:spPr bwMode="auto">
            <a:xfrm>
              <a:off x="5227" y="1208"/>
              <a:ext cx="407" cy="12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1000" b="1">
                  <a:solidFill>
                    <a:schemeClr val="bg1"/>
                  </a:solidFill>
                </a:rPr>
                <a:t>USGS</a:t>
              </a:r>
            </a:p>
          </p:txBody>
        </p:sp>
        <p:sp>
          <p:nvSpPr>
            <p:cNvPr id="578618" name="Oval 58"/>
            <p:cNvSpPr>
              <a:spLocks noChangeArrowheads="1"/>
            </p:cNvSpPr>
            <p:nvPr/>
          </p:nvSpPr>
          <p:spPr bwMode="auto">
            <a:xfrm>
              <a:off x="5227" y="1387"/>
              <a:ext cx="407" cy="127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1000" b="1">
                  <a:solidFill>
                    <a:schemeClr val="bg1"/>
                  </a:solidFill>
                </a:rPr>
                <a:t>USACE</a:t>
              </a:r>
            </a:p>
          </p:txBody>
        </p:sp>
        <p:sp>
          <p:nvSpPr>
            <p:cNvPr id="578619" name="Oval 59"/>
            <p:cNvSpPr>
              <a:spLocks noChangeArrowheads="1"/>
            </p:cNvSpPr>
            <p:nvPr/>
          </p:nvSpPr>
          <p:spPr bwMode="auto">
            <a:xfrm>
              <a:off x="5227" y="1029"/>
              <a:ext cx="407" cy="127"/>
            </a:xfrm>
            <a:prstGeom prst="ellipse">
              <a:avLst/>
            </a:prstGeom>
            <a:gradFill rotWithShape="1">
              <a:gsLst>
                <a:gs pos="0">
                  <a:srgbClr val="000066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1000" b="1">
                  <a:solidFill>
                    <a:schemeClr val="bg1"/>
                  </a:solidFill>
                </a:rPr>
                <a:t>NOAA</a:t>
              </a:r>
            </a:p>
          </p:txBody>
        </p:sp>
      </p:grpSp>
      <p:sp>
        <p:nvSpPr>
          <p:cNvPr id="578621" name="Text Box 61"/>
          <p:cNvSpPr txBox="1">
            <a:spLocks noChangeArrowheads="1"/>
          </p:cNvSpPr>
          <p:nvPr/>
        </p:nvSpPr>
        <p:spPr bwMode="auto">
          <a:xfrm>
            <a:off x="3511550" y="3633788"/>
            <a:ext cx="2166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chemeClr val="bg1"/>
                </a:solidFill>
              </a:rPr>
              <a:t>Common Operating Picture</a:t>
            </a:r>
          </a:p>
        </p:txBody>
      </p:sp>
      <p:cxnSp>
        <p:nvCxnSpPr>
          <p:cNvPr id="578622" name="AutoShape 62"/>
          <p:cNvCxnSpPr>
            <a:cxnSpLocks noChangeShapeType="1"/>
            <a:stCxn id="578607" idx="2"/>
            <a:endCxn id="578621" idx="1"/>
          </p:cNvCxnSpPr>
          <p:nvPr/>
        </p:nvCxnSpPr>
        <p:spPr bwMode="auto">
          <a:xfrm rot="16200000" flipH="1">
            <a:off x="3201194" y="3461544"/>
            <a:ext cx="79375" cy="541337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8623" name="Rectangle 63"/>
          <p:cNvSpPr>
            <a:spLocks noChangeArrowheads="1"/>
          </p:cNvSpPr>
          <p:nvPr/>
        </p:nvSpPr>
        <p:spPr bwMode="auto">
          <a:xfrm>
            <a:off x="241300" y="5165725"/>
            <a:ext cx="8723313" cy="296863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b="1">
                <a:solidFill>
                  <a:schemeClr val="bg1"/>
                </a:solidFill>
              </a:rPr>
              <a:t>Common Digital Database</a:t>
            </a:r>
          </a:p>
        </p:txBody>
      </p:sp>
      <p:sp>
        <p:nvSpPr>
          <p:cNvPr id="578624" name="AutoShape 64"/>
          <p:cNvSpPr>
            <a:spLocks noChangeArrowheads="1"/>
          </p:cNvSpPr>
          <p:nvPr/>
        </p:nvSpPr>
        <p:spPr bwMode="auto">
          <a:xfrm>
            <a:off x="1052513" y="5486400"/>
            <a:ext cx="322262" cy="16033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625" name="AutoShape 65"/>
          <p:cNvSpPr>
            <a:spLocks noChangeArrowheads="1"/>
          </p:cNvSpPr>
          <p:nvPr/>
        </p:nvSpPr>
        <p:spPr bwMode="auto">
          <a:xfrm>
            <a:off x="3319463" y="5486400"/>
            <a:ext cx="322262" cy="16033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626" name="AutoShape 66"/>
          <p:cNvSpPr>
            <a:spLocks noChangeArrowheads="1"/>
          </p:cNvSpPr>
          <p:nvPr/>
        </p:nvSpPr>
        <p:spPr bwMode="auto">
          <a:xfrm>
            <a:off x="5516563" y="5486400"/>
            <a:ext cx="322262" cy="16033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627" name="AutoShape 67"/>
          <p:cNvSpPr>
            <a:spLocks noChangeArrowheads="1"/>
          </p:cNvSpPr>
          <p:nvPr/>
        </p:nvSpPr>
        <p:spPr bwMode="auto">
          <a:xfrm>
            <a:off x="7743825" y="5486400"/>
            <a:ext cx="322263" cy="16033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8628" name="AutoShape 68"/>
          <p:cNvCxnSpPr>
            <a:cxnSpLocks noChangeShapeType="1"/>
            <a:stCxn id="578569" idx="2"/>
            <a:endCxn id="578623" idx="0"/>
          </p:cNvCxnSpPr>
          <p:nvPr/>
        </p:nvCxnSpPr>
        <p:spPr bwMode="auto">
          <a:xfrm flipH="1">
            <a:off x="4603750" y="4827588"/>
            <a:ext cx="7938" cy="3381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29944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8"/>
          <p:cNvGrpSpPr>
            <a:grpSpLocks/>
          </p:cNvGrpSpPr>
          <p:nvPr/>
        </p:nvGrpSpPr>
        <p:grpSpPr bwMode="auto">
          <a:xfrm>
            <a:off x="3349625" y="1127125"/>
            <a:ext cx="5448300" cy="5730875"/>
            <a:chOff x="2637" y="1096"/>
            <a:chExt cx="3005" cy="2815"/>
          </a:xfrm>
        </p:grpSpPr>
        <p:pic>
          <p:nvPicPr>
            <p:cNvPr id="50186" name="Picture 3" descr="inundation_map"/>
            <p:cNvPicPr>
              <a:picLocks noChangeAspect="1" noChangeArrowheads="1"/>
            </p:cNvPicPr>
            <p:nvPr/>
          </p:nvPicPr>
          <p:blipFill>
            <a:blip r:embed="rId3"/>
            <a:srcRect l="17642" t="10205" r="6001"/>
            <a:stretch>
              <a:fillRect/>
            </a:stretch>
          </p:blipFill>
          <p:spPr bwMode="auto">
            <a:xfrm>
              <a:off x="2775" y="1096"/>
              <a:ext cx="2867" cy="28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0187" name="Picture 4" descr="chinquatin_fcst"/>
            <p:cNvPicPr>
              <a:picLocks noChangeAspect="1" noChangeArrowheads="1"/>
            </p:cNvPicPr>
            <p:nvPr/>
          </p:nvPicPr>
          <p:blipFill>
            <a:blip r:embed="rId4"/>
            <a:srcRect t="11647" r="935" b="13351"/>
            <a:stretch>
              <a:fillRect/>
            </a:stretch>
          </p:blipFill>
          <p:spPr bwMode="auto">
            <a:xfrm>
              <a:off x="2637" y="1545"/>
              <a:ext cx="1383" cy="114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197637" name="Line 5"/>
            <p:cNvSpPr>
              <a:spLocks noChangeShapeType="1"/>
            </p:cNvSpPr>
            <p:nvPr/>
          </p:nvSpPr>
          <p:spPr bwMode="auto">
            <a:xfrm>
              <a:off x="3230" y="2034"/>
              <a:ext cx="1268" cy="787"/>
            </a:xfrm>
            <a:prstGeom prst="line">
              <a:avLst/>
            </a:prstGeom>
            <a:noFill/>
            <a:ln w="44450" cap="rnd">
              <a:solidFill>
                <a:srgbClr val="66FF66"/>
              </a:solidFill>
              <a:round/>
              <a:headEnd type="triangle" w="med" len="med"/>
              <a:tailEnd type="triangle" w="med" len="med"/>
            </a:ln>
            <a:effectLst>
              <a:outerShdw blurRad="38100" dist="88900" dir="2700000" sx="106000" sy="106000" rotWithShape="0">
                <a:srgbClr val="000000">
                  <a:alpha val="51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</p:grpSp>
      <p:sp>
        <p:nvSpPr>
          <p:cNvPr id="24579" name="Content Placeholder 2"/>
          <p:cNvSpPr>
            <a:spLocks/>
          </p:cNvSpPr>
          <p:nvPr/>
        </p:nvSpPr>
        <p:spPr bwMode="auto">
          <a:xfrm>
            <a:off x="0" y="1422400"/>
            <a:ext cx="3490913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14300" indent="-114300" eaLnBrk="0" hangingPunct="0">
              <a:spcBef>
                <a:spcPts val="1400"/>
              </a:spcBef>
            </a:pPr>
            <a:r>
              <a:rPr lang="en-US" sz="1600" b="1">
                <a:solidFill>
                  <a:srgbClr val="22228B"/>
                </a:solidFill>
              </a:rPr>
              <a:t>Maps display spatial extent and depth of flood water linked to NWS river forecast for levels ranging from minor through record flood</a:t>
            </a:r>
          </a:p>
          <a:p>
            <a:pPr marL="114300" indent="-114300" eaLnBrk="0" hangingPunct="0">
              <a:spcBef>
                <a:spcPts val="1400"/>
              </a:spcBef>
            </a:pPr>
            <a:r>
              <a:rPr lang="en-US" sz="1600" b="1">
                <a:solidFill>
                  <a:srgbClr val="22228B"/>
                </a:solidFill>
              </a:rPr>
              <a:t>Better mitigate flood impacts, reduce repetitive flood losses, and build more resilient communities</a:t>
            </a:r>
          </a:p>
          <a:p>
            <a:pPr marL="114300" indent="-114300" eaLnBrk="0" hangingPunct="0">
              <a:spcBef>
                <a:spcPts val="1400"/>
              </a:spcBef>
            </a:pPr>
            <a:r>
              <a:rPr lang="en-US" sz="1600" b="1">
                <a:solidFill>
                  <a:srgbClr val="22228B"/>
                </a:solidFill>
              </a:rPr>
              <a:t>Enhanced map viewer being developed jointly with USGS which links maps to HAZUS data</a:t>
            </a:r>
          </a:p>
          <a:p>
            <a:pPr marL="114300" indent="-114300" eaLnBrk="0" hangingPunct="0">
              <a:spcBef>
                <a:spcPts val="1400"/>
              </a:spcBef>
              <a:buFontTx/>
              <a:buNone/>
            </a:pPr>
            <a:endParaRPr lang="en-US" sz="800" b="1"/>
          </a:p>
          <a:p>
            <a:pPr marL="114300" indent="-114300" eaLnBrk="0" hangingPunct="0">
              <a:spcBef>
                <a:spcPts val="1400"/>
              </a:spcBef>
              <a:buFontTx/>
              <a:buNone/>
            </a:pPr>
            <a:r>
              <a:rPr lang="en-US" sz="2000" b="1"/>
              <a:t>Planned for FY13-FY15:   </a:t>
            </a:r>
          </a:p>
          <a:p>
            <a:pPr marL="114300" indent="-114300" eaLnBrk="0" hangingPunct="0">
              <a:spcBef>
                <a:spcPts val="1400"/>
              </a:spcBef>
              <a:buFontTx/>
              <a:buNone/>
            </a:pPr>
            <a:r>
              <a:rPr lang="en-US" sz="1800" b="1">
                <a:solidFill>
                  <a:srgbClr val="000090"/>
                </a:solidFill>
              </a:rPr>
              <a:t>Pilot dynamic flood forecast inundation maps for high-impact areas</a:t>
            </a:r>
          </a:p>
          <a:p>
            <a:pPr marL="114300" indent="-114300" eaLnBrk="0" hangingPunct="0">
              <a:spcBef>
                <a:spcPts val="1400"/>
              </a:spcBef>
            </a:pPr>
            <a:endParaRPr lang="en-US" sz="1600" b="1">
              <a:solidFill>
                <a:srgbClr val="22228B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616700" y="62277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8900" dir="2700000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b="1" i="1">
              <a:solidFill>
                <a:srgbClr val="FFFF66"/>
              </a:solidFill>
              <a:ea typeface="Arial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149850" y="638968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8900" dir="2700000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1" i="1">
              <a:solidFill>
                <a:srgbClr val="FFFF66"/>
              </a:solidFill>
              <a:ea typeface="Arial" charset="0"/>
            </a:endParaRP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5848350" y="6176963"/>
            <a:ext cx="2849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99"/>
              </a:buClr>
              <a:buSzPct val="125000"/>
              <a:buFont typeface="Wingdings" charset="0"/>
              <a:buNone/>
            </a:pPr>
            <a:r>
              <a:rPr lang="en-US" sz="2400" b="1" i="1">
                <a:solidFill>
                  <a:srgbClr val="99FF99"/>
                </a:solidFill>
                <a:cs typeface="ＭＳ Ｐゴシック" charset="0"/>
              </a:rPr>
              <a:t>water.weather.gov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594350" y="1187450"/>
            <a:ext cx="930275" cy="469900"/>
          </a:xfrm>
          <a:prstGeom prst="ellipse">
            <a:avLst/>
          </a:prstGeom>
          <a:noFill/>
          <a:ln w="41275">
            <a:solidFill>
              <a:srgbClr val="66FF66"/>
            </a:solidFill>
            <a:round/>
            <a:headEnd/>
            <a:tailEnd/>
          </a:ln>
          <a:effectLst>
            <a:outerShdw blurRad="50800" dist="50800" dir="5400000" algn="ctr" rotWithShape="0">
              <a:srgbClr val="7F7F7F">
                <a:alpha val="74997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1946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New Digital Information Products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893346" y="638175"/>
            <a:ext cx="2181494" cy="3463039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sp3d>
            <a:bevelT/>
            <a:bevelB/>
          </a:sp3d>
          <a:extLst/>
        </p:spPr>
      </p:pic>
      <p:pic>
        <p:nvPicPr>
          <p:cNvPr id="2458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476750"/>
            <a:ext cx="22288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3EA531-8DE2-574D-B226-F6D4717521DF}" type="slidenum">
              <a:rPr lang="en-US" sz="1200">
                <a:cs typeface="ＭＳ Ｐゴシック" charset="0"/>
              </a:rPr>
              <a:pPr eaLnBrk="1" hangingPunct="1"/>
              <a:t>12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24588" name="TextBox 5"/>
          <p:cNvSpPr txBox="1">
            <a:spLocks noChangeArrowheads="1"/>
          </p:cNvSpPr>
          <p:nvPr/>
        </p:nvSpPr>
        <p:spPr bwMode="auto">
          <a:xfrm>
            <a:off x="0" y="817563"/>
            <a:ext cx="442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/>
              <a:t>Today:  Flood Map Library Pilots</a:t>
            </a:r>
          </a:p>
        </p:txBody>
      </p:sp>
    </p:spTree>
    <p:extLst>
      <p:ext uri="{BB962C8B-B14F-4D97-AF65-F5344CB8AC3E}">
        <p14:creationId xmlns:p14="http://schemas.microsoft.com/office/powerpoint/2010/main" val="21185297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49"/>
          <p:cNvSpPr txBox="1">
            <a:spLocks noChangeArrowheads="1"/>
          </p:cNvSpPr>
          <p:nvPr/>
        </p:nvSpPr>
        <p:spPr bwMode="auto">
          <a:xfrm>
            <a:off x="0" y="6553200"/>
            <a:ext cx="1905000" cy="3079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000000"/>
                </a:solidFill>
                <a:latin typeface="Calibri" charset="0"/>
                <a:cs typeface="ＭＳ Ｐゴシック" charset="0"/>
              </a:rPr>
              <a:t>www.nohrsc.noaa.gov</a:t>
            </a:r>
            <a:endParaRPr lang="en-US" b="1" dirty="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26626" name="Picture 167" descr="interactive_z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2263" b="2554"/>
          <a:stretch>
            <a:fillRect/>
          </a:stretch>
        </p:blipFill>
        <p:spPr bwMode="auto">
          <a:xfrm>
            <a:off x="58738" y="981075"/>
            <a:ext cx="4197350" cy="56991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</p:pic>
      <p:pic>
        <p:nvPicPr>
          <p:cNvPr id="172" name="Picture 171" descr="example_timeseri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5475288"/>
            <a:ext cx="20447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63500" dir="2700000" rotWithShape="0">
              <a:srgbClr val="000000">
                <a:alpha val="42998"/>
              </a:srgbClr>
            </a:outerShdw>
          </a:effectLst>
        </p:spPr>
      </p:pic>
      <p:sp>
        <p:nvSpPr>
          <p:cNvPr id="26629" name="Rectangle 6"/>
          <p:cNvSpPr txBox="1">
            <a:spLocks noGrp="1" noChangeArrowheads="1"/>
          </p:cNvSpPr>
          <p:nvPr/>
        </p:nvSpPr>
        <p:spPr bwMode="auto">
          <a:xfrm>
            <a:off x="4841875" y="6610350"/>
            <a:ext cx="2133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endParaRPr lang="en-US">
              <a:solidFill>
                <a:srgbClr val="C0C0C0"/>
              </a:solidFill>
              <a:cs typeface="ＭＳ Ｐゴシック" charset="0"/>
            </a:endParaRPr>
          </a:p>
        </p:txBody>
      </p:sp>
      <p:sp>
        <p:nvSpPr>
          <p:cNvPr id="26630" name="Text Box 149"/>
          <p:cNvSpPr txBox="1">
            <a:spLocks noChangeArrowheads="1"/>
          </p:cNvSpPr>
          <p:nvPr/>
        </p:nvSpPr>
        <p:spPr bwMode="auto">
          <a:xfrm>
            <a:off x="4114800" y="1524000"/>
            <a:ext cx="5133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 dirty="0">
                <a:solidFill>
                  <a:srgbClr val="134EFF"/>
                </a:solidFill>
                <a:cs typeface="ＭＳ Ｐゴシック" charset="0"/>
              </a:rPr>
              <a:t>National Snow Analyses and Forecasts</a:t>
            </a:r>
          </a:p>
          <a:p>
            <a:pPr algn="ctr" eaLnBrk="1" hangingPunct="1">
              <a:buFontTx/>
              <a:buNone/>
            </a:pPr>
            <a:r>
              <a:rPr lang="en-US" b="1" dirty="0">
                <a:solidFill>
                  <a:srgbClr val="134EFF"/>
                </a:solidFill>
                <a:cs typeface="ＭＳ Ｐゴシック" charset="0"/>
              </a:rPr>
              <a:t>Integrating Multi-Agency Data and Models to Provide Consistent Water Resource Information</a:t>
            </a:r>
          </a:p>
        </p:txBody>
      </p:sp>
      <p:sp>
        <p:nvSpPr>
          <p:cNvPr id="26631" name="Text Box 149"/>
          <p:cNvSpPr txBox="1">
            <a:spLocks noChangeArrowheads="1"/>
          </p:cNvSpPr>
          <p:nvPr/>
        </p:nvSpPr>
        <p:spPr bwMode="auto">
          <a:xfrm>
            <a:off x="2062163" y="1049338"/>
            <a:ext cx="1400175" cy="323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b="1" i="1">
                <a:solidFill>
                  <a:srgbClr val="000000"/>
                </a:solidFill>
                <a:cs typeface="ＭＳ Ｐゴシック" charset="0"/>
              </a:rPr>
              <a:t>National</a:t>
            </a:r>
          </a:p>
        </p:txBody>
      </p:sp>
      <p:sp>
        <p:nvSpPr>
          <p:cNvPr id="26632" name="Text Box 149"/>
          <p:cNvSpPr txBox="1">
            <a:spLocks noChangeArrowheads="1"/>
          </p:cNvSpPr>
          <p:nvPr/>
        </p:nvSpPr>
        <p:spPr bwMode="auto">
          <a:xfrm>
            <a:off x="2854325" y="2854325"/>
            <a:ext cx="830263" cy="323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b="1" i="1">
                <a:solidFill>
                  <a:srgbClr val="000000"/>
                </a:solidFill>
                <a:cs typeface="ＭＳ Ｐゴシック" charset="0"/>
              </a:rPr>
              <a:t>State</a:t>
            </a:r>
          </a:p>
        </p:txBody>
      </p:sp>
      <p:sp>
        <p:nvSpPr>
          <p:cNvPr id="26633" name="Text Box 149"/>
          <p:cNvSpPr txBox="1">
            <a:spLocks noChangeArrowheads="1"/>
          </p:cNvSpPr>
          <p:nvPr/>
        </p:nvSpPr>
        <p:spPr bwMode="auto">
          <a:xfrm>
            <a:off x="1001713" y="4005263"/>
            <a:ext cx="1190625" cy="323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b="1" i="1">
                <a:solidFill>
                  <a:srgbClr val="000000"/>
                </a:solidFill>
                <a:cs typeface="ＭＳ Ｐゴシック" charset="0"/>
              </a:rPr>
              <a:t>Regional</a:t>
            </a:r>
          </a:p>
        </p:txBody>
      </p:sp>
      <p:sp>
        <p:nvSpPr>
          <p:cNvPr id="26634" name="Text Box 149"/>
          <p:cNvSpPr txBox="1">
            <a:spLocks noChangeArrowheads="1"/>
          </p:cNvSpPr>
          <p:nvPr/>
        </p:nvSpPr>
        <p:spPr bwMode="auto">
          <a:xfrm>
            <a:off x="2322513" y="5081588"/>
            <a:ext cx="1416050" cy="323850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b="1" i="1">
                <a:solidFill>
                  <a:srgbClr val="000000"/>
                </a:solidFill>
                <a:cs typeface="ＭＳ Ｐゴシック" charset="0"/>
              </a:rPr>
              <a:t>Watershed</a:t>
            </a:r>
          </a:p>
        </p:txBody>
      </p:sp>
      <p:sp>
        <p:nvSpPr>
          <p:cNvPr id="26635" name="Text Box 149"/>
          <p:cNvSpPr txBox="1">
            <a:spLocks noChangeArrowheads="1"/>
          </p:cNvSpPr>
          <p:nvPr/>
        </p:nvSpPr>
        <p:spPr bwMode="auto">
          <a:xfrm>
            <a:off x="4373563" y="5480050"/>
            <a:ext cx="1295400" cy="323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b="1" i="1">
                <a:solidFill>
                  <a:srgbClr val="000000"/>
                </a:solidFill>
                <a:cs typeface="ＭＳ Ｐゴシック" charset="0"/>
              </a:rPr>
              <a:t>Backyard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956175"/>
            <a:ext cx="2600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6637" name="Text Box 149"/>
          <p:cNvSpPr txBox="1">
            <a:spLocks noChangeArrowheads="1"/>
          </p:cNvSpPr>
          <p:nvPr/>
        </p:nvSpPr>
        <p:spPr bwMode="auto">
          <a:xfrm>
            <a:off x="3227388" y="3132138"/>
            <a:ext cx="4778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100" b="1">
                <a:solidFill>
                  <a:srgbClr val="000000"/>
                </a:solidFill>
                <a:cs typeface="ＭＳ Ｐゴシック" charset="0"/>
              </a:rPr>
              <a:t>CO</a:t>
            </a:r>
          </a:p>
        </p:txBody>
      </p:sp>
      <p:sp>
        <p:nvSpPr>
          <p:cNvPr id="26638" name="Text Box 149"/>
          <p:cNvSpPr txBox="1">
            <a:spLocks noChangeArrowheads="1"/>
          </p:cNvSpPr>
          <p:nvPr/>
        </p:nvSpPr>
        <p:spPr bwMode="auto">
          <a:xfrm>
            <a:off x="2090738" y="3744913"/>
            <a:ext cx="4762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100" b="1">
                <a:solidFill>
                  <a:srgbClr val="000000"/>
                </a:solidFill>
                <a:cs typeface="ＭＳ Ｐゴシック" charset="0"/>
              </a:rPr>
              <a:t>UT</a:t>
            </a:r>
          </a:p>
        </p:txBody>
      </p:sp>
      <p:sp>
        <p:nvSpPr>
          <p:cNvPr id="26639" name="Text Box 149"/>
          <p:cNvSpPr txBox="1">
            <a:spLocks noChangeArrowheads="1"/>
          </p:cNvSpPr>
          <p:nvPr/>
        </p:nvSpPr>
        <p:spPr bwMode="auto">
          <a:xfrm>
            <a:off x="952500" y="5114925"/>
            <a:ext cx="8874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100" b="1">
                <a:solidFill>
                  <a:srgbClr val="000000"/>
                </a:solidFill>
                <a:cs typeface="ＭＳ Ｐゴシック" charset="0"/>
              </a:rPr>
              <a:t>San Juans</a:t>
            </a:r>
          </a:p>
        </p:txBody>
      </p:sp>
      <p:sp>
        <p:nvSpPr>
          <p:cNvPr id="26640" name="Rectangle 3"/>
          <p:cNvSpPr txBox="1">
            <a:spLocks noChangeArrowheads="1"/>
          </p:cNvSpPr>
          <p:nvPr/>
        </p:nvSpPr>
        <p:spPr bwMode="auto">
          <a:xfrm>
            <a:off x="4267200" y="2514600"/>
            <a:ext cx="46783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dirty="0">
                <a:cs typeface="ＭＳ Ｐゴシック" charset="0"/>
              </a:rPr>
              <a:t>Integrates all available snow data into state-of-the-art snow physics model from USACE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>
                <a:cs typeface="ＭＳ Ｐゴシック" charset="0"/>
              </a:rPr>
              <a:t>NWS operations and modeling framework incorporates NWS weather information 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>
                <a:cs typeface="ＭＳ Ｐゴシック" charset="0"/>
              </a:rPr>
              <a:t>1-km, hourly resolution products (snow depth, water content, snowpack temperature, snowmelt rate, etc.) widely used in government, private and public sectors</a:t>
            </a:r>
          </a:p>
        </p:txBody>
      </p:sp>
      <p:sp>
        <p:nvSpPr>
          <p:cNvPr id="5" name="Freeform 4"/>
          <p:cNvSpPr/>
          <p:nvPr/>
        </p:nvSpPr>
        <p:spPr>
          <a:xfrm>
            <a:off x="3351213" y="5472113"/>
            <a:ext cx="1035050" cy="1204912"/>
          </a:xfrm>
          <a:custGeom>
            <a:avLst/>
            <a:gdLst>
              <a:gd name="connsiteX0" fmla="*/ 0 w 1034366"/>
              <a:gd name="connsiteY0" fmla="*/ 176748 h 1204507"/>
              <a:gd name="connsiteX1" fmla="*/ 1027820 w 1034366"/>
              <a:gd name="connsiteY1" fmla="*/ 0 h 1204507"/>
              <a:gd name="connsiteX2" fmla="*/ 1034366 w 1034366"/>
              <a:gd name="connsiteY2" fmla="*/ 1204507 h 1204507"/>
              <a:gd name="connsiteX3" fmla="*/ 0 w 1034366"/>
              <a:gd name="connsiteY3" fmla="*/ 176748 h 120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366" h="1204507">
                <a:moveTo>
                  <a:pt x="0" y="176748"/>
                </a:moveTo>
                <a:lnTo>
                  <a:pt x="1027820" y="0"/>
                </a:lnTo>
                <a:lnTo>
                  <a:pt x="1034366" y="1204507"/>
                </a:lnTo>
                <a:lnTo>
                  <a:pt x="0" y="176748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en-US" sz="2800" dirty="0"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26642" name="Rectangle 2"/>
          <p:cNvSpPr txBox="1">
            <a:spLocks noChangeArrowheads="1"/>
          </p:cNvSpPr>
          <p:nvPr/>
        </p:nvSpPr>
        <p:spPr bwMode="auto">
          <a:xfrm>
            <a:off x="3600450" y="738188"/>
            <a:ext cx="5657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200" b="1">
                <a:cs typeface="ＭＳ Ｐゴシック" charset="0"/>
              </a:rPr>
              <a:t>Today:  Summit-to-Sea Pilot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New Digital Information Products</a:t>
            </a:r>
          </a:p>
        </p:txBody>
      </p:sp>
      <p:sp>
        <p:nvSpPr>
          <p:cNvPr id="26644" name="Slide Number Placeholder 2"/>
          <p:cNvSpPr txBox="1">
            <a:spLocks/>
          </p:cNvSpPr>
          <p:nvPr/>
        </p:nvSpPr>
        <p:spPr bwMode="auto">
          <a:xfrm>
            <a:off x="7239000" y="6569075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ACC5B2B7-4A5F-074B-9FA0-EEBDDE900DA1}" type="slidenum">
              <a:rPr lang="en-US" sz="1200" b="1"/>
              <a:pPr algn="r" eaLnBrk="1" hangingPunct="1">
                <a:buFontTx/>
                <a:buNone/>
              </a:pPr>
              <a:t>13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82761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ounded Rectangle 161"/>
          <p:cNvSpPr>
            <a:spLocks noChangeArrowheads="1"/>
          </p:cNvSpPr>
          <p:nvPr/>
        </p:nvSpPr>
        <p:spPr bwMode="auto">
          <a:xfrm>
            <a:off x="3108325" y="3017838"/>
            <a:ext cx="2273300" cy="7651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0000">
                <a:schemeClr val="bg1">
                  <a:lumMod val="85000"/>
                </a:schemeClr>
              </a:gs>
            </a:gsLst>
            <a:lin ang="18000000" scaled="0"/>
            <a:tileRect/>
          </a:gradFill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en-US" sz="2800" dirty="0">
              <a:latin typeface="Times New Roman" charset="0"/>
              <a:cs typeface="ＭＳ Ｐゴシック" charset="0"/>
            </a:endParaRPr>
          </a:p>
        </p:txBody>
      </p:sp>
      <p:sp>
        <p:nvSpPr>
          <p:cNvPr id="27651" name="Freeform 6"/>
          <p:cNvSpPr>
            <a:spLocks/>
          </p:cNvSpPr>
          <p:nvPr/>
        </p:nvSpPr>
        <p:spPr bwMode="auto">
          <a:xfrm>
            <a:off x="4870450" y="1198563"/>
            <a:ext cx="1827213" cy="5334000"/>
          </a:xfrm>
          <a:custGeom>
            <a:avLst/>
            <a:gdLst>
              <a:gd name="T0" fmla="*/ 0 w 1826508"/>
              <a:gd name="T1" fmla="*/ 1460195 h 5335182"/>
              <a:gd name="T2" fmla="*/ 1839950 w 1826508"/>
              <a:gd name="T3" fmla="*/ 0 h 5335182"/>
              <a:gd name="T4" fmla="*/ 1833355 w 1826508"/>
              <a:gd name="T5" fmla="*/ 5312769 h 5335182"/>
              <a:gd name="T6" fmla="*/ 0 w 1826508"/>
              <a:gd name="T7" fmla="*/ 1877396 h 5335182"/>
              <a:gd name="T8" fmla="*/ 0 w 1826508"/>
              <a:gd name="T9" fmla="*/ 1460195 h 5335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6508"/>
              <a:gd name="T16" fmla="*/ 0 h 5335182"/>
              <a:gd name="T17" fmla="*/ 1826508 w 1826508"/>
              <a:gd name="T18" fmla="*/ 5335182 h 5335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6508" h="5335182">
                <a:moveTo>
                  <a:pt x="0" y="1466357"/>
                </a:moveTo>
                <a:lnTo>
                  <a:pt x="1826508" y="0"/>
                </a:lnTo>
                <a:lnTo>
                  <a:pt x="1819962" y="5335182"/>
                </a:lnTo>
                <a:lnTo>
                  <a:pt x="0" y="1885316"/>
                </a:lnTo>
                <a:lnTo>
                  <a:pt x="0" y="146635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Text Box 149"/>
          <p:cNvSpPr txBox="1">
            <a:spLocks noChangeArrowheads="1"/>
          </p:cNvSpPr>
          <p:nvPr/>
        </p:nvSpPr>
        <p:spPr bwMode="auto">
          <a:xfrm>
            <a:off x="6303963" y="6205538"/>
            <a:ext cx="2540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>
                <a:latin typeface="Calibri" charset="0"/>
                <a:cs typeface="ＭＳ Ｐゴシック" charset="0"/>
              </a:rPr>
              <a:t>www.nohrsc.noaa.gov</a:t>
            </a:r>
          </a:p>
        </p:txBody>
      </p:sp>
      <p:sp>
        <p:nvSpPr>
          <p:cNvPr id="27653" name="Rounded Rectangle 161"/>
          <p:cNvSpPr>
            <a:spLocks noChangeArrowheads="1"/>
          </p:cNvSpPr>
          <p:nvPr/>
        </p:nvSpPr>
        <p:spPr bwMode="auto">
          <a:xfrm>
            <a:off x="3108325" y="2665413"/>
            <a:ext cx="1866900" cy="4191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en-US" sz="2800">
              <a:latin typeface="Times New Roman" charset="0"/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001963" y="2682875"/>
            <a:ext cx="1303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Snowpack</a:t>
            </a:r>
          </a:p>
        </p:txBody>
      </p:sp>
      <p:sp>
        <p:nvSpPr>
          <p:cNvPr id="27655" name="Text Box 130"/>
          <p:cNvSpPr txBox="1">
            <a:spLocks noChangeArrowheads="1"/>
          </p:cNvSpPr>
          <p:nvPr/>
        </p:nvSpPr>
        <p:spPr bwMode="auto">
          <a:xfrm>
            <a:off x="3001963" y="2328863"/>
            <a:ext cx="1633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Precipitation</a:t>
            </a:r>
          </a:p>
        </p:txBody>
      </p:sp>
      <p:sp>
        <p:nvSpPr>
          <p:cNvPr id="27656" name="Text Box 131"/>
          <p:cNvSpPr txBox="1">
            <a:spLocks noChangeArrowheads="1"/>
          </p:cNvSpPr>
          <p:nvPr/>
        </p:nvSpPr>
        <p:spPr bwMode="auto">
          <a:xfrm>
            <a:off x="3001963" y="3038475"/>
            <a:ext cx="1633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Soil Moisture</a:t>
            </a:r>
          </a:p>
        </p:txBody>
      </p:sp>
      <p:sp>
        <p:nvSpPr>
          <p:cNvPr id="27657" name="Text Box 132"/>
          <p:cNvSpPr txBox="1">
            <a:spLocks noChangeArrowheads="1"/>
          </p:cNvSpPr>
          <p:nvPr/>
        </p:nvSpPr>
        <p:spPr bwMode="auto">
          <a:xfrm>
            <a:off x="3001963" y="3392488"/>
            <a:ext cx="217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Evapotranspiration</a:t>
            </a:r>
          </a:p>
        </p:txBody>
      </p:sp>
      <p:sp>
        <p:nvSpPr>
          <p:cNvPr id="27658" name="Text Box 133"/>
          <p:cNvSpPr txBox="1">
            <a:spLocks noChangeArrowheads="1"/>
          </p:cNvSpPr>
          <p:nvPr/>
        </p:nvSpPr>
        <p:spPr bwMode="auto">
          <a:xfrm>
            <a:off x="3001963" y="3748088"/>
            <a:ext cx="1595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Groundwater</a:t>
            </a:r>
          </a:p>
        </p:txBody>
      </p:sp>
      <p:sp>
        <p:nvSpPr>
          <p:cNvPr id="27659" name="Text Box 134"/>
          <p:cNvSpPr txBox="1">
            <a:spLocks noChangeArrowheads="1"/>
          </p:cNvSpPr>
          <p:nvPr/>
        </p:nvSpPr>
        <p:spPr bwMode="auto">
          <a:xfrm>
            <a:off x="3001963" y="4105275"/>
            <a:ext cx="1354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River flow</a:t>
            </a:r>
          </a:p>
        </p:txBody>
      </p:sp>
      <p:sp>
        <p:nvSpPr>
          <p:cNvPr id="27660" name="Text Box 135"/>
          <p:cNvSpPr txBox="1">
            <a:spLocks noChangeArrowheads="1"/>
          </p:cNvSpPr>
          <p:nvPr/>
        </p:nvSpPr>
        <p:spPr bwMode="auto">
          <a:xfrm>
            <a:off x="3001963" y="4460875"/>
            <a:ext cx="201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Surface Storage</a:t>
            </a:r>
          </a:p>
        </p:txBody>
      </p:sp>
      <p:sp>
        <p:nvSpPr>
          <p:cNvPr id="27661" name="Text Box 136"/>
          <p:cNvSpPr txBox="1">
            <a:spLocks noChangeArrowheads="1"/>
          </p:cNvSpPr>
          <p:nvPr/>
        </p:nvSpPr>
        <p:spPr bwMode="auto">
          <a:xfrm>
            <a:off x="3001963" y="4814888"/>
            <a:ext cx="1633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134EFF"/>
                </a:solidFill>
                <a:cs typeface="ＭＳ Ｐゴシック" charset="0"/>
              </a:rPr>
              <a:t> Water Quality</a:t>
            </a:r>
          </a:p>
        </p:txBody>
      </p:sp>
      <p:sp>
        <p:nvSpPr>
          <p:cNvPr id="27662" name="Text Box 149"/>
          <p:cNvSpPr txBox="1">
            <a:spLocks noChangeArrowheads="1"/>
          </p:cNvSpPr>
          <p:nvPr/>
        </p:nvSpPr>
        <p:spPr bwMode="auto">
          <a:xfrm>
            <a:off x="352425" y="5695950"/>
            <a:ext cx="272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200" b="1">
                <a:solidFill>
                  <a:srgbClr val="FF0000"/>
                </a:solidFill>
                <a:latin typeface="Calibri" charset="0"/>
                <a:cs typeface="ＭＳ Ｐゴシック" charset="0"/>
              </a:rPr>
              <a:t>Watershed – to – National Information</a:t>
            </a:r>
          </a:p>
        </p:txBody>
      </p:sp>
      <p:grpSp>
        <p:nvGrpSpPr>
          <p:cNvPr id="27663" name="Group 175"/>
          <p:cNvGrpSpPr>
            <a:grpSpLocks/>
          </p:cNvGrpSpPr>
          <p:nvPr/>
        </p:nvGrpSpPr>
        <p:grpSpPr bwMode="auto">
          <a:xfrm>
            <a:off x="236538" y="1917700"/>
            <a:ext cx="2825750" cy="3819525"/>
            <a:chOff x="4773136" y="1781978"/>
            <a:chExt cx="2409344" cy="3255059"/>
          </a:xfrm>
        </p:grpSpPr>
        <p:grpSp>
          <p:nvGrpSpPr>
            <p:cNvPr id="27684" name="Group 166"/>
            <p:cNvGrpSpPr>
              <a:grpSpLocks/>
            </p:cNvGrpSpPr>
            <p:nvPr/>
          </p:nvGrpSpPr>
          <p:grpSpPr bwMode="auto">
            <a:xfrm>
              <a:off x="4773136" y="1781978"/>
              <a:ext cx="2409344" cy="3052842"/>
              <a:chOff x="2997734" y="1750273"/>
              <a:chExt cx="3129805" cy="3901480"/>
            </a:xfrm>
          </p:grpSpPr>
          <p:grpSp>
            <p:nvGrpSpPr>
              <p:cNvPr id="27688" name="Group 10"/>
              <p:cNvGrpSpPr>
                <a:grpSpLocks/>
              </p:cNvGrpSpPr>
              <p:nvPr/>
            </p:nvGrpSpPr>
            <p:grpSpPr bwMode="auto">
              <a:xfrm>
                <a:off x="2997734" y="4580930"/>
                <a:ext cx="3129805" cy="1070823"/>
                <a:chOff x="2208" y="2544"/>
                <a:chExt cx="1536" cy="528"/>
              </a:xfrm>
            </p:grpSpPr>
            <p:sp>
              <p:nvSpPr>
                <p:cNvPr id="27802" name="AutoShape 11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8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595900"/>
                    </a:gs>
                  </a:gsLst>
                  <a:path path="rect">
                    <a:fillToRect l="100000" b="100000"/>
                  </a:path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</a:pPr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803" name="Line 12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4" name="Line 13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5" name="Line 14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6" name="Line 15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7" name="Line 16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8" name="Line 17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9" name="Line 18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1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1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1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1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1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1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89" name="Group 25"/>
              <p:cNvGrpSpPr>
                <a:grpSpLocks/>
              </p:cNvGrpSpPr>
              <p:nvPr/>
            </p:nvGrpSpPr>
            <p:grpSpPr bwMode="auto">
              <a:xfrm>
                <a:off x="2997734" y="4207764"/>
                <a:ext cx="3129805" cy="1070823"/>
                <a:chOff x="2208" y="2544"/>
                <a:chExt cx="1536" cy="528"/>
              </a:xfrm>
            </p:grpSpPr>
            <p:sp>
              <p:nvSpPr>
                <p:cNvPr id="27788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8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800080"/>
                    </a:gs>
                    <a:gs pos="100000">
                      <a:srgbClr val="3B003B"/>
                    </a:gs>
                  </a:gsLst>
                  <a:path path="rect">
                    <a:fillToRect l="100000" t="100000"/>
                  </a:path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</a:pPr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89" name="Line 27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0" name="Line 28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1" name="Line 29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2" name="Line 30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3" name="Line 31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4" name="Line 32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5" name="Line 33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9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80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0" name="Group 40"/>
              <p:cNvGrpSpPr>
                <a:grpSpLocks/>
              </p:cNvGrpSpPr>
              <p:nvPr/>
            </p:nvGrpSpPr>
            <p:grpSpPr bwMode="auto">
              <a:xfrm>
                <a:off x="2997734" y="3818374"/>
                <a:ext cx="3129805" cy="1070823"/>
                <a:chOff x="2208" y="2544"/>
                <a:chExt cx="1536" cy="528"/>
              </a:xfrm>
            </p:grpSpPr>
            <p:sp>
              <p:nvSpPr>
                <p:cNvPr id="125" name="AutoShape 41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9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path path="rect">
                    <a:fillToRect t="100000" r="100000"/>
                  </a:path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  <a:defRPr/>
                  </a:pPr>
                  <a:endParaRPr lang="en-US" sz="1800" dirty="0">
                    <a:latin typeface="Calibri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7775" name="Line 42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6" name="Line 43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7" name="Line 44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8" name="Line 45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9" name="Line 46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0" name="Line 47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1" name="Line 48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4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6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8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1" name="Group 55"/>
              <p:cNvGrpSpPr>
                <a:grpSpLocks/>
              </p:cNvGrpSpPr>
              <p:nvPr/>
            </p:nvGrpSpPr>
            <p:grpSpPr bwMode="auto">
              <a:xfrm>
                <a:off x="2997734" y="3428983"/>
                <a:ext cx="3129805" cy="1070823"/>
                <a:chOff x="2208" y="2544"/>
                <a:chExt cx="1536" cy="528"/>
              </a:xfrm>
            </p:grpSpPr>
            <p:sp>
              <p:nvSpPr>
                <p:cNvPr id="27760" name="AutoShape 56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8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996633"/>
                    </a:gs>
                    <a:gs pos="100000">
                      <a:srgbClr val="472F18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</a:pPr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61" name="Line 57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2" name="Line 58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3" name="Line 59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4" name="Line 60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5" name="Line 61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6" name="Line 62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7" name="Line 63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6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2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7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2" name="Group 70"/>
              <p:cNvGrpSpPr>
                <a:grpSpLocks/>
              </p:cNvGrpSpPr>
              <p:nvPr/>
            </p:nvGrpSpPr>
            <p:grpSpPr bwMode="auto">
              <a:xfrm>
                <a:off x="2997734" y="3039594"/>
                <a:ext cx="3129805" cy="1070823"/>
                <a:chOff x="2208" y="2544"/>
                <a:chExt cx="1536" cy="528"/>
              </a:xfrm>
            </p:grpSpPr>
            <p:sp>
              <p:nvSpPr>
                <p:cNvPr id="97" name="AutoShape 71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l="100000" b="100000"/>
                  </a:path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  <a:defRPr/>
                  </a:pPr>
                  <a:endParaRPr lang="en-US" sz="1800" dirty="0">
                    <a:latin typeface="Calibri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7747" name="Line 72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8" name="Line 73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9" name="Line 74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0" name="Line 75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1" name="Line 76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2" name="Line 77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3" name="Line 78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4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5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6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7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8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59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3" name="Group 85"/>
              <p:cNvGrpSpPr>
                <a:grpSpLocks/>
              </p:cNvGrpSpPr>
              <p:nvPr/>
            </p:nvGrpSpPr>
            <p:grpSpPr bwMode="auto">
              <a:xfrm>
                <a:off x="2997734" y="2650203"/>
                <a:ext cx="3129805" cy="1070823"/>
                <a:chOff x="2208" y="2544"/>
                <a:chExt cx="1536" cy="528"/>
              </a:xfrm>
            </p:grpSpPr>
            <p:sp>
              <p:nvSpPr>
                <p:cNvPr id="27732" name="AutoShape 86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8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</a:pPr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33" name="Line 87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4" name="Line 88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5" name="Line 89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6" name="Line 90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7" name="Line 91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8" name="Line 92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9" name="Line 93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4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4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4" name="Group 100"/>
              <p:cNvGrpSpPr>
                <a:grpSpLocks/>
              </p:cNvGrpSpPr>
              <p:nvPr/>
            </p:nvGrpSpPr>
            <p:grpSpPr bwMode="auto">
              <a:xfrm>
                <a:off x="2997734" y="2260813"/>
                <a:ext cx="3129805" cy="1070823"/>
                <a:chOff x="2208" y="2544"/>
                <a:chExt cx="1536" cy="528"/>
              </a:xfrm>
            </p:grpSpPr>
            <p:sp>
              <p:nvSpPr>
                <p:cNvPr id="69" name="AutoShape 101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9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19216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19216"/>
                        <a:invGamma/>
                      </a:schemeClr>
                    </a:gs>
                  </a:gsLst>
                  <a:lin ang="1890000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  <a:defRPr/>
                  </a:pPr>
                  <a:endParaRPr lang="en-US" sz="1800" dirty="0">
                    <a:latin typeface="Calibri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7719" name="Line 102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0" name="Line 103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1" name="Line 104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2" name="Line 105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3" name="Line 106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4" name="Line 107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5" name="Line 108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6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7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8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29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0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31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5" name="Group 115"/>
              <p:cNvGrpSpPr>
                <a:grpSpLocks/>
              </p:cNvGrpSpPr>
              <p:nvPr/>
            </p:nvGrpSpPr>
            <p:grpSpPr bwMode="auto">
              <a:xfrm>
                <a:off x="2997734" y="1871422"/>
                <a:ext cx="3129805" cy="1070823"/>
                <a:chOff x="2208" y="2544"/>
                <a:chExt cx="1536" cy="528"/>
              </a:xfrm>
            </p:grpSpPr>
            <p:sp>
              <p:nvSpPr>
                <p:cNvPr id="27704" name="AutoShape 116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1536" cy="528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185E76"/>
                    </a:gs>
                  </a:gsLst>
                  <a:path path="rect">
                    <a:fillToRect r="100000" b="100000"/>
                  </a:path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FontTx/>
                    <a:buNone/>
                  </a:pPr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05" name="Line 117"/>
                <p:cNvSpPr>
                  <a:spLocks noChangeShapeType="1"/>
                </p:cNvSpPr>
                <p:nvPr/>
              </p:nvSpPr>
              <p:spPr bwMode="auto">
                <a:xfrm>
                  <a:off x="2897" y="2575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06" name="Line 118"/>
                <p:cNvSpPr>
                  <a:spLocks noChangeShapeType="1"/>
                </p:cNvSpPr>
                <p:nvPr/>
              </p:nvSpPr>
              <p:spPr bwMode="auto">
                <a:xfrm>
                  <a:off x="2799" y="261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07" name="Line 119"/>
                <p:cNvSpPr>
                  <a:spLocks noChangeShapeType="1"/>
                </p:cNvSpPr>
                <p:nvPr/>
              </p:nvSpPr>
              <p:spPr bwMode="auto">
                <a:xfrm>
                  <a:off x="2701" y="264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08" name="Line 120"/>
                <p:cNvSpPr>
                  <a:spLocks noChangeShapeType="1"/>
                </p:cNvSpPr>
                <p:nvPr/>
              </p:nvSpPr>
              <p:spPr bwMode="auto">
                <a:xfrm>
                  <a:off x="2603" y="2679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09" name="Line 121"/>
                <p:cNvSpPr>
                  <a:spLocks noChangeShapeType="1"/>
                </p:cNvSpPr>
                <p:nvPr/>
              </p:nvSpPr>
              <p:spPr bwMode="auto">
                <a:xfrm>
                  <a:off x="2505" y="2722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0" name="Line 122"/>
                <p:cNvSpPr>
                  <a:spLocks noChangeShapeType="1"/>
                </p:cNvSpPr>
                <p:nvPr/>
              </p:nvSpPr>
              <p:spPr bwMode="auto">
                <a:xfrm>
                  <a:off x="2407" y="2753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1" name="Line 123"/>
                <p:cNvSpPr>
                  <a:spLocks noChangeShapeType="1"/>
                </p:cNvSpPr>
                <p:nvPr/>
              </p:nvSpPr>
              <p:spPr bwMode="auto">
                <a:xfrm>
                  <a:off x="2309" y="2778"/>
                  <a:ext cx="752" cy="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868" y="276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3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746" y="272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4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654" y="268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5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537" y="265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6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445" y="2614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7717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335" y="2571"/>
                  <a:ext cx="751" cy="2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27696" name="Line 138"/>
              <p:cNvSpPr>
                <a:spLocks noChangeShapeType="1"/>
              </p:cNvSpPr>
              <p:nvPr/>
            </p:nvSpPr>
            <p:spPr bwMode="auto">
              <a:xfrm>
                <a:off x="3928680" y="1750273"/>
                <a:ext cx="0" cy="77418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Line 139"/>
              <p:cNvSpPr>
                <a:spLocks noChangeShapeType="1"/>
              </p:cNvSpPr>
              <p:nvPr/>
            </p:nvSpPr>
            <p:spPr bwMode="auto">
              <a:xfrm>
                <a:off x="3928680" y="2753635"/>
                <a:ext cx="0" cy="1804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8" name="Line 140"/>
              <p:cNvSpPr>
                <a:spLocks noChangeShapeType="1"/>
              </p:cNvSpPr>
              <p:nvPr/>
            </p:nvSpPr>
            <p:spPr bwMode="auto">
              <a:xfrm>
                <a:off x="3928680" y="3161278"/>
                <a:ext cx="0" cy="1804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9" name="Line 141"/>
              <p:cNvSpPr>
                <a:spLocks noChangeShapeType="1"/>
              </p:cNvSpPr>
              <p:nvPr/>
            </p:nvSpPr>
            <p:spPr bwMode="auto">
              <a:xfrm>
                <a:off x="3928680" y="3546612"/>
                <a:ext cx="0" cy="1804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Line 142"/>
              <p:cNvSpPr>
                <a:spLocks noChangeShapeType="1"/>
              </p:cNvSpPr>
              <p:nvPr/>
            </p:nvSpPr>
            <p:spPr bwMode="auto">
              <a:xfrm>
                <a:off x="3928680" y="3954255"/>
                <a:ext cx="0" cy="1804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1" name="Line 143"/>
              <p:cNvSpPr>
                <a:spLocks noChangeShapeType="1"/>
              </p:cNvSpPr>
              <p:nvPr/>
            </p:nvSpPr>
            <p:spPr bwMode="auto">
              <a:xfrm>
                <a:off x="3928680" y="4337561"/>
                <a:ext cx="0" cy="1804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2" name="Line 144"/>
              <p:cNvSpPr>
                <a:spLocks noChangeShapeType="1"/>
              </p:cNvSpPr>
              <p:nvPr/>
            </p:nvSpPr>
            <p:spPr bwMode="auto">
              <a:xfrm>
                <a:off x="3928680" y="4702614"/>
                <a:ext cx="0" cy="1804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3" name="Line 145"/>
              <p:cNvSpPr>
                <a:spLocks noChangeShapeType="1"/>
              </p:cNvSpPr>
              <p:nvPr/>
            </p:nvSpPr>
            <p:spPr bwMode="auto">
              <a:xfrm>
                <a:off x="3928680" y="5098089"/>
                <a:ext cx="0" cy="1804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5" name="Group 167"/>
            <p:cNvGrpSpPr>
              <a:grpSpLocks/>
            </p:cNvGrpSpPr>
            <p:nvPr/>
          </p:nvGrpSpPr>
          <p:grpSpPr bwMode="auto">
            <a:xfrm>
              <a:off x="4827931" y="4599532"/>
              <a:ext cx="2335565" cy="437505"/>
              <a:chOff x="2978733" y="5246138"/>
              <a:chExt cx="3150552" cy="590170"/>
            </a:xfrm>
          </p:grpSpPr>
          <p:sp>
            <p:nvSpPr>
              <p:cNvPr id="27686" name="Line 150"/>
              <p:cNvSpPr>
                <a:spLocks noChangeShapeType="1"/>
              </p:cNvSpPr>
              <p:nvPr/>
            </p:nvSpPr>
            <p:spPr bwMode="auto">
              <a:xfrm flipH="1" flipV="1">
                <a:off x="2978733" y="5246138"/>
                <a:ext cx="1577238" cy="5800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151"/>
              <p:cNvSpPr>
                <a:spLocks noChangeShapeType="1"/>
              </p:cNvSpPr>
              <p:nvPr/>
            </p:nvSpPr>
            <p:spPr bwMode="auto">
              <a:xfrm flipV="1">
                <a:off x="4555970" y="5278587"/>
                <a:ext cx="1573315" cy="55772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64" name="Text Box 147"/>
          <p:cNvSpPr txBox="1">
            <a:spLocks noChangeArrowheads="1"/>
          </p:cNvSpPr>
          <p:nvPr/>
        </p:nvSpPr>
        <p:spPr bwMode="auto">
          <a:xfrm>
            <a:off x="2343150" y="1627188"/>
            <a:ext cx="299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>
                <a:solidFill>
                  <a:srgbClr val="134EFF"/>
                </a:solidFill>
                <a:latin typeface="Calibri" charset="0"/>
                <a:cs typeface="ＭＳ Ｐゴシック" charset="0"/>
              </a:rPr>
              <a:t>Summit-to-Sea           Water Resources Products</a:t>
            </a:r>
          </a:p>
        </p:txBody>
      </p:sp>
      <p:sp>
        <p:nvSpPr>
          <p:cNvPr id="27665" name="Text Box 149"/>
          <p:cNvSpPr txBox="1">
            <a:spLocks noChangeArrowheads="1"/>
          </p:cNvSpPr>
          <p:nvPr/>
        </p:nvSpPr>
        <p:spPr bwMode="auto">
          <a:xfrm>
            <a:off x="146050" y="1674813"/>
            <a:ext cx="1995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200" b="1">
                <a:solidFill>
                  <a:srgbClr val="FF0000"/>
                </a:solidFill>
                <a:latin typeface="Calibri" charset="0"/>
                <a:cs typeface="ＭＳ Ｐゴシック" charset="0"/>
              </a:rPr>
              <a:t>Local Information (&lt;1 km</a:t>
            </a:r>
            <a:r>
              <a:rPr lang="en-US" sz="1200" b="1" baseline="30000">
                <a:solidFill>
                  <a:srgbClr val="FF0000"/>
                </a:solidFill>
                <a:latin typeface="Calibri" charset="0"/>
                <a:cs typeface="ＭＳ Ｐゴシック" charset="0"/>
              </a:rPr>
              <a:t>2</a:t>
            </a:r>
            <a:r>
              <a:rPr lang="en-US" sz="1200" b="1">
                <a:solidFill>
                  <a:srgbClr val="FF0000"/>
                </a:solidFill>
                <a:latin typeface="Calibri" charset="0"/>
                <a:cs typeface="ＭＳ Ｐゴシック" charset="0"/>
              </a:rPr>
              <a:t>)</a:t>
            </a:r>
          </a:p>
        </p:txBody>
      </p:sp>
      <p:grpSp>
        <p:nvGrpSpPr>
          <p:cNvPr id="27666" name="Group 157"/>
          <p:cNvGrpSpPr>
            <a:grpSpLocks/>
          </p:cNvGrpSpPr>
          <p:nvPr/>
        </p:nvGrpSpPr>
        <p:grpSpPr bwMode="auto">
          <a:xfrm>
            <a:off x="6680200" y="749300"/>
            <a:ext cx="1781175" cy="5422900"/>
            <a:chOff x="116640" y="813538"/>
            <a:chExt cx="2451100" cy="5925400"/>
          </a:xfrm>
        </p:grpSpPr>
        <p:pic>
          <p:nvPicPr>
            <p:cNvPr id="27677" name="Picture 4" descr="map_gang"/>
            <p:cNvPicPr>
              <a:picLocks noChangeAspect="1" noChangeArrowheads="1"/>
            </p:cNvPicPr>
            <p:nvPr/>
          </p:nvPicPr>
          <p:blipFill>
            <a:blip r:embed="rId3">
              <a:lum bright="14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539"/>
            <a:stretch>
              <a:fillRect/>
            </a:stretch>
          </p:blipFill>
          <p:spPr bwMode="auto">
            <a:xfrm>
              <a:off x="177800" y="1389063"/>
              <a:ext cx="2249488" cy="534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8" name="Text Box 149"/>
            <p:cNvSpPr txBox="1">
              <a:spLocks noChangeArrowheads="1"/>
            </p:cNvSpPr>
            <p:nvPr/>
          </p:nvSpPr>
          <p:spPr bwMode="auto">
            <a:xfrm>
              <a:off x="116640" y="813538"/>
              <a:ext cx="2451100" cy="60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500" b="1">
                  <a:solidFill>
                    <a:srgbClr val="FF0000"/>
                  </a:solidFill>
                  <a:cs typeface="ＭＳ Ｐゴシック" charset="0"/>
                </a:rPr>
                <a:t>Pilot Products - Snowpack</a:t>
              </a:r>
            </a:p>
          </p:txBody>
        </p:sp>
        <p:sp>
          <p:nvSpPr>
            <p:cNvPr id="27679" name="Text Box 149"/>
            <p:cNvSpPr txBox="1">
              <a:spLocks noChangeArrowheads="1"/>
            </p:cNvSpPr>
            <p:nvPr/>
          </p:nvSpPr>
          <p:spPr bwMode="auto">
            <a:xfrm>
              <a:off x="165100" y="2176463"/>
              <a:ext cx="2273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>
                  <a:solidFill>
                    <a:schemeClr val="bg1"/>
                  </a:solidFill>
                  <a:cs typeface="ＭＳ Ｐゴシック" charset="0"/>
                </a:rPr>
                <a:t>Snowfall</a:t>
              </a:r>
            </a:p>
          </p:txBody>
        </p:sp>
        <p:sp>
          <p:nvSpPr>
            <p:cNvPr id="27680" name="Text Box 149"/>
            <p:cNvSpPr txBox="1">
              <a:spLocks noChangeArrowheads="1"/>
            </p:cNvSpPr>
            <p:nvPr/>
          </p:nvSpPr>
          <p:spPr bwMode="auto">
            <a:xfrm>
              <a:off x="152400" y="3217863"/>
              <a:ext cx="2273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>
                  <a:solidFill>
                    <a:schemeClr val="bg1"/>
                  </a:solidFill>
                  <a:cs typeface="ＭＳ Ｐゴシック" charset="0"/>
                </a:rPr>
                <a:t>Snow Depth</a:t>
              </a:r>
            </a:p>
          </p:txBody>
        </p:sp>
        <p:sp>
          <p:nvSpPr>
            <p:cNvPr id="27681" name="Text Box 149"/>
            <p:cNvSpPr txBox="1">
              <a:spLocks noChangeArrowheads="1"/>
            </p:cNvSpPr>
            <p:nvPr/>
          </p:nvSpPr>
          <p:spPr bwMode="auto">
            <a:xfrm>
              <a:off x="152400" y="4297363"/>
              <a:ext cx="2273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>
                  <a:solidFill>
                    <a:schemeClr val="bg1"/>
                  </a:solidFill>
                  <a:cs typeface="ＭＳ Ｐゴシック" charset="0"/>
                </a:rPr>
                <a:t>Water Content</a:t>
              </a:r>
            </a:p>
          </p:txBody>
        </p:sp>
        <p:sp>
          <p:nvSpPr>
            <p:cNvPr id="27682" name="Text Box 149"/>
            <p:cNvSpPr txBox="1">
              <a:spLocks noChangeArrowheads="1"/>
            </p:cNvSpPr>
            <p:nvPr/>
          </p:nvSpPr>
          <p:spPr bwMode="auto">
            <a:xfrm>
              <a:off x="152400" y="5351463"/>
              <a:ext cx="2273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>
                  <a:solidFill>
                    <a:schemeClr val="bg1"/>
                  </a:solidFill>
                  <a:cs typeface="ＭＳ Ｐゴシック" charset="0"/>
                </a:rPr>
                <a:t>Snow Temperature</a:t>
              </a:r>
            </a:p>
          </p:txBody>
        </p:sp>
        <p:sp>
          <p:nvSpPr>
            <p:cNvPr id="27683" name="Text Box 149"/>
            <p:cNvSpPr txBox="1">
              <a:spLocks noChangeArrowheads="1"/>
            </p:cNvSpPr>
            <p:nvPr/>
          </p:nvSpPr>
          <p:spPr bwMode="auto">
            <a:xfrm>
              <a:off x="152400" y="6430963"/>
              <a:ext cx="2273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>
                  <a:solidFill>
                    <a:schemeClr val="bg1"/>
                  </a:solidFill>
                  <a:cs typeface="ＭＳ Ｐゴシック" charset="0"/>
                </a:rPr>
                <a:t>Snowmelt</a:t>
              </a:r>
            </a:p>
          </p:txBody>
        </p:sp>
      </p:grpSp>
      <p:sp>
        <p:nvSpPr>
          <p:cNvPr id="27667" name="Line 162"/>
          <p:cNvSpPr>
            <a:spLocks noChangeShapeType="1"/>
          </p:cNvSpPr>
          <p:nvPr/>
        </p:nvSpPr>
        <p:spPr bwMode="auto">
          <a:xfrm>
            <a:off x="495300" y="6334125"/>
            <a:ext cx="5867400" cy="0"/>
          </a:xfrm>
          <a:prstGeom prst="line">
            <a:avLst/>
          </a:prstGeom>
          <a:noFill/>
          <a:ln w="57150">
            <a:solidFill>
              <a:srgbClr val="0D6FE3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Oval 163"/>
          <p:cNvSpPr>
            <a:spLocks noChangeArrowheads="1"/>
          </p:cNvSpPr>
          <p:nvPr/>
        </p:nvSpPr>
        <p:spPr bwMode="auto">
          <a:xfrm>
            <a:off x="3305175" y="6248400"/>
            <a:ext cx="171450" cy="171450"/>
          </a:xfrm>
          <a:prstGeom prst="ellipse">
            <a:avLst/>
          </a:prstGeom>
          <a:solidFill>
            <a:srgbClr val="0D6FE3"/>
          </a:solidFill>
          <a:ln w="9525">
            <a:solidFill>
              <a:srgbClr val="0D6FE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669" name="Text Box 149"/>
          <p:cNvSpPr txBox="1">
            <a:spLocks noChangeArrowheads="1"/>
          </p:cNvSpPr>
          <p:nvPr/>
        </p:nvSpPr>
        <p:spPr bwMode="auto">
          <a:xfrm>
            <a:off x="200025" y="6357938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solidFill>
                  <a:srgbClr val="0D6FE3"/>
                </a:solidFill>
                <a:latin typeface="Calibri" charset="0"/>
                <a:cs typeface="ＭＳ Ｐゴシック" charset="0"/>
              </a:rPr>
              <a:t>Past</a:t>
            </a:r>
          </a:p>
        </p:txBody>
      </p:sp>
      <p:sp>
        <p:nvSpPr>
          <p:cNvPr id="27670" name="Text Box 149"/>
          <p:cNvSpPr txBox="1">
            <a:spLocks noChangeArrowheads="1"/>
          </p:cNvSpPr>
          <p:nvPr/>
        </p:nvSpPr>
        <p:spPr bwMode="auto">
          <a:xfrm>
            <a:off x="2933700" y="6357938"/>
            <a:ext cx="102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solidFill>
                  <a:srgbClr val="0D6FE3"/>
                </a:solidFill>
                <a:latin typeface="Calibri" charset="0"/>
                <a:cs typeface="ＭＳ Ｐゴシック" charset="0"/>
              </a:rPr>
              <a:t>Present</a:t>
            </a:r>
          </a:p>
        </p:txBody>
      </p:sp>
      <p:sp>
        <p:nvSpPr>
          <p:cNvPr id="27671" name="Text Box 149"/>
          <p:cNvSpPr txBox="1">
            <a:spLocks noChangeArrowheads="1"/>
          </p:cNvSpPr>
          <p:nvPr/>
        </p:nvSpPr>
        <p:spPr bwMode="auto">
          <a:xfrm>
            <a:off x="5800725" y="6357938"/>
            <a:ext cx="102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solidFill>
                  <a:srgbClr val="0D6FE3"/>
                </a:solidFill>
                <a:latin typeface="Calibri" charset="0"/>
                <a:cs typeface="ＭＳ Ｐゴシック" charset="0"/>
              </a:rPr>
              <a:t>Future</a:t>
            </a:r>
          </a:p>
        </p:txBody>
      </p:sp>
      <p:sp>
        <p:nvSpPr>
          <p:cNvPr id="27672" name="Text Box 149"/>
          <p:cNvSpPr txBox="1">
            <a:spLocks noChangeArrowheads="1"/>
          </p:cNvSpPr>
          <p:nvPr/>
        </p:nvSpPr>
        <p:spPr bwMode="auto">
          <a:xfrm>
            <a:off x="700088" y="6262688"/>
            <a:ext cx="2312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>
                <a:latin typeface="Calibri" charset="0"/>
                <a:cs typeface="ＭＳ Ｐゴシック" charset="0"/>
              </a:rPr>
              <a:t>USGS WaterSMART</a:t>
            </a:r>
          </a:p>
          <a:p>
            <a:pPr algn="ctr" eaLnBrk="1" hangingPunct="1">
              <a:buFontTx/>
              <a:buNone/>
            </a:pPr>
            <a:r>
              <a:rPr lang="en-US" sz="1600" b="1">
                <a:latin typeface="Calibri" charset="0"/>
                <a:cs typeface="ＭＳ Ｐゴシック" charset="0"/>
              </a:rPr>
              <a:t>Initiative</a:t>
            </a:r>
          </a:p>
        </p:txBody>
      </p:sp>
      <p:sp>
        <p:nvSpPr>
          <p:cNvPr id="27673" name="Text Box 149"/>
          <p:cNvSpPr txBox="1">
            <a:spLocks noChangeArrowheads="1"/>
          </p:cNvSpPr>
          <p:nvPr/>
        </p:nvSpPr>
        <p:spPr bwMode="auto">
          <a:xfrm>
            <a:off x="4140200" y="6262688"/>
            <a:ext cx="148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>
                <a:latin typeface="Calibri" charset="0"/>
                <a:cs typeface="ＭＳ Ｐゴシック" charset="0"/>
              </a:rPr>
              <a:t>IWRSS Forecasts</a:t>
            </a:r>
          </a:p>
        </p:txBody>
      </p:sp>
      <p:sp>
        <p:nvSpPr>
          <p:cNvPr id="27674" name="Rectangle 2"/>
          <p:cNvSpPr txBox="1">
            <a:spLocks noChangeArrowheads="1"/>
          </p:cNvSpPr>
          <p:nvPr/>
        </p:nvSpPr>
        <p:spPr bwMode="auto">
          <a:xfrm>
            <a:off x="247650" y="933450"/>
            <a:ext cx="63706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200" b="1">
                <a:cs typeface="ＭＳ Ｐゴシック" charset="0"/>
              </a:rPr>
              <a:t>Planned for FY13 – FY15: </a:t>
            </a:r>
          </a:p>
          <a:p>
            <a:pPr eaLnBrk="1" hangingPunct="1">
              <a:buFontTx/>
              <a:buNone/>
            </a:pPr>
            <a:r>
              <a:rPr lang="en-US" sz="1800" b="1">
                <a:cs typeface="ＭＳ Ｐゴシック" charset="0"/>
              </a:rPr>
              <a:t>Soil Moisture and Evapotranspiration Added to Suite</a:t>
            </a:r>
            <a:endParaRPr lang="en-US" sz="1600" b="1">
              <a:cs typeface="ＭＳ Ｐゴシック" charset="0"/>
            </a:endParaRPr>
          </a:p>
        </p:txBody>
      </p:sp>
      <p:sp>
        <p:nvSpPr>
          <p:cNvPr id="16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New Digital Information Products</a:t>
            </a:r>
          </a:p>
        </p:txBody>
      </p:sp>
      <p:sp>
        <p:nvSpPr>
          <p:cNvPr id="2767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8275"/>
            <a:ext cx="1905000" cy="309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4D19F3-FC48-BE43-9F05-3531133A3291}" type="slidenum">
              <a:rPr lang="en-US" sz="1200">
                <a:cs typeface="ＭＳ Ｐゴシック" charset="0"/>
              </a:rPr>
              <a:pPr eaLnBrk="1" hangingPunct="1"/>
              <a:t>14</a:t>
            </a:fld>
            <a:endParaRPr lang="en-US" sz="12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808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91662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3"/>
          <p:cNvSpPr txBox="1">
            <a:spLocks/>
          </p:cNvSpPr>
          <p:nvPr/>
        </p:nvSpPr>
        <p:spPr bwMode="auto">
          <a:xfrm>
            <a:off x="-22225" y="1"/>
            <a:ext cx="9182100" cy="575732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  <a:extLst/>
        </p:spPr>
        <p:txBody>
          <a:bodyPr anchor="ctr"/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National Water Center</a:t>
            </a:r>
          </a:p>
        </p:txBody>
      </p:sp>
      <p:sp>
        <p:nvSpPr>
          <p:cNvPr id="29702" name="Content Placeholder 9"/>
          <p:cNvSpPr>
            <a:spLocks noGrp="1"/>
          </p:cNvSpPr>
          <p:nvPr>
            <p:ph idx="1"/>
          </p:nvPr>
        </p:nvSpPr>
        <p:spPr>
          <a:xfrm>
            <a:off x="-22225" y="627063"/>
            <a:ext cx="9144000" cy="3541712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First national center for water forecast operations, research and inter-agency coordination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Routine generation of enhanced water resources forecasts and information (e.g., summit-to-sea, flood inundation maps) to:</a:t>
            </a:r>
          </a:p>
          <a:p>
            <a:pPr marL="463550" lvl="1" indent="-238125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latin typeface="Arial" charset="0"/>
                <a:ea typeface="ＭＳ Ｐゴシック" charset="0"/>
              </a:rPr>
              <a:t>More effectively manage the Nation</a:t>
            </a:r>
            <a:r>
              <a:rPr lang="ja-JP" altLang="en-US" sz="1600" b="1">
                <a:latin typeface="Arial" charset="0"/>
                <a:ea typeface="ＭＳ Ｐゴシック" charset="0"/>
              </a:rPr>
              <a:t>’</a:t>
            </a:r>
            <a:r>
              <a:rPr lang="en-US" sz="1600" b="1">
                <a:latin typeface="Arial" charset="0"/>
                <a:ea typeface="ＭＳ Ｐゴシック" charset="0"/>
              </a:rPr>
              <a:t>s increasing limited water supply </a:t>
            </a:r>
          </a:p>
          <a:p>
            <a:pPr marL="463550" lvl="1" indent="-238125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latin typeface="Arial" charset="0"/>
                <a:ea typeface="ＭＳ Ｐゴシック" charset="0"/>
              </a:rPr>
              <a:t>Inform stakeholder decisions which address competing demands (e.g., hydropower, flood mitigation, municipal water supply, agriculture, recreation, ecosystem management, commerce)</a:t>
            </a:r>
          </a:p>
          <a:p>
            <a:pPr marL="463550" lvl="1" indent="-238125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latin typeface="Arial" charset="0"/>
                <a:ea typeface="ＭＳ Ｐゴシック" charset="0"/>
              </a:rPr>
              <a:t>Better quantify and communicate risk, build resilient communities, and improve decision support for both high-impact events and routine high-value decisions</a:t>
            </a:r>
          </a:p>
          <a:p>
            <a:pPr marL="463550" lvl="1" indent="-238125">
              <a:lnSpc>
                <a:spcPct val="90000"/>
              </a:lnSpc>
              <a:spcBef>
                <a:spcPts val="1200"/>
              </a:spcBef>
            </a:pPr>
            <a:r>
              <a:rPr lang="en-US" sz="1600" b="1">
                <a:latin typeface="Arial" charset="0"/>
                <a:ea typeface="ＭＳ Ｐゴシック" charset="0"/>
              </a:rPr>
              <a:t>Facilitate adaptive planning and management</a:t>
            </a:r>
          </a:p>
          <a:p>
            <a:pPr marL="463550" lvl="1" indent="-238125">
              <a:lnSpc>
                <a:spcPct val="90000"/>
              </a:lnSpc>
              <a:spcBef>
                <a:spcPts val="800"/>
              </a:spcBef>
            </a:pPr>
            <a:endParaRPr lang="en-US" sz="1600" b="1">
              <a:latin typeface="Arial" charset="0"/>
              <a:ea typeface="ＭＳ Ｐゴシック" charset="0"/>
            </a:endParaRPr>
          </a:p>
          <a:p>
            <a:pPr marL="463550" lvl="1" indent="-238125">
              <a:lnSpc>
                <a:spcPct val="90000"/>
              </a:lnSpc>
            </a:pPr>
            <a:endParaRPr lang="en-US" sz="1600" b="1">
              <a:latin typeface="Arial" charset="0"/>
              <a:ea typeface="ＭＳ Ｐゴシック" charset="0"/>
            </a:endParaRPr>
          </a:p>
          <a:p>
            <a:pPr marL="225425" indent="-225425">
              <a:lnSpc>
                <a:spcPct val="90000"/>
              </a:lnSpc>
            </a:pPr>
            <a:endParaRPr lang="en-US" sz="20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8745538" y="6580188"/>
            <a:ext cx="414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E3F1D70-634A-DF49-B971-44B8739D6EF8}" type="slidenum">
              <a:rPr lang="en-US">
                <a:solidFill>
                  <a:schemeClr val="folHlink"/>
                </a:solidFill>
              </a:rPr>
              <a:pPr algn="r"/>
              <a:t>15</a:t>
            </a:fld>
            <a:endParaRPr lang="en-US">
              <a:solidFill>
                <a:schemeClr val="folHlink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40981" y="4059688"/>
            <a:ext cx="4403019" cy="609600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cs typeface="ＭＳ Ｐゴシック" charset="0"/>
              </a:rPr>
              <a:t>Groundbreaking Ceremony on February 21, 2012</a:t>
            </a:r>
          </a:p>
          <a:p>
            <a:pPr algn="r">
              <a:spcBef>
                <a:spcPct val="2000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cs typeface="ＭＳ Ｐゴシック" charset="0"/>
              </a:rPr>
              <a:t>Building Occupancy in June 2013</a:t>
            </a:r>
          </a:p>
          <a:p>
            <a:pPr algn="r">
              <a:spcBef>
                <a:spcPct val="20000"/>
              </a:spcBef>
              <a:buFontTx/>
              <a:buNone/>
            </a:pPr>
            <a:endParaRPr lang="en-US" b="1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-13709" y="6209117"/>
            <a:ext cx="1987197" cy="668286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sz="1300" b="1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Size:  60,000 sq.ft.</a:t>
            </a:r>
          </a:p>
          <a:p>
            <a:pPr eaLnBrk="0" hangingPunct="0">
              <a:buFontTx/>
              <a:buNone/>
              <a:defRPr/>
            </a:pPr>
            <a:r>
              <a:rPr lang="en-US" sz="1300" b="1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Staff Capacity:  200</a:t>
            </a:r>
          </a:p>
          <a:p>
            <a:pPr eaLnBrk="0" hangingPunct="0">
              <a:buFontTx/>
              <a:buNone/>
              <a:defRPr/>
            </a:pPr>
            <a:r>
              <a:rPr lang="en-US" sz="1300" b="1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LEED Gold</a:t>
            </a:r>
          </a:p>
        </p:txBody>
      </p:sp>
      <p:sp>
        <p:nvSpPr>
          <p:cNvPr id="297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7438" y="6594475"/>
            <a:ext cx="414337" cy="28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68042F-F99E-AF4C-8C15-5A6633DDDD75}" type="slidenum">
              <a:rPr lang="en-US" sz="1200">
                <a:solidFill>
                  <a:schemeClr val="bg1"/>
                </a:solidFill>
                <a:cs typeface="ＭＳ Ｐゴシック" charset="0"/>
              </a:rPr>
              <a:pPr eaLnBrk="1" hangingPunct="1"/>
              <a:t>15</a:t>
            </a:fld>
            <a:endParaRPr lang="en-US" sz="1200">
              <a:solidFill>
                <a:schemeClr val="bg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255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6096000"/>
          </a:xfrm>
        </p:spPr>
        <p:txBody>
          <a:bodyPr/>
          <a:lstStyle/>
          <a:p>
            <a:r>
              <a:rPr lang="en-US" dirty="0" smtClean="0"/>
              <a:t>IWRSS Teams now being formed (multi-agency)</a:t>
            </a:r>
          </a:p>
          <a:p>
            <a:pPr lvl="1"/>
            <a:r>
              <a:rPr lang="en-US" dirty="0" smtClean="0"/>
              <a:t>Scope 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Implement</a:t>
            </a:r>
          </a:p>
          <a:p>
            <a:r>
              <a:rPr lang="en-US" dirty="0" smtClean="0"/>
              <a:t>Initial Operating Capability (IOC)</a:t>
            </a:r>
          </a:p>
          <a:p>
            <a:pPr lvl="1"/>
            <a:r>
              <a:rPr lang="en-US" dirty="0" smtClean="0"/>
              <a:t>1 year after opening of the NWC</a:t>
            </a:r>
          </a:p>
          <a:p>
            <a:pPr lvl="1"/>
            <a:r>
              <a:rPr lang="en-US" dirty="0" smtClean="0"/>
              <a:t>National scale modeling w/ no coupling</a:t>
            </a:r>
          </a:p>
          <a:p>
            <a:r>
              <a:rPr lang="en-US" dirty="0" smtClean="0"/>
              <a:t>Baseline Operating Capability (BOC)</a:t>
            </a:r>
          </a:p>
          <a:p>
            <a:pPr lvl="1"/>
            <a:r>
              <a:rPr lang="en-US" dirty="0" smtClean="0"/>
              <a:t>Loosely coupled national modeling</a:t>
            </a:r>
          </a:p>
          <a:p>
            <a:pPr lvl="1"/>
            <a:r>
              <a:rPr lang="en-US" dirty="0" smtClean="0"/>
              <a:t>Interoperability</a:t>
            </a:r>
          </a:p>
          <a:p>
            <a:pPr lvl="2"/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Models</a:t>
            </a:r>
          </a:p>
          <a:p>
            <a:pPr lvl="2"/>
            <a:r>
              <a:rPr lang="en-US" dirty="0" smtClean="0"/>
              <a:t>Decision Support Systems</a:t>
            </a:r>
          </a:p>
          <a:p>
            <a:pPr lvl="2"/>
            <a:r>
              <a:rPr lang="en-US" dirty="0" smtClean="0"/>
              <a:t>Policy</a:t>
            </a:r>
          </a:p>
          <a:p>
            <a:r>
              <a:rPr lang="en-US" dirty="0" smtClean="0"/>
              <a:t>Full Capability</a:t>
            </a:r>
          </a:p>
          <a:p>
            <a:pPr lvl="1"/>
            <a:r>
              <a:rPr lang="en-US" dirty="0" smtClean="0"/>
              <a:t>Earth Systems Modeling </a:t>
            </a:r>
          </a:p>
          <a:p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IWRSS Implementation Begins</a:t>
            </a:r>
          </a:p>
        </p:txBody>
      </p:sp>
    </p:spTree>
    <p:extLst>
      <p:ext uri="{BB962C8B-B14F-4D97-AF65-F5344CB8AC3E}">
        <p14:creationId xmlns:p14="http://schemas.microsoft.com/office/powerpoint/2010/main" val="133790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/>
          <p:cNvSpPr>
            <a:spLocks noChangeArrowheads="1"/>
          </p:cNvSpPr>
          <p:nvPr/>
        </p:nvSpPr>
        <p:spPr bwMode="auto">
          <a:xfrm>
            <a:off x="457200" y="0"/>
            <a:ext cx="3048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ts val="2438"/>
              </a:lnSpc>
              <a:buFontTx/>
              <a:buNone/>
            </a:pPr>
            <a:endParaRPr lang="en-US" sz="2800">
              <a:latin typeface="Times New Roman" charset="0"/>
            </a:endParaRPr>
          </a:p>
        </p:txBody>
      </p:sp>
      <p:pic>
        <p:nvPicPr>
          <p:cNvPr id="31747" name="Picture 14" descr="farmer_drou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8" t="1624" r="1155"/>
          <a:stretch>
            <a:fillRect/>
          </a:stretch>
        </p:blipFill>
        <p:spPr bwMode="auto">
          <a:xfrm>
            <a:off x="457200" y="2270125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0607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dirty-water6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30725"/>
            <a:ext cx="30607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0" y="0"/>
            <a:ext cx="469900" cy="68580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ts val="2438"/>
              </a:lnSpc>
              <a:buFontTx/>
              <a:buNone/>
            </a:pPr>
            <a:endParaRPr lang="en-US" sz="2800">
              <a:latin typeface="Times New Roman" charset="0"/>
              <a:cs typeface="ＭＳ Ｐゴシック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492500" y="0"/>
            <a:ext cx="5651500" cy="1016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438"/>
              </a:lnSpc>
              <a:buFontTx/>
              <a:buNone/>
            </a:pPr>
            <a:r>
              <a:rPr lang="en-US" sz="3200" b="1">
                <a:solidFill>
                  <a:schemeClr val="bg1"/>
                </a:solidFill>
                <a:cs typeface="ＭＳ Ｐゴシック" charset="0"/>
              </a:rPr>
              <a:t>Summary</a:t>
            </a: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 rot="-5400000">
            <a:off x="-556418" y="1016794"/>
            <a:ext cx="16129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438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cs typeface="ＭＳ Ｐゴシック" charset="0"/>
              </a:rPr>
              <a:t>TOO MUCH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 rot="-5400000">
            <a:off x="-877093" y="5477669"/>
            <a:ext cx="22479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438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cs typeface="ＭＳ Ｐゴシック" charset="0"/>
              </a:rPr>
              <a:t>POOR QUALITY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 rot="-5400000">
            <a:off x="-641349" y="3213100"/>
            <a:ext cx="17827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438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cs typeface="ＭＳ Ｐゴシック" charset="0"/>
              </a:rPr>
              <a:t>TOO LITTLE</a:t>
            </a:r>
          </a:p>
        </p:txBody>
      </p:sp>
      <p:sp>
        <p:nvSpPr>
          <p:cNvPr id="31755" name="Rectangle 1"/>
          <p:cNvSpPr>
            <a:spLocks noChangeArrowheads="1"/>
          </p:cNvSpPr>
          <p:nvPr/>
        </p:nvSpPr>
        <p:spPr bwMode="auto">
          <a:xfrm>
            <a:off x="3487738" y="1905000"/>
            <a:ext cx="5456237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5475" lvl="1" indent="-342900">
              <a:lnSpc>
                <a:spcPts val="2600"/>
              </a:lnSpc>
              <a:spcBef>
                <a:spcPts val="6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/>
              <a:t>IWRSS provides a framework for Federal agencies to enhance collaboration and address critical stakeholder needs</a:t>
            </a:r>
          </a:p>
          <a:p>
            <a:pPr marL="625475" lvl="1" indent="-342900">
              <a:lnSpc>
                <a:spcPts val="2600"/>
              </a:lnSpc>
              <a:spcBef>
                <a:spcPts val="6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/>
              <a:t>The NWC will be the first national center for coordinated operational water resources forecasts and decision support</a:t>
            </a:r>
          </a:p>
        </p:txBody>
      </p:sp>
      <p:sp>
        <p:nvSpPr>
          <p:cNvPr id="3175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45263"/>
            <a:ext cx="1905000" cy="25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A64E74-EC62-7F40-AA97-177D4899259D}" type="slidenum">
              <a:rPr lang="en-US" sz="1200">
                <a:cs typeface="ＭＳ Ｐゴシック" charset="0"/>
              </a:rPr>
              <a:pPr eaLnBrk="1" hangingPunct="1"/>
              <a:t>17</a:t>
            </a:fld>
            <a:endParaRPr lang="en-US" sz="12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650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ea typeface="MS PGothic" charset="0"/>
              </a:rPr>
              <a:t>Hydrologic Forecasting IE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Introductions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Initiator Organizations</a:t>
            </a: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NOAA/NWS</a:t>
            </a:r>
          </a:p>
          <a:p>
            <a:pPr lvl="2"/>
            <a:r>
              <a:rPr lang="en-US" dirty="0" err="1">
                <a:latin typeface="Arial" charset="0"/>
                <a:ea typeface="MS PGothic" charset="0"/>
              </a:rPr>
              <a:t>Deltares</a:t>
            </a:r>
            <a:r>
              <a:rPr lang="en-US" dirty="0">
                <a:latin typeface="Arial" charset="0"/>
                <a:ea typeface="MS PGothic" charset="0"/>
              </a:rPr>
              <a:t> USA</a:t>
            </a: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USGS</a:t>
            </a: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CSIRO</a:t>
            </a: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KISTERS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Participant Organizations</a:t>
            </a: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Aquatic Informatics</a:t>
            </a:r>
          </a:p>
          <a:p>
            <a:pPr lvl="3"/>
            <a:r>
              <a:rPr lang="en-US" dirty="0">
                <a:latin typeface="Arial" charset="0"/>
                <a:ea typeface="MS PGothic" charset="0"/>
              </a:rPr>
              <a:t>Water Survey of Canada / Cyber – Water and Environmental Hub</a:t>
            </a:r>
          </a:p>
          <a:p>
            <a:pPr lvl="3"/>
            <a:r>
              <a:rPr lang="en-US" dirty="0">
                <a:latin typeface="Arial" charset="0"/>
                <a:ea typeface="MS PGothic" charset="0"/>
              </a:rPr>
              <a:t>Saskatchewan Water Authority / Manitoba Water Stewardship</a:t>
            </a:r>
          </a:p>
          <a:p>
            <a:pPr lvl="3"/>
            <a:r>
              <a:rPr lang="en-US" dirty="0">
                <a:latin typeface="Arial" charset="0"/>
                <a:ea typeface="MS PGothic" charset="0"/>
              </a:rPr>
              <a:t>International Joint Commission / International Souris River Board</a:t>
            </a: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INCLAM / Water Idea (Spain)</a:t>
            </a:r>
          </a:p>
          <a:p>
            <a:pPr lvl="2"/>
            <a:endParaRPr lang="en-US" dirty="0">
              <a:latin typeface="Arial" charset="0"/>
              <a:ea typeface="MS PGothic" charset="0"/>
            </a:endParaRPr>
          </a:p>
          <a:p>
            <a:pPr lvl="2"/>
            <a:endParaRPr lang="en-US" dirty="0">
              <a:latin typeface="Arial" charset="0"/>
              <a:ea typeface="MS PGothic" charset="0"/>
            </a:endParaRPr>
          </a:p>
          <a:p>
            <a:pPr lvl="2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0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ea typeface="MS PGothic" charset="0"/>
              </a:rPr>
              <a:t>Hydrologic Forecasting 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MS PGothic" charset="0"/>
              </a:rPr>
              <a:t>Objectives</a:t>
            </a:r>
          </a:p>
          <a:p>
            <a:pPr marL="0" indent="0">
              <a:buFontTx/>
              <a:buNone/>
              <a:defRPr/>
            </a:pPr>
            <a:r>
              <a:rPr lang="en-US" sz="1800" dirty="0"/>
              <a:t>The aim of this IE is:</a:t>
            </a:r>
          </a:p>
          <a:p>
            <a:pPr marL="347663" lvl="1" indent="0">
              <a:buFontTx/>
              <a:buNone/>
              <a:defRPr/>
            </a:pPr>
            <a:r>
              <a:rPr lang="en-US" sz="1800" dirty="0"/>
              <a:t>(1)	Extend and complement the work already </a:t>
            </a:r>
            <a:r>
              <a:rPr lang="en-US" sz="1800" dirty="0" smtClean="0"/>
              <a:t>underway </a:t>
            </a:r>
            <a:r>
              <a:rPr lang="en-US" sz="1800" dirty="0"/>
              <a:t>in the Groundwater and </a:t>
            </a:r>
            <a:r>
              <a:rPr lang="en-US" sz="1800" dirty="0" err="1"/>
              <a:t>Surfacewater</a:t>
            </a:r>
            <a:r>
              <a:rPr lang="en-US" sz="1800" dirty="0"/>
              <a:t> IEs, with the goal of advancing the development of </a:t>
            </a:r>
            <a:r>
              <a:rPr lang="en-US" sz="1800" dirty="0" err="1"/>
              <a:t>WaterML</a:t>
            </a:r>
            <a:r>
              <a:rPr lang="en-US" sz="1800" dirty="0"/>
              <a:t> 2.0 to the sub domain of hydrologic forecasting</a:t>
            </a:r>
          </a:p>
          <a:p>
            <a:pPr marL="347663" lvl="1" indent="0">
              <a:buFontTx/>
              <a:buNone/>
              <a:defRPr/>
            </a:pPr>
            <a:r>
              <a:rPr lang="en-US" sz="1800" dirty="0"/>
              <a:t>(2)	Test compatibility of </a:t>
            </a:r>
            <a:r>
              <a:rPr lang="en-US" sz="1800" dirty="0" err="1"/>
              <a:t>WaterML</a:t>
            </a:r>
            <a:r>
              <a:rPr lang="en-US" sz="1800" dirty="0"/>
              <a:t> 2.0 with modified and new services by NOAA/NWS, and USGS by implementation of the OGC SOS, </a:t>
            </a:r>
            <a:r>
              <a:rPr lang="en-US" sz="1800" dirty="0" smtClean="0"/>
              <a:t>SWE Notify, </a:t>
            </a:r>
            <a:r>
              <a:rPr lang="en-US" sz="1800" dirty="0"/>
              <a:t>WFS, WMS standards;</a:t>
            </a:r>
          </a:p>
          <a:p>
            <a:pPr marL="347663" lvl="1" indent="0">
              <a:buFontTx/>
              <a:buNone/>
              <a:defRPr/>
            </a:pPr>
            <a:r>
              <a:rPr lang="en-US" sz="1800" dirty="0"/>
              <a:t>(3)	Test compatibility of </a:t>
            </a:r>
            <a:r>
              <a:rPr lang="en-US" sz="1800" dirty="0" err="1"/>
              <a:t>WaterML</a:t>
            </a:r>
            <a:r>
              <a:rPr lang="en-US" sz="1800" dirty="0"/>
              <a:t> 2.0 for use with hydrological forecasting systems.</a:t>
            </a:r>
          </a:p>
          <a:p>
            <a:pPr marL="347663" lvl="1" indent="0">
              <a:buFontTx/>
              <a:buNone/>
              <a:defRPr/>
            </a:pPr>
            <a:r>
              <a:rPr lang="en-US" sz="1800" dirty="0"/>
              <a:t>(4)	Establish a limited surface water feature model and vocabularies suitable for the provision of surface water forecast data using </a:t>
            </a:r>
            <a:r>
              <a:rPr lang="en-US" sz="1800" dirty="0" err="1"/>
              <a:t>WaterML</a:t>
            </a:r>
            <a:r>
              <a:rPr lang="en-US" sz="1800" dirty="0"/>
              <a:t> 2.0.</a:t>
            </a:r>
          </a:p>
          <a:p>
            <a:pPr marL="347663" lvl="1" indent="0">
              <a:buFontTx/>
              <a:buNone/>
              <a:defRPr/>
            </a:pPr>
            <a:r>
              <a:rPr lang="en-US" sz="1800" dirty="0"/>
              <a:t>(5)	The data will be served by all participants using </a:t>
            </a:r>
            <a:r>
              <a:rPr lang="en-US" sz="1800" dirty="0" err="1"/>
              <a:t>WaterML</a:t>
            </a:r>
            <a:r>
              <a:rPr lang="en-US" sz="1800" dirty="0"/>
              <a:t> 2.0 and OGC services (SOS, </a:t>
            </a:r>
            <a:r>
              <a:rPr lang="en-US" sz="1800" dirty="0" smtClean="0"/>
              <a:t>SWE Notify, </a:t>
            </a:r>
            <a:r>
              <a:rPr lang="en-US" sz="1800" dirty="0"/>
              <a:t>WFS, WMS).</a:t>
            </a:r>
          </a:p>
          <a:p>
            <a:pPr marL="347663" lvl="1" indent="0">
              <a:buFontTx/>
              <a:buNone/>
              <a:defRPr/>
            </a:pPr>
            <a:r>
              <a:rPr lang="en-US" sz="1800" dirty="0"/>
              <a:t>(6)	Optional:  Test compatibility of O&amp;M based weather forecast information model for use with hydrological forecasting systems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 smtClean="0">
              <a:latin typeface="Arial" charset="0"/>
              <a:ea typeface="MS PGothic" charset="0"/>
            </a:endParaRPr>
          </a:p>
          <a:p>
            <a:pPr lvl="1">
              <a:defRPr/>
            </a:pPr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5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2012 Open Geospatial Consortium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b="21029"/>
          <a:stretch>
            <a:fillRect/>
          </a:stretch>
        </p:blipFill>
        <p:spPr bwMode="auto">
          <a:xfrm>
            <a:off x="762000" y="1524000"/>
            <a:ext cx="44196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124200"/>
            <a:ext cx="268111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/>
          <p:cNvSpPr>
            <a:spLocks noChangeArrowheads="1"/>
          </p:cNvSpPr>
          <p:nvPr/>
        </p:nvSpPr>
        <p:spPr bwMode="auto">
          <a:xfrm>
            <a:off x="457200" y="0"/>
            <a:ext cx="3048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800">
              <a:latin typeface="Times New Roman" charset="0"/>
            </a:endParaRPr>
          </a:p>
        </p:txBody>
      </p:sp>
      <p:pic>
        <p:nvPicPr>
          <p:cNvPr id="31747" name="Picture 14" descr="farmer_drou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8" t="1624" r="1155"/>
          <a:stretch>
            <a:fillRect/>
          </a:stretch>
        </p:blipFill>
        <p:spPr bwMode="auto">
          <a:xfrm>
            <a:off x="457200" y="2270125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0607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dirty-water6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30725"/>
            <a:ext cx="30607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0" y="0"/>
            <a:ext cx="469900" cy="685800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800" dirty="0"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51656" y="1066006"/>
            <a:ext cx="1603375" cy="296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b="1" spc="3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TOO MUCH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77093" y="5526881"/>
            <a:ext cx="2247900" cy="296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b="1" spc="3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POOR QUALITY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41349" y="3262312"/>
            <a:ext cx="1782762" cy="296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b="1" spc="3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TOO LITTLE</a:t>
            </a:r>
          </a:p>
        </p:txBody>
      </p:sp>
      <p:sp>
        <p:nvSpPr>
          <p:cNvPr id="31754" name="Rectangle 2"/>
          <p:cNvSpPr txBox="1">
            <a:spLocks noChangeArrowheads="1"/>
          </p:cNvSpPr>
          <p:nvPr/>
        </p:nvSpPr>
        <p:spPr bwMode="auto">
          <a:xfrm>
            <a:off x="3505200" y="533400"/>
            <a:ext cx="53371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/>
              <a:t>Integrated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/>
              <a:t>Water Resources Science and Services (IWRSS)</a:t>
            </a:r>
          </a:p>
        </p:txBody>
      </p:sp>
      <p:sp>
        <p:nvSpPr>
          <p:cNvPr id="31755" name="Rectangle 2"/>
          <p:cNvSpPr txBox="1">
            <a:spLocks noChangeArrowheads="1"/>
          </p:cNvSpPr>
          <p:nvPr/>
        </p:nvSpPr>
        <p:spPr bwMode="auto">
          <a:xfrm>
            <a:off x="3449638" y="4924425"/>
            <a:ext cx="4216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1" dirty="0" smtClean="0"/>
              <a:t>John </a:t>
            </a:r>
            <a:r>
              <a:rPr lang="en-US" sz="2000" b="1" dirty="0" err="1" smtClean="0"/>
              <a:t>Halquist</a:t>
            </a:r>
            <a:endParaRPr lang="en-US" sz="2000" b="1" dirty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800" dirty="0" smtClean="0"/>
              <a:t>National Operational Hydrologic Remote Sensing Center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800" dirty="0" smtClean="0"/>
              <a:t>NOAA/NWS</a:t>
            </a:r>
            <a:endParaRPr lang="en-US" sz="1800" dirty="0"/>
          </a:p>
        </p:txBody>
      </p:sp>
      <p:sp>
        <p:nvSpPr>
          <p:cNvPr id="31756" name="Rectangle 2"/>
          <p:cNvSpPr txBox="1">
            <a:spLocks noChangeArrowheads="1"/>
          </p:cNvSpPr>
          <p:nvPr/>
        </p:nvSpPr>
        <p:spPr bwMode="auto">
          <a:xfrm>
            <a:off x="3522663" y="3302000"/>
            <a:ext cx="5245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1600" i="1" dirty="0" smtClean="0"/>
              <a:t>A </a:t>
            </a:r>
            <a:r>
              <a:rPr lang="en-US" sz="1600" i="1" dirty="0"/>
              <a:t>N</a:t>
            </a:r>
            <a:r>
              <a:rPr lang="en-US" sz="1600" i="1" dirty="0" smtClean="0"/>
              <a:t>ew Partnership to Enhance Water Resources Science and Services</a:t>
            </a:r>
            <a:endParaRPr lang="en-US" sz="1600" i="1" dirty="0"/>
          </a:p>
        </p:txBody>
      </p:sp>
      <p:grpSp>
        <p:nvGrpSpPr>
          <p:cNvPr id="31757" name="Group 386"/>
          <p:cNvGrpSpPr>
            <a:grpSpLocks noChangeAspect="1"/>
          </p:cNvGrpSpPr>
          <p:nvPr/>
        </p:nvGrpSpPr>
        <p:grpSpPr bwMode="auto">
          <a:xfrm>
            <a:off x="7677150" y="5032375"/>
            <a:ext cx="1050925" cy="1049338"/>
            <a:chOff x="288" y="1968"/>
            <a:chExt cx="695" cy="695"/>
          </a:xfrm>
        </p:grpSpPr>
        <p:sp>
          <p:nvSpPr>
            <p:cNvPr id="31759" name="AutoShape 387"/>
            <p:cNvSpPr>
              <a:spLocks noChangeAspect="1" noChangeArrowheads="1" noTextEdit="1"/>
            </p:cNvSpPr>
            <p:nvPr/>
          </p:nvSpPr>
          <p:spPr bwMode="auto">
            <a:xfrm>
              <a:off x="288" y="1968"/>
              <a:ext cx="695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388"/>
            <p:cNvSpPr>
              <a:spLocks/>
            </p:cNvSpPr>
            <p:nvPr/>
          </p:nvSpPr>
          <p:spPr bwMode="auto">
            <a:xfrm>
              <a:off x="289" y="1969"/>
              <a:ext cx="691" cy="691"/>
            </a:xfrm>
            <a:custGeom>
              <a:avLst/>
              <a:gdLst>
                <a:gd name="T0" fmla="*/ 0 w 2081"/>
                <a:gd name="T1" fmla="*/ 0 h 2081"/>
                <a:gd name="T2" fmla="*/ 0 w 2081"/>
                <a:gd name="T3" fmla="*/ 0 h 2081"/>
                <a:gd name="T4" fmla="*/ 0 w 2081"/>
                <a:gd name="T5" fmla="*/ 0 h 2081"/>
                <a:gd name="T6" fmla="*/ 0 w 2081"/>
                <a:gd name="T7" fmla="*/ 0 h 2081"/>
                <a:gd name="T8" fmla="*/ 0 w 2081"/>
                <a:gd name="T9" fmla="*/ 0 h 2081"/>
                <a:gd name="T10" fmla="*/ 0 w 2081"/>
                <a:gd name="T11" fmla="*/ 0 h 2081"/>
                <a:gd name="T12" fmla="*/ 0 w 2081"/>
                <a:gd name="T13" fmla="*/ 0 h 2081"/>
                <a:gd name="T14" fmla="*/ 0 w 2081"/>
                <a:gd name="T15" fmla="*/ 0 h 2081"/>
                <a:gd name="T16" fmla="*/ 0 w 2081"/>
                <a:gd name="T17" fmla="*/ 0 h 2081"/>
                <a:gd name="T18" fmla="*/ 0 w 2081"/>
                <a:gd name="T19" fmla="*/ 0 h 2081"/>
                <a:gd name="T20" fmla="*/ 0 w 2081"/>
                <a:gd name="T21" fmla="*/ 0 h 2081"/>
                <a:gd name="T22" fmla="*/ 0 w 2081"/>
                <a:gd name="T23" fmla="*/ 0 h 2081"/>
                <a:gd name="T24" fmla="*/ 0 w 2081"/>
                <a:gd name="T25" fmla="*/ 0 h 2081"/>
                <a:gd name="T26" fmla="*/ 0 w 2081"/>
                <a:gd name="T27" fmla="*/ 0 h 2081"/>
                <a:gd name="T28" fmla="*/ 0 w 2081"/>
                <a:gd name="T29" fmla="*/ 0 h 2081"/>
                <a:gd name="T30" fmla="*/ 0 w 2081"/>
                <a:gd name="T31" fmla="*/ 0 h 2081"/>
                <a:gd name="T32" fmla="*/ 0 w 2081"/>
                <a:gd name="T33" fmla="*/ 0 h 2081"/>
                <a:gd name="T34" fmla="*/ 0 w 2081"/>
                <a:gd name="T35" fmla="*/ 0 h 2081"/>
                <a:gd name="T36" fmla="*/ 0 w 2081"/>
                <a:gd name="T37" fmla="*/ 0 h 2081"/>
                <a:gd name="T38" fmla="*/ 0 w 2081"/>
                <a:gd name="T39" fmla="*/ 0 h 2081"/>
                <a:gd name="T40" fmla="*/ 0 w 2081"/>
                <a:gd name="T41" fmla="*/ 0 h 2081"/>
                <a:gd name="T42" fmla="*/ 0 w 2081"/>
                <a:gd name="T43" fmla="*/ 0 h 2081"/>
                <a:gd name="T44" fmla="*/ 0 w 2081"/>
                <a:gd name="T45" fmla="*/ 0 h 2081"/>
                <a:gd name="T46" fmla="*/ 0 w 2081"/>
                <a:gd name="T47" fmla="*/ 0 h 2081"/>
                <a:gd name="T48" fmla="*/ 0 w 2081"/>
                <a:gd name="T49" fmla="*/ 0 h 2081"/>
                <a:gd name="T50" fmla="*/ 0 w 2081"/>
                <a:gd name="T51" fmla="*/ 0 h 2081"/>
                <a:gd name="T52" fmla="*/ 0 w 2081"/>
                <a:gd name="T53" fmla="*/ 0 h 2081"/>
                <a:gd name="T54" fmla="*/ 0 w 2081"/>
                <a:gd name="T55" fmla="*/ 0 h 2081"/>
                <a:gd name="T56" fmla="*/ 0 w 2081"/>
                <a:gd name="T57" fmla="*/ 0 h 2081"/>
                <a:gd name="T58" fmla="*/ 0 w 2081"/>
                <a:gd name="T59" fmla="*/ 0 h 2081"/>
                <a:gd name="T60" fmla="*/ 0 w 2081"/>
                <a:gd name="T61" fmla="*/ 0 h 2081"/>
                <a:gd name="T62" fmla="*/ 0 w 2081"/>
                <a:gd name="T63" fmla="*/ 0 h 2081"/>
                <a:gd name="T64" fmla="*/ 0 w 2081"/>
                <a:gd name="T65" fmla="*/ 0 h 2081"/>
                <a:gd name="T66" fmla="*/ 0 w 2081"/>
                <a:gd name="T67" fmla="*/ 0 h 2081"/>
                <a:gd name="T68" fmla="*/ 0 w 2081"/>
                <a:gd name="T69" fmla="*/ 0 h 2081"/>
                <a:gd name="T70" fmla="*/ 0 w 2081"/>
                <a:gd name="T71" fmla="*/ 0 h 2081"/>
                <a:gd name="T72" fmla="*/ 0 w 2081"/>
                <a:gd name="T73" fmla="*/ 0 h 2081"/>
                <a:gd name="T74" fmla="*/ 0 w 2081"/>
                <a:gd name="T75" fmla="*/ 0 h 2081"/>
                <a:gd name="T76" fmla="*/ 0 w 2081"/>
                <a:gd name="T77" fmla="*/ 0 h 2081"/>
                <a:gd name="T78" fmla="*/ 0 w 2081"/>
                <a:gd name="T79" fmla="*/ 0 h 2081"/>
                <a:gd name="T80" fmla="*/ 0 w 2081"/>
                <a:gd name="T81" fmla="*/ 0 h 2081"/>
                <a:gd name="T82" fmla="*/ 0 w 2081"/>
                <a:gd name="T83" fmla="*/ 0 h 2081"/>
                <a:gd name="T84" fmla="*/ 0 w 2081"/>
                <a:gd name="T85" fmla="*/ 0 h 2081"/>
                <a:gd name="T86" fmla="*/ 0 w 2081"/>
                <a:gd name="T87" fmla="*/ 0 h 2081"/>
                <a:gd name="T88" fmla="*/ 0 w 2081"/>
                <a:gd name="T89" fmla="*/ 0 h 2081"/>
                <a:gd name="T90" fmla="*/ 0 w 2081"/>
                <a:gd name="T91" fmla="*/ 0 h 2081"/>
                <a:gd name="T92" fmla="*/ 0 w 2081"/>
                <a:gd name="T93" fmla="*/ 0 h 2081"/>
                <a:gd name="T94" fmla="*/ 0 w 2081"/>
                <a:gd name="T95" fmla="*/ 0 h 2081"/>
                <a:gd name="T96" fmla="*/ 0 w 2081"/>
                <a:gd name="T97" fmla="*/ 0 h 2081"/>
                <a:gd name="T98" fmla="*/ 0 w 2081"/>
                <a:gd name="T99" fmla="*/ 0 h 2081"/>
                <a:gd name="T100" fmla="*/ 0 w 2081"/>
                <a:gd name="T101" fmla="*/ 0 h 2081"/>
                <a:gd name="T102" fmla="*/ 0 w 2081"/>
                <a:gd name="T103" fmla="*/ 0 h 2081"/>
                <a:gd name="T104" fmla="*/ 0 w 2081"/>
                <a:gd name="T105" fmla="*/ 0 h 2081"/>
                <a:gd name="T106" fmla="*/ 0 w 2081"/>
                <a:gd name="T107" fmla="*/ 0 h 2081"/>
                <a:gd name="T108" fmla="*/ 0 w 2081"/>
                <a:gd name="T109" fmla="*/ 0 h 2081"/>
                <a:gd name="T110" fmla="*/ 0 w 2081"/>
                <a:gd name="T111" fmla="*/ 0 h 2081"/>
                <a:gd name="T112" fmla="*/ 0 w 2081"/>
                <a:gd name="T113" fmla="*/ 0 h 2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1"/>
                <a:gd name="T172" fmla="*/ 0 h 2081"/>
                <a:gd name="T173" fmla="*/ 2081 w 2081"/>
                <a:gd name="T174" fmla="*/ 2081 h 20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1" h="2081">
                  <a:moveTo>
                    <a:pt x="1040" y="2081"/>
                  </a:moveTo>
                  <a:lnTo>
                    <a:pt x="1040" y="2081"/>
                  </a:lnTo>
                  <a:lnTo>
                    <a:pt x="1067" y="2081"/>
                  </a:lnTo>
                  <a:lnTo>
                    <a:pt x="1093" y="2080"/>
                  </a:lnTo>
                  <a:lnTo>
                    <a:pt x="1121" y="2078"/>
                  </a:lnTo>
                  <a:lnTo>
                    <a:pt x="1147" y="2076"/>
                  </a:lnTo>
                  <a:lnTo>
                    <a:pt x="1173" y="2073"/>
                  </a:lnTo>
                  <a:lnTo>
                    <a:pt x="1199" y="2069"/>
                  </a:lnTo>
                  <a:lnTo>
                    <a:pt x="1224" y="2065"/>
                  </a:lnTo>
                  <a:lnTo>
                    <a:pt x="1250" y="2060"/>
                  </a:lnTo>
                  <a:lnTo>
                    <a:pt x="1276" y="2054"/>
                  </a:lnTo>
                  <a:lnTo>
                    <a:pt x="1301" y="2048"/>
                  </a:lnTo>
                  <a:lnTo>
                    <a:pt x="1325" y="2042"/>
                  </a:lnTo>
                  <a:lnTo>
                    <a:pt x="1350" y="2034"/>
                  </a:lnTo>
                  <a:lnTo>
                    <a:pt x="1374" y="2027"/>
                  </a:lnTo>
                  <a:lnTo>
                    <a:pt x="1398" y="2018"/>
                  </a:lnTo>
                  <a:lnTo>
                    <a:pt x="1422" y="2008"/>
                  </a:lnTo>
                  <a:lnTo>
                    <a:pt x="1445" y="1999"/>
                  </a:lnTo>
                  <a:lnTo>
                    <a:pt x="1469" y="1989"/>
                  </a:lnTo>
                  <a:lnTo>
                    <a:pt x="1491" y="1978"/>
                  </a:lnTo>
                  <a:lnTo>
                    <a:pt x="1514" y="1967"/>
                  </a:lnTo>
                  <a:lnTo>
                    <a:pt x="1536" y="1955"/>
                  </a:lnTo>
                  <a:lnTo>
                    <a:pt x="1558" y="1943"/>
                  </a:lnTo>
                  <a:lnTo>
                    <a:pt x="1580" y="1930"/>
                  </a:lnTo>
                  <a:lnTo>
                    <a:pt x="1601" y="1917"/>
                  </a:lnTo>
                  <a:lnTo>
                    <a:pt x="1622" y="1903"/>
                  </a:lnTo>
                  <a:lnTo>
                    <a:pt x="1663" y="1875"/>
                  </a:lnTo>
                  <a:lnTo>
                    <a:pt x="1702" y="1843"/>
                  </a:lnTo>
                  <a:lnTo>
                    <a:pt x="1740" y="1810"/>
                  </a:lnTo>
                  <a:lnTo>
                    <a:pt x="1776" y="1776"/>
                  </a:lnTo>
                  <a:lnTo>
                    <a:pt x="1810" y="1740"/>
                  </a:lnTo>
                  <a:lnTo>
                    <a:pt x="1843" y="1702"/>
                  </a:lnTo>
                  <a:lnTo>
                    <a:pt x="1874" y="1663"/>
                  </a:lnTo>
                  <a:lnTo>
                    <a:pt x="1903" y="1622"/>
                  </a:lnTo>
                  <a:lnTo>
                    <a:pt x="1917" y="1602"/>
                  </a:lnTo>
                  <a:lnTo>
                    <a:pt x="1930" y="1580"/>
                  </a:lnTo>
                  <a:lnTo>
                    <a:pt x="1943" y="1558"/>
                  </a:lnTo>
                  <a:lnTo>
                    <a:pt x="1955" y="1536"/>
                  </a:lnTo>
                  <a:lnTo>
                    <a:pt x="1967" y="1514"/>
                  </a:lnTo>
                  <a:lnTo>
                    <a:pt x="1978" y="1492"/>
                  </a:lnTo>
                  <a:lnTo>
                    <a:pt x="1988" y="1469"/>
                  </a:lnTo>
                  <a:lnTo>
                    <a:pt x="1998" y="1446"/>
                  </a:lnTo>
                  <a:lnTo>
                    <a:pt x="2008" y="1422"/>
                  </a:lnTo>
                  <a:lnTo>
                    <a:pt x="2018" y="1398"/>
                  </a:lnTo>
                  <a:lnTo>
                    <a:pt x="2026" y="1374"/>
                  </a:lnTo>
                  <a:lnTo>
                    <a:pt x="2034" y="1350"/>
                  </a:lnTo>
                  <a:lnTo>
                    <a:pt x="2041" y="1325"/>
                  </a:lnTo>
                  <a:lnTo>
                    <a:pt x="2048" y="1301"/>
                  </a:lnTo>
                  <a:lnTo>
                    <a:pt x="2054" y="1276"/>
                  </a:lnTo>
                  <a:lnTo>
                    <a:pt x="2060" y="1250"/>
                  </a:lnTo>
                  <a:lnTo>
                    <a:pt x="2064" y="1225"/>
                  </a:lnTo>
                  <a:lnTo>
                    <a:pt x="2069" y="1199"/>
                  </a:lnTo>
                  <a:lnTo>
                    <a:pt x="2072" y="1173"/>
                  </a:lnTo>
                  <a:lnTo>
                    <a:pt x="2075" y="1147"/>
                  </a:lnTo>
                  <a:lnTo>
                    <a:pt x="2078" y="1121"/>
                  </a:lnTo>
                  <a:lnTo>
                    <a:pt x="2079" y="1094"/>
                  </a:lnTo>
                  <a:lnTo>
                    <a:pt x="2080" y="1067"/>
                  </a:lnTo>
                  <a:lnTo>
                    <a:pt x="2081" y="1041"/>
                  </a:lnTo>
                  <a:lnTo>
                    <a:pt x="2080" y="1014"/>
                  </a:lnTo>
                  <a:lnTo>
                    <a:pt x="2079" y="987"/>
                  </a:lnTo>
                  <a:lnTo>
                    <a:pt x="2078" y="960"/>
                  </a:lnTo>
                  <a:lnTo>
                    <a:pt x="2075" y="934"/>
                  </a:lnTo>
                  <a:lnTo>
                    <a:pt x="2072" y="908"/>
                  </a:lnTo>
                  <a:lnTo>
                    <a:pt x="2069" y="882"/>
                  </a:lnTo>
                  <a:lnTo>
                    <a:pt x="2064" y="857"/>
                  </a:lnTo>
                  <a:lnTo>
                    <a:pt x="2060" y="831"/>
                  </a:lnTo>
                  <a:lnTo>
                    <a:pt x="2054" y="805"/>
                  </a:lnTo>
                  <a:lnTo>
                    <a:pt x="2048" y="780"/>
                  </a:lnTo>
                  <a:lnTo>
                    <a:pt x="2041" y="756"/>
                  </a:lnTo>
                  <a:lnTo>
                    <a:pt x="2034" y="731"/>
                  </a:lnTo>
                  <a:lnTo>
                    <a:pt x="2026" y="707"/>
                  </a:lnTo>
                  <a:lnTo>
                    <a:pt x="2018" y="683"/>
                  </a:lnTo>
                  <a:lnTo>
                    <a:pt x="2008" y="659"/>
                  </a:lnTo>
                  <a:lnTo>
                    <a:pt x="1998" y="635"/>
                  </a:lnTo>
                  <a:lnTo>
                    <a:pt x="1988" y="612"/>
                  </a:lnTo>
                  <a:lnTo>
                    <a:pt x="1978" y="590"/>
                  </a:lnTo>
                  <a:lnTo>
                    <a:pt x="1967" y="567"/>
                  </a:lnTo>
                  <a:lnTo>
                    <a:pt x="1955" y="545"/>
                  </a:lnTo>
                  <a:lnTo>
                    <a:pt x="1943" y="523"/>
                  </a:lnTo>
                  <a:lnTo>
                    <a:pt x="1930" y="501"/>
                  </a:lnTo>
                  <a:lnTo>
                    <a:pt x="1917" y="480"/>
                  </a:lnTo>
                  <a:lnTo>
                    <a:pt x="1903" y="459"/>
                  </a:lnTo>
                  <a:lnTo>
                    <a:pt x="1874" y="418"/>
                  </a:lnTo>
                  <a:lnTo>
                    <a:pt x="1843" y="379"/>
                  </a:lnTo>
                  <a:lnTo>
                    <a:pt x="1810" y="341"/>
                  </a:lnTo>
                  <a:lnTo>
                    <a:pt x="1776" y="305"/>
                  </a:lnTo>
                  <a:lnTo>
                    <a:pt x="1740" y="271"/>
                  </a:lnTo>
                  <a:lnTo>
                    <a:pt x="1702" y="238"/>
                  </a:lnTo>
                  <a:lnTo>
                    <a:pt x="1663" y="207"/>
                  </a:lnTo>
                  <a:lnTo>
                    <a:pt x="1622" y="178"/>
                  </a:lnTo>
                  <a:lnTo>
                    <a:pt x="1601" y="164"/>
                  </a:lnTo>
                  <a:lnTo>
                    <a:pt x="1580" y="151"/>
                  </a:lnTo>
                  <a:lnTo>
                    <a:pt x="1558" y="138"/>
                  </a:lnTo>
                  <a:lnTo>
                    <a:pt x="1536" y="126"/>
                  </a:lnTo>
                  <a:lnTo>
                    <a:pt x="1514" y="114"/>
                  </a:lnTo>
                  <a:lnTo>
                    <a:pt x="1491" y="103"/>
                  </a:lnTo>
                  <a:lnTo>
                    <a:pt x="1469" y="93"/>
                  </a:lnTo>
                  <a:lnTo>
                    <a:pt x="1445" y="83"/>
                  </a:lnTo>
                  <a:lnTo>
                    <a:pt x="1422" y="73"/>
                  </a:lnTo>
                  <a:lnTo>
                    <a:pt x="1398" y="63"/>
                  </a:lnTo>
                  <a:lnTo>
                    <a:pt x="1374" y="55"/>
                  </a:lnTo>
                  <a:lnTo>
                    <a:pt x="1350" y="47"/>
                  </a:lnTo>
                  <a:lnTo>
                    <a:pt x="1325" y="40"/>
                  </a:lnTo>
                  <a:lnTo>
                    <a:pt x="1301" y="33"/>
                  </a:lnTo>
                  <a:lnTo>
                    <a:pt x="1276" y="27"/>
                  </a:lnTo>
                  <a:lnTo>
                    <a:pt x="1250" y="21"/>
                  </a:lnTo>
                  <a:lnTo>
                    <a:pt x="1224" y="16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7" y="6"/>
                  </a:lnTo>
                  <a:lnTo>
                    <a:pt x="1121" y="3"/>
                  </a:lnTo>
                  <a:lnTo>
                    <a:pt x="1093" y="2"/>
                  </a:lnTo>
                  <a:lnTo>
                    <a:pt x="1067" y="1"/>
                  </a:lnTo>
                  <a:lnTo>
                    <a:pt x="1040" y="0"/>
                  </a:lnTo>
                  <a:lnTo>
                    <a:pt x="1014" y="1"/>
                  </a:lnTo>
                  <a:lnTo>
                    <a:pt x="987" y="2"/>
                  </a:lnTo>
                  <a:lnTo>
                    <a:pt x="960" y="3"/>
                  </a:lnTo>
                  <a:lnTo>
                    <a:pt x="934" y="6"/>
                  </a:lnTo>
                  <a:lnTo>
                    <a:pt x="908" y="9"/>
                  </a:lnTo>
                  <a:lnTo>
                    <a:pt x="882" y="12"/>
                  </a:lnTo>
                  <a:lnTo>
                    <a:pt x="856" y="16"/>
                  </a:lnTo>
                  <a:lnTo>
                    <a:pt x="831" y="21"/>
                  </a:lnTo>
                  <a:lnTo>
                    <a:pt x="805" y="27"/>
                  </a:lnTo>
                  <a:lnTo>
                    <a:pt x="780" y="33"/>
                  </a:lnTo>
                  <a:lnTo>
                    <a:pt x="755" y="40"/>
                  </a:lnTo>
                  <a:lnTo>
                    <a:pt x="731" y="47"/>
                  </a:lnTo>
                  <a:lnTo>
                    <a:pt x="707" y="55"/>
                  </a:lnTo>
                  <a:lnTo>
                    <a:pt x="683" y="63"/>
                  </a:lnTo>
                  <a:lnTo>
                    <a:pt x="658" y="73"/>
                  </a:lnTo>
                  <a:lnTo>
                    <a:pt x="635" y="83"/>
                  </a:lnTo>
                  <a:lnTo>
                    <a:pt x="612" y="93"/>
                  </a:lnTo>
                  <a:lnTo>
                    <a:pt x="589" y="103"/>
                  </a:lnTo>
                  <a:lnTo>
                    <a:pt x="567" y="114"/>
                  </a:lnTo>
                  <a:lnTo>
                    <a:pt x="545" y="126"/>
                  </a:lnTo>
                  <a:lnTo>
                    <a:pt x="523" y="138"/>
                  </a:lnTo>
                  <a:lnTo>
                    <a:pt x="501" y="151"/>
                  </a:lnTo>
                  <a:lnTo>
                    <a:pt x="479" y="164"/>
                  </a:lnTo>
                  <a:lnTo>
                    <a:pt x="459" y="178"/>
                  </a:lnTo>
                  <a:lnTo>
                    <a:pt x="418" y="207"/>
                  </a:lnTo>
                  <a:lnTo>
                    <a:pt x="379" y="238"/>
                  </a:lnTo>
                  <a:lnTo>
                    <a:pt x="341" y="271"/>
                  </a:lnTo>
                  <a:lnTo>
                    <a:pt x="305" y="305"/>
                  </a:lnTo>
                  <a:lnTo>
                    <a:pt x="270" y="341"/>
                  </a:lnTo>
                  <a:lnTo>
                    <a:pt x="238" y="379"/>
                  </a:lnTo>
                  <a:lnTo>
                    <a:pt x="206" y="418"/>
                  </a:lnTo>
                  <a:lnTo>
                    <a:pt x="177" y="459"/>
                  </a:lnTo>
                  <a:lnTo>
                    <a:pt x="164" y="480"/>
                  </a:lnTo>
                  <a:lnTo>
                    <a:pt x="151" y="501"/>
                  </a:lnTo>
                  <a:lnTo>
                    <a:pt x="138" y="523"/>
                  </a:lnTo>
                  <a:lnTo>
                    <a:pt x="126" y="545"/>
                  </a:lnTo>
                  <a:lnTo>
                    <a:pt x="114" y="567"/>
                  </a:lnTo>
                  <a:lnTo>
                    <a:pt x="103" y="590"/>
                  </a:lnTo>
                  <a:lnTo>
                    <a:pt x="92" y="612"/>
                  </a:lnTo>
                  <a:lnTo>
                    <a:pt x="82" y="635"/>
                  </a:lnTo>
                  <a:lnTo>
                    <a:pt x="73" y="659"/>
                  </a:lnTo>
                  <a:lnTo>
                    <a:pt x="63" y="683"/>
                  </a:lnTo>
                  <a:lnTo>
                    <a:pt x="54" y="707"/>
                  </a:lnTo>
                  <a:lnTo>
                    <a:pt x="46" y="731"/>
                  </a:lnTo>
                  <a:lnTo>
                    <a:pt x="39" y="756"/>
                  </a:lnTo>
                  <a:lnTo>
                    <a:pt x="33" y="780"/>
                  </a:lnTo>
                  <a:lnTo>
                    <a:pt x="26" y="805"/>
                  </a:lnTo>
                  <a:lnTo>
                    <a:pt x="21" y="831"/>
                  </a:lnTo>
                  <a:lnTo>
                    <a:pt x="16" y="857"/>
                  </a:lnTo>
                  <a:lnTo>
                    <a:pt x="12" y="882"/>
                  </a:lnTo>
                  <a:lnTo>
                    <a:pt x="8" y="908"/>
                  </a:lnTo>
                  <a:lnTo>
                    <a:pt x="5" y="934"/>
                  </a:lnTo>
                  <a:lnTo>
                    <a:pt x="3" y="960"/>
                  </a:lnTo>
                  <a:lnTo>
                    <a:pt x="1" y="987"/>
                  </a:lnTo>
                  <a:lnTo>
                    <a:pt x="0" y="1014"/>
                  </a:lnTo>
                  <a:lnTo>
                    <a:pt x="0" y="1041"/>
                  </a:lnTo>
                  <a:lnTo>
                    <a:pt x="0" y="1067"/>
                  </a:lnTo>
                  <a:lnTo>
                    <a:pt x="1" y="1094"/>
                  </a:lnTo>
                  <a:lnTo>
                    <a:pt x="3" y="1121"/>
                  </a:lnTo>
                  <a:lnTo>
                    <a:pt x="5" y="1147"/>
                  </a:lnTo>
                  <a:lnTo>
                    <a:pt x="8" y="1173"/>
                  </a:lnTo>
                  <a:lnTo>
                    <a:pt x="12" y="1199"/>
                  </a:lnTo>
                  <a:lnTo>
                    <a:pt x="16" y="1225"/>
                  </a:lnTo>
                  <a:lnTo>
                    <a:pt x="21" y="1250"/>
                  </a:lnTo>
                  <a:lnTo>
                    <a:pt x="26" y="1276"/>
                  </a:lnTo>
                  <a:lnTo>
                    <a:pt x="33" y="1301"/>
                  </a:lnTo>
                  <a:lnTo>
                    <a:pt x="39" y="1325"/>
                  </a:lnTo>
                  <a:lnTo>
                    <a:pt x="46" y="1350"/>
                  </a:lnTo>
                  <a:lnTo>
                    <a:pt x="54" y="1374"/>
                  </a:lnTo>
                  <a:lnTo>
                    <a:pt x="63" y="1398"/>
                  </a:lnTo>
                  <a:lnTo>
                    <a:pt x="73" y="1422"/>
                  </a:lnTo>
                  <a:lnTo>
                    <a:pt x="82" y="1446"/>
                  </a:lnTo>
                  <a:lnTo>
                    <a:pt x="92" y="1469"/>
                  </a:lnTo>
                  <a:lnTo>
                    <a:pt x="103" y="1492"/>
                  </a:lnTo>
                  <a:lnTo>
                    <a:pt x="114" y="1514"/>
                  </a:lnTo>
                  <a:lnTo>
                    <a:pt x="126" y="1536"/>
                  </a:lnTo>
                  <a:lnTo>
                    <a:pt x="138" y="1558"/>
                  </a:lnTo>
                  <a:lnTo>
                    <a:pt x="151" y="1580"/>
                  </a:lnTo>
                  <a:lnTo>
                    <a:pt x="164" y="1602"/>
                  </a:lnTo>
                  <a:lnTo>
                    <a:pt x="177" y="1622"/>
                  </a:lnTo>
                  <a:lnTo>
                    <a:pt x="206" y="1663"/>
                  </a:lnTo>
                  <a:lnTo>
                    <a:pt x="238" y="1702"/>
                  </a:lnTo>
                  <a:lnTo>
                    <a:pt x="270" y="1740"/>
                  </a:lnTo>
                  <a:lnTo>
                    <a:pt x="305" y="1776"/>
                  </a:lnTo>
                  <a:lnTo>
                    <a:pt x="341" y="1810"/>
                  </a:lnTo>
                  <a:lnTo>
                    <a:pt x="379" y="1843"/>
                  </a:lnTo>
                  <a:lnTo>
                    <a:pt x="418" y="1875"/>
                  </a:lnTo>
                  <a:lnTo>
                    <a:pt x="459" y="1903"/>
                  </a:lnTo>
                  <a:lnTo>
                    <a:pt x="479" y="1917"/>
                  </a:lnTo>
                  <a:lnTo>
                    <a:pt x="501" y="1930"/>
                  </a:lnTo>
                  <a:lnTo>
                    <a:pt x="523" y="1943"/>
                  </a:lnTo>
                  <a:lnTo>
                    <a:pt x="545" y="1955"/>
                  </a:lnTo>
                  <a:lnTo>
                    <a:pt x="567" y="1967"/>
                  </a:lnTo>
                  <a:lnTo>
                    <a:pt x="589" y="1978"/>
                  </a:lnTo>
                  <a:lnTo>
                    <a:pt x="612" y="1989"/>
                  </a:lnTo>
                  <a:lnTo>
                    <a:pt x="635" y="1999"/>
                  </a:lnTo>
                  <a:lnTo>
                    <a:pt x="658" y="2008"/>
                  </a:lnTo>
                  <a:lnTo>
                    <a:pt x="683" y="2018"/>
                  </a:lnTo>
                  <a:lnTo>
                    <a:pt x="707" y="2027"/>
                  </a:lnTo>
                  <a:lnTo>
                    <a:pt x="731" y="2034"/>
                  </a:lnTo>
                  <a:lnTo>
                    <a:pt x="755" y="2042"/>
                  </a:lnTo>
                  <a:lnTo>
                    <a:pt x="780" y="2048"/>
                  </a:lnTo>
                  <a:lnTo>
                    <a:pt x="805" y="2054"/>
                  </a:lnTo>
                  <a:lnTo>
                    <a:pt x="831" y="2060"/>
                  </a:lnTo>
                  <a:lnTo>
                    <a:pt x="856" y="2065"/>
                  </a:lnTo>
                  <a:lnTo>
                    <a:pt x="882" y="2069"/>
                  </a:lnTo>
                  <a:lnTo>
                    <a:pt x="908" y="2073"/>
                  </a:lnTo>
                  <a:lnTo>
                    <a:pt x="934" y="2076"/>
                  </a:lnTo>
                  <a:lnTo>
                    <a:pt x="960" y="2078"/>
                  </a:lnTo>
                  <a:lnTo>
                    <a:pt x="987" y="2080"/>
                  </a:lnTo>
                  <a:lnTo>
                    <a:pt x="1014" y="2081"/>
                  </a:lnTo>
                  <a:lnTo>
                    <a:pt x="1040" y="20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389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390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391"/>
            <p:cNvSpPr>
              <a:spLocks/>
            </p:cNvSpPr>
            <p:nvPr/>
          </p:nvSpPr>
          <p:spPr bwMode="auto">
            <a:xfrm>
              <a:off x="356" y="2197"/>
              <a:ext cx="557" cy="398"/>
            </a:xfrm>
            <a:custGeom>
              <a:avLst/>
              <a:gdLst>
                <a:gd name="T0" fmla="*/ 0 w 1679"/>
                <a:gd name="T1" fmla="*/ 0 h 1198"/>
                <a:gd name="T2" fmla="*/ 0 w 1679"/>
                <a:gd name="T3" fmla="*/ 0 h 1198"/>
                <a:gd name="T4" fmla="*/ 0 w 1679"/>
                <a:gd name="T5" fmla="*/ 0 h 1198"/>
                <a:gd name="T6" fmla="*/ 0 w 1679"/>
                <a:gd name="T7" fmla="*/ 0 h 1198"/>
                <a:gd name="T8" fmla="*/ 0 w 1679"/>
                <a:gd name="T9" fmla="*/ 0 h 1198"/>
                <a:gd name="T10" fmla="*/ 0 w 1679"/>
                <a:gd name="T11" fmla="*/ 0 h 1198"/>
                <a:gd name="T12" fmla="*/ 0 w 1679"/>
                <a:gd name="T13" fmla="*/ 0 h 1198"/>
                <a:gd name="T14" fmla="*/ 0 w 1679"/>
                <a:gd name="T15" fmla="*/ 0 h 1198"/>
                <a:gd name="T16" fmla="*/ 0 w 1679"/>
                <a:gd name="T17" fmla="*/ 0 h 1198"/>
                <a:gd name="T18" fmla="*/ 0 w 1679"/>
                <a:gd name="T19" fmla="*/ 0 h 1198"/>
                <a:gd name="T20" fmla="*/ 0 w 1679"/>
                <a:gd name="T21" fmla="*/ 0 h 1198"/>
                <a:gd name="T22" fmla="*/ 0 w 1679"/>
                <a:gd name="T23" fmla="*/ 0 h 1198"/>
                <a:gd name="T24" fmla="*/ 0 w 1679"/>
                <a:gd name="T25" fmla="*/ 0 h 1198"/>
                <a:gd name="T26" fmla="*/ 0 w 1679"/>
                <a:gd name="T27" fmla="*/ 0 h 1198"/>
                <a:gd name="T28" fmla="*/ 0 w 1679"/>
                <a:gd name="T29" fmla="*/ 0 h 1198"/>
                <a:gd name="T30" fmla="*/ 0 w 1679"/>
                <a:gd name="T31" fmla="*/ 0 h 1198"/>
                <a:gd name="T32" fmla="*/ 0 w 1679"/>
                <a:gd name="T33" fmla="*/ 0 h 1198"/>
                <a:gd name="T34" fmla="*/ 0 w 1679"/>
                <a:gd name="T35" fmla="*/ 0 h 1198"/>
                <a:gd name="T36" fmla="*/ 0 w 1679"/>
                <a:gd name="T37" fmla="*/ 0 h 1198"/>
                <a:gd name="T38" fmla="*/ 0 w 1679"/>
                <a:gd name="T39" fmla="*/ 0 h 1198"/>
                <a:gd name="T40" fmla="*/ 0 w 1679"/>
                <a:gd name="T41" fmla="*/ 0 h 1198"/>
                <a:gd name="T42" fmla="*/ 0 w 1679"/>
                <a:gd name="T43" fmla="*/ 0 h 1198"/>
                <a:gd name="T44" fmla="*/ 0 w 1679"/>
                <a:gd name="T45" fmla="*/ 0 h 1198"/>
                <a:gd name="T46" fmla="*/ 0 w 1679"/>
                <a:gd name="T47" fmla="*/ 0 h 1198"/>
                <a:gd name="T48" fmla="*/ 0 w 1679"/>
                <a:gd name="T49" fmla="*/ 0 h 1198"/>
                <a:gd name="T50" fmla="*/ 0 w 1679"/>
                <a:gd name="T51" fmla="*/ 0 h 1198"/>
                <a:gd name="T52" fmla="*/ 0 w 1679"/>
                <a:gd name="T53" fmla="*/ 0 h 1198"/>
                <a:gd name="T54" fmla="*/ 0 w 1679"/>
                <a:gd name="T55" fmla="*/ 0 h 1198"/>
                <a:gd name="T56" fmla="*/ 0 w 1679"/>
                <a:gd name="T57" fmla="*/ 0 h 1198"/>
                <a:gd name="T58" fmla="*/ 0 w 1679"/>
                <a:gd name="T59" fmla="*/ 0 h 1198"/>
                <a:gd name="T60" fmla="*/ 0 w 1679"/>
                <a:gd name="T61" fmla="*/ 0 h 1198"/>
                <a:gd name="T62" fmla="*/ 0 w 1679"/>
                <a:gd name="T63" fmla="*/ 0 h 1198"/>
                <a:gd name="T64" fmla="*/ 0 w 1679"/>
                <a:gd name="T65" fmla="*/ 0 h 1198"/>
                <a:gd name="T66" fmla="*/ 0 w 1679"/>
                <a:gd name="T67" fmla="*/ 0 h 1198"/>
                <a:gd name="T68" fmla="*/ 0 w 1679"/>
                <a:gd name="T69" fmla="*/ 0 h 1198"/>
                <a:gd name="T70" fmla="*/ 0 w 1679"/>
                <a:gd name="T71" fmla="*/ 0 h 1198"/>
                <a:gd name="T72" fmla="*/ 0 w 1679"/>
                <a:gd name="T73" fmla="*/ 0 h 1198"/>
                <a:gd name="T74" fmla="*/ 0 w 1679"/>
                <a:gd name="T75" fmla="*/ 0 h 1198"/>
                <a:gd name="T76" fmla="*/ 0 w 1679"/>
                <a:gd name="T77" fmla="*/ 0 h 1198"/>
                <a:gd name="T78" fmla="*/ 0 w 1679"/>
                <a:gd name="T79" fmla="*/ 0 h 1198"/>
                <a:gd name="T80" fmla="*/ 0 w 1679"/>
                <a:gd name="T81" fmla="*/ 0 h 1198"/>
                <a:gd name="T82" fmla="*/ 0 w 1679"/>
                <a:gd name="T83" fmla="*/ 0 h 1198"/>
                <a:gd name="T84" fmla="*/ 0 w 1679"/>
                <a:gd name="T85" fmla="*/ 0 h 1198"/>
                <a:gd name="T86" fmla="*/ 0 w 1679"/>
                <a:gd name="T87" fmla="*/ 0 h 1198"/>
                <a:gd name="T88" fmla="*/ 0 w 1679"/>
                <a:gd name="T89" fmla="*/ 0 h 1198"/>
                <a:gd name="T90" fmla="*/ 0 w 1679"/>
                <a:gd name="T91" fmla="*/ 0 h 1198"/>
                <a:gd name="T92" fmla="*/ 0 w 1679"/>
                <a:gd name="T93" fmla="*/ 0 h 1198"/>
                <a:gd name="T94" fmla="*/ 0 w 1679"/>
                <a:gd name="T95" fmla="*/ 0 h 1198"/>
                <a:gd name="T96" fmla="*/ 0 w 1679"/>
                <a:gd name="T97" fmla="*/ 0 h 1198"/>
                <a:gd name="T98" fmla="*/ 0 w 1679"/>
                <a:gd name="T99" fmla="*/ 0 h 1198"/>
                <a:gd name="T100" fmla="*/ 0 w 1679"/>
                <a:gd name="T101" fmla="*/ 0 h 1198"/>
                <a:gd name="T102" fmla="*/ 0 w 1679"/>
                <a:gd name="T103" fmla="*/ 0 h 1198"/>
                <a:gd name="T104" fmla="*/ 0 w 1679"/>
                <a:gd name="T105" fmla="*/ 0 h 1198"/>
                <a:gd name="T106" fmla="*/ 0 w 1679"/>
                <a:gd name="T107" fmla="*/ 0 h 1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79"/>
                <a:gd name="T163" fmla="*/ 0 h 1198"/>
                <a:gd name="T164" fmla="*/ 1679 w 1679"/>
                <a:gd name="T165" fmla="*/ 1198 h 1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79" h="1198">
                  <a:moveTo>
                    <a:pt x="1598" y="0"/>
                  </a:moveTo>
                  <a:lnTo>
                    <a:pt x="1598" y="0"/>
                  </a:lnTo>
                  <a:lnTo>
                    <a:pt x="1607" y="20"/>
                  </a:lnTo>
                  <a:lnTo>
                    <a:pt x="1616" y="41"/>
                  </a:lnTo>
                  <a:lnTo>
                    <a:pt x="1624" y="62"/>
                  </a:lnTo>
                  <a:lnTo>
                    <a:pt x="1632" y="83"/>
                  </a:lnTo>
                  <a:lnTo>
                    <a:pt x="1639" y="105"/>
                  </a:lnTo>
                  <a:lnTo>
                    <a:pt x="1646" y="127"/>
                  </a:lnTo>
                  <a:lnTo>
                    <a:pt x="1652" y="150"/>
                  </a:lnTo>
                  <a:lnTo>
                    <a:pt x="1657" y="172"/>
                  </a:lnTo>
                  <a:lnTo>
                    <a:pt x="1663" y="194"/>
                  </a:lnTo>
                  <a:lnTo>
                    <a:pt x="1667" y="217"/>
                  </a:lnTo>
                  <a:lnTo>
                    <a:pt x="1671" y="240"/>
                  </a:lnTo>
                  <a:lnTo>
                    <a:pt x="1674" y="263"/>
                  </a:lnTo>
                  <a:lnTo>
                    <a:pt x="1676" y="288"/>
                  </a:lnTo>
                  <a:lnTo>
                    <a:pt x="1678" y="311"/>
                  </a:lnTo>
                  <a:lnTo>
                    <a:pt x="1679" y="335"/>
                  </a:lnTo>
                  <a:lnTo>
                    <a:pt x="1679" y="359"/>
                  </a:lnTo>
                  <a:lnTo>
                    <a:pt x="1678" y="402"/>
                  </a:lnTo>
                  <a:lnTo>
                    <a:pt x="1675" y="445"/>
                  </a:lnTo>
                  <a:lnTo>
                    <a:pt x="1669" y="487"/>
                  </a:lnTo>
                  <a:lnTo>
                    <a:pt x="1662" y="528"/>
                  </a:lnTo>
                  <a:lnTo>
                    <a:pt x="1652" y="568"/>
                  </a:lnTo>
                  <a:lnTo>
                    <a:pt x="1640" y="609"/>
                  </a:lnTo>
                  <a:lnTo>
                    <a:pt x="1627" y="647"/>
                  </a:lnTo>
                  <a:lnTo>
                    <a:pt x="1612" y="685"/>
                  </a:lnTo>
                  <a:lnTo>
                    <a:pt x="1596" y="722"/>
                  </a:lnTo>
                  <a:lnTo>
                    <a:pt x="1577" y="759"/>
                  </a:lnTo>
                  <a:lnTo>
                    <a:pt x="1557" y="794"/>
                  </a:lnTo>
                  <a:lnTo>
                    <a:pt x="1536" y="828"/>
                  </a:lnTo>
                  <a:lnTo>
                    <a:pt x="1512" y="860"/>
                  </a:lnTo>
                  <a:lnTo>
                    <a:pt x="1487" y="893"/>
                  </a:lnTo>
                  <a:lnTo>
                    <a:pt x="1460" y="923"/>
                  </a:lnTo>
                  <a:lnTo>
                    <a:pt x="1433" y="952"/>
                  </a:lnTo>
                  <a:lnTo>
                    <a:pt x="1404" y="980"/>
                  </a:lnTo>
                  <a:lnTo>
                    <a:pt x="1374" y="1006"/>
                  </a:lnTo>
                  <a:lnTo>
                    <a:pt x="1341" y="1032"/>
                  </a:lnTo>
                  <a:lnTo>
                    <a:pt x="1308" y="1055"/>
                  </a:lnTo>
                  <a:lnTo>
                    <a:pt x="1275" y="1077"/>
                  </a:lnTo>
                  <a:lnTo>
                    <a:pt x="1240" y="1097"/>
                  </a:lnTo>
                  <a:lnTo>
                    <a:pt x="1203" y="1115"/>
                  </a:lnTo>
                  <a:lnTo>
                    <a:pt x="1166" y="1132"/>
                  </a:lnTo>
                  <a:lnTo>
                    <a:pt x="1128" y="1147"/>
                  </a:lnTo>
                  <a:lnTo>
                    <a:pt x="1089" y="1160"/>
                  </a:lnTo>
                  <a:lnTo>
                    <a:pt x="1049" y="1171"/>
                  </a:lnTo>
                  <a:lnTo>
                    <a:pt x="1008" y="1181"/>
                  </a:lnTo>
                  <a:lnTo>
                    <a:pt x="967" y="1189"/>
                  </a:lnTo>
                  <a:lnTo>
                    <a:pt x="926" y="1194"/>
                  </a:lnTo>
                  <a:lnTo>
                    <a:pt x="882" y="1197"/>
                  </a:lnTo>
                  <a:lnTo>
                    <a:pt x="839" y="1198"/>
                  </a:lnTo>
                  <a:lnTo>
                    <a:pt x="796" y="1197"/>
                  </a:lnTo>
                  <a:lnTo>
                    <a:pt x="753" y="1194"/>
                  </a:lnTo>
                  <a:lnTo>
                    <a:pt x="711" y="1189"/>
                  </a:lnTo>
                  <a:lnTo>
                    <a:pt x="670" y="1181"/>
                  </a:lnTo>
                  <a:lnTo>
                    <a:pt x="630" y="1171"/>
                  </a:lnTo>
                  <a:lnTo>
                    <a:pt x="589" y="1160"/>
                  </a:lnTo>
                  <a:lnTo>
                    <a:pt x="551" y="1147"/>
                  </a:lnTo>
                  <a:lnTo>
                    <a:pt x="513" y="1132"/>
                  </a:lnTo>
                  <a:lnTo>
                    <a:pt x="476" y="1115"/>
                  </a:lnTo>
                  <a:lnTo>
                    <a:pt x="439" y="1097"/>
                  </a:lnTo>
                  <a:lnTo>
                    <a:pt x="404" y="1077"/>
                  </a:lnTo>
                  <a:lnTo>
                    <a:pt x="370" y="1055"/>
                  </a:lnTo>
                  <a:lnTo>
                    <a:pt x="337" y="1032"/>
                  </a:lnTo>
                  <a:lnTo>
                    <a:pt x="305" y="1006"/>
                  </a:lnTo>
                  <a:lnTo>
                    <a:pt x="275" y="980"/>
                  </a:lnTo>
                  <a:lnTo>
                    <a:pt x="246" y="952"/>
                  </a:lnTo>
                  <a:lnTo>
                    <a:pt x="218" y="923"/>
                  </a:lnTo>
                  <a:lnTo>
                    <a:pt x="192" y="893"/>
                  </a:lnTo>
                  <a:lnTo>
                    <a:pt x="166" y="860"/>
                  </a:lnTo>
                  <a:lnTo>
                    <a:pt x="143" y="828"/>
                  </a:lnTo>
                  <a:lnTo>
                    <a:pt x="121" y="794"/>
                  </a:lnTo>
                  <a:lnTo>
                    <a:pt x="101" y="759"/>
                  </a:lnTo>
                  <a:lnTo>
                    <a:pt x="83" y="722"/>
                  </a:lnTo>
                  <a:lnTo>
                    <a:pt x="66" y="685"/>
                  </a:lnTo>
                  <a:lnTo>
                    <a:pt x="51" y="647"/>
                  </a:lnTo>
                  <a:lnTo>
                    <a:pt x="38" y="609"/>
                  </a:lnTo>
                  <a:lnTo>
                    <a:pt x="27" y="568"/>
                  </a:lnTo>
                  <a:lnTo>
                    <a:pt x="17" y="528"/>
                  </a:lnTo>
                  <a:lnTo>
                    <a:pt x="9" y="487"/>
                  </a:lnTo>
                  <a:lnTo>
                    <a:pt x="4" y="445"/>
                  </a:lnTo>
                  <a:lnTo>
                    <a:pt x="1" y="402"/>
                  </a:lnTo>
                  <a:lnTo>
                    <a:pt x="0" y="359"/>
                  </a:lnTo>
                  <a:lnTo>
                    <a:pt x="0" y="329"/>
                  </a:lnTo>
                  <a:lnTo>
                    <a:pt x="2" y="299"/>
                  </a:lnTo>
                  <a:lnTo>
                    <a:pt x="4" y="269"/>
                  </a:lnTo>
                  <a:lnTo>
                    <a:pt x="8" y="240"/>
                  </a:lnTo>
                  <a:lnTo>
                    <a:pt x="12" y="211"/>
                  </a:lnTo>
                  <a:lnTo>
                    <a:pt x="18" y="183"/>
                  </a:lnTo>
                  <a:lnTo>
                    <a:pt x="26" y="155"/>
                  </a:lnTo>
                  <a:lnTo>
                    <a:pt x="33" y="126"/>
                  </a:lnTo>
                  <a:lnTo>
                    <a:pt x="43" y="128"/>
                  </a:lnTo>
                  <a:lnTo>
                    <a:pt x="53" y="131"/>
                  </a:lnTo>
                  <a:lnTo>
                    <a:pt x="64" y="137"/>
                  </a:lnTo>
                  <a:lnTo>
                    <a:pt x="75" y="143"/>
                  </a:lnTo>
                  <a:lnTo>
                    <a:pt x="86" y="150"/>
                  </a:lnTo>
                  <a:lnTo>
                    <a:pt x="98" y="158"/>
                  </a:lnTo>
                  <a:lnTo>
                    <a:pt x="120" y="177"/>
                  </a:lnTo>
                  <a:lnTo>
                    <a:pt x="141" y="197"/>
                  </a:lnTo>
                  <a:lnTo>
                    <a:pt x="160" y="217"/>
                  </a:lnTo>
                  <a:lnTo>
                    <a:pt x="177" y="235"/>
                  </a:lnTo>
                  <a:lnTo>
                    <a:pt x="189" y="250"/>
                  </a:lnTo>
                  <a:lnTo>
                    <a:pt x="214" y="282"/>
                  </a:lnTo>
                  <a:lnTo>
                    <a:pt x="232" y="305"/>
                  </a:lnTo>
                  <a:lnTo>
                    <a:pt x="253" y="329"/>
                  </a:lnTo>
                  <a:lnTo>
                    <a:pt x="279" y="355"/>
                  </a:lnTo>
                  <a:lnTo>
                    <a:pt x="308" y="382"/>
                  </a:lnTo>
                  <a:lnTo>
                    <a:pt x="325" y="396"/>
                  </a:lnTo>
                  <a:lnTo>
                    <a:pt x="342" y="410"/>
                  </a:lnTo>
                  <a:lnTo>
                    <a:pt x="360" y="424"/>
                  </a:lnTo>
                  <a:lnTo>
                    <a:pt x="378" y="438"/>
                  </a:lnTo>
                  <a:lnTo>
                    <a:pt x="398" y="452"/>
                  </a:lnTo>
                  <a:lnTo>
                    <a:pt x="419" y="465"/>
                  </a:lnTo>
                  <a:lnTo>
                    <a:pt x="441" y="478"/>
                  </a:lnTo>
                  <a:lnTo>
                    <a:pt x="464" y="491"/>
                  </a:lnTo>
                  <a:lnTo>
                    <a:pt x="490" y="502"/>
                  </a:lnTo>
                  <a:lnTo>
                    <a:pt x="515" y="514"/>
                  </a:lnTo>
                  <a:lnTo>
                    <a:pt x="541" y="524"/>
                  </a:lnTo>
                  <a:lnTo>
                    <a:pt x="569" y="534"/>
                  </a:lnTo>
                  <a:lnTo>
                    <a:pt x="597" y="543"/>
                  </a:lnTo>
                  <a:lnTo>
                    <a:pt x="628" y="551"/>
                  </a:lnTo>
                  <a:lnTo>
                    <a:pt x="658" y="558"/>
                  </a:lnTo>
                  <a:lnTo>
                    <a:pt x="690" y="564"/>
                  </a:lnTo>
                  <a:lnTo>
                    <a:pt x="723" y="569"/>
                  </a:lnTo>
                  <a:lnTo>
                    <a:pt x="757" y="573"/>
                  </a:lnTo>
                  <a:lnTo>
                    <a:pt x="794" y="575"/>
                  </a:lnTo>
                  <a:lnTo>
                    <a:pt x="830" y="576"/>
                  </a:lnTo>
                  <a:lnTo>
                    <a:pt x="818" y="585"/>
                  </a:lnTo>
                  <a:lnTo>
                    <a:pt x="805" y="593"/>
                  </a:lnTo>
                  <a:lnTo>
                    <a:pt x="789" y="601"/>
                  </a:lnTo>
                  <a:lnTo>
                    <a:pt x="772" y="610"/>
                  </a:lnTo>
                  <a:lnTo>
                    <a:pt x="733" y="626"/>
                  </a:lnTo>
                  <a:lnTo>
                    <a:pt x="693" y="641"/>
                  </a:lnTo>
                  <a:lnTo>
                    <a:pt x="652" y="656"/>
                  </a:lnTo>
                  <a:lnTo>
                    <a:pt x="612" y="668"/>
                  </a:lnTo>
                  <a:lnTo>
                    <a:pt x="577" y="679"/>
                  </a:lnTo>
                  <a:lnTo>
                    <a:pt x="547" y="686"/>
                  </a:lnTo>
                  <a:lnTo>
                    <a:pt x="562" y="695"/>
                  </a:lnTo>
                  <a:lnTo>
                    <a:pt x="578" y="702"/>
                  </a:lnTo>
                  <a:lnTo>
                    <a:pt x="593" y="708"/>
                  </a:lnTo>
                  <a:lnTo>
                    <a:pt x="608" y="713"/>
                  </a:lnTo>
                  <a:lnTo>
                    <a:pt x="623" y="716"/>
                  </a:lnTo>
                  <a:lnTo>
                    <a:pt x="638" y="719"/>
                  </a:lnTo>
                  <a:lnTo>
                    <a:pt x="651" y="720"/>
                  </a:lnTo>
                  <a:lnTo>
                    <a:pt x="665" y="721"/>
                  </a:lnTo>
                  <a:lnTo>
                    <a:pt x="687" y="720"/>
                  </a:lnTo>
                  <a:lnTo>
                    <a:pt x="708" y="717"/>
                  </a:lnTo>
                  <a:lnTo>
                    <a:pt x="730" y="712"/>
                  </a:lnTo>
                  <a:lnTo>
                    <a:pt x="751" y="706"/>
                  </a:lnTo>
                  <a:lnTo>
                    <a:pt x="773" y="699"/>
                  </a:lnTo>
                  <a:lnTo>
                    <a:pt x="794" y="691"/>
                  </a:lnTo>
                  <a:lnTo>
                    <a:pt x="814" y="683"/>
                  </a:lnTo>
                  <a:lnTo>
                    <a:pt x="834" y="674"/>
                  </a:lnTo>
                  <a:lnTo>
                    <a:pt x="890" y="647"/>
                  </a:lnTo>
                  <a:lnTo>
                    <a:pt x="942" y="624"/>
                  </a:lnTo>
                  <a:lnTo>
                    <a:pt x="990" y="603"/>
                  </a:lnTo>
                  <a:lnTo>
                    <a:pt x="1013" y="594"/>
                  </a:lnTo>
                  <a:lnTo>
                    <a:pt x="1036" y="586"/>
                  </a:lnTo>
                  <a:lnTo>
                    <a:pt x="1059" y="578"/>
                  </a:lnTo>
                  <a:lnTo>
                    <a:pt x="1082" y="572"/>
                  </a:lnTo>
                  <a:lnTo>
                    <a:pt x="1104" y="566"/>
                  </a:lnTo>
                  <a:lnTo>
                    <a:pt x="1127" y="562"/>
                  </a:lnTo>
                  <a:lnTo>
                    <a:pt x="1149" y="559"/>
                  </a:lnTo>
                  <a:lnTo>
                    <a:pt x="1172" y="558"/>
                  </a:lnTo>
                  <a:lnTo>
                    <a:pt x="1195" y="557"/>
                  </a:lnTo>
                  <a:lnTo>
                    <a:pt x="1220" y="558"/>
                  </a:lnTo>
                  <a:lnTo>
                    <a:pt x="1217" y="548"/>
                  </a:lnTo>
                  <a:lnTo>
                    <a:pt x="1211" y="540"/>
                  </a:lnTo>
                  <a:lnTo>
                    <a:pt x="1208" y="536"/>
                  </a:lnTo>
                  <a:lnTo>
                    <a:pt x="1205" y="533"/>
                  </a:lnTo>
                  <a:lnTo>
                    <a:pt x="1200" y="529"/>
                  </a:lnTo>
                  <a:lnTo>
                    <a:pt x="1195" y="527"/>
                  </a:lnTo>
                  <a:lnTo>
                    <a:pt x="1190" y="524"/>
                  </a:lnTo>
                  <a:lnTo>
                    <a:pt x="1183" y="522"/>
                  </a:lnTo>
                  <a:lnTo>
                    <a:pt x="1176" y="520"/>
                  </a:lnTo>
                  <a:lnTo>
                    <a:pt x="1168" y="519"/>
                  </a:lnTo>
                  <a:lnTo>
                    <a:pt x="1150" y="518"/>
                  </a:lnTo>
                  <a:lnTo>
                    <a:pt x="1127" y="520"/>
                  </a:lnTo>
                  <a:lnTo>
                    <a:pt x="1084" y="524"/>
                  </a:lnTo>
                  <a:lnTo>
                    <a:pt x="1049" y="525"/>
                  </a:lnTo>
                  <a:lnTo>
                    <a:pt x="1036" y="524"/>
                  </a:lnTo>
                  <a:lnTo>
                    <a:pt x="1024" y="523"/>
                  </a:lnTo>
                  <a:lnTo>
                    <a:pt x="1014" y="522"/>
                  </a:lnTo>
                  <a:lnTo>
                    <a:pt x="1006" y="520"/>
                  </a:lnTo>
                  <a:lnTo>
                    <a:pt x="1032" y="512"/>
                  </a:lnTo>
                  <a:lnTo>
                    <a:pt x="1059" y="502"/>
                  </a:lnTo>
                  <a:lnTo>
                    <a:pt x="1085" y="491"/>
                  </a:lnTo>
                  <a:lnTo>
                    <a:pt x="1110" y="479"/>
                  </a:lnTo>
                  <a:lnTo>
                    <a:pt x="1135" y="466"/>
                  </a:lnTo>
                  <a:lnTo>
                    <a:pt x="1159" y="452"/>
                  </a:lnTo>
                  <a:lnTo>
                    <a:pt x="1183" y="437"/>
                  </a:lnTo>
                  <a:lnTo>
                    <a:pt x="1206" y="420"/>
                  </a:lnTo>
                  <a:lnTo>
                    <a:pt x="1229" y="404"/>
                  </a:lnTo>
                  <a:lnTo>
                    <a:pt x="1251" y="387"/>
                  </a:lnTo>
                  <a:lnTo>
                    <a:pt x="1273" y="370"/>
                  </a:lnTo>
                  <a:lnTo>
                    <a:pt x="1294" y="352"/>
                  </a:lnTo>
                  <a:lnTo>
                    <a:pt x="1315" y="333"/>
                  </a:lnTo>
                  <a:lnTo>
                    <a:pt x="1335" y="315"/>
                  </a:lnTo>
                  <a:lnTo>
                    <a:pt x="1374" y="275"/>
                  </a:lnTo>
                  <a:lnTo>
                    <a:pt x="1410" y="237"/>
                  </a:lnTo>
                  <a:lnTo>
                    <a:pt x="1444" y="198"/>
                  </a:lnTo>
                  <a:lnTo>
                    <a:pt x="1475" y="160"/>
                  </a:lnTo>
                  <a:lnTo>
                    <a:pt x="1504" y="123"/>
                  </a:lnTo>
                  <a:lnTo>
                    <a:pt x="1557" y="55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392"/>
            <p:cNvSpPr>
              <a:spLocks/>
            </p:cNvSpPr>
            <p:nvPr/>
          </p:nvSpPr>
          <p:spPr bwMode="auto">
            <a:xfrm>
              <a:off x="408" y="2036"/>
              <a:ext cx="453" cy="331"/>
            </a:xfrm>
            <a:custGeom>
              <a:avLst/>
              <a:gdLst>
                <a:gd name="T0" fmla="*/ 0 w 1358"/>
                <a:gd name="T1" fmla="*/ 0 h 997"/>
                <a:gd name="T2" fmla="*/ 0 w 1358"/>
                <a:gd name="T3" fmla="*/ 0 h 997"/>
                <a:gd name="T4" fmla="*/ 0 w 1358"/>
                <a:gd name="T5" fmla="*/ 0 h 997"/>
                <a:gd name="T6" fmla="*/ 0 w 1358"/>
                <a:gd name="T7" fmla="*/ 0 h 997"/>
                <a:gd name="T8" fmla="*/ 0 w 1358"/>
                <a:gd name="T9" fmla="*/ 0 h 997"/>
                <a:gd name="T10" fmla="*/ 0 w 1358"/>
                <a:gd name="T11" fmla="*/ 0 h 997"/>
                <a:gd name="T12" fmla="*/ 0 w 1358"/>
                <a:gd name="T13" fmla="*/ 0 h 997"/>
                <a:gd name="T14" fmla="*/ 0 w 1358"/>
                <a:gd name="T15" fmla="*/ 0 h 997"/>
                <a:gd name="T16" fmla="*/ 0 w 1358"/>
                <a:gd name="T17" fmla="*/ 0 h 997"/>
                <a:gd name="T18" fmla="*/ 0 w 1358"/>
                <a:gd name="T19" fmla="*/ 0 h 997"/>
                <a:gd name="T20" fmla="*/ 0 w 1358"/>
                <a:gd name="T21" fmla="*/ 0 h 997"/>
                <a:gd name="T22" fmla="*/ 0 w 1358"/>
                <a:gd name="T23" fmla="*/ 0 h 997"/>
                <a:gd name="T24" fmla="*/ 0 w 1358"/>
                <a:gd name="T25" fmla="*/ 0 h 997"/>
                <a:gd name="T26" fmla="*/ 0 w 1358"/>
                <a:gd name="T27" fmla="*/ 0 h 997"/>
                <a:gd name="T28" fmla="*/ 0 w 1358"/>
                <a:gd name="T29" fmla="*/ 0 h 997"/>
                <a:gd name="T30" fmla="*/ 0 w 1358"/>
                <a:gd name="T31" fmla="*/ 0 h 997"/>
                <a:gd name="T32" fmla="*/ 0 w 1358"/>
                <a:gd name="T33" fmla="*/ 0 h 997"/>
                <a:gd name="T34" fmla="*/ 0 w 1358"/>
                <a:gd name="T35" fmla="*/ 0 h 997"/>
                <a:gd name="T36" fmla="*/ 0 w 1358"/>
                <a:gd name="T37" fmla="*/ 0 h 997"/>
                <a:gd name="T38" fmla="*/ 0 w 1358"/>
                <a:gd name="T39" fmla="*/ 0 h 997"/>
                <a:gd name="T40" fmla="*/ 0 w 1358"/>
                <a:gd name="T41" fmla="*/ 0 h 997"/>
                <a:gd name="T42" fmla="*/ 0 w 1358"/>
                <a:gd name="T43" fmla="*/ 0 h 997"/>
                <a:gd name="T44" fmla="*/ 0 w 1358"/>
                <a:gd name="T45" fmla="*/ 0 h 997"/>
                <a:gd name="T46" fmla="*/ 0 w 1358"/>
                <a:gd name="T47" fmla="*/ 0 h 997"/>
                <a:gd name="T48" fmla="*/ 0 w 1358"/>
                <a:gd name="T49" fmla="*/ 0 h 997"/>
                <a:gd name="T50" fmla="*/ 0 w 1358"/>
                <a:gd name="T51" fmla="*/ 0 h 997"/>
                <a:gd name="T52" fmla="*/ 0 w 1358"/>
                <a:gd name="T53" fmla="*/ 0 h 997"/>
                <a:gd name="T54" fmla="*/ 0 w 1358"/>
                <a:gd name="T55" fmla="*/ 0 h 997"/>
                <a:gd name="T56" fmla="*/ 0 w 1358"/>
                <a:gd name="T57" fmla="*/ 0 h 997"/>
                <a:gd name="T58" fmla="*/ 0 w 1358"/>
                <a:gd name="T59" fmla="*/ 0 h 997"/>
                <a:gd name="T60" fmla="*/ 0 w 1358"/>
                <a:gd name="T61" fmla="*/ 0 h 997"/>
                <a:gd name="T62" fmla="*/ 0 w 1358"/>
                <a:gd name="T63" fmla="*/ 0 h 997"/>
                <a:gd name="T64" fmla="*/ 0 w 1358"/>
                <a:gd name="T65" fmla="*/ 0 h 997"/>
                <a:gd name="T66" fmla="*/ 0 w 1358"/>
                <a:gd name="T67" fmla="*/ 0 h 997"/>
                <a:gd name="T68" fmla="*/ 0 w 1358"/>
                <a:gd name="T69" fmla="*/ 0 h 997"/>
                <a:gd name="T70" fmla="*/ 0 w 1358"/>
                <a:gd name="T71" fmla="*/ 0 h 997"/>
                <a:gd name="T72" fmla="*/ 0 w 1358"/>
                <a:gd name="T73" fmla="*/ 0 h 997"/>
                <a:gd name="T74" fmla="*/ 0 w 1358"/>
                <a:gd name="T75" fmla="*/ 0 h 997"/>
                <a:gd name="T76" fmla="*/ 0 w 1358"/>
                <a:gd name="T77" fmla="*/ 0 h 997"/>
                <a:gd name="T78" fmla="*/ 0 w 1358"/>
                <a:gd name="T79" fmla="*/ 0 h 997"/>
                <a:gd name="T80" fmla="*/ 0 w 1358"/>
                <a:gd name="T81" fmla="*/ 0 h 997"/>
                <a:gd name="T82" fmla="*/ 0 w 1358"/>
                <a:gd name="T83" fmla="*/ 0 h 997"/>
                <a:gd name="T84" fmla="*/ 0 w 1358"/>
                <a:gd name="T85" fmla="*/ 0 h 997"/>
                <a:gd name="T86" fmla="*/ 0 w 1358"/>
                <a:gd name="T87" fmla="*/ 0 h 997"/>
                <a:gd name="T88" fmla="*/ 0 w 1358"/>
                <a:gd name="T89" fmla="*/ 0 h 997"/>
                <a:gd name="T90" fmla="*/ 0 w 1358"/>
                <a:gd name="T91" fmla="*/ 0 h 997"/>
                <a:gd name="T92" fmla="*/ 0 w 1358"/>
                <a:gd name="T93" fmla="*/ 0 h 997"/>
                <a:gd name="T94" fmla="*/ 0 w 1358"/>
                <a:gd name="T95" fmla="*/ 0 h 997"/>
                <a:gd name="T96" fmla="*/ 0 w 1358"/>
                <a:gd name="T97" fmla="*/ 0 h 997"/>
                <a:gd name="T98" fmla="*/ 0 w 1358"/>
                <a:gd name="T99" fmla="*/ 0 h 9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8"/>
                <a:gd name="T151" fmla="*/ 0 h 997"/>
                <a:gd name="T152" fmla="*/ 1358 w 1358"/>
                <a:gd name="T153" fmla="*/ 997 h 9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8" h="997">
                  <a:moveTo>
                    <a:pt x="1358" y="342"/>
                  </a:moveTo>
                  <a:lnTo>
                    <a:pt x="1358" y="342"/>
                  </a:lnTo>
                  <a:lnTo>
                    <a:pt x="1343" y="323"/>
                  </a:lnTo>
                  <a:lnTo>
                    <a:pt x="1328" y="303"/>
                  </a:lnTo>
                  <a:lnTo>
                    <a:pt x="1312" y="285"/>
                  </a:lnTo>
                  <a:lnTo>
                    <a:pt x="1296" y="267"/>
                  </a:lnTo>
                  <a:lnTo>
                    <a:pt x="1280" y="250"/>
                  </a:lnTo>
                  <a:lnTo>
                    <a:pt x="1263" y="233"/>
                  </a:lnTo>
                  <a:lnTo>
                    <a:pt x="1245" y="217"/>
                  </a:lnTo>
                  <a:lnTo>
                    <a:pt x="1227" y="201"/>
                  </a:lnTo>
                  <a:lnTo>
                    <a:pt x="1209" y="186"/>
                  </a:lnTo>
                  <a:lnTo>
                    <a:pt x="1189" y="171"/>
                  </a:lnTo>
                  <a:lnTo>
                    <a:pt x="1170" y="156"/>
                  </a:lnTo>
                  <a:lnTo>
                    <a:pt x="1150" y="142"/>
                  </a:lnTo>
                  <a:lnTo>
                    <a:pt x="1130" y="129"/>
                  </a:lnTo>
                  <a:lnTo>
                    <a:pt x="1109" y="117"/>
                  </a:lnTo>
                  <a:lnTo>
                    <a:pt x="1088" y="105"/>
                  </a:lnTo>
                  <a:lnTo>
                    <a:pt x="1067" y="93"/>
                  </a:lnTo>
                  <a:lnTo>
                    <a:pt x="1044" y="83"/>
                  </a:lnTo>
                  <a:lnTo>
                    <a:pt x="1023" y="72"/>
                  </a:lnTo>
                  <a:lnTo>
                    <a:pt x="1000" y="63"/>
                  </a:lnTo>
                  <a:lnTo>
                    <a:pt x="978" y="54"/>
                  </a:lnTo>
                  <a:lnTo>
                    <a:pt x="955" y="46"/>
                  </a:lnTo>
                  <a:lnTo>
                    <a:pt x="931" y="38"/>
                  </a:lnTo>
                  <a:lnTo>
                    <a:pt x="908" y="31"/>
                  </a:lnTo>
                  <a:lnTo>
                    <a:pt x="883" y="25"/>
                  </a:lnTo>
                  <a:lnTo>
                    <a:pt x="859" y="18"/>
                  </a:lnTo>
                  <a:lnTo>
                    <a:pt x="834" y="14"/>
                  </a:lnTo>
                  <a:lnTo>
                    <a:pt x="810" y="9"/>
                  </a:lnTo>
                  <a:lnTo>
                    <a:pt x="785" y="6"/>
                  </a:lnTo>
                  <a:lnTo>
                    <a:pt x="760" y="3"/>
                  </a:lnTo>
                  <a:lnTo>
                    <a:pt x="734" y="1"/>
                  </a:lnTo>
                  <a:lnTo>
                    <a:pt x="708" y="0"/>
                  </a:lnTo>
                  <a:lnTo>
                    <a:pt x="682" y="0"/>
                  </a:lnTo>
                  <a:lnTo>
                    <a:pt x="657" y="0"/>
                  </a:lnTo>
                  <a:lnTo>
                    <a:pt x="633" y="2"/>
                  </a:lnTo>
                  <a:lnTo>
                    <a:pt x="607" y="4"/>
                  </a:lnTo>
                  <a:lnTo>
                    <a:pt x="582" y="7"/>
                  </a:lnTo>
                  <a:lnTo>
                    <a:pt x="557" y="11"/>
                  </a:lnTo>
                  <a:lnTo>
                    <a:pt x="532" y="16"/>
                  </a:lnTo>
                  <a:lnTo>
                    <a:pt x="508" y="22"/>
                  </a:lnTo>
                  <a:lnTo>
                    <a:pt x="483" y="28"/>
                  </a:lnTo>
                  <a:lnTo>
                    <a:pt x="458" y="35"/>
                  </a:lnTo>
                  <a:lnTo>
                    <a:pt x="434" y="43"/>
                  </a:lnTo>
                  <a:lnTo>
                    <a:pt x="410" y="51"/>
                  </a:lnTo>
                  <a:lnTo>
                    <a:pt x="386" y="60"/>
                  </a:lnTo>
                  <a:lnTo>
                    <a:pt x="362" y="70"/>
                  </a:lnTo>
                  <a:lnTo>
                    <a:pt x="339" y="80"/>
                  </a:lnTo>
                  <a:lnTo>
                    <a:pt x="316" y="91"/>
                  </a:lnTo>
                  <a:lnTo>
                    <a:pt x="293" y="103"/>
                  </a:lnTo>
                  <a:lnTo>
                    <a:pt x="271" y="115"/>
                  </a:lnTo>
                  <a:lnTo>
                    <a:pt x="249" y="128"/>
                  </a:lnTo>
                  <a:lnTo>
                    <a:pt x="228" y="141"/>
                  </a:lnTo>
                  <a:lnTo>
                    <a:pt x="207" y="154"/>
                  </a:lnTo>
                  <a:lnTo>
                    <a:pt x="187" y="168"/>
                  </a:lnTo>
                  <a:lnTo>
                    <a:pt x="167" y="184"/>
                  </a:lnTo>
                  <a:lnTo>
                    <a:pt x="146" y="199"/>
                  </a:lnTo>
                  <a:lnTo>
                    <a:pt x="128" y="214"/>
                  </a:lnTo>
                  <a:lnTo>
                    <a:pt x="110" y="230"/>
                  </a:lnTo>
                  <a:lnTo>
                    <a:pt x="92" y="246"/>
                  </a:lnTo>
                  <a:lnTo>
                    <a:pt x="75" y="263"/>
                  </a:lnTo>
                  <a:lnTo>
                    <a:pt x="59" y="279"/>
                  </a:lnTo>
                  <a:lnTo>
                    <a:pt x="43" y="296"/>
                  </a:lnTo>
                  <a:lnTo>
                    <a:pt x="29" y="314"/>
                  </a:lnTo>
                  <a:lnTo>
                    <a:pt x="14" y="332"/>
                  </a:lnTo>
                  <a:lnTo>
                    <a:pt x="0" y="350"/>
                  </a:lnTo>
                  <a:lnTo>
                    <a:pt x="8" y="352"/>
                  </a:lnTo>
                  <a:lnTo>
                    <a:pt x="18" y="356"/>
                  </a:lnTo>
                  <a:lnTo>
                    <a:pt x="26" y="361"/>
                  </a:lnTo>
                  <a:lnTo>
                    <a:pt x="36" y="366"/>
                  </a:lnTo>
                  <a:lnTo>
                    <a:pt x="56" y="381"/>
                  </a:lnTo>
                  <a:lnTo>
                    <a:pt x="77" y="399"/>
                  </a:lnTo>
                  <a:lnTo>
                    <a:pt x="100" y="420"/>
                  </a:lnTo>
                  <a:lnTo>
                    <a:pt x="123" y="443"/>
                  </a:lnTo>
                  <a:lnTo>
                    <a:pt x="146" y="469"/>
                  </a:lnTo>
                  <a:lnTo>
                    <a:pt x="171" y="496"/>
                  </a:lnTo>
                  <a:lnTo>
                    <a:pt x="194" y="523"/>
                  </a:lnTo>
                  <a:lnTo>
                    <a:pt x="216" y="551"/>
                  </a:lnTo>
                  <a:lnTo>
                    <a:pt x="258" y="605"/>
                  </a:lnTo>
                  <a:lnTo>
                    <a:pt x="294" y="655"/>
                  </a:lnTo>
                  <a:lnTo>
                    <a:pt x="322" y="695"/>
                  </a:lnTo>
                  <a:lnTo>
                    <a:pt x="348" y="733"/>
                  </a:lnTo>
                  <a:lnTo>
                    <a:pt x="364" y="756"/>
                  </a:lnTo>
                  <a:lnTo>
                    <a:pt x="382" y="781"/>
                  </a:lnTo>
                  <a:lnTo>
                    <a:pt x="403" y="805"/>
                  </a:lnTo>
                  <a:lnTo>
                    <a:pt x="424" y="830"/>
                  </a:lnTo>
                  <a:lnTo>
                    <a:pt x="448" y="855"/>
                  </a:lnTo>
                  <a:lnTo>
                    <a:pt x="474" y="880"/>
                  </a:lnTo>
                  <a:lnTo>
                    <a:pt x="501" y="903"/>
                  </a:lnTo>
                  <a:lnTo>
                    <a:pt x="529" y="926"/>
                  </a:lnTo>
                  <a:lnTo>
                    <a:pt x="543" y="936"/>
                  </a:lnTo>
                  <a:lnTo>
                    <a:pt x="558" y="946"/>
                  </a:lnTo>
                  <a:lnTo>
                    <a:pt x="573" y="955"/>
                  </a:lnTo>
                  <a:lnTo>
                    <a:pt x="589" y="963"/>
                  </a:lnTo>
                  <a:lnTo>
                    <a:pt x="604" y="970"/>
                  </a:lnTo>
                  <a:lnTo>
                    <a:pt x="621" y="977"/>
                  </a:lnTo>
                  <a:lnTo>
                    <a:pt x="637" y="983"/>
                  </a:lnTo>
                  <a:lnTo>
                    <a:pt x="654" y="988"/>
                  </a:lnTo>
                  <a:lnTo>
                    <a:pt x="671" y="992"/>
                  </a:lnTo>
                  <a:lnTo>
                    <a:pt x="688" y="995"/>
                  </a:lnTo>
                  <a:lnTo>
                    <a:pt x="705" y="997"/>
                  </a:lnTo>
                  <a:lnTo>
                    <a:pt x="722" y="997"/>
                  </a:lnTo>
                  <a:lnTo>
                    <a:pt x="738" y="996"/>
                  </a:lnTo>
                  <a:lnTo>
                    <a:pt x="754" y="994"/>
                  </a:lnTo>
                  <a:lnTo>
                    <a:pt x="770" y="991"/>
                  </a:lnTo>
                  <a:lnTo>
                    <a:pt x="785" y="986"/>
                  </a:lnTo>
                  <a:lnTo>
                    <a:pt x="800" y="980"/>
                  </a:lnTo>
                  <a:lnTo>
                    <a:pt x="815" y="972"/>
                  </a:lnTo>
                  <a:lnTo>
                    <a:pt x="829" y="964"/>
                  </a:lnTo>
                  <a:lnTo>
                    <a:pt x="843" y="955"/>
                  </a:lnTo>
                  <a:lnTo>
                    <a:pt x="857" y="945"/>
                  </a:lnTo>
                  <a:lnTo>
                    <a:pt x="871" y="934"/>
                  </a:lnTo>
                  <a:lnTo>
                    <a:pt x="884" y="923"/>
                  </a:lnTo>
                  <a:lnTo>
                    <a:pt x="896" y="909"/>
                  </a:lnTo>
                  <a:lnTo>
                    <a:pt x="921" y="884"/>
                  </a:lnTo>
                  <a:lnTo>
                    <a:pt x="944" y="857"/>
                  </a:lnTo>
                  <a:lnTo>
                    <a:pt x="965" y="830"/>
                  </a:lnTo>
                  <a:lnTo>
                    <a:pt x="983" y="803"/>
                  </a:lnTo>
                  <a:lnTo>
                    <a:pt x="1000" y="777"/>
                  </a:lnTo>
                  <a:lnTo>
                    <a:pt x="1015" y="752"/>
                  </a:lnTo>
                  <a:lnTo>
                    <a:pt x="1027" y="730"/>
                  </a:lnTo>
                  <a:lnTo>
                    <a:pt x="1037" y="711"/>
                  </a:lnTo>
                  <a:lnTo>
                    <a:pt x="1050" y="686"/>
                  </a:lnTo>
                  <a:lnTo>
                    <a:pt x="1065" y="655"/>
                  </a:lnTo>
                  <a:lnTo>
                    <a:pt x="1079" y="624"/>
                  </a:lnTo>
                  <a:lnTo>
                    <a:pt x="1095" y="593"/>
                  </a:lnTo>
                  <a:lnTo>
                    <a:pt x="1111" y="563"/>
                  </a:lnTo>
                  <a:lnTo>
                    <a:pt x="1128" y="533"/>
                  </a:lnTo>
                  <a:lnTo>
                    <a:pt x="1146" y="505"/>
                  </a:lnTo>
                  <a:lnTo>
                    <a:pt x="1164" y="478"/>
                  </a:lnTo>
                  <a:lnTo>
                    <a:pt x="1183" y="451"/>
                  </a:lnTo>
                  <a:lnTo>
                    <a:pt x="1202" y="428"/>
                  </a:lnTo>
                  <a:lnTo>
                    <a:pt x="1224" y="406"/>
                  </a:lnTo>
                  <a:lnTo>
                    <a:pt x="1234" y="397"/>
                  </a:lnTo>
                  <a:lnTo>
                    <a:pt x="1244" y="388"/>
                  </a:lnTo>
                  <a:lnTo>
                    <a:pt x="1255" y="379"/>
                  </a:lnTo>
                  <a:lnTo>
                    <a:pt x="1266" y="372"/>
                  </a:lnTo>
                  <a:lnTo>
                    <a:pt x="1277" y="365"/>
                  </a:lnTo>
                  <a:lnTo>
                    <a:pt x="1288" y="359"/>
                  </a:lnTo>
                  <a:lnTo>
                    <a:pt x="1299" y="354"/>
                  </a:lnTo>
                  <a:lnTo>
                    <a:pt x="1311" y="349"/>
                  </a:lnTo>
                  <a:lnTo>
                    <a:pt x="1322" y="346"/>
                  </a:lnTo>
                  <a:lnTo>
                    <a:pt x="1334" y="344"/>
                  </a:lnTo>
                  <a:lnTo>
                    <a:pt x="1345" y="342"/>
                  </a:lnTo>
                  <a:lnTo>
                    <a:pt x="1358" y="34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393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>
                <a:gd name="T0" fmla="*/ 0 w 138"/>
                <a:gd name="T1" fmla="*/ 0 h 218"/>
                <a:gd name="T2" fmla="*/ 0 w 138"/>
                <a:gd name="T3" fmla="*/ 0 h 218"/>
                <a:gd name="T4" fmla="*/ 0 w 138"/>
                <a:gd name="T5" fmla="*/ 0 h 218"/>
                <a:gd name="T6" fmla="*/ 0 w 138"/>
                <a:gd name="T7" fmla="*/ 0 h 218"/>
                <a:gd name="T8" fmla="*/ 0 w 138"/>
                <a:gd name="T9" fmla="*/ 0 h 218"/>
                <a:gd name="T10" fmla="*/ 0 w 138"/>
                <a:gd name="T11" fmla="*/ 0 h 218"/>
                <a:gd name="T12" fmla="*/ 0 w 138"/>
                <a:gd name="T13" fmla="*/ 0 h 218"/>
                <a:gd name="T14" fmla="*/ 0 w 138"/>
                <a:gd name="T15" fmla="*/ 0 h 218"/>
                <a:gd name="T16" fmla="*/ 0 w 138"/>
                <a:gd name="T17" fmla="*/ 0 h 218"/>
                <a:gd name="T18" fmla="*/ 0 w 138"/>
                <a:gd name="T19" fmla="*/ 0 h 218"/>
                <a:gd name="T20" fmla="*/ 0 w 138"/>
                <a:gd name="T21" fmla="*/ 0 h 218"/>
                <a:gd name="T22" fmla="*/ 0 w 138"/>
                <a:gd name="T23" fmla="*/ 0 h 218"/>
                <a:gd name="T24" fmla="*/ 0 w 138"/>
                <a:gd name="T25" fmla="*/ 0 h 218"/>
                <a:gd name="T26" fmla="*/ 0 w 138"/>
                <a:gd name="T27" fmla="*/ 0 h 218"/>
                <a:gd name="T28" fmla="*/ 0 w 138"/>
                <a:gd name="T29" fmla="*/ 0 h 218"/>
                <a:gd name="T30" fmla="*/ 0 w 138"/>
                <a:gd name="T31" fmla="*/ 0 h 218"/>
                <a:gd name="T32" fmla="*/ 0 w 138"/>
                <a:gd name="T33" fmla="*/ 0 h 218"/>
                <a:gd name="T34" fmla="*/ 0 w 138"/>
                <a:gd name="T35" fmla="*/ 0 h 218"/>
                <a:gd name="T36" fmla="*/ 0 w 138"/>
                <a:gd name="T37" fmla="*/ 0 h 218"/>
                <a:gd name="T38" fmla="*/ 0 w 138"/>
                <a:gd name="T39" fmla="*/ 0 h 218"/>
                <a:gd name="T40" fmla="*/ 0 w 138"/>
                <a:gd name="T41" fmla="*/ 0 h 218"/>
                <a:gd name="T42" fmla="*/ 0 w 138"/>
                <a:gd name="T43" fmla="*/ 0 h 218"/>
                <a:gd name="T44" fmla="*/ 0 w 138"/>
                <a:gd name="T45" fmla="*/ 0 h 218"/>
                <a:gd name="T46" fmla="*/ 0 w 138"/>
                <a:gd name="T47" fmla="*/ 0 h 218"/>
                <a:gd name="T48" fmla="*/ 0 w 138"/>
                <a:gd name="T49" fmla="*/ 0 h 218"/>
                <a:gd name="T50" fmla="*/ 0 w 138"/>
                <a:gd name="T51" fmla="*/ 0 h 218"/>
                <a:gd name="T52" fmla="*/ 0 w 138"/>
                <a:gd name="T53" fmla="*/ 0 h 218"/>
                <a:gd name="T54" fmla="*/ 0 w 138"/>
                <a:gd name="T55" fmla="*/ 0 h 218"/>
                <a:gd name="T56" fmla="*/ 0 w 138"/>
                <a:gd name="T57" fmla="*/ 0 h 218"/>
                <a:gd name="T58" fmla="*/ 0 w 138"/>
                <a:gd name="T59" fmla="*/ 0 h 218"/>
                <a:gd name="T60" fmla="*/ 0 w 138"/>
                <a:gd name="T61" fmla="*/ 0 h 218"/>
                <a:gd name="T62" fmla="*/ 0 w 138"/>
                <a:gd name="T63" fmla="*/ 0 h 218"/>
                <a:gd name="T64" fmla="*/ 0 w 138"/>
                <a:gd name="T65" fmla="*/ 0 h 218"/>
                <a:gd name="T66" fmla="*/ 0 w 138"/>
                <a:gd name="T67" fmla="*/ 0 h 218"/>
                <a:gd name="T68" fmla="*/ 0 w 138"/>
                <a:gd name="T69" fmla="*/ 0 h 218"/>
                <a:gd name="T70" fmla="*/ 0 w 138"/>
                <a:gd name="T71" fmla="*/ 0 h 218"/>
                <a:gd name="T72" fmla="*/ 0 w 138"/>
                <a:gd name="T73" fmla="*/ 0 h 218"/>
                <a:gd name="T74" fmla="*/ 0 w 138"/>
                <a:gd name="T75" fmla="*/ 0 h 218"/>
                <a:gd name="T76" fmla="*/ 0 w 138"/>
                <a:gd name="T77" fmla="*/ 0 h 218"/>
                <a:gd name="T78" fmla="*/ 0 w 138"/>
                <a:gd name="T79" fmla="*/ 0 h 218"/>
                <a:gd name="T80" fmla="*/ 0 w 138"/>
                <a:gd name="T81" fmla="*/ 0 h 2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"/>
                <a:gd name="T124" fmla="*/ 0 h 218"/>
                <a:gd name="T125" fmla="*/ 138 w 138"/>
                <a:gd name="T126" fmla="*/ 218 h 2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394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395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396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397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398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>
                <a:gd name="T0" fmla="*/ 0 w 138"/>
                <a:gd name="T1" fmla="*/ 0 h 218"/>
                <a:gd name="T2" fmla="*/ 0 w 138"/>
                <a:gd name="T3" fmla="*/ 0 h 218"/>
                <a:gd name="T4" fmla="*/ 0 w 138"/>
                <a:gd name="T5" fmla="*/ 0 h 218"/>
                <a:gd name="T6" fmla="*/ 0 w 138"/>
                <a:gd name="T7" fmla="*/ 0 h 218"/>
                <a:gd name="T8" fmla="*/ 0 w 138"/>
                <a:gd name="T9" fmla="*/ 0 h 218"/>
                <a:gd name="T10" fmla="*/ 0 w 138"/>
                <a:gd name="T11" fmla="*/ 0 h 218"/>
                <a:gd name="T12" fmla="*/ 0 w 138"/>
                <a:gd name="T13" fmla="*/ 0 h 218"/>
                <a:gd name="T14" fmla="*/ 0 w 138"/>
                <a:gd name="T15" fmla="*/ 0 h 218"/>
                <a:gd name="T16" fmla="*/ 0 w 138"/>
                <a:gd name="T17" fmla="*/ 0 h 218"/>
                <a:gd name="T18" fmla="*/ 0 w 138"/>
                <a:gd name="T19" fmla="*/ 0 h 218"/>
                <a:gd name="T20" fmla="*/ 0 w 138"/>
                <a:gd name="T21" fmla="*/ 0 h 218"/>
                <a:gd name="T22" fmla="*/ 0 w 138"/>
                <a:gd name="T23" fmla="*/ 0 h 218"/>
                <a:gd name="T24" fmla="*/ 0 w 138"/>
                <a:gd name="T25" fmla="*/ 0 h 218"/>
                <a:gd name="T26" fmla="*/ 0 w 138"/>
                <a:gd name="T27" fmla="*/ 0 h 218"/>
                <a:gd name="T28" fmla="*/ 0 w 138"/>
                <a:gd name="T29" fmla="*/ 0 h 218"/>
                <a:gd name="T30" fmla="*/ 0 w 138"/>
                <a:gd name="T31" fmla="*/ 0 h 218"/>
                <a:gd name="T32" fmla="*/ 0 w 138"/>
                <a:gd name="T33" fmla="*/ 0 h 218"/>
                <a:gd name="T34" fmla="*/ 0 w 138"/>
                <a:gd name="T35" fmla="*/ 0 h 218"/>
                <a:gd name="T36" fmla="*/ 0 w 138"/>
                <a:gd name="T37" fmla="*/ 0 h 218"/>
                <a:gd name="T38" fmla="*/ 0 w 138"/>
                <a:gd name="T39" fmla="*/ 0 h 218"/>
                <a:gd name="T40" fmla="*/ 0 w 138"/>
                <a:gd name="T41" fmla="*/ 0 h 218"/>
                <a:gd name="T42" fmla="*/ 0 w 138"/>
                <a:gd name="T43" fmla="*/ 0 h 218"/>
                <a:gd name="T44" fmla="*/ 0 w 138"/>
                <a:gd name="T45" fmla="*/ 0 h 218"/>
                <a:gd name="T46" fmla="*/ 0 w 138"/>
                <a:gd name="T47" fmla="*/ 0 h 218"/>
                <a:gd name="T48" fmla="*/ 0 w 138"/>
                <a:gd name="T49" fmla="*/ 0 h 218"/>
                <a:gd name="T50" fmla="*/ 0 w 138"/>
                <a:gd name="T51" fmla="*/ 0 h 218"/>
                <a:gd name="T52" fmla="*/ 0 w 138"/>
                <a:gd name="T53" fmla="*/ 0 h 218"/>
                <a:gd name="T54" fmla="*/ 0 w 138"/>
                <a:gd name="T55" fmla="*/ 0 h 218"/>
                <a:gd name="T56" fmla="*/ 0 w 138"/>
                <a:gd name="T57" fmla="*/ 0 h 218"/>
                <a:gd name="T58" fmla="*/ 0 w 138"/>
                <a:gd name="T59" fmla="*/ 0 h 218"/>
                <a:gd name="T60" fmla="*/ 0 w 138"/>
                <a:gd name="T61" fmla="*/ 0 h 218"/>
                <a:gd name="T62" fmla="*/ 0 w 138"/>
                <a:gd name="T63" fmla="*/ 0 h 218"/>
                <a:gd name="T64" fmla="*/ 0 w 138"/>
                <a:gd name="T65" fmla="*/ 0 h 218"/>
                <a:gd name="T66" fmla="*/ 0 w 138"/>
                <a:gd name="T67" fmla="*/ 0 h 218"/>
                <a:gd name="T68" fmla="*/ 0 w 138"/>
                <a:gd name="T69" fmla="*/ 0 h 218"/>
                <a:gd name="T70" fmla="*/ 0 w 138"/>
                <a:gd name="T71" fmla="*/ 0 h 218"/>
                <a:gd name="T72" fmla="*/ 0 w 138"/>
                <a:gd name="T73" fmla="*/ 0 h 218"/>
                <a:gd name="T74" fmla="*/ 0 w 138"/>
                <a:gd name="T75" fmla="*/ 0 h 218"/>
                <a:gd name="T76" fmla="*/ 0 w 138"/>
                <a:gd name="T77" fmla="*/ 0 h 218"/>
                <a:gd name="T78" fmla="*/ 0 w 138"/>
                <a:gd name="T79" fmla="*/ 0 h 218"/>
                <a:gd name="T80" fmla="*/ 0 w 138"/>
                <a:gd name="T81" fmla="*/ 0 h 2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"/>
                <a:gd name="T124" fmla="*/ 0 h 218"/>
                <a:gd name="T125" fmla="*/ 138 w 138"/>
                <a:gd name="T126" fmla="*/ 218 h 2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399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400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401"/>
            <p:cNvSpPr>
              <a:spLocks/>
            </p:cNvSpPr>
            <p:nvPr/>
          </p:nvSpPr>
          <p:spPr bwMode="auto">
            <a:xfrm>
              <a:off x="594" y="2159"/>
              <a:ext cx="14" cy="46"/>
            </a:xfrm>
            <a:custGeom>
              <a:avLst/>
              <a:gdLst>
                <a:gd name="T0" fmla="*/ 0 w 45"/>
                <a:gd name="T1" fmla="*/ 0 h 138"/>
                <a:gd name="T2" fmla="*/ 0 w 45"/>
                <a:gd name="T3" fmla="*/ 0 h 138"/>
                <a:gd name="T4" fmla="*/ 0 w 45"/>
                <a:gd name="T5" fmla="*/ 0 h 138"/>
                <a:gd name="T6" fmla="*/ 0 w 45"/>
                <a:gd name="T7" fmla="*/ 0 h 138"/>
                <a:gd name="T8" fmla="*/ 0 w 45"/>
                <a:gd name="T9" fmla="*/ 0 h 138"/>
                <a:gd name="T10" fmla="*/ 0 w 45"/>
                <a:gd name="T11" fmla="*/ 0 h 138"/>
                <a:gd name="T12" fmla="*/ 0 w 45"/>
                <a:gd name="T13" fmla="*/ 0 h 138"/>
                <a:gd name="T14" fmla="*/ 0 w 45"/>
                <a:gd name="T15" fmla="*/ 0 h 138"/>
                <a:gd name="T16" fmla="*/ 0 w 45"/>
                <a:gd name="T17" fmla="*/ 0 h 138"/>
                <a:gd name="T18" fmla="*/ 0 w 45"/>
                <a:gd name="T19" fmla="*/ 0 h 138"/>
                <a:gd name="T20" fmla="*/ 0 w 45"/>
                <a:gd name="T21" fmla="*/ 0 h 138"/>
                <a:gd name="T22" fmla="*/ 0 w 45"/>
                <a:gd name="T23" fmla="*/ 0 h 138"/>
                <a:gd name="T24" fmla="*/ 0 w 45"/>
                <a:gd name="T25" fmla="*/ 0 h 138"/>
                <a:gd name="T26" fmla="*/ 0 w 45"/>
                <a:gd name="T27" fmla="*/ 0 h 138"/>
                <a:gd name="T28" fmla="*/ 0 w 45"/>
                <a:gd name="T29" fmla="*/ 0 h 138"/>
                <a:gd name="T30" fmla="*/ 0 w 45"/>
                <a:gd name="T31" fmla="*/ 0 h 138"/>
                <a:gd name="T32" fmla="*/ 0 w 45"/>
                <a:gd name="T33" fmla="*/ 0 h 138"/>
                <a:gd name="T34" fmla="*/ 0 w 45"/>
                <a:gd name="T35" fmla="*/ 0 h 138"/>
                <a:gd name="T36" fmla="*/ 0 w 45"/>
                <a:gd name="T37" fmla="*/ 0 h 138"/>
                <a:gd name="T38" fmla="*/ 0 w 45"/>
                <a:gd name="T39" fmla="*/ 0 h 138"/>
                <a:gd name="T40" fmla="*/ 0 w 45"/>
                <a:gd name="T41" fmla="*/ 0 h 138"/>
                <a:gd name="T42" fmla="*/ 0 w 45"/>
                <a:gd name="T43" fmla="*/ 0 h 138"/>
                <a:gd name="T44" fmla="*/ 0 w 45"/>
                <a:gd name="T45" fmla="*/ 0 h 138"/>
                <a:gd name="T46" fmla="*/ 0 w 45"/>
                <a:gd name="T47" fmla="*/ 0 h 138"/>
                <a:gd name="T48" fmla="*/ 0 w 45"/>
                <a:gd name="T49" fmla="*/ 0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138"/>
                <a:gd name="T77" fmla="*/ 45 w 45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138">
                  <a:moveTo>
                    <a:pt x="35" y="138"/>
                  </a:moveTo>
                  <a:lnTo>
                    <a:pt x="35" y="138"/>
                  </a:lnTo>
                  <a:lnTo>
                    <a:pt x="39" y="137"/>
                  </a:lnTo>
                  <a:lnTo>
                    <a:pt x="42" y="135"/>
                  </a:lnTo>
                  <a:lnTo>
                    <a:pt x="44" y="132"/>
                  </a:lnTo>
                  <a:lnTo>
                    <a:pt x="45" y="128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8"/>
                  </a:lnTo>
                  <a:lnTo>
                    <a:pt x="1" y="132"/>
                  </a:lnTo>
                  <a:lnTo>
                    <a:pt x="3" y="135"/>
                  </a:lnTo>
                  <a:lnTo>
                    <a:pt x="6" y="137"/>
                  </a:lnTo>
                  <a:lnTo>
                    <a:pt x="10" y="138"/>
                  </a:lnTo>
                  <a:lnTo>
                    <a:pt x="35" y="13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402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403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404"/>
            <p:cNvSpPr>
              <a:spLocks/>
            </p:cNvSpPr>
            <p:nvPr/>
          </p:nvSpPr>
          <p:spPr bwMode="auto">
            <a:xfrm>
              <a:off x="521" y="2145"/>
              <a:ext cx="46" cy="72"/>
            </a:xfrm>
            <a:custGeom>
              <a:avLst/>
              <a:gdLst>
                <a:gd name="T0" fmla="*/ 0 w 138"/>
                <a:gd name="T1" fmla="*/ 0 h 218"/>
                <a:gd name="T2" fmla="*/ 0 w 138"/>
                <a:gd name="T3" fmla="*/ 0 h 218"/>
                <a:gd name="T4" fmla="*/ 0 w 138"/>
                <a:gd name="T5" fmla="*/ 0 h 218"/>
                <a:gd name="T6" fmla="*/ 0 w 138"/>
                <a:gd name="T7" fmla="*/ 0 h 218"/>
                <a:gd name="T8" fmla="*/ 0 w 138"/>
                <a:gd name="T9" fmla="*/ 0 h 218"/>
                <a:gd name="T10" fmla="*/ 0 w 138"/>
                <a:gd name="T11" fmla="*/ 0 h 218"/>
                <a:gd name="T12" fmla="*/ 0 w 138"/>
                <a:gd name="T13" fmla="*/ 0 h 218"/>
                <a:gd name="T14" fmla="*/ 0 w 138"/>
                <a:gd name="T15" fmla="*/ 0 h 218"/>
                <a:gd name="T16" fmla="*/ 0 w 138"/>
                <a:gd name="T17" fmla="*/ 0 h 218"/>
                <a:gd name="T18" fmla="*/ 0 w 138"/>
                <a:gd name="T19" fmla="*/ 0 h 218"/>
                <a:gd name="T20" fmla="*/ 0 w 138"/>
                <a:gd name="T21" fmla="*/ 0 h 218"/>
                <a:gd name="T22" fmla="*/ 0 w 138"/>
                <a:gd name="T23" fmla="*/ 0 h 218"/>
                <a:gd name="T24" fmla="*/ 0 w 138"/>
                <a:gd name="T25" fmla="*/ 0 h 218"/>
                <a:gd name="T26" fmla="*/ 0 w 138"/>
                <a:gd name="T27" fmla="*/ 0 h 218"/>
                <a:gd name="T28" fmla="*/ 0 w 138"/>
                <a:gd name="T29" fmla="*/ 0 h 218"/>
                <a:gd name="T30" fmla="*/ 0 w 138"/>
                <a:gd name="T31" fmla="*/ 0 h 218"/>
                <a:gd name="T32" fmla="*/ 0 w 138"/>
                <a:gd name="T33" fmla="*/ 0 h 218"/>
                <a:gd name="T34" fmla="*/ 0 w 138"/>
                <a:gd name="T35" fmla="*/ 0 h 218"/>
                <a:gd name="T36" fmla="*/ 0 w 138"/>
                <a:gd name="T37" fmla="*/ 0 h 218"/>
                <a:gd name="T38" fmla="*/ 0 w 138"/>
                <a:gd name="T39" fmla="*/ 0 h 218"/>
                <a:gd name="T40" fmla="*/ 0 w 138"/>
                <a:gd name="T41" fmla="*/ 0 h 218"/>
                <a:gd name="T42" fmla="*/ 0 w 138"/>
                <a:gd name="T43" fmla="*/ 0 h 218"/>
                <a:gd name="T44" fmla="*/ 0 w 138"/>
                <a:gd name="T45" fmla="*/ 0 h 218"/>
                <a:gd name="T46" fmla="*/ 0 w 138"/>
                <a:gd name="T47" fmla="*/ 0 h 218"/>
                <a:gd name="T48" fmla="*/ 0 w 138"/>
                <a:gd name="T49" fmla="*/ 0 h 218"/>
                <a:gd name="T50" fmla="*/ 0 w 138"/>
                <a:gd name="T51" fmla="*/ 0 h 218"/>
                <a:gd name="T52" fmla="*/ 0 w 138"/>
                <a:gd name="T53" fmla="*/ 0 h 218"/>
                <a:gd name="T54" fmla="*/ 0 w 138"/>
                <a:gd name="T55" fmla="*/ 0 h 2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8"/>
                <a:gd name="T85" fmla="*/ 0 h 218"/>
                <a:gd name="T86" fmla="*/ 138 w 138"/>
                <a:gd name="T87" fmla="*/ 218 h 2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8" h="218">
                  <a:moveTo>
                    <a:pt x="46" y="218"/>
                  </a:moveTo>
                  <a:lnTo>
                    <a:pt x="46" y="49"/>
                  </a:lnTo>
                  <a:lnTo>
                    <a:pt x="47" y="45"/>
                  </a:lnTo>
                  <a:lnTo>
                    <a:pt x="49" y="42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88" y="42"/>
                  </a:lnTo>
                  <a:lnTo>
                    <a:pt x="90" y="45"/>
                  </a:lnTo>
                  <a:lnTo>
                    <a:pt x="91" y="49"/>
                  </a:lnTo>
                  <a:lnTo>
                    <a:pt x="91" y="218"/>
                  </a:lnTo>
                  <a:lnTo>
                    <a:pt x="138" y="218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4" y="27"/>
                  </a:lnTo>
                  <a:lnTo>
                    <a:pt x="130" y="19"/>
                  </a:lnTo>
                  <a:lnTo>
                    <a:pt x="125" y="13"/>
                  </a:lnTo>
                  <a:lnTo>
                    <a:pt x="117" y="7"/>
                  </a:lnTo>
                  <a:lnTo>
                    <a:pt x="110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46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405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406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407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408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409"/>
            <p:cNvSpPr>
              <a:spLocks/>
            </p:cNvSpPr>
            <p:nvPr/>
          </p:nvSpPr>
          <p:spPr bwMode="auto">
            <a:xfrm>
              <a:off x="637" y="2145"/>
              <a:ext cx="46" cy="72"/>
            </a:xfrm>
            <a:custGeom>
              <a:avLst/>
              <a:gdLst>
                <a:gd name="T0" fmla="*/ 0 w 138"/>
                <a:gd name="T1" fmla="*/ 0 h 218"/>
                <a:gd name="T2" fmla="*/ 0 w 138"/>
                <a:gd name="T3" fmla="*/ 0 h 218"/>
                <a:gd name="T4" fmla="*/ 0 w 138"/>
                <a:gd name="T5" fmla="*/ 0 h 218"/>
                <a:gd name="T6" fmla="*/ 0 w 138"/>
                <a:gd name="T7" fmla="*/ 0 h 218"/>
                <a:gd name="T8" fmla="*/ 0 w 138"/>
                <a:gd name="T9" fmla="*/ 0 h 218"/>
                <a:gd name="T10" fmla="*/ 0 w 138"/>
                <a:gd name="T11" fmla="*/ 0 h 218"/>
                <a:gd name="T12" fmla="*/ 0 w 138"/>
                <a:gd name="T13" fmla="*/ 0 h 218"/>
                <a:gd name="T14" fmla="*/ 0 w 138"/>
                <a:gd name="T15" fmla="*/ 0 h 218"/>
                <a:gd name="T16" fmla="*/ 0 w 138"/>
                <a:gd name="T17" fmla="*/ 0 h 218"/>
                <a:gd name="T18" fmla="*/ 0 w 138"/>
                <a:gd name="T19" fmla="*/ 0 h 218"/>
                <a:gd name="T20" fmla="*/ 0 w 138"/>
                <a:gd name="T21" fmla="*/ 0 h 218"/>
                <a:gd name="T22" fmla="*/ 0 w 138"/>
                <a:gd name="T23" fmla="*/ 0 h 218"/>
                <a:gd name="T24" fmla="*/ 0 w 138"/>
                <a:gd name="T25" fmla="*/ 0 h 218"/>
                <a:gd name="T26" fmla="*/ 0 w 138"/>
                <a:gd name="T27" fmla="*/ 0 h 218"/>
                <a:gd name="T28" fmla="*/ 0 w 138"/>
                <a:gd name="T29" fmla="*/ 0 h 218"/>
                <a:gd name="T30" fmla="*/ 0 w 138"/>
                <a:gd name="T31" fmla="*/ 0 h 218"/>
                <a:gd name="T32" fmla="*/ 0 w 138"/>
                <a:gd name="T33" fmla="*/ 0 h 218"/>
                <a:gd name="T34" fmla="*/ 0 w 138"/>
                <a:gd name="T35" fmla="*/ 0 h 218"/>
                <a:gd name="T36" fmla="*/ 0 w 138"/>
                <a:gd name="T37" fmla="*/ 0 h 218"/>
                <a:gd name="T38" fmla="*/ 0 w 138"/>
                <a:gd name="T39" fmla="*/ 0 h 218"/>
                <a:gd name="T40" fmla="*/ 0 w 138"/>
                <a:gd name="T41" fmla="*/ 0 h 218"/>
                <a:gd name="T42" fmla="*/ 0 w 138"/>
                <a:gd name="T43" fmla="*/ 0 h 218"/>
                <a:gd name="T44" fmla="*/ 0 w 138"/>
                <a:gd name="T45" fmla="*/ 0 h 218"/>
                <a:gd name="T46" fmla="*/ 0 w 138"/>
                <a:gd name="T47" fmla="*/ 0 h 218"/>
                <a:gd name="T48" fmla="*/ 0 w 138"/>
                <a:gd name="T49" fmla="*/ 0 h 218"/>
                <a:gd name="T50" fmla="*/ 0 w 138"/>
                <a:gd name="T51" fmla="*/ 0 h 218"/>
                <a:gd name="T52" fmla="*/ 0 w 138"/>
                <a:gd name="T53" fmla="*/ 0 h 218"/>
                <a:gd name="T54" fmla="*/ 0 w 138"/>
                <a:gd name="T55" fmla="*/ 0 h 218"/>
                <a:gd name="T56" fmla="*/ 0 w 138"/>
                <a:gd name="T57" fmla="*/ 0 h 218"/>
                <a:gd name="T58" fmla="*/ 0 w 138"/>
                <a:gd name="T59" fmla="*/ 0 h 218"/>
                <a:gd name="T60" fmla="*/ 0 w 138"/>
                <a:gd name="T61" fmla="*/ 0 h 218"/>
                <a:gd name="T62" fmla="*/ 0 w 138"/>
                <a:gd name="T63" fmla="*/ 0 h 218"/>
                <a:gd name="T64" fmla="*/ 0 w 138"/>
                <a:gd name="T65" fmla="*/ 0 h 218"/>
                <a:gd name="T66" fmla="*/ 0 w 138"/>
                <a:gd name="T67" fmla="*/ 0 h 218"/>
                <a:gd name="T68" fmla="*/ 0 w 138"/>
                <a:gd name="T69" fmla="*/ 0 h 218"/>
                <a:gd name="T70" fmla="*/ 0 w 138"/>
                <a:gd name="T71" fmla="*/ 0 h 218"/>
                <a:gd name="T72" fmla="*/ 0 w 138"/>
                <a:gd name="T73" fmla="*/ 0 h 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218"/>
                <a:gd name="T113" fmla="*/ 138 w 138"/>
                <a:gd name="T114" fmla="*/ 218 h 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218">
                  <a:moveTo>
                    <a:pt x="92" y="218"/>
                  </a:moveTo>
                  <a:lnTo>
                    <a:pt x="92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3" y="132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9" y="135"/>
                  </a:lnTo>
                  <a:lnTo>
                    <a:pt x="47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9" y="7"/>
                  </a:lnTo>
                  <a:lnTo>
                    <a:pt x="125" y="13"/>
                  </a:lnTo>
                  <a:lnTo>
                    <a:pt x="131" y="19"/>
                  </a:lnTo>
                  <a:lnTo>
                    <a:pt x="135" y="27"/>
                  </a:lnTo>
                  <a:lnTo>
                    <a:pt x="138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2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410"/>
            <p:cNvSpPr>
              <a:spLocks/>
            </p:cNvSpPr>
            <p:nvPr/>
          </p:nvSpPr>
          <p:spPr bwMode="auto">
            <a:xfrm>
              <a:off x="653" y="2159"/>
              <a:ext cx="13" cy="21"/>
            </a:xfrm>
            <a:custGeom>
              <a:avLst/>
              <a:gdLst>
                <a:gd name="T0" fmla="*/ 0 w 45"/>
                <a:gd name="T1" fmla="*/ 0 h 57"/>
                <a:gd name="T2" fmla="*/ 0 w 45"/>
                <a:gd name="T3" fmla="*/ 0 h 57"/>
                <a:gd name="T4" fmla="*/ 0 w 45"/>
                <a:gd name="T5" fmla="*/ 0 h 57"/>
                <a:gd name="T6" fmla="*/ 0 w 45"/>
                <a:gd name="T7" fmla="*/ 0 h 57"/>
                <a:gd name="T8" fmla="*/ 0 w 45"/>
                <a:gd name="T9" fmla="*/ 0 h 57"/>
                <a:gd name="T10" fmla="*/ 0 w 45"/>
                <a:gd name="T11" fmla="*/ 0 h 57"/>
                <a:gd name="T12" fmla="*/ 0 w 45"/>
                <a:gd name="T13" fmla="*/ 0 h 57"/>
                <a:gd name="T14" fmla="*/ 0 w 45"/>
                <a:gd name="T15" fmla="*/ 0 h 57"/>
                <a:gd name="T16" fmla="*/ 0 w 45"/>
                <a:gd name="T17" fmla="*/ 0 h 57"/>
                <a:gd name="T18" fmla="*/ 0 w 45"/>
                <a:gd name="T19" fmla="*/ 0 h 57"/>
                <a:gd name="T20" fmla="*/ 0 w 45"/>
                <a:gd name="T21" fmla="*/ 0 h 57"/>
                <a:gd name="T22" fmla="*/ 0 w 45"/>
                <a:gd name="T23" fmla="*/ 0 h 57"/>
                <a:gd name="T24" fmla="*/ 0 w 45"/>
                <a:gd name="T25" fmla="*/ 0 h 57"/>
                <a:gd name="T26" fmla="*/ 0 w 45"/>
                <a:gd name="T27" fmla="*/ 0 h 57"/>
                <a:gd name="T28" fmla="*/ 0 w 45"/>
                <a:gd name="T29" fmla="*/ 0 h 57"/>
                <a:gd name="T30" fmla="*/ 0 w 45"/>
                <a:gd name="T31" fmla="*/ 0 h 57"/>
                <a:gd name="T32" fmla="*/ 0 w 45"/>
                <a:gd name="T33" fmla="*/ 0 h 57"/>
                <a:gd name="T34" fmla="*/ 0 w 45"/>
                <a:gd name="T35" fmla="*/ 0 h 57"/>
                <a:gd name="T36" fmla="*/ 0 w 45"/>
                <a:gd name="T37" fmla="*/ 0 h 57"/>
                <a:gd name="T38" fmla="*/ 0 w 45"/>
                <a:gd name="T39" fmla="*/ 0 h 57"/>
                <a:gd name="T40" fmla="*/ 0 w 45"/>
                <a:gd name="T41" fmla="*/ 0 h 57"/>
                <a:gd name="T42" fmla="*/ 0 w 45"/>
                <a:gd name="T43" fmla="*/ 0 h 57"/>
                <a:gd name="T44" fmla="*/ 0 w 45"/>
                <a:gd name="T45" fmla="*/ 0 h 57"/>
                <a:gd name="T46" fmla="*/ 0 w 45"/>
                <a:gd name="T47" fmla="*/ 0 h 57"/>
                <a:gd name="T48" fmla="*/ 0 w 45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57"/>
                <a:gd name="T77" fmla="*/ 45 w 45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57">
                  <a:moveTo>
                    <a:pt x="36" y="57"/>
                  </a:moveTo>
                  <a:lnTo>
                    <a:pt x="36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5" y="47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5" y="56"/>
                  </a:lnTo>
                  <a:lnTo>
                    <a:pt x="9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411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412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413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14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15"/>
            <p:cNvSpPr>
              <a:spLocks/>
            </p:cNvSpPr>
            <p:nvPr/>
          </p:nvSpPr>
          <p:spPr bwMode="auto">
            <a:xfrm>
              <a:off x="697" y="2145"/>
              <a:ext cx="46" cy="72"/>
            </a:xfrm>
            <a:custGeom>
              <a:avLst/>
              <a:gdLst>
                <a:gd name="T0" fmla="*/ 0 w 138"/>
                <a:gd name="T1" fmla="*/ 0 h 218"/>
                <a:gd name="T2" fmla="*/ 0 w 138"/>
                <a:gd name="T3" fmla="*/ 0 h 218"/>
                <a:gd name="T4" fmla="*/ 0 w 138"/>
                <a:gd name="T5" fmla="*/ 0 h 218"/>
                <a:gd name="T6" fmla="*/ 0 w 138"/>
                <a:gd name="T7" fmla="*/ 0 h 218"/>
                <a:gd name="T8" fmla="*/ 0 w 138"/>
                <a:gd name="T9" fmla="*/ 0 h 218"/>
                <a:gd name="T10" fmla="*/ 0 w 138"/>
                <a:gd name="T11" fmla="*/ 0 h 218"/>
                <a:gd name="T12" fmla="*/ 0 w 138"/>
                <a:gd name="T13" fmla="*/ 0 h 218"/>
                <a:gd name="T14" fmla="*/ 0 w 138"/>
                <a:gd name="T15" fmla="*/ 0 h 218"/>
                <a:gd name="T16" fmla="*/ 0 w 138"/>
                <a:gd name="T17" fmla="*/ 0 h 218"/>
                <a:gd name="T18" fmla="*/ 0 w 138"/>
                <a:gd name="T19" fmla="*/ 0 h 218"/>
                <a:gd name="T20" fmla="*/ 0 w 138"/>
                <a:gd name="T21" fmla="*/ 0 h 218"/>
                <a:gd name="T22" fmla="*/ 0 w 138"/>
                <a:gd name="T23" fmla="*/ 0 h 218"/>
                <a:gd name="T24" fmla="*/ 0 w 138"/>
                <a:gd name="T25" fmla="*/ 0 h 218"/>
                <a:gd name="T26" fmla="*/ 0 w 138"/>
                <a:gd name="T27" fmla="*/ 0 h 218"/>
                <a:gd name="T28" fmla="*/ 0 w 138"/>
                <a:gd name="T29" fmla="*/ 0 h 218"/>
                <a:gd name="T30" fmla="*/ 0 w 138"/>
                <a:gd name="T31" fmla="*/ 0 h 218"/>
                <a:gd name="T32" fmla="*/ 0 w 138"/>
                <a:gd name="T33" fmla="*/ 0 h 218"/>
                <a:gd name="T34" fmla="*/ 0 w 138"/>
                <a:gd name="T35" fmla="*/ 0 h 218"/>
                <a:gd name="T36" fmla="*/ 0 w 138"/>
                <a:gd name="T37" fmla="*/ 0 h 218"/>
                <a:gd name="T38" fmla="*/ 0 w 138"/>
                <a:gd name="T39" fmla="*/ 0 h 218"/>
                <a:gd name="T40" fmla="*/ 0 w 138"/>
                <a:gd name="T41" fmla="*/ 0 h 218"/>
                <a:gd name="T42" fmla="*/ 0 w 138"/>
                <a:gd name="T43" fmla="*/ 0 h 218"/>
                <a:gd name="T44" fmla="*/ 0 w 138"/>
                <a:gd name="T45" fmla="*/ 0 h 218"/>
                <a:gd name="T46" fmla="*/ 0 w 138"/>
                <a:gd name="T47" fmla="*/ 0 h 218"/>
                <a:gd name="T48" fmla="*/ 0 w 138"/>
                <a:gd name="T49" fmla="*/ 0 h 218"/>
                <a:gd name="T50" fmla="*/ 0 w 138"/>
                <a:gd name="T51" fmla="*/ 0 h 218"/>
                <a:gd name="T52" fmla="*/ 0 w 138"/>
                <a:gd name="T53" fmla="*/ 0 h 218"/>
                <a:gd name="T54" fmla="*/ 0 w 138"/>
                <a:gd name="T55" fmla="*/ 0 h 218"/>
                <a:gd name="T56" fmla="*/ 0 w 138"/>
                <a:gd name="T57" fmla="*/ 0 h 218"/>
                <a:gd name="T58" fmla="*/ 0 w 138"/>
                <a:gd name="T59" fmla="*/ 0 h 218"/>
                <a:gd name="T60" fmla="*/ 0 w 138"/>
                <a:gd name="T61" fmla="*/ 0 h 218"/>
                <a:gd name="T62" fmla="*/ 0 w 138"/>
                <a:gd name="T63" fmla="*/ 0 h 218"/>
                <a:gd name="T64" fmla="*/ 0 w 138"/>
                <a:gd name="T65" fmla="*/ 0 h 218"/>
                <a:gd name="T66" fmla="*/ 0 w 138"/>
                <a:gd name="T67" fmla="*/ 0 h 218"/>
                <a:gd name="T68" fmla="*/ 0 w 138"/>
                <a:gd name="T69" fmla="*/ 0 h 218"/>
                <a:gd name="T70" fmla="*/ 0 w 138"/>
                <a:gd name="T71" fmla="*/ 0 h 218"/>
                <a:gd name="T72" fmla="*/ 0 w 138"/>
                <a:gd name="T73" fmla="*/ 0 h 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218"/>
                <a:gd name="T113" fmla="*/ 138 w 138"/>
                <a:gd name="T114" fmla="*/ 218 h 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218">
                  <a:moveTo>
                    <a:pt x="91" y="218"/>
                  </a:moveTo>
                  <a:lnTo>
                    <a:pt x="91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2" y="132"/>
                  </a:lnTo>
                  <a:lnTo>
                    <a:pt x="56" y="132"/>
                  </a:lnTo>
                  <a:lnTo>
                    <a:pt x="53" y="133"/>
                  </a:lnTo>
                  <a:lnTo>
                    <a:pt x="50" y="135"/>
                  </a:lnTo>
                  <a:lnTo>
                    <a:pt x="48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3"/>
                  </a:lnTo>
                  <a:lnTo>
                    <a:pt x="118" y="7"/>
                  </a:lnTo>
                  <a:lnTo>
                    <a:pt x="125" y="13"/>
                  </a:lnTo>
                  <a:lnTo>
                    <a:pt x="130" y="19"/>
                  </a:lnTo>
                  <a:lnTo>
                    <a:pt x="134" y="27"/>
                  </a:lnTo>
                  <a:lnTo>
                    <a:pt x="137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1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416"/>
            <p:cNvSpPr>
              <a:spLocks/>
            </p:cNvSpPr>
            <p:nvPr/>
          </p:nvSpPr>
          <p:spPr bwMode="auto">
            <a:xfrm>
              <a:off x="712" y="2159"/>
              <a:ext cx="13" cy="21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w 44"/>
                <a:gd name="T37" fmla="*/ 0 h 57"/>
                <a:gd name="T38" fmla="*/ 0 w 44"/>
                <a:gd name="T39" fmla="*/ 0 h 57"/>
                <a:gd name="T40" fmla="*/ 0 w 44"/>
                <a:gd name="T41" fmla="*/ 0 h 57"/>
                <a:gd name="T42" fmla="*/ 0 w 44"/>
                <a:gd name="T43" fmla="*/ 0 h 57"/>
                <a:gd name="T44" fmla="*/ 0 w 44"/>
                <a:gd name="T45" fmla="*/ 0 h 57"/>
                <a:gd name="T46" fmla="*/ 0 w 44"/>
                <a:gd name="T47" fmla="*/ 0 h 57"/>
                <a:gd name="T48" fmla="*/ 0 w 44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57"/>
                <a:gd name="T77" fmla="*/ 44 w 4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57">
                  <a:moveTo>
                    <a:pt x="35" y="57"/>
                  </a:moveTo>
                  <a:lnTo>
                    <a:pt x="35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4" y="47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17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418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19"/>
            <p:cNvSpPr>
              <a:spLocks/>
            </p:cNvSpPr>
            <p:nvPr/>
          </p:nvSpPr>
          <p:spPr bwMode="auto">
            <a:xfrm>
              <a:off x="316" y="2383"/>
              <a:ext cx="34" cy="30"/>
            </a:xfrm>
            <a:custGeom>
              <a:avLst/>
              <a:gdLst>
                <a:gd name="T0" fmla="*/ 0 w 103"/>
                <a:gd name="T1" fmla="*/ 0 h 92"/>
                <a:gd name="T2" fmla="*/ 0 w 103"/>
                <a:gd name="T3" fmla="*/ 0 h 92"/>
                <a:gd name="T4" fmla="*/ 0 w 103"/>
                <a:gd name="T5" fmla="*/ 0 h 92"/>
                <a:gd name="T6" fmla="*/ 0 w 103"/>
                <a:gd name="T7" fmla="*/ 0 h 92"/>
                <a:gd name="T8" fmla="*/ 0 w 103"/>
                <a:gd name="T9" fmla="*/ 0 h 92"/>
                <a:gd name="T10" fmla="*/ 0 w 103"/>
                <a:gd name="T11" fmla="*/ 0 h 92"/>
                <a:gd name="T12" fmla="*/ 0 w 103"/>
                <a:gd name="T13" fmla="*/ 0 h 92"/>
                <a:gd name="T14" fmla="*/ 0 w 103"/>
                <a:gd name="T15" fmla="*/ 0 h 92"/>
                <a:gd name="T16" fmla="*/ 0 w 103"/>
                <a:gd name="T17" fmla="*/ 0 h 92"/>
                <a:gd name="T18" fmla="*/ 0 w 103"/>
                <a:gd name="T19" fmla="*/ 0 h 92"/>
                <a:gd name="T20" fmla="*/ 0 w 103"/>
                <a:gd name="T21" fmla="*/ 0 h 92"/>
                <a:gd name="T22" fmla="*/ 0 w 103"/>
                <a:gd name="T23" fmla="*/ 0 h 92"/>
                <a:gd name="T24" fmla="*/ 0 w 103"/>
                <a:gd name="T25" fmla="*/ 0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92"/>
                <a:gd name="T41" fmla="*/ 103 w 103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92">
                  <a:moveTo>
                    <a:pt x="3" y="35"/>
                  </a:moveTo>
                  <a:lnTo>
                    <a:pt x="0" y="24"/>
                  </a:lnTo>
                  <a:lnTo>
                    <a:pt x="85" y="0"/>
                  </a:lnTo>
                  <a:lnTo>
                    <a:pt x="88" y="13"/>
                  </a:lnTo>
                  <a:lnTo>
                    <a:pt x="31" y="76"/>
                  </a:lnTo>
                  <a:lnTo>
                    <a:pt x="100" y="57"/>
                  </a:lnTo>
                  <a:lnTo>
                    <a:pt x="103" y="69"/>
                  </a:lnTo>
                  <a:lnTo>
                    <a:pt x="18" y="92"/>
                  </a:lnTo>
                  <a:lnTo>
                    <a:pt x="14" y="78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20"/>
            <p:cNvSpPr>
              <a:spLocks noEditPoints="1"/>
            </p:cNvSpPr>
            <p:nvPr/>
          </p:nvSpPr>
          <p:spPr bwMode="auto">
            <a:xfrm>
              <a:off x="312" y="2354"/>
              <a:ext cx="33" cy="26"/>
            </a:xfrm>
            <a:custGeom>
              <a:avLst/>
              <a:gdLst>
                <a:gd name="T0" fmla="*/ 0 w 96"/>
                <a:gd name="T1" fmla="*/ 0 h 78"/>
                <a:gd name="T2" fmla="*/ 0 w 96"/>
                <a:gd name="T3" fmla="*/ 0 h 78"/>
                <a:gd name="T4" fmla="*/ 0 w 96"/>
                <a:gd name="T5" fmla="*/ 0 h 78"/>
                <a:gd name="T6" fmla="*/ 0 w 96"/>
                <a:gd name="T7" fmla="*/ 0 h 78"/>
                <a:gd name="T8" fmla="*/ 0 w 96"/>
                <a:gd name="T9" fmla="*/ 0 h 78"/>
                <a:gd name="T10" fmla="*/ 0 w 96"/>
                <a:gd name="T11" fmla="*/ 0 h 78"/>
                <a:gd name="T12" fmla="*/ 0 w 96"/>
                <a:gd name="T13" fmla="*/ 0 h 78"/>
                <a:gd name="T14" fmla="*/ 0 w 96"/>
                <a:gd name="T15" fmla="*/ 0 h 78"/>
                <a:gd name="T16" fmla="*/ 0 w 96"/>
                <a:gd name="T17" fmla="*/ 0 h 78"/>
                <a:gd name="T18" fmla="*/ 0 w 96"/>
                <a:gd name="T19" fmla="*/ 0 h 78"/>
                <a:gd name="T20" fmla="*/ 0 w 96"/>
                <a:gd name="T21" fmla="*/ 0 h 78"/>
                <a:gd name="T22" fmla="*/ 0 w 96"/>
                <a:gd name="T23" fmla="*/ 0 h 78"/>
                <a:gd name="T24" fmla="*/ 0 w 96"/>
                <a:gd name="T25" fmla="*/ 0 h 78"/>
                <a:gd name="T26" fmla="*/ 0 w 96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78"/>
                <a:gd name="T44" fmla="*/ 96 w 96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78">
                  <a:moveTo>
                    <a:pt x="67" y="61"/>
                  </a:moveTo>
                  <a:lnTo>
                    <a:pt x="94" y="65"/>
                  </a:lnTo>
                  <a:lnTo>
                    <a:pt x="96" y="7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82" y="0"/>
                  </a:lnTo>
                  <a:lnTo>
                    <a:pt x="85" y="13"/>
                  </a:lnTo>
                  <a:lnTo>
                    <a:pt x="61" y="26"/>
                  </a:lnTo>
                  <a:lnTo>
                    <a:pt x="67" y="61"/>
                  </a:lnTo>
                  <a:close/>
                  <a:moveTo>
                    <a:pt x="51" y="32"/>
                  </a:moveTo>
                  <a:lnTo>
                    <a:pt x="15" y="51"/>
                  </a:lnTo>
                  <a:lnTo>
                    <a:pt x="15" y="52"/>
                  </a:lnTo>
                  <a:lnTo>
                    <a:pt x="56" y="59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21"/>
            <p:cNvSpPr>
              <a:spLocks/>
            </p:cNvSpPr>
            <p:nvPr/>
          </p:nvSpPr>
          <p:spPr bwMode="auto">
            <a:xfrm>
              <a:off x="306" y="2333"/>
              <a:ext cx="32" cy="24"/>
            </a:xfrm>
            <a:custGeom>
              <a:avLst/>
              <a:gdLst>
                <a:gd name="T0" fmla="*/ 0 w 93"/>
                <a:gd name="T1" fmla="*/ 0 h 73"/>
                <a:gd name="T2" fmla="*/ 0 w 93"/>
                <a:gd name="T3" fmla="*/ 0 h 73"/>
                <a:gd name="T4" fmla="*/ 0 w 93"/>
                <a:gd name="T5" fmla="*/ 0 h 73"/>
                <a:gd name="T6" fmla="*/ 0 w 93"/>
                <a:gd name="T7" fmla="*/ 0 h 73"/>
                <a:gd name="T8" fmla="*/ 0 w 93"/>
                <a:gd name="T9" fmla="*/ 0 h 73"/>
                <a:gd name="T10" fmla="*/ 0 w 93"/>
                <a:gd name="T11" fmla="*/ 0 h 73"/>
                <a:gd name="T12" fmla="*/ 0 w 93"/>
                <a:gd name="T13" fmla="*/ 0 h 73"/>
                <a:gd name="T14" fmla="*/ 0 w 93"/>
                <a:gd name="T15" fmla="*/ 0 h 73"/>
                <a:gd name="T16" fmla="*/ 0 w 93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3"/>
                <a:gd name="T29" fmla="*/ 93 w 93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3">
                  <a:moveTo>
                    <a:pt x="7" y="73"/>
                  </a:moveTo>
                  <a:lnTo>
                    <a:pt x="0" y="1"/>
                  </a:lnTo>
                  <a:lnTo>
                    <a:pt x="11" y="0"/>
                  </a:lnTo>
                  <a:lnTo>
                    <a:pt x="13" y="30"/>
                  </a:lnTo>
                  <a:lnTo>
                    <a:pt x="92" y="24"/>
                  </a:lnTo>
                  <a:lnTo>
                    <a:pt x="93" y="35"/>
                  </a:lnTo>
                  <a:lnTo>
                    <a:pt x="14" y="42"/>
                  </a:lnTo>
                  <a:lnTo>
                    <a:pt x="18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422"/>
            <p:cNvSpPr>
              <a:spLocks/>
            </p:cNvSpPr>
            <p:nvPr/>
          </p:nvSpPr>
          <p:spPr bwMode="auto">
            <a:xfrm>
              <a:off x="306" y="2323"/>
              <a:ext cx="30" cy="5"/>
            </a:xfrm>
            <a:custGeom>
              <a:avLst/>
              <a:gdLst>
                <a:gd name="T0" fmla="*/ 0 w 89"/>
                <a:gd name="T1" fmla="*/ 0 h 15"/>
                <a:gd name="T2" fmla="*/ 0 w 89"/>
                <a:gd name="T3" fmla="*/ 0 h 15"/>
                <a:gd name="T4" fmla="*/ 0 w 89"/>
                <a:gd name="T5" fmla="*/ 0 h 15"/>
                <a:gd name="T6" fmla="*/ 0 w 89"/>
                <a:gd name="T7" fmla="*/ 0 h 15"/>
                <a:gd name="T8" fmla="*/ 0 w 8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5"/>
                <a:gd name="T17" fmla="*/ 89 w 8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5">
                  <a:moveTo>
                    <a:pt x="89" y="0"/>
                  </a:moveTo>
                  <a:lnTo>
                    <a:pt x="89" y="1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423"/>
            <p:cNvSpPr>
              <a:spLocks noEditPoints="1"/>
            </p:cNvSpPr>
            <p:nvPr/>
          </p:nvSpPr>
          <p:spPr bwMode="auto">
            <a:xfrm>
              <a:off x="306" y="2290"/>
              <a:ext cx="30" cy="29"/>
            </a:xfrm>
            <a:custGeom>
              <a:avLst/>
              <a:gdLst>
                <a:gd name="T0" fmla="*/ 0 w 93"/>
                <a:gd name="T1" fmla="*/ 0 h 87"/>
                <a:gd name="T2" fmla="*/ 0 w 93"/>
                <a:gd name="T3" fmla="*/ 0 h 87"/>
                <a:gd name="T4" fmla="*/ 0 w 93"/>
                <a:gd name="T5" fmla="*/ 0 h 87"/>
                <a:gd name="T6" fmla="*/ 0 w 93"/>
                <a:gd name="T7" fmla="*/ 0 h 87"/>
                <a:gd name="T8" fmla="*/ 0 w 93"/>
                <a:gd name="T9" fmla="*/ 0 h 87"/>
                <a:gd name="T10" fmla="*/ 0 w 93"/>
                <a:gd name="T11" fmla="*/ 0 h 87"/>
                <a:gd name="T12" fmla="*/ 0 w 93"/>
                <a:gd name="T13" fmla="*/ 0 h 87"/>
                <a:gd name="T14" fmla="*/ 0 w 93"/>
                <a:gd name="T15" fmla="*/ 0 h 87"/>
                <a:gd name="T16" fmla="*/ 0 w 93"/>
                <a:gd name="T17" fmla="*/ 0 h 87"/>
                <a:gd name="T18" fmla="*/ 0 w 93"/>
                <a:gd name="T19" fmla="*/ 0 h 87"/>
                <a:gd name="T20" fmla="*/ 0 w 93"/>
                <a:gd name="T21" fmla="*/ 0 h 87"/>
                <a:gd name="T22" fmla="*/ 0 w 93"/>
                <a:gd name="T23" fmla="*/ 0 h 87"/>
                <a:gd name="T24" fmla="*/ 0 w 93"/>
                <a:gd name="T25" fmla="*/ 0 h 87"/>
                <a:gd name="T26" fmla="*/ 0 w 93"/>
                <a:gd name="T27" fmla="*/ 0 h 87"/>
                <a:gd name="T28" fmla="*/ 0 w 93"/>
                <a:gd name="T29" fmla="*/ 0 h 87"/>
                <a:gd name="T30" fmla="*/ 0 w 93"/>
                <a:gd name="T31" fmla="*/ 0 h 87"/>
                <a:gd name="T32" fmla="*/ 0 w 93"/>
                <a:gd name="T33" fmla="*/ 0 h 87"/>
                <a:gd name="T34" fmla="*/ 0 w 93"/>
                <a:gd name="T35" fmla="*/ 0 h 87"/>
                <a:gd name="T36" fmla="*/ 0 w 93"/>
                <a:gd name="T37" fmla="*/ 0 h 87"/>
                <a:gd name="T38" fmla="*/ 0 w 93"/>
                <a:gd name="T39" fmla="*/ 0 h 87"/>
                <a:gd name="T40" fmla="*/ 0 w 93"/>
                <a:gd name="T41" fmla="*/ 0 h 87"/>
                <a:gd name="T42" fmla="*/ 0 w 93"/>
                <a:gd name="T43" fmla="*/ 0 h 87"/>
                <a:gd name="T44" fmla="*/ 0 w 93"/>
                <a:gd name="T45" fmla="*/ 0 h 87"/>
                <a:gd name="T46" fmla="*/ 0 w 93"/>
                <a:gd name="T47" fmla="*/ 0 h 87"/>
                <a:gd name="T48" fmla="*/ 0 w 93"/>
                <a:gd name="T49" fmla="*/ 0 h 87"/>
                <a:gd name="T50" fmla="*/ 0 w 93"/>
                <a:gd name="T51" fmla="*/ 0 h 87"/>
                <a:gd name="T52" fmla="*/ 0 w 93"/>
                <a:gd name="T53" fmla="*/ 0 h 87"/>
                <a:gd name="T54" fmla="*/ 0 w 93"/>
                <a:gd name="T55" fmla="*/ 0 h 87"/>
                <a:gd name="T56" fmla="*/ 0 w 93"/>
                <a:gd name="T57" fmla="*/ 0 h 87"/>
                <a:gd name="T58" fmla="*/ 0 w 93"/>
                <a:gd name="T59" fmla="*/ 0 h 87"/>
                <a:gd name="T60" fmla="*/ 0 w 93"/>
                <a:gd name="T61" fmla="*/ 0 h 87"/>
                <a:gd name="T62" fmla="*/ 0 w 93"/>
                <a:gd name="T63" fmla="*/ 0 h 87"/>
                <a:gd name="T64" fmla="*/ 0 w 93"/>
                <a:gd name="T65" fmla="*/ 0 h 87"/>
                <a:gd name="T66" fmla="*/ 0 w 93"/>
                <a:gd name="T67" fmla="*/ 0 h 87"/>
                <a:gd name="T68" fmla="*/ 0 w 93"/>
                <a:gd name="T69" fmla="*/ 0 h 87"/>
                <a:gd name="T70" fmla="*/ 0 w 93"/>
                <a:gd name="T71" fmla="*/ 0 h 87"/>
                <a:gd name="T72" fmla="*/ 0 w 93"/>
                <a:gd name="T73" fmla="*/ 0 h 87"/>
                <a:gd name="T74" fmla="*/ 0 w 93"/>
                <a:gd name="T75" fmla="*/ 0 h 87"/>
                <a:gd name="T76" fmla="*/ 0 w 93"/>
                <a:gd name="T77" fmla="*/ 0 h 87"/>
                <a:gd name="T78" fmla="*/ 0 w 93"/>
                <a:gd name="T79" fmla="*/ 0 h 87"/>
                <a:gd name="T80" fmla="*/ 0 w 93"/>
                <a:gd name="T81" fmla="*/ 0 h 87"/>
                <a:gd name="T82" fmla="*/ 0 w 93"/>
                <a:gd name="T83" fmla="*/ 0 h 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87"/>
                <a:gd name="T128" fmla="*/ 93 w 93"/>
                <a:gd name="T129" fmla="*/ 87 h 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87">
                  <a:moveTo>
                    <a:pt x="93" y="45"/>
                  </a:moveTo>
                  <a:lnTo>
                    <a:pt x="93" y="45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1"/>
                  </a:lnTo>
                  <a:lnTo>
                    <a:pt x="88" y="66"/>
                  </a:lnTo>
                  <a:lnTo>
                    <a:pt x="83" y="73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1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85" y="17"/>
                  </a:lnTo>
                  <a:lnTo>
                    <a:pt x="90" y="24"/>
                  </a:lnTo>
                  <a:lnTo>
                    <a:pt x="91" y="29"/>
                  </a:lnTo>
                  <a:lnTo>
                    <a:pt x="93" y="34"/>
                  </a:lnTo>
                  <a:lnTo>
                    <a:pt x="93" y="39"/>
                  </a:lnTo>
                  <a:lnTo>
                    <a:pt x="93" y="45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1" y="49"/>
                  </a:lnTo>
                  <a:lnTo>
                    <a:pt x="12" y="55"/>
                  </a:lnTo>
                  <a:lnTo>
                    <a:pt x="15" y="61"/>
                  </a:lnTo>
                  <a:lnTo>
                    <a:pt x="21" y="65"/>
                  </a:lnTo>
                  <a:lnTo>
                    <a:pt x="26" y="69"/>
                  </a:lnTo>
                  <a:lnTo>
                    <a:pt x="32" y="72"/>
                  </a:lnTo>
                  <a:lnTo>
                    <a:pt x="38" y="74"/>
                  </a:lnTo>
                  <a:lnTo>
                    <a:pt x="46" y="74"/>
                  </a:lnTo>
                  <a:lnTo>
                    <a:pt x="53" y="74"/>
                  </a:lnTo>
                  <a:lnTo>
                    <a:pt x="60" y="73"/>
                  </a:lnTo>
                  <a:lnTo>
                    <a:pt x="67" y="70"/>
                  </a:lnTo>
                  <a:lnTo>
                    <a:pt x="72" y="67"/>
                  </a:lnTo>
                  <a:lnTo>
                    <a:pt x="76" y="63"/>
                  </a:lnTo>
                  <a:lnTo>
                    <a:pt x="80" y="58"/>
                  </a:lnTo>
                  <a:lnTo>
                    <a:pt x="82" y="52"/>
                  </a:lnTo>
                  <a:lnTo>
                    <a:pt x="83" y="45"/>
                  </a:lnTo>
                  <a:lnTo>
                    <a:pt x="82" y="38"/>
                  </a:lnTo>
                  <a:lnTo>
                    <a:pt x="81" y="32"/>
                  </a:lnTo>
                  <a:lnTo>
                    <a:pt x="78" y="27"/>
                  </a:lnTo>
                  <a:lnTo>
                    <a:pt x="74" y="22"/>
                  </a:lnTo>
                  <a:lnTo>
                    <a:pt x="68" y="18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48" y="13"/>
                  </a:lnTo>
                  <a:lnTo>
                    <a:pt x="41" y="13"/>
                  </a:lnTo>
                  <a:lnTo>
                    <a:pt x="34" y="14"/>
                  </a:lnTo>
                  <a:lnTo>
                    <a:pt x="27" y="17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1" y="36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424"/>
            <p:cNvSpPr>
              <a:spLocks/>
            </p:cNvSpPr>
            <p:nvPr/>
          </p:nvSpPr>
          <p:spPr bwMode="auto">
            <a:xfrm>
              <a:off x="308" y="2258"/>
              <a:ext cx="33" cy="29"/>
            </a:xfrm>
            <a:custGeom>
              <a:avLst/>
              <a:gdLst>
                <a:gd name="T0" fmla="*/ 0 w 98"/>
                <a:gd name="T1" fmla="*/ 0 h 82"/>
                <a:gd name="T2" fmla="*/ 0 w 98"/>
                <a:gd name="T3" fmla="*/ 0 h 82"/>
                <a:gd name="T4" fmla="*/ 0 w 98"/>
                <a:gd name="T5" fmla="*/ 0 h 82"/>
                <a:gd name="T6" fmla="*/ 0 w 98"/>
                <a:gd name="T7" fmla="*/ 0 h 82"/>
                <a:gd name="T8" fmla="*/ 0 w 98"/>
                <a:gd name="T9" fmla="*/ 0 h 82"/>
                <a:gd name="T10" fmla="*/ 0 w 98"/>
                <a:gd name="T11" fmla="*/ 0 h 82"/>
                <a:gd name="T12" fmla="*/ 0 w 98"/>
                <a:gd name="T13" fmla="*/ 0 h 82"/>
                <a:gd name="T14" fmla="*/ 0 w 98"/>
                <a:gd name="T15" fmla="*/ 0 h 82"/>
                <a:gd name="T16" fmla="*/ 0 w 98"/>
                <a:gd name="T17" fmla="*/ 0 h 82"/>
                <a:gd name="T18" fmla="*/ 0 w 98"/>
                <a:gd name="T19" fmla="*/ 0 h 82"/>
                <a:gd name="T20" fmla="*/ 0 w 98"/>
                <a:gd name="T21" fmla="*/ 0 h 82"/>
                <a:gd name="T22" fmla="*/ 0 w 98"/>
                <a:gd name="T23" fmla="*/ 0 h 82"/>
                <a:gd name="T24" fmla="*/ 0 w 98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82"/>
                <a:gd name="T41" fmla="*/ 98 w 98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82">
                  <a:moveTo>
                    <a:pt x="8" y="12"/>
                  </a:moveTo>
                  <a:lnTo>
                    <a:pt x="10" y="0"/>
                  </a:lnTo>
                  <a:lnTo>
                    <a:pt x="98" y="12"/>
                  </a:lnTo>
                  <a:lnTo>
                    <a:pt x="97" y="25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91" y="70"/>
                  </a:lnTo>
                  <a:lnTo>
                    <a:pt x="89" y="82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0" y="21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425"/>
            <p:cNvSpPr>
              <a:spLocks noEditPoints="1"/>
            </p:cNvSpPr>
            <p:nvPr/>
          </p:nvSpPr>
          <p:spPr bwMode="auto">
            <a:xfrm>
              <a:off x="316" y="2235"/>
              <a:ext cx="33" cy="26"/>
            </a:xfrm>
            <a:custGeom>
              <a:avLst/>
              <a:gdLst>
                <a:gd name="T0" fmla="*/ 0 w 96"/>
                <a:gd name="T1" fmla="*/ 0 h 78"/>
                <a:gd name="T2" fmla="*/ 0 w 96"/>
                <a:gd name="T3" fmla="*/ 0 h 78"/>
                <a:gd name="T4" fmla="*/ 0 w 96"/>
                <a:gd name="T5" fmla="*/ 0 h 78"/>
                <a:gd name="T6" fmla="*/ 0 w 96"/>
                <a:gd name="T7" fmla="*/ 0 h 78"/>
                <a:gd name="T8" fmla="*/ 0 w 96"/>
                <a:gd name="T9" fmla="*/ 0 h 78"/>
                <a:gd name="T10" fmla="*/ 0 w 96"/>
                <a:gd name="T11" fmla="*/ 0 h 78"/>
                <a:gd name="T12" fmla="*/ 0 w 96"/>
                <a:gd name="T13" fmla="*/ 0 h 78"/>
                <a:gd name="T14" fmla="*/ 0 w 96"/>
                <a:gd name="T15" fmla="*/ 0 h 78"/>
                <a:gd name="T16" fmla="*/ 0 w 96"/>
                <a:gd name="T17" fmla="*/ 0 h 78"/>
                <a:gd name="T18" fmla="*/ 0 w 96"/>
                <a:gd name="T19" fmla="*/ 0 h 78"/>
                <a:gd name="T20" fmla="*/ 0 w 96"/>
                <a:gd name="T21" fmla="*/ 0 h 78"/>
                <a:gd name="T22" fmla="*/ 0 w 96"/>
                <a:gd name="T23" fmla="*/ 0 h 78"/>
                <a:gd name="T24" fmla="*/ 0 w 96"/>
                <a:gd name="T25" fmla="*/ 0 h 78"/>
                <a:gd name="T26" fmla="*/ 0 w 96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78"/>
                <a:gd name="T44" fmla="*/ 96 w 96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78">
                  <a:moveTo>
                    <a:pt x="58" y="51"/>
                  </a:moveTo>
                  <a:lnTo>
                    <a:pt x="81" y="66"/>
                  </a:lnTo>
                  <a:lnTo>
                    <a:pt x="79" y="78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96" y="0"/>
                  </a:lnTo>
                  <a:lnTo>
                    <a:pt x="93" y="13"/>
                  </a:lnTo>
                  <a:lnTo>
                    <a:pt x="66" y="15"/>
                  </a:lnTo>
                  <a:lnTo>
                    <a:pt x="58" y="51"/>
                  </a:lnTo>
                  <a:close/>
                  <a:moveTo>
                    <a:pt x="55" y="17"/>
                  </a:moveTo>
                  <a:lnTo>
                    <a:pt x="14" y="22"/>
                  </a:lnTo>
                  <a:lnTo>
                    <a:pt x="49" y="45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426"/>
            <p:cNvSpPr>
              <a:spLocks/>
            </p:cNvSpPr>
            <p:nvPr/>
          </p:nvSpPr>
          <p:spPr bwMode="auto">
            <a:xfrm>
              <a:off x="320" y="2214"/>
              <a:ext cx="34" cy="20"/>
            </a:xfrm>
            <a:custGeom>
              <a:avLst/>
              <a:gdLst>
                <a:gd name="T0" fmla="*/ 0 w 101"/>
                <a:gd name="T1" fmla="*/ 0 h 57"/>
                <a:gd name="T2" fmla="*/ 0 w 101"/>
                <a:gd name="T3" fmla="*/ 0 h 57"/>
                <a:gd name="T4" fmla="*/ 0 w 101"/>
                <a:gd name="T5" fmla="*/ 0 h 57"/>
                <a:gd name="T6" fmla="*/ 0 w 101"/>
                <a:gd name="T7" fmla="*/ 0 h 57"/>
                <a:gd name="T8" fmla="*/ 0 w 101"/>
                <a:gd name="T9" fmla="*/ 0 h 57"/>
                <a:gd name="T10" fmla="*/ 0 w 101"/>
                <a:gd name="T11" fmla="*/ 0 h 57"/>
                <a:gd name="T12" fmla="*/ 0 w 101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57"/>
                <a:gd name="T23" fmla="*/ 101 w 10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57">
                  <a:moveTo>
                    <a:pt x="78" y="42"/>
                  </a:moveTo>
                  <a:lnTo>
                    <a:pt x="91" y="0"/>
                  </a:lnTo>
                  <a:lnTo>
                    <a:pt x="101" y="3"/>
                  </a:lnTo>
                  <a:lnTo>
                    <a:pt x="84" y="57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427"/>
            <p:cNvSpPr>
              <a:spLocks noEditPoints="1"/>
            </p:cNvSpPr>
            <p:nvPr/>
          </p:nvSpPr>
          <p:spPr bwMode="auto">
            <a:xfrm>
              <a:off x="335" y="2170"/>
              <a:ext cx="30" cy="29"/>
            </a:xfrm>
            <a:custGeom>
              <a:avLst/>
              <a:gdLst>
                <a:gd name="T0" fmla="*/ 0 w 94"/>
                <a:gd name="T1" fmla="*/ 0 h 89"/>
                <a:gd name="T2" fmla="*/ 0 w 94"/>
                <a:gd name="T3" fmla="*/ 0 h 89"/>
                <a:gd name="T4" fmla="*/ 0 w 94"/>
                <a:gd name="T5" fmla="*/ 0 h 89"/>
                <a:gd name="T6" fmla="*/ 0 w 94"/>
                <a:gd name="T7" fmla="*/ 0 h 89"/>
                <a:gd name="T8" fmla="*/ 0 w 94"/>
                <a:gd name="T9" fmla="*/ 0 h 89"/>
                <a:gd name="T10" fmla="*/ 0 w 94"/>
                <a:gd name="T11" fmla="*/ 0 h 89"/>
                <a:gd name="T12" fmla="*/ 0 w 94"/>
                <a:gd name="T13" fmla="*/ 0 h 89"/>
                <a:gd name="T14" fmla="*/ 0 w 94"/>
                <a:gd name="T15" fmla="*/ 0 h 89"/>
                <a:gd name="T16" fmla="*/ 0 w 94"/>
                <a:gd name="T17" fmla="*/ 0 h 89"/>
                <a:gd name="T18" fmla="*/ 0 w 94"/>
                <a:gd name="T19" fmla="*/ 0 h 89"/>
                <a:gd name="T20" fmla="*/ 0 w 94"/>
                <a:gd name="T21" fmla="*/ 0 h 89"/>
                <a:gd name="T22" fmla="*/ 0 w 94"/>
                <a:gd name="T23" fmla="*/ 0 h 89"/>
                <a:gd name="T24" fmla="*/ 0 w 94"/>
                <a:gd name="T25" fmla="*/ 0 h 89"/>
                <a:gd name="T26" fmla="*/ 0 w 94"/>
                <a:gd name="T27" fmla="*/ 0 h 89"/>
                <a:gd name="T28" fmla="*/ 0 w 94"/>
                <a:gd name="T29" fmla="*/ 0 h 89"/>
                <a:gd name="T30" fmla="*/ 0 w 94"/>
                <a:gd name="T31" fmla="*/ 0 h 89"/>
                <a:gd name="T32" fmla="*/ 0 w 94"/>
                <a:gd name="T33" fmla="*/ 0 h 89"/>
                <a:gd name="T34" fmla="*/ 0 w 94"/>
                <a:gd name="T35" fmla="*/ 0 h 89"/>
                <a:gd name="T36" fmla="*/ 0 w 94"/>
                <a:gd name="T37" fmla="*/ 0 h 89"/>
                <a:gd name="T38" fmla="*/ 0 w 94"/>
                <a:gd name="T39" fmla="*/ 0 h 89"/>
                <a:gd name="T40" fmla="*/ 0 w 94"/>
                <a:gd name="T41" fmla="*/ 0 h 89"/>
                <a:gd name="T42" fmla="*/ 0 w 94"/>
                <a:gd name="T43" fmla="*/ 0 h 89"/>
                <a:gd name="T44" fmla="*/ 0 w 94"/>
                <a:gd name="T45" fmla="*/ 0 h 89"/>
                <a:gd name="T46" fmla="*/ 0 w 94"/>
                <a:gd name="T47" fmla="*/ 0 h 89"/>
                <a:gd name="T48" fmla="*/ 0 w 94"/>
                <a:gd name="T49" fmla="*/ 0 h 89"/>
                <a:gd name="T50" fmla="*/ 0 w 94"/>
                <a:gd name="T51" fmla="*/ 0 h 89"/>
                <a:gd name="T52" fmla="*/ 0 w 94"/>
                <a:gd name="T53" fmla="*/ 0 h 89"/>
                <a:gd name="T54" fmla="*/ 0 w 94"/>
                <a:gd name="T55" fmla="*/ 0 h 89"/>
                <a:gd name="T56" fmla="*/ 0 w 94"/>
                <a:gd name="T57" fmla="*/ 0 h 89"/>
                <a:gd name="T58" fmla="*/ 0 w 94"/>
                <a:gd name="T59" fmla="*/ 0 h 89"/>
                <a:gd name="T60" fmla="*/ 0 w 94"/>
                <a:gd name="T61" fmla="*/ 0 h 89"/>
                <a:gd name="T62" fmla="*/ 0 w 94"/>
                <a:gd name="T63" fmla="*/ 0 h 89"/>
                <a:gd name="T64" fmla="*/ 0 w 94"/>
                <a:gd name="T65" fmla="*/ 0 h 89"/>
                <a:gd name="T66" fmla="*/ 0 w 94"/>
                <a:gd name="T67" fmla="*/ 0 h 89"/>
                <a:gd name="T68" fmla="*/ 0 w 94"/>
                <a:gd name="T69" fmla="*/ 0 h 89"/>
                <a:gd name="T70" fmla="*/ 0 w 94"/>
                <a:gd name="T71" fmla="*/ 0 h 89"/>
                <a:gd name="T72" fmla="*/ 0 w 94"/>
                <a:gd name="T73" fmla="*/ 0 h 89"/>
                <a:gd name="T74" fmla="*/ 0 w 94"/>
                <a:gd name="T75" fmla="*/ 0 h 89"/>
                <a:gd name="T76" fmla="*/ 0 w 94"/>
                <a:gd name="T77" fmla="*/ 0 h 89"/>
                <a:gd name="T78" fmla="*/ 0 w 94"/>
                <a:gd name="T79" fmla="*/ 0 h 89"/>
                <a:gd name="T80" fmla="*/ 0 w 94"/>
                <a:gd name="T81" fmla="*/ 0 h 89"/>
                <a:gd name="T82" fmla="*/ 0 w 94"/>
                <a:gd name="T83" fmla="*/ 0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"/>
                <a:gd name="T127" fmla="*/ 0 h 89"/>
                <a:gd name="T128" fmla="*/ 94 w 94"/>
                <a:gd name="T129" fmla="*/ 89 h 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" h="89">
                  <a:moveTo>
                    <a:pt x="90" y="64"/>
                  </a:moveTo>
                  <a:lnTo>
                    <a:pt x="90" y="64"/>
                  </a:lnTo>
                  <a:lnTo>
                    <a:pt x="87" y="70"/>
                  </a:lnTo>
                  <a:lnTo>
                    <a:pt x="84" y="74"/>
                  </a:lnTo>
                  <a:lnTo>
                    <a:pt x="80" y="78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2" y="89"/>
                  </a:lnTo>
                  <a:lnTo>
                    <a:pt x="44" y="89"/>
                  </a:lnTo>
                  <a:lnTo>
                    <a:pt x="36" y="87"/>
                  </a:lnTo>
                  <a:lnTo>
                    <a:pt x="29" y="84"/>
                  </a:lnTo>
                  <a:lnTo>
                    <a:pt x="22" y="81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5" y="62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7" y="20"/>
                  </a:lnTo>
                  <a:lnTo>
                    <a:pt x="10" y="15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8" y="13"/>
                  </a:lnTo>
                  <a:lnTo>
                    <a:pt x="85" y="19"/>
                  </a:lnTo>
                  <a:lnTo>
                    <a:pt x="89" y="26"/>
                  </a:lnTo>
                  <a:lnTo>
                    <a:pt x="93" y="34"/>
                  </a:lnTo>
                  <a:lnTo>
                    <a:pt x="94" y="43"/>
                  </a:lnTo>
                  <a:lnTo>
                    <a:pt x="94" y="48"/>
                  </a:lnTo>
                  <a:lnTo>
                    <a:pt x="94" y="53"/>
                  </a:lnTo>
                  <a:lnTo>
                    <a:pt x="92" y="58"/>
                  </a:lnTo>
                  <a:lnTo>
                    <a:pt x="90" y="64"/>
                  </a:lnTo>
                  <a:close/>
                  <a:moveTo>
                    <a:pt x="14" y="29"/>
                  </a:moveTo>
                  <a:lnTo>
                    <a:pt x="14" y="29"/>
                  </a:lnTo>
                  <a:lnTo>
                    <a:pt x="12" y="36"/>
                  </a:lnTo>
                  <a:lnTo>
                    <a:pt x="11" y="42"/>
                  </a:lnTo>
                  <a:lnTo>
                    <a:pt x="12" y="48"/>
                  </a:lnTo>
                  <a:lnTo>
                    <a:pt x="14" y="54"/>
                  </a:lnTo>
                  <a:lnTo>
                    <a:pt x="17" y="59"/>
                  </a:lnTo>
                  <a:lnTo>
                    <a:pt x="22" y="64"/>
                  </a:lnTo>
                  <a:lnTo>
                    <a:pt x="27" y="70"/>
                  </a:lnTo>
                  <a:lnTo>
                    <a:pt x="34" y="73"/>
                  </a:lnTo>
                  <a:lnTo>
                    <a:pt x="41" y="76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1" y="76"/>
                  </a:lnTo>
                  <a:lnTo>
                    <a:pt x="66" y="74"/>
                  </a:lnTo>
                  <a:lnTo>
                    <a:pt x="71" y="71"/>
                  </a:lnTo>
                  <a:lnTo>
                    <a:pt x="76" y="66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9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59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428"/>
            <p:cNvSpPr>
              <a:spLocks/>
            </p:cNvSpPr>
            <p:nvPr/>
          </p:nvSpPr>
          <p:spPr bwMode="auto">
            <a:xfrm>
              <a:off x="350" y="2141"/>
              <a:ext cx="30" cy="30"/>
            </a:xfrm>
            <a:custGeom>
              <a:avLst/>
              <a:gdLst>
                <a:gd name="T0" fmla="*/ 0 w 92"/>
                <a:gd name="T1" fmla="*/ 0 h 87"/>
                <a:gd name="T2" fmla="*/ 0 w 92"/>
                <a:gd name="T3" fmla="*/ 0 h 87"/>
                <a:gd name="T4" fmla="*/ 0 w 92"/>
                <a:gd name="T5" fmla="*/ 0 h 87"/>
                <a:gd name="T6" fmla="*/ 0 w 92"/>
                <a:gd name="T7" fmla="*/ 0 h 87"/>
                <a:gd name="T8" fmla="*/ 0 w 92"/>
                <a:gd name="T9" fmla="*/ 0 h 87"/>
                <a:gd name="T10" fmla="*/ 0 w 92"/>
                <a:gd name="T11" fmla="*/ 0 h 87"/>
                <a:gd name="T12" fmla="*/ 0 w 92"/>
                <a:gd name="T13" fmla="*/ 0 h 87"/>
                <a:gd name="T14" fmla="*/ 0 w 92"/>
                <a:gd name="T15" fmla="*/ 0 h 87"/>
                <a:gd name="T16" fmla="*/ 0 w 92"/>
                <a:gd name="T17" fmla="*/ 0 h 87"/>
                <a:gd name="T18" fmla="*/ 0 w 92"/>
                <a:gd name="T19" fmla="*/ 0 h 87"/>
                <a:gd name="T20" fmla="*/ 0 w 92"/>
                <a:gd name="T21" fmla="*/ 0 h 87"/>
                <a:gd name="T22" fmla="*/ 0 w 92"/>
                <a:gd name="T23" fmla="*/ 0 h 87"/>
                <a:gd name="T24" fmla="*/ 0 w 92"/>
                <a:gd name="T25" fmla="*/ 0 h 87"/>
                <a:gd name="T26" fmla="*/ 0 w 92"/>
                <a:gd name="T27" fmla="*/ 0 h 87"/>
                <a:gd name="T28" fmla="*/ 0 w 92"/>
                <a:gd name="T29" fmla="*/ 0 h 87"/>
                <a:gd name="T30" fmla="*/ 0 w 92"/>
                <a:gd name="T31" fmla="*/ 0 h 87"/>
                <a:gd name="T32" fmla="*/ 0 w 92"/>
                <a:gd name="T33" fmla="*/ 0 h 87"/>
                <a:gd name="T34" fmla="*/ 0 w 92"/>
                <a:gd name="T35" fmla="*/ 0 h 87"/>
                <a:gd name="T36" fmla="*/ 0 w 92"/>
                <a:gd name="T37" fmla="*/ 0 h 87"/>
                <a:gd name="T38" fmla="*/ 0 w 92"/>
                <a:gd name="T39" fmla="*/ 0 h 87"/>
                <a:gd name="T40" fmla="*/ 0 w 92"/>
                <a:gd name="T41" fmla="*/ 0 h 87"/>
                <a:gd name="T42" fmla="*/ 0 w 92"/>
                <a:gd name="T43" fmla="*/ 0 h 87"/>
                <a:gd name="T44" fmla="*/ 0 w 92"/>
                <a:gd name="T45" fmla="*/ 0 h 87"/>
                <a:gd name="T46" fmla="*/ 0 w 92"/>
                <a:gd name="T47" fmla="*/ 0 h 87"/>
                <a:gd name="T48" fmla="*/ 0 w 92"/>
                <a:gd name="T49" fmla="*/ 0 h 87"/>
                <a:gd name="T50" fmla="*/ 0 w 92"/>
                <a:gd name="T51" fmla="*/ 0 h 87"/>
                <a:gd name="T52" fmla="*/ 0 w 92"/>
                <a:gd name="T53" fmla="*/ 0 h 87"/>
                <a:gd name="T54" fmla="*/ 0 w 92"/>
                <a:gd name="T55" fmla="*/ 0 h 87"/>
                <a:gd name="T56" fmla="*/ 0 w 92"/>
                <a:gd name="T57" fmla="*/ 0 h 87"/>
                <a:gd name="T58" fmla="*/ 0 w 92"/>
                <a:gd name="T59" fmla="*/ 0 h 87"/>
                <a:gd name="T60" fmla="*/ 0 w 92"/>
                <a:gd name="T61" fmla="*/ 0 h 87"/>
                <a:gd name="T62" fmla="*/ 0 w 92"/>
                <a:gd name="T63" fmla="*/ 0 h 87"/>
                <a:gd name="T64" fmla="*/ 0 w 92"/>
                <a:gd name="T65" fmla="*/ 0 h 87"/>
                <a:gd name="T66" fmla="*/ 0 w 92"/>
                <a:gd name="T67" fmla="*/ 0 h 87"/>
                <a:gd name="T68" fmla="*/ 0 w 92"/>
                <a:gd name="T69" fmla="*/ 0 h 87"/>
                <a:gd name="T70" fmla="*/ 0 w 92"/>
                <a:gd name="T71" fmla="*/ 0 h 87"/>
                <a:gd name="T72" fmla="*/ 0 w 92"/>
                <a:gd name="T73" fmla="*/ 0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87"/>
                <a:gd name="T113" fmla="*/ 92 w 92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87">
                  <a:moveTo>
                    <a:pt x="44" y="13"/>
                  </a:moveTo>
                  <a:lnTo>
                    <a:pt x="44" y="13"/>
                  </a:lnTo>
                  <a:lnTo>
                    <a:pt x="39" y="11"/>
                  </a:lnTo>
                  <a:lnTo>
                    <a:pt x="33" y="11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5" y="52"/>
                  </a:lnTo>
                  <a:lnTo>
                    <a:pt x="18" y="58"/>
                  </a:lnTo>
                  <a:lnTo>
                    <a:pt x="24" y="63"/>
                  </a:lnTo>
                  <a:lnTo>
                    <a:pt x="30" y="67"/>
                  </a:lnTo>
                  <a:lnTo>
                    <a:pt x="37" y="71"/>
                  </a:lnTo>
                  <a:lnTo>
                    <a:pt x="45" y="73"/>
                  </a:lnTo>
                  <a:lnTo>
                    <a:pt x="51" y="75"/>
                  </a:lnTo>
                  <a:lnTo>
                    <a:pt x="57" y="75"/>
                  </a:lnTo>
                  <a:lnTo>
                    <a:pt x="63" y="74"/>
                  </a:lnTo>
                  <a:lnTo>
                    <a:pt x="69" y="71"/>
                  </a:lnTo>
                  <a:lnTo>
                    <a:pt x="74" y="67"/>
                  </a:lnTo>
                  <a:lnTo>
                    <a:pt x="78" y="61"/>
                  </a:lnTo>
                  <a:lnTo>
                    <a:pt x="81" y="54"/>
                  </a:lnTo>
                  <a:lnTo>
                    <a:pt x="81" y="51"/>
                  </a:lnTo>
                  <a:lnTo>
                    <a:pt x="81" y="46"/>
                  </a:lnTo>
                  <a:lnTo>
                    <a:pt x="80" y="42"/>
                  </a:lnTo>
                  <a:lnTo>
                    <a:pt x="78" y="37"/>
                  </a:lnTo>
                  <a:lnTo>
                    <a:pt x="75" y="32"/>
                  </a:lnTo>
                  <a:lnTo>
                    <a:pt x="70" y="27"/>
                  </a:lnTo>
                  <a:lnTo>
                    <a:pt x="76" y="17"/>
                  </a:lnTo>
                  <a:lnTo>
                    <a:pt x="80" y="21"/>
                  </a:lnTo>
                  <a:lnTo>
                    <a:pt x="84" y="25"/>
                  </a:lnTo>
                  <a:lnTo>
                    <a:pt x="87" y="29"/>
                  </a:lnTo>
                  <a:lnTo>
                    <a:pt x="89" y="33"/>
                  </a:lnTo>
                  <a:lnTo>
                    <a:pt x="91" y="40"/>
                  </a:lnTo>
                  <a:lnTo>
                    <a:pt x="92" y="48"/>
                  </a:lnTo>
                  <a:lnTo>
                    <a:pt x="91" y="54"/>
                  </a:lnTo>
                  <a:lnTo>
                    <a:pt x="90" y="60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7" y="79"/>
                  </a:lnTo>
                  <a:lnTo>
                    <a:pt x="70" y="83"/>
                  </a:lnTo>
                  <a:lnTo>
                    <a:pt x="63" y="86"/>
                  </a:lnTo>
                  <a:lnTo>
                    <a:pt x="55" y="87"/>
                  </a:lnTo>
                  <a:lnTo>
                    <a:pt x="46" y="86"/>
                  </a:lnTo>
                  <a:lnTo>
                    <a:pt x="35" y="83"/>
                  </a:lnTo>
                  <a:lnTo>
                    <a:pt x="25" y="78"/>
                  </a:lnTo>
                  <a:lnTo>
                    <a:pt x="16" y="73"/>
                  </a:lnTo>
                  <a:lnTo>
                    <a:pt x="10" y="66"/>
                  </a:lnTo>
                  <a:lnTo>
                    <a:pt x="5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429"/>
            <p:cNvSpPr>
              <a:spLocks/>
            </p:cNvSpPr>
            <p:nvPr/>
          </p:nvSpPr>
          <p:spPr bwMode="auto">
            <a:xfrm>
              <a:off x="363" y="2115"/>
              <a:ext cx="35" cy="35"/>
            </a:xfrm>
            <a:custGeom>
              <a:avLst/>
              <a:gdLst>
                <a:gd name="T0" fmla="*/ 0 w 110"/>
                <a:gd name="T1" fmla="*/ 0 h 105"/>
                <a:gd name="T2" fmla="*/ 0 w 110"/>
                <a:gd name="T3" fmla="*/ 0 h 105"/>
                <a:gd name="T4" fmla="*/ 0 w 110"/>
                <a:gd name="T5" fmla="*/ 0 h 105"/>
                <a:gd name="T6" fmla="*/ 0 w 110"/>
                <a:gd name="T7" fmla="*/ 0 h 105"/>
                <a:gd name="T8" fmla="*/ 0 w 110"/>
                <a:gd name="T9" fmla="*/ 0 h 105"/>
                <a:gd name="T10" fmla="*/ 0 w 110"/>
                <a:gd name="T11" fmla="*/ 0 h 105"/>
                <a:gd name="T12" fmla="*/ 0 w 110"/>
                <a:gd name="T13" fmla="*/ 0 h 105"/>
                <a:gd name="T14" fmla="*/ 0 w 110"/>
                <a:gd name="T15" fmla="*/ 0 h 105"/>
                <a:gd name="T16" fmla="*/ 0 w 110"/>
                <a:gd name="T17" fmla="*/ 0 h 105"/>
                <a:gd name="T18" fmla="*/ 0 w 110"/>
                <a:gd name="T19" fmla="*/ 0 h 105"/>
                <a:gd name="T20" fmla="*/ 0 w 110"/>
                <a:gd name="T21" fmla="*/ 0 h 105"/>
                <a:gd name="T22" fmla="*/ 0 w 110"/>
                <a:gd name="T23" fmla="*/ 0 h 105"/>
                <a:gd name="T24" fmla="*/ 0 w 110"/>
                <a:gd name="T25" fmla="*/ 0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05"/>
                <a:gd name="T41" fmla="*/ 110 w 110"/>
                <a:gd name="T42" fmla="*/ 105 h 1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05">
                  <a:moveTo>
                    <a:pt x="110" y="51"/>
                  </a:moveTo>
                  <a:lnTo>
                    <a:pt x="72" y="105"/>
                  </a:lnTo>
                  <a:lnTo>
                    <a:pt x="0" y="53"/>
                  </a:lnTo>
                  <a:lnTo>
                    <a:pt x="37" y="0"/>
                  </a:lnTo>
                  <a:lnTo>
                    <a:pt x="46" y="6"/>
                  </a:lnTo>
                  <a:lnTo>
                    <a:pt x="15" y="49"/>
                  </a:lnTo>
                  <a:lnTo>
                    <a:pt x="37" y="65"/>
                  </a:lnTo>
                  <a:lnTo>
                    <a:pt x="66" y="26"/>
                  </a:lnTo>
                  <a:lnTo>
                    <a:pt x="74" y="32"/>
                  </a:lnTo>
                  <a:lnTo>
                    <a:pt x="46" y="71"/>
                  </a:lnTo>
                  <a:lnTo>
                    <a:pt x="70" y="89"/>
                  </a:lnTo>
                  <a:lnTo>
                    <a:pt x="101" y="45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430"/>
            <p:cNvSpPr>
              <a:spLocks noEditPoints="1"/>
            </p:cNvSpPr>
            <p:nvPr/>
          </p:nvSpPr>
          <p:spPr bwMode="auto">
            <a:xfrm>
              <a:off x="385" y="2099"/>
              <a:ext cx="33" cy="30"/>
            </a:xfrm>
            <a:custGeom>
              <a:avLst/>
              <a:gdLst>
                <a:gd name="T0" fmla="*/ 0 w 98"/>
                <a:gd name="T1" fmla="*/ 0 h 93"/>
                <a:gd name="T2" fmla="*/ 0 w 98"/>
                <a:gd name="T3" fmla="*/ 0 h 93"/>
                <a:gd name="T4" fmla="*/ 0 w 98"/>
                <a:gd name="T5" fmla="*/ 0 h 93"/>
                <a:gd name="T6" fmla="*/ 0 w 98"/>
                <a:gd name="T7" fmla="*/ 0 h 93"/>
                <a:gd name="T8" fmla="*/ 0 w 98"/>
                <a:gd name="T9" fmla="*/ 0 h 93"/>
                <a:gd name="T10" fmla="*/ 0 w 98"/>
                <a:gd name="T11" fmla="*/ 0 h 93"/>
                <a:gd name="T12" fmla="*/ 0 w 98"/>
                <a:gd name="T13" fmla="*/ 0 h 93"/>
                <a:gd name="T14" fmla="*/ 0 w 98"/>
                <a:gd name="T15" fmla="*/ 0 h 93"/>
                <a:gd name="T16" fmla="*/ 0 w 98"/>
                <a:gd name="T17" fmla="*/ 0 h 93"/>
                <a:gd name="T18" fmla="*/ 0 w 98"/>
                <a:gd name="T19" fmla="*/ 0 h 93"/>
                <a:gd name="T20" fmla="*/ 0 w 98"/>
                <a:gd name="T21" fmla="*/ 0 h 93"/>
                <a:gd name="T22" fmla="*/ 0 w 98"/>
                <a:gd name="T23" fmla="*/ 0 h 93"/>
                <a:gd name="T24" fmla="*/ 0 w 98"/>
                <a:gd name="T25" fmla="*/ 0 h 93"/>
                <a:gd name="T26" fmla="*/ 0 w 98"/>
                <a:gd name="T27" fmla="*/ 0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93"/>
                <a:gd name="T44" fmla="*/ 98 w 98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93">
                  <a:moveTo>
                    <a:pt x="40" y="60"/>
                  </a:moveTo>
                  <a:lnTo>
                    <a:pt x="53" y="84"/>
                  </a:lnTo>
                  <a:lnTo>
                    <a:pt x="45" y="93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8" y="34"/>
                  </a:lnTo>
                  <a:lnTo>
                    <a:pt x="89" y="44"/>
                  </a:lnTo>
                  <a:lnTo>
                    <a:pt x="63" y="33"/>
                  </a:lnTo>
                  <a:lnTo>
                    <a:pt x="40" y="60"/>
                  </a:lnTo>
                  <a:close/>
                  <a:moveTo>
                    <a:pt x="52" y="30"/>
                  </a:moveTo>
                  <a:lnTo>
                    <a:pt x="14" y="14"/>
                  </a:lnTo>
                  <a:lnTo>
                    <a:pt x="34" y="51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431"/>
            <p:cNvSpPr>
              <a:spLocks/>
            </p:cNvSpPr>
            <p:nvPr/>
          </p:nvSpPr>
          <p:spPr bwMode="auto">
            <a:xfrm>
              <a:off x="398" y="2070"/>
              <a:ext cx="38" cy="38"/>
            </a:xfrm>
            <a:custGeom>
              <a:avLst/>
              <a:gdLst>
                <a:gd name="T0" fmla="*/ 0 w 113"/>
                <a:gd name="T1" fmla="*/ 0 h 113"/>
                <a:gd name="T2" fmla="*/ 0 w 113"/>
                <a:gd name="T3" fmla="*/ 0 h 113"/>
                <a:gd name="T4" fmla="*/ 0 w 113"/>
                <a:gd name="T5" fmla="*/ 0 h 113"/>
                <a:gd name="T6" fmla="*/ 0 w 113"/>
                <a:gd name="T7" fmla="*/ 0 h 113"/>
                <a:gd name="T8" fmla="*/ 0 w 113"/>
                <a:gd name="T9" fmla="*/ 0 h 113"/>
                <a:gd name="T10" fmla="*/ 0 w 113"/>
                <a:gd name="T11" fmla="*/ 0 h 113"/>
                <a:gd name="T12" fmla="*/ 0 w 113"/>
                <a:gd name="T13" fmla="*/ 0 h 113"/>
                <a:gd name="T14" fmla="*/ 0 w 113"/>
                <a:gd name="T15" fmla="*/ 0 h 113"/>
                <a:gd name="T16" fmla="*/ 0 w 113"/>
                <a:gd name="T17" fmla="*/ 0 h 113"/>
                <a:gd name="T18" fmla="*/ 0 w 113"/>
                <a:gd name="T19" fmla="*/ 0 h 113"/>
                <a:gd name="T20" fmla="*/ 0 w 113"/>
                <a:gd name="T21" fmla="*/ 0 h 113"/>
                <a:gd name="T22" fmla="*/ 0 w 113"/>
                <a:gd name="T23" fmla="*/ 0 h 113"/>
                <a:gd name="T24" fmla="*/ 0 w 113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113"/>
                <a:gd name="T41" fmla="*/ 113 w 113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113">
                  <a:moveTo>
                    <a:pt x="44" y="8"/>
                  </a:moveTo>
                  <a:lnTo>
                    <a:pt x="52" y="0"/>
                  </a:lnTo>
                  <a:lnTo>
                    <a:pt x="113" y="65"/>
                  </a:lnTo>
                  <a:lnTo>
                    <a:pt x="104" y="74"/>
                  </a:lnTo>
                  <a:lnTo>
                    <a:pt x="21" y="53"/>
                  </a:lnTo>
                  <a:lnTo>
                    <a:pt x="71" y="105"/>
                  </a:lnTo>
                  <a:lnTo>
                    <a:pt x="63" y="113"/>
                  </a:lnTo>
                  <a:lnTo>
                    <a:pt x="0" y="49"/>
                  </a:lnTo>
                  <a:lnTo>
                    <a:pt x="11" y="39"/>
                  </a:lnTo>
                  <a:lnTo>
                    <a:pt x="93" y="6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432"/>
            <p:cNvSpPr>
              <a:spLocks/>
            </p:cNvSpPr>
            <p:nvPr/>
          </p:nvSpPr>
          <p:spPr bwMode="auto">
            <a:xfrm>
              <a:off x="421" y="2064"/>
              <a:ext cx="25" cy="25"/>
            </a:xfrm>
            <a:custGeom>
              <a:avLst/>
              <a:gdLst>
                <a:gd name="T0" fmla="*/ 0 w 67"/>
                <a:gd name="T1" fmla="*/ 0 h 75"/>
                <a:gd name="T2" fmla="*/ 0 w 67"/>
                <a:gd name="T3" fmla="*/ 0 h 75"/>
                <a:gd name="T4" fmla="*/ 0 w 67"/>
                <a:gd name="T5" fmla="*/ 0 h 75"/>
                <a:gd name="T6" fmla="*/ 0 w 67"/>
                <a:gd name="T7" fmla="*/ 0 h 75"/>
                <a:gd name="T8" fmla="*/ 0 w 6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5"/>
                <a:gd name="T17" fmla="*/ 67 w 6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5">
                  <a:moveTo>
                    <a:pt x="67" y="67"/>
                  </a:moveTo>
                  <a:lnTo>
                    <a:pt x="57" y="75"/>
                  </a:lnTo>
                  <a:lnTo>
                    <a:pt x="0" y="8"/>
                  </a:lnTo>
                  <a:lnTo>
                    <a:pt x="9" y="0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433"/>
            <p:cNvSpPr>
              <a:spLocks/>
            </p:cNvSpPr>
            <p:nvPr/>
          </p:nvSpPr>
          <p:spPr bwMode="auto">
            <a:xfrm>
              <a:off x="434" y="2048"/>
              <a:ext cx="29" cy="30"/>
            </a:xfrm>
            <a:custGeom>
              <a:avLst/>
              <a:gdLst>
                <a:gd name="T0" fmla="*/ 0 w 88"/>
                <a:gd name="T1" fmla="*/ 0 h 92"/>
                <a:gd name="T2" fmla="*/ 0 w 88"/>
                <a:gd name="T3" fmla="*/ 0 h 92"/>
                <a:gd name="T4" fmla="*/ 0 w 88"/>
                <a:gd name="T5" fmla="*/ 0 h 92"/>
                <a:gd name="T6" fmla="*/ 0 w 88"/>
                <a:gd name="T7" fmla="*/ 0 h 92"/>
                <a:gd name="T8" fmla="*/ 0 w 88"/>
                <a:gd name="T9" fmla="*/ 0 h 92"/>
                <a:gd name="T10" fmla="*/ 0 w 88"/>
                <a:gd name="T11" fmla="*/ 0 h 92"/>
                <a:gd name="T12" fmla="*/ 0 w 88"/>
                <a:gd name="T13" fmla="*/ 0 h 92"/>
                <a:gd name="T14" fmla="*/ 0 w 88"/>
                <a:gd name="T15" fmla="*/ 0 h 92"/>
                <a:gd name="T16" fmla="*/ 0 w 88"/>
                <a:gd name="T17" fmla="*/ 0 h 92"/>
                <a:gd name="T18" fmla="*/ 0 w 88"/>
                <a:gd name="T19" fmla="*/ 0 h 92"/>
                <a:gd name="T20" fmla="*/ 0 w 88"/>
                <a:gd name="T21" fmla="*/ 0 h 92"/>
                <a:gd name="T22" fmla="*/ 0 w 88"/>
                <a:gd name="T23" fmla="*/ 0 h 92"/>
                <a:gd name="T24" fmla="*/ 0 w 88"/>
                <a:gd name="T25" fmla="*/ 0 h 92"/>
                <a:gd name="T26" fmla="*/ 0 w 88"/>
                <a:gd name="T27" fmla="*/ 0 h 92"/>
                <a:gd name="T28" fmla="*/ 0 w 88"/>
                <a:gd name="T29" fmla="*/ 0 h 92"/>
                <a:gd name="T30" fmla="*/ 0 w 88"/>
                <a:gd name="T31" fmla="*/ 0 h 92"/>
                <a:gd name="T32" fmla="*/ 0 w 88"/>
                <a:gd name="T33" fmla="*/ 0 h 92"/>
                <a:gd name="T34" fmla="*/ 0 w 88"/>
                <a:gd name="T35" fmla="*/ 0 h 92"/>
                <a:gd name="T36" fmla="*/ 0 w 88"/>
                <a:gd name="T37" fmla="*/ 0 h 92"/>
                <a:gd name="T38" fmla="*/ 0 w 88"/>
                <a:gd name="T39" fmla="*/ 0 h 92"/>
                <a:gd name="T40" fmla="*/ 0 w 88"/>
                <a:gd name="T41" fmla="*/ 0 h 92"/>
                <a:gd name="T42" fmla="*/ 0 w 88"/>
                <a:gd name="T43" fmla="*/ 0 h 92"/>
                <a:gd name="T44" fmla="*/ 0 w 88"/>
                <a:gd name="T45" fmla="*/ 0 h 92"/>
                <a:gd name="T46" fmla="*/ 0 w 88"/>
                <a:gd name="T47" fmla="*/ 0 h 92"/>
                <a:gd name="T48" fmla="*/ 0 w 88"/>
                <a:gd name="T49" fmla="*/ 0 h 92"/>
                <a:gd name="T50" fmla="*/ 0 w 88"/>
                <a:gd name="T51" fmla="*/ 0 h 92"/>
                <a:gd name="T52" fmla="*/ 0 w 88"/>
                <a:gd name="T53" fmla="*/ 0 h 92"/>
                <a:gd name="T54" fmla="*/ 0 w 88"/>
                <a:gd name="T55" fmla="*/ 0 h 92"/>
                <a:gd name="T56" fmla="*/ 0 w 88"/>
                <a:gd name="T57" fmla="*/ 0 h 92"/>
                <a:gd name="T58" fmla="*/ 0 w 88"/>
                <a:gd name="T59" fmla="*/ 0 h 92"/>
                <a:gd name="T60" fmla="*/ 0 w 88"/>
                <a:gd name="T61" fmla="*/ 0 h 92"/>
                <a:gd name="T62" fmla="*/ 0 w 88"/>
                <a:gd name="T63" fmla="*/ 0 h 92"/>
                <a:gd name="T64" fmla="*/ 0 w 88"/>
                <a:gd name="T65" fmla="*/ 0 h 92"/>
                <a:gd name="T66" fmla="*/ 0 w 88"/>
                <a:gd name="T67" fmla="*/ 0 h 92"/>
                <a:gd name="T68" fmla="*/ 0 w 88"/>
                <a:gd name="T69" fmla="*/ 0 h 92"/>
                <a:gd name="T70" fmla="*/ 0 w 88"/>
                <a:gd name="T71" fmla="*/ 0 h 92"/>
                <a:gd name="T72" fmla="*/ 0 w 88"/>
                <a:gd name="T73" fmla="*/ 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92"/>
                <a:gd name="T113" fmla="*/ 88 w 88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92">
                  <a:moveTo>
                    <a:pt x="54" y="17"/>
                  </a:moveTo>
                  <a:lnTo>
                    <a:pt x="54" y="17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4" y="48"/>
                  </a:lnTo>
                  <a:lnTo>
                    <a:pt x="17" y="55"/>
                  </a:lnTo>
                  <a:lnTo>
                    <a:pt x="21" y="62"/>
                  </a:lnTo>
                  <a:lnTo>
                    <a:pt x="26" y="68"/>
                  </a:lnTo>
                  <a:lnTo>
                    <a:pt x="31" y="73"/>
                  </a:lnTo>
                  <a:lnTo>
                    <a:pt x="36" y="77"/>
                  </a:lnTo>
                  <a:lnTo>
                    <a:pt x="42" y="79"/>
                  </a:lnTo>
                  <a:lnTo>
                    <a:pt x="48" y="80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5" y="62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5" y="46"/>
                  </a:lnTo>
                  <a:lnTo>
                    <a:pt x="72" y="40"/>
                  </a:lnTo>
                  <a:lnTo>
                    <a:pt x="82" y="33"/>
                  </a:lnTo>
                  <a:lnTo>
                    <a:pt x="85" y="38"/>
                  </a:lnTo>
                  <a:lnTo>
                    <a:pt x="87" y="43"/>
                  </a:lnTo>
                  <a:lnTo>
                    <a:pt x="88" y="48"/>
                  </a:lnTo>
                  <a:lnTo>
                    <a:pt x="88" y="53"/>
                  </a:lnTo>
                  <a:lnTo>
                    <a:pt x="88" y="61"/>
                  </a:lnTo>
                  <a:lnTo>
                    <a:pt x="85" y="68"/>
                  </a:lnTo>
                  <a:lnTo>
                    <a:pt x="81" y="74"/>
                  </a:lnTo>
                  <a:lnTo>
                    <a:pt x="77" y="78"/>
                  </a:lnTo>
                  <a:lnTo>
                    <a:pt x="71" y="84"/>
                  </a:lnTo>
                  <a:lnTo>
                    <a:pt x="65" y="88"/>
                  </a:lnTo>
                  <a:lnTo>
                    <a:pt x="58" y="90"/>
                  </a:lnTo>
                  <a:lnTo>
                    <a:pt x="51" y="92"/>
                  </a:lnTo>
                  <a:lnTo>
                    <a:pt x="43" y="91"/>
                  </a:lnTo>
                  <a:lnTo>
                    <a:pt x="35" y="89"/>
                  </a:lnTo>
                  <a:lnTo>
                    <a:pt x="27" y="85"/>
                  </a:lnTo>
                  <a:lnTo>
                    <a:pt x="19" y="78"/>
                  </a:lnTo>
                  <a:lnTo>
                    <a:pt x="11" y="70"/>
                  </a:lnTo>
                  <a:lnTo>
                    <a:pt x="6" y="61"/>
                  </a:lnTo>
                  <a:lnTo>
                    <a:pt x="3" y="53"/>
                  </a:lnTo>
                  <a:lnTo>
                    <a:pt x="1" y="45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3"/>
                  </a:lnTo>
                  <a:lnTo>
                    <a:pt x="59" y="6"/>
                  </a:lnTo>
                  <a:lnTo>
                    <a:pt x="63" y="10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434"/>
            <p:cNvSpPr>
              <a:spLocks noEditPoints="1"/>
            </p:cNvSpPr>
            <p:nvPr/>
          </p:nvSpPr>
          <p:spPr bwMode="auto">
            <a:xfrm>
              <a:off x="473" y="2028"/>
              <a:ext cx="26" cy="33"/>
            </a:xfrm>
            <a:custGeom>
              <a:avLst/>
              <a:gdLst>
                <a:gd name="T0" fmla="*/ 0 w 83"/>
                <a:gd name="T1" fmla="*/ 0 h 101"/>
                <a:gd name="T2" fmla="*/ 0 w 83"/>
                <a:gd name="T3" fmla="*/ 0 h 101"/>
                <a:gd name="T4" fmla="*/ 0 w 83"/>
                <a:gd name="T5" fmla="*/ 0 h 101"/>
                <a:gd name="T6" fmla="*/ 0 w 83"/>
                <a:gd name="T7" fmla="*/ 0 h 101"/>
                <a:gd name="T8" fmla="*/ 0 w 83"/>
                <a:gd name="T9" fmla="*/ 0 h 101"/>
                <a:gd name="T10" fmla="*/ 0 w 83"/>
                <a:gd name="T11" fmla="*/ 0 h 101"/>
                <a:gd name="T12" fmla="*/ 0 w 83"/>
                <a:gd name="T13" fmla="*/ 0 h 101"/>
                <a:gd name="T14" fmla="*/ 0 w 83"/>
                <a:gd name="T15" fmla="*/ 0 h 101"/>
                <a:gd name="T16" fmla="*/ 0 w 83"/>
                <a:gd name="T17" fmla="*/ 0 h 101"/>
                <a:gd name="T18" fmla="*/ 0 w 83"/>
                <a:gd name="T19" fmla="*/ 0 h 101"/>
                <a:gd name="T20" fmla="*/ 0 w 83"/>
                <a:gd name="T21" fmla="*/ 0 h 101"/>
                <a:gd name="T22" fmla="*/ 0 w 83"/>
                <a:gd name="T23" fmla="*/ 0 h 101"/>
                <a:gd name="T24" fmla="*/ 0 w 83"/>
                <a:gd name="T25" fmla="*/ 0 h 101"/>
                <a:gd name="T26" fmla="*/ 0 w 83"/>
                <a:gd name="T27" fmla="*/ 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01"/>
                <a:gd name="T44" fmla="*/ 83 w 83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01">
                  <a:moveTo>
                    <a:pt x="20" y="68"/>
                  </a:moveTo>
                  <a:lnTo>
                    <a:pt x="25" y="95"/>
                  </a:lnTo>
                  <a:lnTo>
                    <a:pt x="14" y="10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83" y="63"/>
                  </a:lnTo>
                  <a:lnTo>
                    <a:pt x="72" y="69"/>
                  </a:lnTo>
                  <a:lnTo>
                    <a:pt x="51" y="51"/>
                  </a:lnTo>
                  <a:lnTo>
                    <a:pt x="20" y="68"/>
                  </a:lnTo>
                  <a:close/>
                  <a:moveTo>
                    <a:pt x="42" y="43"/>
                  </a:moveTo>
                  <a:lnTo>
                    <a:pt x="12" y="15"/>
                  </a:lnTo>
                  <a:lnTo>
                    <a:pt x="18" y="57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435"/>
            <p:cNvSpPr>
              <a:spLocks/>
            </p:cNvSpPr>
            <p:nvPr/>
          </p:nvSpPr>
          <p:spPr bwMode="auto">
            <a:xfrm>
              <a:off x="492" y="2011"/>
              <a:ext cx="33" cy="34"/>
            </a:xfrm>
            <a:custGeom>
              <a:avLst/>
              <a:gdLst>
                <a:gd name="T0" fmla="*/ 0 w 101"/>
                <a:gd name="T1" fmla="*/ 0 h 110"/>
                <a:gd name="T2" fmla="*/ 0 w 101"/>
                <a:gd name="T3" fmla="*/ 0 h 110"/>
                <a:gd name="T4" fmla="*/ 0 w 101"/>
                <a:gd name="T5" fmla="*/ 0 h 110"/>
                <a:gd name="T6" fmla="*/ 0 w 101"/>
                <a:gd name="T7" fmla="*/ 0 h 110"/>
                <a:gd name="T8" fmla="*/ 0 w 101"/>
                <a:gd name="T9" fmla="*/ 0 h 110"/>
                <a:gd name="T10" fmla="*/ 0 w 101"/>
                <a:gd name="T11" fmla="*/ 0 h 110"/>
                <a:gd name="T12" fmla="*/ 0 w 101"/>
                <a:gd name="T13" fmla="*/ 0 h 110"/>
                <a:gd name="T14" fmla="*/ 0 w 101"/>
                <a:gd name="T15" fmla="*/ 0 h 110"/>
                <a:gd name="T16" fmla="*/ 0 w 101"/>
                <a:gd name="T17" fmla="*/ 0 h 110"/>
                <a:gd name="T18" fmla="*/ 0 w 101"/>
                <a:gd name="T19" fmla="*/ 0 h 110"/>
                <a:gd name="T20" fmla="*/ 0 w 101"/>
                <a:gd name="T21" fmla="*/ 0 h 110"/>
                <a:gd name="T22" fmla="*/ 0 w 101"/>
                <a:gd name="T23" fmla="*/ 0 h 110"/>
                <a:gd name="T24" fmla="*/ 0 w 101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10"/>
                <a:gd name="T41" fmla="*/ 101 w 101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10">
                  <a:moveTo>
                    <a:pt x="53" y="5"/>
                  </a:moveTo>
                  <a:lnTo>
                    <a:pt x="65" y="0"/>
                  </a:lnTo>
                  <a:lnTo>
                    <a:pt x="101" y="81"/>
                  </a:lnTo>
                  <a:lnTo>
                    <a:pt x="88" y="86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46" y="106"/>
                  </a:lnTo>
                  <a:lnTo>
                    <a:pt x="36" y="110"/>
                  </a:lnTo>
                  <a:lnTo>
                    <a:pt x="0" y="29"/>
                  </a:lnTo>
                  <a:lnTo>
                    <a:pt x="13" y="23"/>
                  </a:lnTo>
                  <a:lnTo>
                    <a:pt x="83" y="7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436"/>
            <p:cNvSpPr>
              <a:spLocks noEditPoints="1"/>
            </p:cNvSpPr>
            <p:nvPr/>
          </p:nvSpPr>
          <p:spPr bwMode="auto">
            <a:xfrm>
              <a:off x="521" y="2003"/>
              <a:ext cx="29" cy="33"/>
            </a:xfrm>
            <a:custGeom>
              <a:avLst/>
              <a:gdLst>
                <a:gd name="T0" fmla="*/ 0 w 86"/>
                <a:gd name="T1" fmla="*/ 0 h 97"/>
                <a:gd name="T2" fmla="*/ 0 w 86"/>
                <a:gd name="T3" fmla="*/ 0 h 97"/>
                <a:gd name="T4" fmla="*/ 0 w 86"/>
                <a:gd name="T5" fmla="*/ 0 h 97"/>
                <a:gd name="T6" fmla="*/ 0 w 86"/>
                <a:gd name="T7" fmla="*/ 0 h 97"/>
                <a:gd name="T8" fmla="*/ 0 w 86"/>
                <a:gd name="T9" fmla="*/ 0 h 97"/>
                <a:gd name="T10" fmla="*/ 0 w 86"/>
                <a:gd name="T11" fmla="*/ 0 h 97"/>
                <a:gd name="T12" fmla="*/ 0 w 86"/>
                <a:gd name="T13" fmla="*/ 0 h 97"/>
                <a:gd name="T14" fmla="*/ 0 w 86"/>
                <a:gd name="T15" fmla="*/ 0 h 97"/>
                <a:gd name="T16" fmla="*/ 0 w 86"/>
                <a:gd name="T17" fmla="*/ 0 h 97"/>
                <a:gd name="T18" fmla="*/ 0 w 86"/>
                <a:gd name="T19" fmla="*/ 0 h 97"/>
                <a:gd name="T20" fmla="*/ 0 w 86"/>
                <a:gd name="T21" fmla="*/ 0 h 97"/>
                <a:gd name="T22" fmla="*/ 0 w 86"/>
                <a:gd name="T23" fmla="*/ 0 h 97"/>
                <a:gd name="T24" fmla="*/ 0 w 86"/>
                <a:gd name="T25" fmla="*/ 0 h 97"/>
                <a:gd name="T26" fmla="*/ 0 w 86"/>
                <a:gd name="T27" fmla="*/ 0 h 97"/>
                <a:gd name="T28" fmla="*/ 0 w 86"/>
                <a:gd name="T29" fmla="*/ 0 h 97"/>
                <a:gd name="T30" fmla="*/ 0 w 86"/>
                <a:gd name="T31" fmla="*/ 0 h 97"/>
                <a:gd name="T32" fmla="*/ 0 w 86"/>
                <a:gd name="T33" fmla="*/ 0 h 97"/>
                <a:gd name="T34" fmla="*/ 0 w 86"/>
                <a:gd name="T35" fmla="*/ 0 h 97"/>
                <a:gd name="T36" fmla="*/ 0 w 86"/>
                <a:gd name="T37" fmla="*/ 0 h 97"/>
                <a:gd name="T38" fmla="*/ 0 w 86"/>
                <a:gd name="T39" fmla="*/ 0 h 97"/>
                <a:gd name="T40" fmla="*/ 0 w 86"/>
                <a:gd name="T41" fmla="*/ 0 h 97"/>
                <a:gd name="T42" fmla="*/ 0 w 86"/>
                <a:gd name="T43" fmla="*/ 0 h 97"/>
                <a:gd name="T44" fmla="*/ 0 w 86"/>
                <a:gd name="T45" fmla="*/ 0 h 97"/>
                <a:gd name="T46" fmla="*/ 0 w 86"/>
                <a:gd name="T47" fmla="*/ 0 h 97"/>
                <a:gd name="T48" fmla="*/ 0 w 86"/>
                <a:gd name="T49" fmla="*/ 0 h 97"/>
                <a:gd name="T50" fmla="*/ 0 w 86"/>
                <a:gd name="T51" fmla="*/ 0 h 97"/>
                <a:gd name="T52" fmla="*/ 0 w 86"/>
                <a:gd name="T53" fmla="*/ 0 h 97"/>
                <a:gd name="T54" fmla="*/ 0 w 86"/>
                <a:gd name="T55" fmla="*/ 0 h 97"/>
                <a:gd name="T56" fmla="*/ 0 w 86"/>
                <a:gd name="T57" fmla="*/ 0 h 97"/>
                <a:gd name="T58" fmla="*/ 0 w 86"/>
                <a:gd name="T59" fmla="*/ 0 h 97"/>
                <a:gd name="T60" fmla="*/ 0 w 86"/>
                <a:gd name="T61" fmla="*/ 0 h 97"/>
                <a:gd name="T62" fmla="*/ 0 w 86"/>
                <a:gd name="T63" fmla="*/ 0 h 97"/>
                <a:gd name="T64" fmla="*/ 0 w 86"/>
                <a:gd name="T65" fmla="*/ 0 h 97"/>
                <a:gd name="T66" fmla="*/ 0 w 86"/>
                <a:gd name="T67" fmla="*/ 0 h 97"/>
                <a:gd name="T68" fmla="*/ 0 w 86"/>
                <a:gd name="T69" fmla="*/ 0 h 97"/>
                <a:gd name="T70" fmla="*/ 0 w 86"/>
                <a:gd name="T71" fmla="*/ 0 h 97"/>
                <a:gd name="T72" fmla="*/ 0 w 86"/>
                <a:gd name="T73" fmla="*/ 0 h 97"/>
                <a:gd name="T74" fmla="*/ 0 w 86"/>
                <a:gd name="T75" fmla="*/ 0 h 97"/>
                <a:gd name="T76" fmla="*/ 0 w 86"/>
                <a:gd name="T77" fmla="*/ 0 h 97"/>
                <a:gd name="T78" fmla="*/ 0 w 86"/>
                <a:gd name="T79" fmla="*/ 0 h 97"/>
                <a:gd name="T80" fmla="*/ 0 w 86"/>
                <a:gd name="T81" fmla="*/ 0 h 97"/>
                <a:gd name="T82" fmla="*/ 0 w 86"/>
                <a:gd name="T83" fmla="*/ 0 h 97"/>
                <a:gd name="T84" fmla="*/ 0 w 86"/>
                <a:gd name="T85" fmla="*/ 0 h 97"/>
                <a:gd name="T86" fmla="*/ 0 w 86"/>
                <a:gd name="T87" fmla="*/ 0 h 97"/>
                <a:gd name="T88" fmla="*/ 0 w 86"/>
                <a:gd name="T89" fmla="*/ 0 h 97"/>
                <a:gd name="T90" fmla="*/ 0 w 86"/>
                <a:gd name="T91" fmla="*/ 0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97"/>
                <a:gd name="T140" fmla="*/ 86 w 86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97">
                  <a:moveTo>
                    <a:pt x="0" y="13"/>
                  </a:move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0" y="9"/>
                  </a:lnTo>
                  <a:lnTo>
                    <a:pt x="75" y="15"/>
                  </a:lnTo>
                  <a:lnTo>
                    <a:pt x="79" y="22"/>
                  </a:lnTo>
                  <a:lnTo>
                    <a:pt x="83" y="31"/>
                  </a:lnTo>
                  <a:lnTo>
                    <a:pt x="85" y="38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5" y="62"/>
                  </a:lnTo>
                  <a:lnTo>
                    <a:pt x="82" y="69"/>
                  </a:lnTo>
                  <a:lnTo>
                    <a:pt x="78" y="76"/>
                  </a:lnTo>
                  <a:lnTo>
                    <a:pt x="75" y="79"/>
                  </a:lnTo>
                  <a:lnTo>
                    <a:pt x="71" y="82"/>
                  </a:lnTo>
                  <a:lnTo>
                    <a:pt x="67" y="84"/>
                  </a:lnTo>
                  <a:lnTo>
                    <a:pt x="62" y="86"/>
                  </a:lnTo>
                  <a:lnTo>
                    <a:pt x="28" y="97"/>
                  </a:lnTo>
                  <a:lnTo>
                    <a:pt x="0" y="13"/>
                  </a:lnTo>
                  <a:close/>
                  <a:moveTo>
                    <a:pt x="36" y="84"/>
                  </a:moveTo>
                  <a:lnTo>
                    <a:pt x="58" y="76"/>
                  </a:lnTo>
                  <a:lnTo>
                    <a:pt x="63" y="74"/>
                  </a:lnTo>
                  <a:lnTo>
                    <a:pt x="68" y="71"/>
                  </a:lnTo>
                  <a:lnTo>
                    <a:pt x="71" y="67"/>
                  </a:lnTo>
                  <a:lnTo>
                    <a:pt x="73" y="62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4" y="43"/>
                  </a:lnTo>
                  <a:lnTo>
                    <a:pt x="72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1" y="18"/>
                  </a:lnTo>
                  <a:lnTo>
                    <a:pt x="57" y="14"/>
                  </a:lnTo>
                  <a:lnTo>
                    <a:pt x="52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15" y="19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437"/>
            <p:cNvSpPr>
              <a:spLocks noEditPoints="1"/>
            </p:cNvSpPr>
            <p:nvPr/>
          </p:nvSpPr>
          <p:spPr bwMode="auto">
            <a:xfrm>
              <a:off x="564" y="1993"/>
              <a:ext cx="25" cy="32"/>
            </a:xfrm>
            <a:custGeom>
              <a:avLst/>
              <a:gdLst>
                <a:gd name="T0" fmla="*/ 0 w 77"/>
                <a:gd name="T1" fmla="*/ 0 h 96"/>
                <a:gd name="T2" fmla="*/ 0 w 77"/>
                <a:gd name="T3" fmla="*/ 0 h 96"/>
                <a:gd name="T4" fmla="*/ 0 w 77"/>
                <a:gd name="T5" fmla="*/ 0 h 96"/>
                <a:gd name="T6" fmla="*/ 0 w 77"/>
                <a:gd name="T7" fmla="*/ 0 h 96"/>
                <a:gd name="T8" fmla="*/ 0 w 77"/>
                <a:gd name="T9" fmla="*/ 0 h 96"/>
                <a:gd name="T10" fmla="*/ 0 w 77"/>
                <a:gd name="T11" fmla="*/ 0 h 96"/>
                <a:gd name="T12" fmla="*/ 0 w 77"/>
                <a:gd name="T13" fmla="*/ 0 h 96"/>
                <a:gd name="T14" fmla="*/ 0 w 77"/>
                <a:gd name="T15" fmla="*/ 0 h 96"/>
                <a:gd name="T16" fmla="*/ 0 w 77"/>
                <a:gd name="T17" fmla="*/ 0 h 96"/>
                <a:gd name="T18" fmla="*/ 0 w 77"/>
                <a:gd name="T19" fmla="*/ 0 h 96"/>
                <a:gd name="T20" fmla="*/ 0 w 77"/>
                <a:gd name="T21" fmla="*/ 0 h 96"/>
                <a:gd name="T22" fmla="*/ 0 w 77"/>
                <a:gd name="T23" fmla="*/ 0 h 96"/>
                <a:gd name="T24" fmla="*/ 0 w 77"/>
                <a:gd name="T25" fmla="*/ 0 h 96"/>
                <a:gd name="T26" fmla="*/ 0 w 77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96"/>
                <a:gd name="T44" fmla="*/ 77 w 77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96">
                  <a:moveTo>
                    <a:pt x="16" y="66"/>
                  </a:moveTo>
                  <a:lnTo>
                    <a:pt x="12" y="93"/>
                  </a:lnTo>
                  <a:lnTo>
                    <a:pt x="0" y="96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77" y="80"/>
                  </a:lnTo>
                  <a:lnTo>
                    <a:pt x="65" y="83"/>
                  </a:lnTo>
                  <a:lnTo>
                    <a:pt x="51" y="59"/>
                  </a:lnTo>
                  <a:lnTo>
                    <a:pt x="16" y="66"/>
                  </a:lnTo>
                  <a:close/>
                  <a:moveTo>
                    <a:pt x="45" y="50"/>
                  </a:moveTo>
                  <a:lnTo>
                    <a:pt x="24" y="14"/>
                  </a:lnTo>
                  <a:lnTo>
                    <a:pt x="18" y="55"/>
                  </a:lnTo>
                  <a:lnTo>
                    <a:pt x="45" y="5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438"/>
            <p:cNvSpPr>
              <a:spLocks/>
            </p:cNvSpPr>
            <p:nvPr/>
          </p:nvSpPr>
          <p:spPr bwMode="auto">
            <a:xfrm>
              <a:off x="586" y="1988"/>
              <a:ext cx="24" cy="33"/>
            </a:xfrm>
            <a:custGeom>
              <a:avLst/>
              <a:gdLst>
                <a:gd name="T0" fmla="*/ 0 w 73"/>
                <a:gd name="T1" fmla="*/ 0 h 93"/>
                <a:gd name="T2" fmla="*/ 0 w 73"/>
                <a:gd name="T3" fmla="*/ 0 h 93"/>
                <a:gd name="T4" fmla="*/ 0 w 73"/>
                <a:gd name="T5" fmla="*/ 0 h 93"/>
                <a:gd name="T6" fmla="*/ 0 w 73"/>
                <a:gd name="T7" fmla="*/ 0 h 93"/>
                <a:gd name="T8" fmla="*/ 0 w 73"/>
                <a:gd name="T9" fmla="*/ 0 h 93"/>
                <a:gd name="T10" fmla="*/ 0 w 73"/>
                <a:gd name="T11" fmla="*/ 0 h 93"/>
                <a:gd name="T12" fmla="*/ 0 w 73"/>
                <a:gd name="T13" fmla="*/ 0 h 93"/>
                <a:gd name="T14" fmla="*/ 0 w 73"/>
                <a:gd name="T15" fmla="*/ 0 h 93"/>
                <a:gd name="T16" fmla="*/ 0 w 7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93"/>
                <a:gd name="T29" fmla="*/ 73 w 73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93">
                  <a:moveTo>
                    <a:pt x="0" y="8"/>
                  </a:moveTo>
                  <a:lnTo>
                    <a:pt x="71" y="0"/>
                  </a:lnTo>
                  <a:lnTo>
                    <a:pt x="73" y="10"/>
                  </a:lnTo>
                  <a:lnTo>
                    <a:pt x="43" y="14"/>
                  </a:lnTo>
                  <a:lnTo>
                    <a:pt x="52" y="92"/>
                  </a:lnTo>
                  <a:lnTo>
                    <a:pt x="40" y="93"/>
                  </a:lnTo>
                  <a:lnTo>
                    <a:pt x="31" y="16"/>
                  </a:lnTo>
                  <a:lnTo>
                    <a:pt x="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439"/>
            <p:cNvSpPr>
              <a:spLocks/>
            </p:cNvSpPr>
            <p:nvPr/>
          </p:nvSpPr>
          <p:spPr bwMode="auto">
            <a:xfrm>
              <a:off x="615" y="1986"/>
              <a:ext cx="29" cy="30"/>
            </a:xfrm>
            <a:custGeom>
              <a:avLst/>
              <a:gdLst>
                <a:gd name="T0" fmla="*/ 0 w 86"/>
                <a:gd name="T1" fmla="*/ 0 h 90"/>
                <a:gd name="T2" fmla="*/ 0 w 86"/>
                <a:gd name="T3" fmla="*/ 0 h 90"/>
                <a:gd name="T4" fmla="*/ 0 w 86"/>
                <a:gd name="T5" fmla="*/ 0 h 90"/>
                <a:gd name="T6" fmla="*/ 0 w 86"/>
                <a:gd name="T7" fmla="*/ 0 h 90"/>
                <a:gd name="T8" fmla="*/ 0 w 86"/>
                <a:gd name="T9" fmla="*/ 0 h 90"/>
                <a:gd name="T10" fmla="*/ 0 w 86"/>
                <a:gd name="T11" fmla="*/ 0 h 90"/>
                <a:gd name="T12" fmla="*/ 0 w 86"/>
                <a:gd name="T13" fmla="*/ 0 h 90"/>
                <a:gd name="T14" fmla="*/ 0 w 86"/>
                <a:gd name="T15" fmla="*/ 0 h 90"/>
                <a:gd name="T16" fmla="*/ 0 w 86"/>
                <a:gd name="T17" fmla="*/ 0 h 90"/>
                <a:gd name="T18" fmla="*/ 0 w 86"/>
                <a:gd name="T19" fmla="*/ 0 h 90"/>
                <a:gd name="T20" fmla="*/ 0 w 86"/>
                <a:gd name="T21" fmla="*/ 0 h 90"/>
                <a:gd name="T22" fmla="*/ 0 w 86"/>
                <a:gd name="T23" fmla="*/ 0 h 90"/>
                <a:gd name="T24" fmla="*/ 0 w 86"/>
                <a:gd name="T25" fmla="*/ 0 h 90"/>
                <a:gd name="T26" fmla="*/ 0 w 86"/>
                <a:gd name="T27" fmla="*/ 0 h 90"/>
                <a:gd name="T28" fmla="*/ 0 w 86"/>
                <a:gd name="T29" fmla="*/ 0 h 90"/>
                <a:gd name="T30" fmla="*/ 0 w 86"/>
                <a:gd name="T31" fmla="*/ 0 h 90"/>
                <a:gd name="T32" fmla="*/ 0 w 86"/>
                <a:gd name="T33" fmla="*/ 0 h 90"/>
                <a:gd name="T34" fmla="*/ 0 w 86"/>
                <a:gd name="T35" fmla="*/ 0 h 90"/>
                <a:gd name="T36" fmla="*/ 0 w 86"/>
                <a:gd name="T37" fmla="*/ 0 h 90"/>
                <a:gd name="T38" fmla="*/ 0 w 86"/>
                <a:gd name="T39" fmla="*/ 0 h 90"/>
                <a:gd name="T40" fmla="*/ 0 w 86"/>
                <a:gd name="T41" fmla="*/ 0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90"/>
                <a:gd name="T65" fmla="*/ 86 w 86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90">
                  <a:moveTo>
                    <a:pt x="74" y="89"/>
                  </a:moveTo>
                  <a:lnTo>
                    <a:pt x="74" y="37"/>
                  </a:lnTo>
                  <a:lnTo>
                    <a:pt x="73" y="14"/>
                  </a:lnTo>
                  <a:lnTo>
                    <a:pt x="50" y="90"/>
                  </a:lnTo>
                  <a:lnTo>
                    <a:pt x="38" y="90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2" y="38"/>
                  </a:lnTo>
                  <a:lnTo>
                    <a:pt x="13" y="90"/>
                  </a:lnTo>
                  <a:lnTo>
                    <a:pt x="1" y="9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44" y="76"/>
                  </a:lnTo>
                  <a:lnTo>
                    <a:pt x="67" y="0"/>
                  </a:lnTo>
                  <a:lnTo>
                    <a:pt x="84" y="0"/>
                  </a:lnTo>
                  <a:lnTo>
                    <a:pt x="86" y="89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440"/>
            <p:cNvSpPr>
              <a:spLocks noEditPoints="1"/>
            </p:cNvSpPr>
            <p:nvPr/>
          </p:nvSpPr>
          <p:spPr bwMode="auto">
            <a:xfrm>
              <a:off x="649" y="1986"/>
              <a:ext cx="29" cy="32"/>
            </a:xfrm>
            <a:custGeom>
              <a:avLst/>
              <a:gdLst>
                <a:gd name="T0" fmla="*/ 0 w 87"/>
                <a:gd name="T1" fmla="*/ 0 h 94"/>
                <a:gd name="T2" fmla="*/ 0 w 87"/>
                <a:gd name="T3" fmla="*/ 0 h 94"/>
                <a:gd name="T4" fmla="*/ 0 w 87"/>
                <a:gd name="T5" fmla="*/ 0 h 94"/>
                <a:gd name="T6" fmla="*/ 0 w 87"/>
                <a:gd name="T7" fmla="*/ 0 h 94"/>
                <a:gd name="T8" fmla="*/ 0 w 87"/>
                <a:gd name="T9" fmla="*/ 0 h 94"/>
                <a:gd name="T10" fmla="*/ 0 w 87"/>
                <a:gd name="T11" fmla="*/ 0 h 94"/>
                <a:gd name="T12" fmla="*/ 0 w 87"/>
                <a:gd name="T13" fmla="*/ 0 h 94"/>
                <a:gd name="T14" fmla="*/ 0 w 87"/>
                <a:gd name="T15" fmla="*/ 0 h 94"/>
                <a:gd name="T16" fmla="*/ 0 w 87"/>
                <a:gd name="T17" fmla="*/ 0 h 94"/>
                <a:gd name="T18" fmla="*/ 0 w 87"/>
                <a:gd name="T19" fmla="*/ 0 h 94"/>
                <a:gd name="T20" fmla="*/ 0 w 87"/>
                <a:gd name="T21" fmla="*/ 0 h 94"/>
                <a:gd name="T22" fmla="*/ 0 w 87"/>
                <a:gd name="T23" fmla="*/ 0 h 94"/>
                <a:gd name="T24" fmla="*/ 0 w 87"/>
                <a:gd name="T25" fmla="*/ 0 h 94"/>
                <a:gd name="T26" fmla="*/ 0 w 87"/>
                <a:gd name="T27" fmla="*/ 0 h 94"/>
                <a:gd name="T28" fmla="*/ 0 w 87"/>
                <a:gd name="T29" fmla="*/ 0 h 94"/>
                <a:gd name="T30" fmla="*/ 0 w 87"/>
                <a:gd name="T31" fmla="*/ 0 h 94"/>
                <a:gd name="T32" fmla="*/ 0 w 87"/>
                <a:gd name="T33" fmla="*/ 0 h 94"/>
                <a:gd name="T34" fmla="*/ 0 w 87"/>
                <a:gd name="T35" fmla="*/ 0 h 94"/>
                <a:gd name="T36" fmla="*/ 0 w 87"/>
                <a:gd name="T37" fmla="*/ 0 h 94"/>
                <a:gd name="T38" fmla="*/ 0 w 87"/>
                <a:gd name="T39" fmla="*/ 0 h 94"/>
                <a:gd name="T40" fmla="*/ 0 w 87"/>
                <a:gd name="T41" fmla="*/ 0 h 94"/>
                <a:gd name="T42" fmla="*/ 0 w 87"/>
                <a:gd name="T43" fmla="*/ 0 h 94"/>
                <a:gd name="T44" fmla="*/ 0 w 87"/>
                <a:gd name="T45" fmla="*/ 0 h 94"/>
                <a:gd name="T46" fmla="*/ 0 w 87"/>
                <a:gd name="T47" fmla="*/ 0 h 94"/>
                <a:gd name="T48" fmla="*/ 0 w 87"/>
                <a:gd name="T49" fmla="*/ 0 h 94"/>
                <a:gd name="T50" fmla="*/ 0 w 87"/>
                <a:gd name="T51" fmla="*/ 0 h 94"/>
                <a:gd name="T52" fmla="*/ 0 w 87"/>
                <a:gd name="T53" fmla="*/ 0 h 94"/>
                <a:gd name="T54" fmla="*/ 0 w 87"/>
                <a:gd name="T55" fmla="*/ 0 h 94"/>
                <a:gd name="T56" fmla="*/ 0 w 87"/>
                <a:gd name="T57" fmla="*/ 0 h 94"/>
                <a:gd name="T58" fmla="*/ 0 w 87"/>
                <a:gd name="T59" fmla="*/ 0 h 94"/>
                <a:gd name="T60" fmla="*/ 0 w 87"/>
                <a:gd name="T61" fmla="*/ 0 h 94"/>
                <a:gd name="T62" fmla="*/ 0 w 87"/>
                <a:gd name="T63" fmla="*/ 0 h 94"/>
                <a:gd name="T64" fmla="*/ 0 w 87"/>
                <a:gd name="T65" fmla="*/ 0 h 94"/>
                <a:gd name="T66" fmla="*/ 0 w 87"/>
                <a:gd name="T67" fmla="*/ 0 h 94"/>
                <a:gd name="T68" fmla="*/ 0 w 87"/>
                <a:gd name="T69" fmla="*/ 0 h 94"/>
                <a:gd name="T70" fmla="*/ 0 w 87"/>
                <a:gd name="T71" fmla="*/ 0 h 94"/>
                <a:gd name="T72" fmla="*/ 0 w 87"/>
                <a:gd name="T73" fmla="*/ 0 h 94"/>
                <a:gd name="T74" fmla="*/ 0 w 87"/>
                <a:gd name="T75" fmla="*/ 0 h 94"/>
                <a:gd name="T76" fmla="*/ 0 w 87"/>
                <a:gd name="T77" fmla="*/ 0 h 94"/>
                <a:gd name="T78" fmla="*/ 0 w 87"/>
                <a:gd name="T79" fmla="*/ 0 h 94"/>
                <a:gd name="T80" fmla="*/ 0 w 87"/>
                <a:gd name="T81" fmla="*/ 0 h 94"/>
                <a:gd name="T82" fmla="*/ 0 w 87"/>
                <a:gd name="T83" fmla="*/ 0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94"/>
                <a:gd name="T128" fmla="*/ 87 w 87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94">
                  <a:moveTo>
                    <a:pt x="40" y="94"/>
                  </a:moveTo>
                  <a:lnTo>
                    <a:pt x="40" y="94"/>
                  </a:lnTo>
                  <a:lnTo>
                    <a:pt x="33" y="93"/>
                  </a:lnTo>
                  <a:lnTo>
                    <a:pt x="28" y="92"/>
                  </a:lnTo>
                  <a:lnTo>
                    <a:pt x="23" y="90"/>
                  </a:lnTo>
                  <a:lnTo>
                    <a:pt x="19" y="88"/>
                  </a:lnTo>
                  <a:lnTo>
                    <a:pt x="12" y="82"/>
                  </a:lnTo>
                  <a:lnTo>
                    <a:pt x="7" y="75"/>
                  </a:lnTo>
                  <a:lnTo>
                    <a:pt x="3" y="68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6" y="3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4" y="28"/>
                  </a:lnTo>
                  <a:lnTo>
                    <a:pt x="86" y="36"/>
                  </a:lnTo>
                  <a:lnTo>
                    <a:pt x="87" y="44"/>
                  </a:lnTo>
                  <a:lnTo>
                    <a:pt x="87" y="52"/>
                  </a:lnTo>
                  <a:lnTo>
                    <a:pt x="86" y="59"/>
                  </a:lnTo>
                  <a:lnTo>
                    <a:pt x="84" y="67"/>
                  </a:lnTo>
                  <a:lnTo>
                    <a:pt x="80" y="74"/>
                  </a:lnTo>
                  <a:lnTo>
                    <a:pt x="75" y="81"/>
                  </a:lnTo>
                  <a:lnTo>
                    <a:pt x="69" y="87"/>
                  </a:lnTo>
                  <a:lnTo>
                    <a:pt x="61" y="92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6" y="94"/>
                  </a:lnTo>
                  <a:lnTo>
                    <a:pt x="40" y="94"/>
                  </a:lnTo>
                  <a:close/>
                  <a:moveTo>
                    <a:pt x="47" y="11"/>
                  </a:moveTo>
                  <a:lnTo>
                    <a:pt x="47" y="11"/>
                  </a:lnTo>
                  <a:lnTo>
                    <a:pt x="40" y="11"/>
                  </a:lnTo>
                  <a:lnTo>
                    <a:pt x="33" y="13"/>
                  </a:lnTo>
                  <a:lnTo>
                    <a:pt x="28" y="15"/>
                  </a:lnTo>
                  <a:lnTo>
                    <a:pt x="23" y="20"/>
                  </a:lnTo>
                  <a:lnTo>
                    <a:pt x="19" y="25"/>
                  </a:lnTo>
                  <a:lnTo>
                    <a:pt x="16" y="31"/>
                  </a:lnTo>
                  <a:lnTo>
                    <a:pt x="14" y="38"/>
                  </a:lnTo>
                  <a:lnTo>
                    <a:pt x="12" y="45"/>
                  </a:lnTo>
                  <a:lnTo>
                    <a:pt x="12" y="53"/>
                  </a:lnTo>
                  <a:lnTo>
                    <a:pt x="13" y="60"/>
                  </a:lnTo>
                  <a:lnTo>
                    <a:pt x="15" y="66"/>
                  </a:lnTo>
                  <a:lnTo>
                    <a:pt x="18" y="72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3" y="82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54" y="82"/>
                  </a:lnTo>
                  <a:lnTo>
                    <a:pt x="60" y="79"/>
                  </a:lnTo>
                  <a:lnTo>
                    <a:pt x="64" y="76"/>
                  </a:lnTo>
                  <a:lnTo>
                    <a:pt x="68" y="71"/>
                  </a:lnTo>
                  <a:lnTo>
                    <a:pt x="71" y="65"/>
                  </a:lnTo>
                  <a:lnTo>
                    <a:pt x="74" y="58"/>
                  </a:lnTo>
                  <a:lnTo>
                    <a:pt x="75" y="51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0" y="15"/>
                  </a:lnTo>
                  <a:lnTo>
                    <a:pt x="54" y="12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441"/>
            <p:cNvSpPr>
              <a:spLocks/>
            </p:cNvSpPr>
            <p:nvPr/>
          </p:nvSpPr>
          <p:spPr bwMode="auto">
            <a:xfrm>
              <a:off x="680" y="1992"/>
              <a:ext cx="25" cy="33"/>
            </a:xfrm>
            <a:custGeom>
              <a:avLst/>
              <a:gdLst>
                <a:gd name="T0" fmla="*/ 0 w 74"/>
                <a:gd name="T1" fmla="*/ 0 h 95"/>
                <a:gd name="T2" fmla="*/ 0 w 74"/>
                <a:gd name="T3" fmla="*/ 0 h 95"/>
                <a:gd name="T4" fmla="*/ 0 w 74"/>
                <a:gd name="T5" fmla="*/ 0 h 95"/>
                <a:gd name="T6" fmla="*/ 0 w 74"/>
                <a:gd name="T7" fmla="*/ 0 h 95"/>
                <a:gd name="T8" fmla="*/ 0 w 74"/>
                <a:gd name="T9" fmla="*/ 0 h 95"/>
                <a:gd name="T10" fmla="*/ 0 w 74"/>
                <a:gd name="T11" fmla="*/ 0 h 95"/>
                <a:gd name="T12" fmla="*/ 0 w 74"/>
                <a:gd name="T13" fmla="*/ 0 h 95"/>
                <a:gd name="T14" fmla="*/ 0 w 74"/>
                <a:gd name="T15" fmla="*/ 0 h 95"/>
                <a:gd name="T16" fmla="*/ 0 w 74"/>
                <a:gd name="T17" fmla="*/ 0 h 95"/>
                <a:gd name="T18" fmla="*/ 0 w 74"/>
                <a:gd name="T19" fmla="*/ 0 h 95"/>
                <a:gd name="T20" fmla="*/ 0 w 74"/>
                <a:gd name="T21" fmla="*/ 0 h 95"/>
                <a:gd name="T22" fmla="*/ 0 w 74"/>
                <a:gd name="T23" fmla="*/ 0 h 95"/>
                <a:gd name="T24" fmla="*/ 0 w 74"/>
                <a:gd name="T25" fmla="*/ 0 h 95"/>
                <a:gd name="T26" fmla="*/ 0 w 74"/>
                <a:gd name="T27" fmla="*/ 0 h 95"/>
                <a:gd name="T28" fmla="*/ 0 w 74"/>
                <a:gd name="T29" fmla="*/ 0 h 95"/>
                <a:gd name="T30" fmla="*/ 0 w 74"/>
                <a:gd name="T31" fmla="*/ 0 h 95"/>
                <a:gd name="T32" fmla="*/ 0 w 74"/>
                <a:gd name="T33" fmla="*/ 0 h 95"/>
                <a:gd name="T34" fmla="*/ 0 w 74"/>
                <a:gd name="T35" fmla="*/ 0 h 95"/>
                <a:gd name="T36" fmla="*/ 0 w 74"/>
                <a:gd name="T37" fmla="*/ 0 h 95"/>
                <a:gd name="T38" fmla="*/ 0 w 74"/>
                <a:gd name="T39" fmla="*/ 0 h 95"/>
                <a:gd name="T40" fmla="*/ 0 w 74"/>
                <a:gd name="T41" fmla="*/ 0 h 95"/>
                <a:gd name="T42" fmla="*/ 0 w 74"/>
                <a:gd name="T43" fmla="*/ 0 h 95"/>
                <a:gd name="T44" fmla="*/ 0 w 74"/>
                <a:gd name="T45" fmla="*/ 0 h 95"/>
                <a:gd name="T46" fmla="*/ 0 w 74"/>
                <a:gd name="T47" fmla="*/ 0 h 95"/>
                <a:gd name="T48" fmla="*/ 0 w 74"/>
                <a:gd name="T49" fmla="*/ 0 h 95"/>
                <a:gd name="T50" fmla="*/ 0 w 74"/>
                <a:gd name="T51" fmla="*/ 0 h 95"/>
                <a:gd name="T52" fmla="*/ 0 w 74"/>
                <a:gd name="T53" fmla="*/ 0 h 95"/>
                <a:gd name="T54" fmla="*/ 0 w 74"/>
                <a:gd name="T55" fmla="*/ 0 h 95"/>
                <a:gd name="T56" fmla="*/ 0 w 74"/>
                <a:gd name="T57" fmla="*/ 0 h 95"/>
                <a:gd name="T58" fmla="*/ 0 w 74"/>
                <a:gd name="T59" fmla="*/ 0 h 95"/>
                <a:gd name="T60" fmla="*/ 0 w 74"/>
                <a:gd name="T61" fmla="*/ 0 h 95"/>
                <a:gd name="T62" fmla="*/ 0 w 74"/>
                <a:gd name="T63" fmla="*/ 0 h 95"/>
                <a:gd name="T64" fmla="*/ 0 w 74"/>
                <a:gd name="T65" fmla="*/ 0 h 95"/>
                <a:gd name="T66" fmla="*/ 0 w 74"/>
                <a:gd name="T67" fmla="*/ 0 h 95"/>
                <a:gd name="T68" fmla="*/ 0 w 74"/>
                <a:gd name="T69" fmla="*/ 0 h 95"/>
                <a:gd name="T70" fmla="*/ 0 w 74"/>
                <a:gd name="T71" fmla="*/ 0 h 95"/>
                <a:gd name="T72" fmla="*/ 0 w 74"/>
                <a:gd name="T73" fmla="*/ 0 h 95"/>
                <a:gd name="T74" fmla="*/ 0 w 74"/>
                <a:gd name="T75" fmla="*/ 0 h 95"/>
                <a:gd name="T76" fmla="*/ 0 w 74"/>
                <a:gd name="T77" fmla="*/ 0 h 95"/>
                <a:gd name="T78" fmla="*/ 0 w 74"/>
                <a:gd name="T79" fmla="*/ 0 h 95"/>
                <a:gd name="T80" fmla="*/ 0 w 74"/>
                <a:gd name="T81" fmla="*/ 0 h 95"/>
                <a:gd name="T82" fmla="*/ 0 w 74"/>
                <a:gd name="T83" fmla="*/ 0 h 95"/>
                <a:gd name="T84" fmla="*/ 0 w 74"/>
                <a:gd name="T85" fmla="*/ 0 h 95"/>
                <a:gd name="T86" fmla="*/ 0 w 74"/>
                <a:gd name="T87" fmla="*/ 0 h 95"/>
                <a:gd name="T88" fmla="*/ 0 w 74"/>
                <a:gd name="T89" fmla="*/ 0 h 95"/>
                <a:gd name="T90" fmla="*/ 0 w 74"/>
                <a:gd name="T91" fmla="*/ 0 h 95"/>
                <a:gd name="T92" fmla="*/ 0 w 74"/>
                <a:gd name="T93" fmla="*/ 0 h 95"/>
                <a:gd name="T94" fmla="*/ 0 w 74"/>
                <a:gd name="T95" fmla="*/ 0 h 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"/>
                <a:gd name="T145" fmla="*/ 0 h 95"/>
                <a:gd name="T146" fmla="*/ 74 w 74"/>
                <a:gd name="T147" fmla="*/ 95 h 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" h="95">
                  <a:moveTo>
                    <a:pt x="62" y="34"/>
                  </a:moveTo>
                  <a:lnTo>
                    <a:pt x="62" y="34"/>
                  </a:lnTo>
                  <a:lnTo>
                    <a:pt x="62" y="29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8" y="19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21" y="29"/>
                  </a:lnTo>
                  <a:lnTo>
                    <a:pt x="23" y="32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53" y="47"/>
                  </a:lnTo>
                  <a:lnTo>
                    <a:pt x="61" y="51"/>
                  </a:lnTo>
                  <a:lnTo>
                    <a:pt x="64" y="54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9" y="65"/>
                  </a:lnTo>
                  <a:lnTo>
                    <a:pt x="69" y="69"/>
                  </a:lnTo>
                  <a:lnTo>
                    <a:pt x="69" y="74"/>
                  </a:lnTo>
                  <a:lnTo>
                    <a:pt x="67" y="81"/>
                  </a:lnTo>
                  <a:lnTo>
                    <a:pt x="63" y="86"/>
                  </a:lnTo>
                  <a:lnTo>
                    <a:pt x="59" y="90"/>
                  </a:lnTo>
                  <a:lnTo>
                    <a:pt x="53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0" y="94"/>
                  </a:lnTo>
                  <a:lnTo>
                    <a:pt x="20" y="91"/>
                  </a:lnTo>
                  <a:lnTo>
                    <a:pt x="13" y="88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1" y="59"/>
                  </a:lnTo>
                  <a:lnTo>
                    <a:pt x="11" y="65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6" y="77"/>
                  </a:lnTo>
                  <a:lnTo>
                    <a:pt x="20" y="79"/>
                  </a:lnTo>
                  <a:lnTo>
                    <a:pt x="23" y="81"/>
                  </a:lnTo>
                  <a:lnTo>
                    <a:pt x="32" y="84"/>
                  </a:lnTo>
                  <a:lnTo>
                    <a:pt x="39" y="85"/>
                  </a:lnTo>
                  <a:lnTo>
                    <a:pt x="47" y="84"/>
                  </a:lnTo>
                  <a:lnTo>
                    <a:pt x="50" y="83"/>
                  </a:lnTo>
                  <a:lnTo>
                    <a:pt x="53" y="81"/>
                  </a:lnTo>
                  <a:lnTo>
                    <a:pt x="56" y="78"/>
                  </a:lnTo>
                  <a:lnTo>
                    <a:pt x="57" y="73"/>
                  </a:lnTo>
                  <a:lnTo>
                    <a:pt x="57" y="68"/>
                  </a:lnTo>
                  <a:lnTo>
                    <a:pt x="56" y="65"/>
                  </a:lnTo>
                  <a:lnTo>
                    <a:pt x="55" y="63"/>
                  </a:lnTo>
                  <a:lnTo>
                    <a:pt x="50" y="59"/>
                  </a:lnTo>
                  <a:lnTo>
                    <a:pt x="41" y="55"/>
                  </a:lnTo>
                  <a:lnTo>
                    <a:pt x="24" y="47"/>
                  </a:lnTo>
                  <a:lnTo>
                    <a:pt x="19" y="45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3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5" y="4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71" y="18"/>
                  </a:lnTo>
                  <a:lnTo>
                    <a:pt x="73" y="23"/>
                  </a:lnTo>
                  <a:lnTo>
                    <a:pt x="74" y="28"/>
                  </a:lnTo>
                  <a:lnTo>
                    <a:pt x="73" y="36"/>
                  </a:lnTo>
                  <a:lnTo>
                    <a:pt x="62" y="34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442"/>
            <p:cNvSpPr>
              <a:spLocks noEditPoints="1"/>
            </p:cNvSpPr>
            <p:nvPr/>
          </p:nvSpPr>
          <p:spPr bwMode="auto">
            <a:xfrm>
              <a:off x="706" y="1996"/>
              <a:ext cx="28" cy="30"/>
            </a:xfrm>
            <a:custGeom>
              <a:avLst/>
              <a:gdLst>
                <a:gd name="T0" fmla="*/ 0 w 82"/>
                <a:gd name="T1" fmla="*/ 0 h 88"/>
                <a:gd name="T2" fmla="*/ 0 w 82"/>
                <a:gd name="T3" fmla="*/ 0 h 88"/>
                <a:gd name="T4" fmla="*/ 0 w 82"/>
                <a:gd name="T5" fmla="*/ 0 h 88"/>
                <a:gd name="T6" fmla="*/ 0 w 82"/>
                <a:gd name="T7" fmla="*/ 0 h 88"/>
                <a:gd name="T8" fmla="*/ 0 w 82"/>
                <a:gd name="T9" fmla="*/ 0 h 88"/>
                <a:gd name="T10" fmla="*/ 0 w 82"/>
                <a:gd name="T11" fmla="*/ 0 h 88"/>
                <a:gd name="T12" fmla="*/ 0 w 82"/>
                <a:gd name="T13" fmla="*/ 0 h 88"/>
                <a:gd name="T14" fmla="*/ 0 w 82"/>
                <a:gd name="T15" fmla="*/ 0 h 88"/>
                <a:gd name="T16" fmla="*/ 0 w 82"/>
                <a:gd name="T17" fmla="*/ 0 h 88"/>
                <a:gd name="T18" fmla="*/ 0 w 82"/>
                <a:gd name="T19" fmla="*/ 0 h 88"/>
                <a:gd name="T20" fmla="*/ 0 w 82"/>
                <a:gd name="T21" fmla="*/ 0 h 88"/>
                <a:gd name="T22" fmla="*/ 0 w 82"/>
                <a:gd name="T23" fmla="*/ 0 h 88"/>
                <a:gd name="T24" fmla="*/ 0 w 82"/>
                <a:gd name="T25" fmla="*/ 0 h 88"/>
                <a:gd name="T26" fmla="*/ 0 w 82"/>
                <a:gd name="T27" fmla="*/ 0 h 88"/>
                <a:gd name="T28" fmla="*/ 0 w 82"/>
                <a:gd name="T29" fmla="*/ 0 h 88"/>
                <a:gd name="T30" fmla="*/ 0 w 82"/>
                <a:gd name="T31" fmla="*/ 0 h 88"/>
                <a:gd name="T32" fmla="*/ 0 w 82"/>
                <a:gd name="T33" fmla="*/ 0 h 88"/>
                <a:gd name="T34" fmla="*/ 0 w 82"/>
                <a:gd name="T35" fmla="*/ 0 h 88"/>
                <a:gd name="T36" fmla="*/ 0 w 82"/>
                <a:gd name="T37" fmla="*/ 0 h 88"/>
                <a:gd name="T38" fmla="*/ 0 w 82"/>
                <a:gd name="T39" fmla="*/ 0 h 88"/>
                <a:gd name="T40" fmla="*/ 0 w 82"/>
                <a:gd name="T41" fmla="*/ 0 h 88"/>
                <a:gd name="T42" fmla="*/ 0 w 82"/>
                <a:gd name="T43" fmla="*/ 0 h 88"/>
                <a:gd name="T44" fmla="*/ 0 w 82"/>
                <a:gd name="T45" fmla="*/ 0 h 88"/>
                <a:gd name="T46" fmla="*/ 0 w 82"/>
                <a:gd name="T47" fmla="*/ 0 h 88"/>
                <a:gd name="T48" fmla="*/ 0 w 82"/>
                <a:gd name="T49" fmla="*/ 0 h 88"/>
                <a:gd name="T50" fmla="*/ 0 w 82"/>
                <a:gd name="T51" fmla="*/ 0 h 88"/>
                <a:gd name="T52" fmla="*/ 0 w 82"/>
                <a:gd name="T53" fmla="*/ 0 h 88"/>
                <a:gd name="T54" fmla="*/ 0 w 82"/>
                <a:gd name="T55" fmla="*/ 0 h 88"/>
                <a:gd name="T56" fmla="*/ 0 w 82"/>
                <a:gd name="T57" fmla="*/ 0 h 88"/>
                <a:gd name="T58" fmla="*/ 0 w 82"/>
                <a:gd name="T59" fmla="*/ 0 h 88"/>
                <a:gd name="T60" fmla="*/ 0 w 82"/>
                <a:gd name="T61" fmla="*/ 0 h 88"/>
                <a:gd name="T62" fmla="*/ 0 w 82"/>
                <a:gd name="T63" fmla="*/ 0 h 88"/>
                <a:gd name="T64" fmla="*/ 0 w 82"/>
                <a:gd name="T65" fmla="*/ 0 h 88"/>
                <a:gd name="T66" fmla="*/ 0 w 82"/>
                <a:gd name="T67" fmla="*/ 0 h 88"/>
                <a:gd name="T68" fmla="*/ 0 w 82"/>
                <a:gd name="T69" fmla="*/ 0 h 88"/>
                <a:gd name="T70" fmla="*/ 0 w 82"/>
                <a:gd name="T71" fmla="*/ 0 h 88"/>
                <a:gd name="T72" fmla="*/ 0 w 82"/>
                <a:gd name="T73" fmla="*/ 0 h 88"/>
                <a:gd name="T74" fmla="*/ 0 w 82"/>
                <a:gd name="T75" fmla="*/ 0 h 88"/>
                <a:gd name="T76" fmla="*/ 0 w 82"/>
                <a:gd name="T77" fmla="*/ 0 h 88"/>
                <a:gd name="T78" fmla="*/ 0 w 82"/>
                <a:gd name="T79" fmla="*/ 0 h 88"/>
                <a:gd name="T80" fmla="*/ 0 w 82"/>
                <a:gd name="T81" fmla="*/ 0 h 88"/>
                <a:gd name="T82" fmla="*/ 0 w 82"/>
                <a:gd name="T83" fmla="*/ 0 h 88"/>
                <a:gd name="T84" fmla="*/ 0 w 82"/>
                <a:gd name="T85" fmla="*/ 0 h 88"/>
                <a:gd name="T86" fmla="*/ 0 w 82"/>
                <a:gd name="T87" fmla="*/ 0 h 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"/>
                <a:gd name="T133" fmla="*/ 0 h 88"/>
                <a:gd name="T134" fmla="*/ 82 w 82"/>
                <a:gd name="T135" fmla="*/ 88 h 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" h="88">
                  <a:moveTo>
                    <a:pt x="11" y="88"/>
                  </a:moveTo>
                  <a:lnTo>
                    <a:pt x="0" y="85"/>
                  </a:lnTo>
                  <a:lnTo>
                    <a:pt x="24" y="0"/>
                  </a:lnTo>
                  <a:lnTo>
                    <a:pt x="63" y="11"/>
                  </a:lnTo>
                  <a:lnTo>
                    <a:pt x="68" y="13"/>
                  </a:lnTo>
                  <a:lnTo>
                    <a:pt x="73" y="16"/>
                  </a:lnTo>
                  <a:lnTo>
                    <a:pt x="77" y="19"/>
                  </a:lnTo>
                  <a:lnTo>
                    <a:pt x="79" y="23"/>
                  </a:lnTo>
                  <a:lnTo>
                    <a:pt x="81" y="27"/>
                  </a:lnTo>
                  <a:lnTo>
                    <a:pt x="82" y="32"/>
                  </a:lnTo>
                  <a:lnTo>
                    <a:pt x="82" y="37"/>
                  </a:lnTo>
                  <a:lnTo>
                    <a:pt x="81" y="42"/>
                  </a:lnTo>
                  <a:lnTo>
                    <a:pt x="80" y="46"/>
                  </a:lnTo>
                  <a:lnTo>
                    <a:pt x="77" y="50"/>
                  </a:lnTo>
                  <a:lnTo>
                    <a:pt x="75" y="54"/>
                  </a:lnTo>
                  <a:lnTo>
                    <a:pt x="71" y="57"/>
                  </a:lnTo>
                  <a:lnTo>
                    <a:pt x="66" y="60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49" y="60"/>
                  </a:lnTo>
                  <a:lnTo>
                    <a:pt x="22" y="52"/>
                  </a:lnTo>
                  <a:lnTo>
                    <a:pt x="11" y="88"/>
                  </a:lnTo>
                  <a:close/>
                  <a:moveTo>
                    <a:pt x="25" y="43"/>
                  </a:moveTo>
                  <a:lnTo>
                    <a:pt x="48" y="49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6" y="45"/>
                  </a:lnTo>
                  <a:lnTo>
                    <a:pt x="68" y="42"/>
                  </a:lnTo>
                  <a:lnTo>
                    <a:pt x="69" y="39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9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3" y="22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5" y="4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443"/>
            <p:cNvSpPr>
              <a:spLocks/>
            </p:cNvSpPr>
            <p:nvPr/>
          </p:nvSpPr>
          <p:spPr bwMode="auto">
            <a:xfrm>
              <a:off x="731" y="2003"/>
              <a:ext cx="33" cy="37"/>
            </a:xfrm>
            <a:custGeom>
              <a:avLst/>
              <a:gdLst>
                <a:gd name="T0" fmla="*/ 0 w 98"/>
                <a:gd name="T1" fmla="*/ 0 h 107"/>
                <a:gd name="T2" fmla="*/ 0 w 98"/>
                <a:gd name="T3" fmla="*/ 0 h 107"/>
                <a:gd name="T4" fmla="*/ 0 w 98"/>
                <a:gd name="T5" fmla="*/ 0 h 107"/>
                <a:gd name="T6" fmla="*/ 0 w 98"/>
                <a:gd name="T7" fmla="*/ 0 h 107"/>
                <a:gd name="T8" fmla="*/ 0 w 98"/>
                <a:gd name="T9" fmla="*/ 0 h 107"/>
                <a:gd name="T10" fmla="*/ 0 w 98"/>
                <a:gd name="T11" fmla="*/ 0 h 107"/>
                <a:gd name="T12" fmla="*/ 0 w 98"/>
                <a:gd name="T13" fmla="*/ 0 h 107"/>
                <a:gd name="T14" fmla="*/ 0 w 98"/>
                <a:gd name="T15" fmla="*/ 0 h 107"/>
                <a:gd name="T16" fmla="*/ 0 w 98"/>
                <a:gd name="T17" fmla="*/ 0 h 107"/>
                <a:gd name="T18" fmla="*/ 0 w 98"/>
                <a:gd name="T19" fmla="*/ 0 h 107"/>
                <a:gd name="T20" fmla="*/ 0 w 98"/>
                <a:gd name="T21" fmla="*/ 0 h 107"/>
                <a:gd name="T22" fmla="*/ 0 w 98"/>
                <a:gd name="T23" fmla="*/ 0 h 107"/>
                <a:gd name="T24" fmla="*/ 0 w 98"/>
                <a:gd name="T25" fmla="*/ 0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107"/>
                <a:gd name="T41" fmla="*/ 98 w 98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107">
                  <a:moveTo>
                    <a:pt x="87" y="21"/>
                  </a:moveTo>
                  <a:lnTo>
                    <a:pt x="98" y="25"/>
                  </a:lnTo>
                  <a:lnTo>
                    <a:pt x="66" y="107"/>
                  </a:lnTo>
                  <a:lnTo>
                    <a:pt x="54" y="103"/>
                  </a:lnTo>
                  <a:lnTo>
                    <a:pt x="69" y="65"/>
                  </a:lnTo>
                  <a:lnTo>
                    <a:pt x="26" y="48"/>
                  </a:lnTo>
                  <a:lnTo>
                    <a:pt x="11" y="87"/>
                  </a:lnTo>
                  <a:lnTo>
                    <a:pt x="0" y="83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30" y="38"/>
                  </a:lnTo>
                  <a:lnTo>
                    <a:pt x="73" y="55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444"/>
            <p:cNvSpPr>
              <a:spLocks/>
            </p:cNvSpPr>
            <p:nvPr/>
          </p:nvSpPr>
          <p:spPr bwMode="auto">
            <a:xfrm>
              <a:off x="758" y="2017"/>
              <a:ext cx="32" cy="35"/>
            </a:xfrm>
            <a:custGeom>
              <a:avLst/>
              <a:gdLst>
                <a:gd name="T0" fmla="*/ 0 w 97"/>
                <a:gd name="T1" fmla="*/ 0 h 109"/>
                <a:gd name="T2" fmla="*/ 0 w 97"/>
                <a:gd name="T3" fmla="*/ 0 h 109"/>
                <a:gd name="T4" fmla="*/ 0 w 97"/>
                <a:gd name="T5" fmla="*/ 0 h 109"/>
                <a:gd name="T6" fmla="*/ 0 w 97"/>
                <a:gd name="T7" fmla="*/ 0 h 109"/>
                <a:gd name="T8" fmla="*/ 0 w 97"/>
                <a:gd name="T9" fmla="*/ 0 h 109"/>
                <a:gd name="T10" fmla="*/ 0 w 97"/>
                <a:gd name="T11" fmla="*/ 0 h 109"/>
                <a:gd name="T12" fmla="*/ 0 w 97"/>
                <a:gd name="T13" fmla="*/ 0 h 109"/>
                <a:gd name="T14" fmla="*/ 0 w 97"/>
                <a:gd name="T15" fmla="*/ 0 h 109"/>
                <a:gd name="T16" fmla="*/ 0 w 97"/>
                <a:gd name="T17" fmla="*/ 0 h 109"/>
                <a:gd name="T18" fmla="*/ 0 w 97"/>
                <a:gd name="T19" fmla="*/ 0 h 109"/>
                <a:gd name="T20" fmla="*/ 0 w 97"/>
                <a:gd name="T21" fmla="*/ 0 h 109"/>
                <a:gd name="T22" fmla="*/ 0 w 97"/>
                <a:gd name="T23" fmla="*/ 0 h 109"/>
                <a:gd name="T24" fmla="*/ 0 w 9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09"/>
                <a:gd name="T41" fmla="*/ 97 w 9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09">
                  <a:moveTo>
                    <a:pt x="59" y="109"/>
                  </a:moveTo>
                  <a:lnTo>
                    <a:pt x="0" y="80"/>
                  </a:lnTo>
                  <a:lnTo>
                    <a:pt x="39" y="0"/>
                  </a:lnTo>
                  <a:lnTo>
                    <a:pt x="97" y="28"/>
                  </a:lnTo>
                  <a:lnTo>
                    <a:pt x="93" y="38"/>
                  </a:lnTo>
                  <a:lnTo>
                    <a:pt x="46" y="15"/>
                  </a:lnTo>
                  <a:lnTo>
                    <a:pt x="34" y="39"/>
                  </a:lnTo>
                  <a:lnTo>
                    <a:pt x="77" y="60"/>
                  </a:lnTo>
                  <a:lnTo>
                    <a:pt x="72" y="70"/>
                  </a:lnTo>
                  <a:lnTo>
                    <a:pt x="29" y="49"/>
                  </a:lnTo>
                  <a:lnTo>
                    <a:pt x="16" y="75"/>
                  </a:lnTo>
                  <a:lnTo>
                    <a:pt x="64" y="99"/>
                  </a:lnTo>
                  <a:lnTo>
                    <a:pt x="59" y="10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445"/>
            <p:cNvSpPr>
              <a:spLocks noEditPoints="1"/>
            </p:cNvSpPr>
            <p:nvPr/>
          </p:nvSpPr>
          <p:spPr bwMode="auto">
            <a:xfrm>
              <a:off x="782" y="2028"/>
              <a:ext cx="32" cy="38"/>
            </a:xfrm>
            <a:custGeom>
              <a:avLst/>
              <a:gdLst>
                <a:gd name="T0" fmla="*/ 0 w 98"/>
                <a:gd name="T1" fmla="*/ 0 h 115"/>
                <a:gd name="T2" fmla="*/ 0 w 98"/>
                <a:gd name="T3" fmla="*/ 0 h 115"/>
                <a:gd name="T4" fmla="*/ 0 w 98"/>
                <a:gd name="T5" fmla="*/ 0 h 115"/>
                <a:gd name="T6" fmla="*/ 0 w 98"/>
                <a:gd name="T7" fmla="*/ 0 h 115"/>
                <a:gd name="T8" fmla="*/ 0 w 98"/>
                <a:gd name="T9" fmla="*/ 0 h 115"/>
                <a:gd name="T10" fmla="*/ 0 w 98"/>
                <a:gd name="T11" fmla="*/ 0 h 115"/>
                <a:gd name="T12" fmla="*/ 0 w 98"/>
                <a:gd name="T13" fmla="*/ 0 h 115"/>
                <a:gd name="T14" fmla="*/ 0 w 98"/>
                <a:gd name="T15" fmla="*/ 0 h 115"/>
                <a:gd name="T16" fmla="*/ 0 w 98"/>
                <a:gd name="T17" fmla="*/ 0 h 115"/>
                <a:gd name="T18" fmla="*/ 0 w 98"/>
                <a:gd name="T19" fmla="*/ 0 h 115"/>
                <a:gd name="T20" fmla="*/ 0 w 98"/>
                <a:gd name="T21" fmla="*/ 0 h 115"/>
                <a:gd name="T22" fmla="*/ 0 w 98"/>
                <a:gd name="T23" fmla="*/ 0 h 115"/>
                <a:gd name="T24" fmla="*/ 0 w 98"/>
                <a:gd name="T25" fmla="*/ 0 h 115"/>
                <a:gd name="T26" fmla="*/ 0 w 98"/>
                <a:gd name="T27" fmla="*/ 0 h 115"/>
                <a:gd name="T28" fmla="*/ 0 w 98"/>
                <a:gd name="T29" fmla="*/ 0 h 115"/>
                <a:gd name="T30" fmla="*/ 0 w 98"/>
                <a:gd name="T31" fmla="*/ 0 h 115"/>
                <a:gd name="T32" fmla="*/ 0 w 98"/>
                <a:gd name="T33" fmla="*/ 0 h 115"/>
                <a:gd name="T34" fmla="*/ 0 w 98"/>
                <a:gd name="T35" fmla="*/ 0 h 115"/>
                <a:gd name="T36" fmla="*/ 0 w 98"/>
                <a:gd name="T37" fmla="*/ 0 h 115"/>
                <a:gd name="T38" fmla="*/ 0 w 98"/>
                <a:gd name="T39" fmla="*/ 0 h 115"/>
                <a:gd name="T40" fmla="*/ 0 w 98"/>
                <a:gd name="T41" fmla="*/ 0 h 115"/>
                <a:gd name="T42" fmla="*/ 0 w 98"/>
                <a:gd name="T43" fmla="*/ 0 h 115"/>
                <a:gd name="T44" fmla="*/ 0 w 98"/>
                <a:gd name="T45" fmla="*/ 0 h 115"/>
                <a:gd name="T46" fmla="*/ 0 w 98"/>
                <a:gd name="T47" fmla="*/ 0 h 115"/>
                <a:gd name="T48" fmla="*/ 0 w 98"/>
                <a:gd name="T49" fmla="*/ 0 h 115"/>
                <a:gd name="T50" fmla="*/ 0 w 98"/>
                <a:gd name="T51" fmla="*/ 0 h 115"/>
                <a:gd name="T52" fmla="*/ 0 w 98"/>
                <a:gd name="T53" fmla="*/ 0 h 115"/>
                <a:gd name="T54" fmla="*/ 0 w 98"/>
                <a:gd name="T55" fmla="*/ 0 h 115"/>
                <a:gd name="T56" fmla="*/ 0 w 98"/>
                <a:gd name="T57" fmla="*/ 0 h 115"/>
                <a:gd name="T58" fmla="*/ 0 w 98"/>
                <a:gd name="T59" fmla="*/ 0 h 115"/>
                <a:gd name="T60" fmla="*/ 0 w 98"/>
                <a:gd name="T61" fmla="*/ 0 h 115"/>
                <a:gd name="T62" fmla="*/ 0 w 98"/>
                <a:gd name="T63" fmla="*/ 0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115"/>
                <a:gd name="T98" fmla="*/ 98 w 98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115">
                  <a:moveTo>
                    <a:pt x="10" y="83"/>
                  </a:moveTo>
                  <a:lnTo>
                    <a:pt x="0" y="77"/>
                  </a:lnTo>
                  <a:lnTo>
                    <a:pt x="46" y="0"/>
                  </a:lnTo>
                  <a:lnTo>
                    <a:pt x="81" y="21"/>
                  </a:lnTo>
                  <a:lnTo>
                    <a:pt x="86" y="25"/>
                  </a:lnTo>
                  <a:lnTo>
                    <a:pt x="90" y="28"/>
                  </a:lnTo>
                  <a:lnTo>
                    <a:pt x="94" y="32"/>
                  </a:lnTo>
                  <a:lnTo>
                    <a:pt x="96" y="36"/>
                  </a:lnTo>
                  <a:lnTo>
                    <a:pt x="98" y="42"/>
                  </a:lnTo>
                  <a:lnTo>
                    <a:pt x="98" y="47"/>
                  </a:lnTo>
                  <a:lnTo>
                    <a:pt x="97" y="52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9" y="64"/>
                  </a:lnTo>
                  <a:lnTo>
                    <a:pt x="82" y="68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5" y="82"/>
                  </a:lnTo>
                  <a:lnTo>
                    <a:pt x="72" y="89"/>
                  </a:lnTo>
                  <a:lnTo>
                    <a:pt x="64" y="103"/>
                  </a:lnTo>
                  <a:lnTo>
                    <a:pt x="63" y="106"/>
                  </a:lnTo>
                  <a:lnTo>
                    <a:pt x="62" y="108"/>
                  </a:lnTo>
                  <a:lnTo>
                    <a:pt x="62" y="110"/>
                  </a:lnTo>
                  <a:lnTo>
                    <a:pt x="64" y="113"/>
                  </a:lnTo>
                  <a:lnTo>
                    <a:pt x="62" y="115"/>
                  </a:lnTo>
                  <a:lnTo>
                    <a:pt x="50" y="107"/>
                  </a:lnTo>
                  <a:lnTo>
                    <a:pt x="52" y="102"/>
                  </a:lnTo>
                  <a:lnTo>
                    <a:pt x="55" y="96"/>
                  </a:lnTo>
                  <a:lnTo>
                    <a:pt x="60" y="87"/>
                  </a:lnTo>
                  <a:lnTo>
                    <a:pt x="62" y="82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3" y="74"/>
                  </a:lnTo>
                  <a:lnTo>
                    <a:pt x="61" y="71"/>
                  </a:lnTo>
                  <a:lnTo>
                    <a:pt x="58" y="68"/>
                  </a:lnTo>
                  <a:lnTo>
                    <a:pt x="55" y="65"/>
                  </a:lnTo>
                  <a:lnTo>
                    <a:pt x="30" y="50"/>
                  </a:lnTo>
                  <a:lnTo>
                    <a:pt x="10" y="83"/>
                  </a:lnTo>
                  <a:close/>
                  <a:moveTo>
                    <a:pt x="35" y="42"/>
                  </a:moveTo>
                  <a:lnTo>
                    <a:pt x="59" y="56"/>
                  </a:lnTo>
                  <a:lnTo>
                    <a:pt x="65" y="59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74" y="60"/>
                  </a:lnTo>
                  <a:lnTo>
                    <a:pt x="77" y="58"/>
                  </a:lnTo>
                  <a:lnTo>
                    <a:pt x="79" y="56"/>
                  </a:lnTo>
                  <a:lnTo>
                    <a:pt x="82" y="52"/>
                  </a:lnTo>
                  <a:lnTo>
                    <a:pt x="85" y="48"/>
                  </a:lnTo>
                  <a:lnTo>
                    <a:pt x="86" y="45"/>
                  </a:lnTo>
                  <a:lnTo>
                    <a:pt x="86" y="42"/>
                  </a:lnTo>
                  <a:lnTo>
                    <a:pt x="85" y="38"/>
                  </a:lnTo>
                  <a:lnTo>
                    <a:pt x="80" y="34"/>
                  </a:lnTo>
                  <a:lnTo>
                    <a:pt x="76" y="31"/>
                  </a:lnTo>
                  <a:lnTo>
                    <a:pt x="51" y="15"/>
                  </a:lnTo>
                  <a:lnTo>
                    <a:pt x="35" y="4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446"/>
            <p:cNvSpPr>
              <a:spLocks/>
            </p:cNvSpPr>
            <p:nvPr/>
          </p:nvSpPr>
          <p:spPr bwMode="auto">
            <a:xfrm>
              <a:off x="806" y="2046"/>
              <a:ext cx="20" cy="26"/>
            </a:xfrm>
            <a:custGeom>
              <a:avLst/>
              <a:gdLst>
                <a:gd name="T0" fmla="*/ 0 w 62"/>
                <a:gd name="T1" fmla="*/ 0 h 79"/>
                <a:gd name="T2" fmla="*/ 0 w 62"/>
                <a:gd name="T3" fmla="*/ 0 h 79"/>
                <a:gd name="T4" fmla="*/ 0 w 62"/>
                <a:gd name="T5" fmla="*/ 0 h 79"/>
                <a:gd name="T6" fmla="*/ 0 w 62"/>
                <a:gd name="T7" fmla="*/ 0 h 79"/>
                <a:gd name="T8" fmla="*/ 0 w 62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79"/>
                <a:gd name="T17" fmla="*/ 62 w 62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79">
                  <a:moveTo>
                    <a:pt x="10" y="79"/>
                  </a:moveTo>
                  <a:lnTo>
                    <a:pt x="0" y="72"/>
                  </a:lnTo>
                  <a:lnTo>
                    <a:pt x="52" y="0"/>
                  </a:lnTo>
                  <a:lnTo>
                    <a:pt x="62" y="7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447"/>
            <p:cNvSpPr>
              <a:spLocks/>
            </p:cNvSpPr>
            <p:nvPr/>
          </p:nvSpPr>
          <p:spPr bwMode="auto">
            <a:xfrm>
              <a:off x="817" y="2056"/>
              <a:ext cx="29" cy="30"/>
            </a:xfrm>
            <a:custGeom>
              <a:avLst/>
              <a:gdLst>
                <a:gd name="T0" fmla="*/ 0 w 89"/>
                <a:gd name="T1" fmla="*/ 0 h 90"/>
                <a:gd name="T2" fmla="*/ 0 w 89"/>
                <a:gd name="T3" fmla="*/ 0 h 90"/>
                <a:gd name="T4" fmla="*/ 0 w 89"/>
                <a:gd name="T5" fmla="*/ 0 h 90"/>
                <a:gd name="T6" fmla="*/ 0 w 89"/>
                <a:gd name="T7" fmla="*/ 0 h 90"/>
                <a:gd name="T8" fmla="*/ 0 w 89"/>
                <a:gd name="T9" fmla="*/ 0 h 90"/>
                <a:gd name="T10" fmla="*/ 0 w 89"/>
                <a:gd name="T11" fmla="*/ 0 h 90"/>
                <a:gd name="T12" fmla="*/ 0 w 89"/>
                <a:gd name="T13" fmla="*/ 0 h 90"/>
                <a:gd name="T14" fmla="*/ 0 w 89"/>
                <a:gd name="T15" fmla="*/ 0 h 90"/>
                <a:gd name="T16" fmla="*/ 0 w 89"/>
                <a:gd name="T17" fmla="*/ 0 h 90"/>
                <a:gd name="T18" fmla="*/ 0 w 89"/>
                <a:gd name="T19" fmla="*/ 0 h 90"/>
                <a:gd name="T20" fmla="*/ 0 w 89"/>
                <a:gd name="T21" fmla="*/ 0 h 90"/>
                <a:gd name="T22" fmla="*/ 0 w 89"/>
                <a:gd name="T23" fmla="*/ 0 h 90"/>
                <a:gd name="T24" fmla="*/ 0 w 89"/>
                <a:gd name="T25" fmla="*/ 0 h 90"/>
                <a:gd name="T26" fmla="*/ 0 w 89"/>
                <a:gd name="T27" fmla="*/ 0 h 90"/>
                <a:gd name="T28" fmla="*/ 0 w 89"/>
                <a:gd name="T29" fmla="*/ 0 h 90"/>
                <a:gd name="T30" fmla="*/ 0 w 89"/>
                <a:gd name="T31" fmla="*/ 0 h 90"/>
                <a:gd name="T32" fmla="*/ 0 w 89"/>
                <a:gd name="T33" fmla="*/ 0 h 90"/>
                <a:gd name="T34" fmla="*/ 0 w 89"/>
                <a:gd name="T35" fmla="*/ 0 h 90"/>
                <a:gd name="T36" fmla="*/ 0 w 89"/>
                <a:gd name="T37" fmla="*/ 0 h 90"/>
                <a:gd name="T38" fmla="*/ 0 w 89"/>
                <a:gd name="T39" fmla="*/ 0 h 90"/>
                <a:gd name="T40" fmla="*/ 0 w 89"/>
                <a:gd name="T41" fmla="*/ 0 h 90"/>
                <a:gd name="T42" fmla="*/ 0 w 89"/>
                <a:gd name="T43" fmla="*/ 0 h 90"/>
                <a:gd name="T44" fmla="*/ 0 w 89"/>
                <a:gd name="T45" fmla="*/ 0 h 90"/>
                <a:gd name="T46" fmla="*/ 0 w 89"/>
                <a:gd name="T47" fmla="*/ 0 h 90"/>
                <a:gd name="T48" fmla="*/ 0 w 89"/>
                <a:gd name="T49" fmla="*/ 0 h 90"/>
                <a:gd name="T50" fmla="*/ 0 w 89"/>
                <a:gd name="T51" fmla="*/ 0 h 90"/>
                <a:gd name="T52" fmla="*/ 0 w 89"/>
                <a:gd name="T53" fmla="*/ 0 h 90"/>
                <a:gd name="T54" fmla="*/ 0 w 89"/>
                <a:gd name="T55" fmla="*/ 0 h 90"/>
                <a:gd name="T56" fmla="*/ 0 w 89"/>
                <a:gd name="T57" fmla="*/ 0 h 90"/>
                <a:gd name="T58" fmla="*/ 0 w 89"/>
                <a:gd name="T59" fmla="*/ 0 h 90"/>
                <a:gd name="T60" fmla="*/ 0 w 89"/>
                <a:gd name="T61" fmla="*/ 0 h 90"/>
                <a:gd name="T62" fmla="*/ 0 w 89"/>
                <a:gd name="T63" fmla="*/ 0 h 90"/>
                <a:gd name="T64" fmla="*/ 0 w 89"/>
                <a:gd name="T65" fmla="*/ 0 h 90"/>
                <a:gd name="T66" fmla="*/ 0 w 89"/>
                <a:gd name="T67" fmla="*/ 0 h 90"/>
                <a:gd name="T68" fmla="*/ 0 w 89"/>
                <a:gd name="T69" fmla="*/ 0 h 90"/>
                <a:gd name="T70" fmla="*/ 0 w 89"/>
                <a:gd name="T71" fmla="*/ 0 h 90"/>
                <a:gd name="T72" fmla="*/ 0 w 89"/>
                <a:gd name="T73" fmla="*/ 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0"/>
                <a:gd name="T113" fmla="*/ 89 w 89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0">
                  <a:moveTo>
                    <a:pt x="75" y="47"/>
                  </a:moveTo>
                  <a:lnTo>
                    <a:pt x="75" y="47"/>
                  </a:lnTo>
                  <a:lnTo>
                    <a:pt x="77" y="42"/>
                  </a:lnTo>
                  <a:lnTo>
                    <a:pt x="78" y="38"/>
                  </a:lnTo>
                  <a:lnTo>
                    <a:pt x="77" y="33"/>
                  </a:lnTo>
                  <a:lnTo>
                    <a:pt x="76" y="29"/>
                  </a:lnTo>
                  <a:lnTo>
                    <a:pt x="74" y="26"/>
                  </a:lnTo>
                  <a:lnTo>
                    <a:pt x="72" y="23"/>
                  </a:lnTo>
                  <a:lnTo>
                    <a:pt x="67" y="18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2" y="11"/>
                  </a:lnTo>
                  <a:lnTo>
                    <a:pt x="46" y="12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3" y="27"/>
                  </a:lnTo>
                  <a:lnTo>
                    <a:pt x="18" y="33"/>
                  </a:lnTo>
                  <a:lnTo>
                    <a:pt x="15" y="39"/>
                  </a:lnTo>
                  <a:lnTo>
                    <a:pt x="12" y="45"/>
                  </a:lnTo>
                  <a:lnTo>
                    <a:pt x="11" y="51"/>
                  </a:lnTo>
                  <a:lnTo>
                    <a:pt x="12" y="57"/>
                  </a:lnTo>
                  <a:lnTo>
                    <a:pt x="14" y="63"/>
                  </a:lnTo>
                  <a:lnTo>
                    <a:pt x="17" y="69"/>
                  </a:lnTo>
                  <a:lnTo>
                    <a:pt x="22" y="74"/>
                  </a:lnTo>
                  <a:lnTo>
                    <a:pt x="28" y="77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6" y="78"/>
                  </a:lnTo>
                  <a:lnTo>
                    <a:pt x="51" y="75"/>
                  </a:lnTo>
                  <a:lnTo>
                    <a:pt x="57" y="71"/>
                  </a:lnTo>
                  <a:lnTo>
                    <a:pt x="66" y="78"/>
                  </a:lnTo>
                  <a:lnTo>
                    <a:pt x="62" y="82"/>
                  </a:lnTo>
                  <a:lnTo>
                    <a:pt x="57" y="85"/>
                  </a:lnTo>
                  <a:lnTo>
                    <a:pt x="53" y="87"/>
                  </a:lnTo>
                  <a:lnTo>
                    <a:pt x="49" y="89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27" y="88"/>
                  </a:lnTo>
                  <a:lnTo>
                    <a:pt x="21" y="85"/>
                  </a:lnTo>
                  <a:lnTo>
                    <a:pt x="14" y="81"/>
                  </a:lnTo>
                  <a:lnTo>
                    <a:pt x="9" y="76"/>
                  </a:lnTo>
                  <a:lnTo>
                    <a:pt x="5" y="70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6" y="29"/>
                  </a:lnTo>
                  <a:lnTo>
                    <a:pt x="13" y="19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4" y="9"/>
                  </a:lnTo>
                  <a:lnTo>
                    <a:pt x="80" y="15"/>
                  </a:lnTo>
                  <a:lnTo>
                    <a:pt x="84" y="21"/>
                  </a:lnTo>
                  <a:lnTo>
                    <a:pt x="87" y="27"/>
                  </a:lnTo>
                  <a:lnTo>
                    <a:pt x="89" y="33"/>
                  </a:lnTo>
                  <a:lnTo>
                    <a:pt x="89" y="39"/>
                  </a:lnTo>
                  <a:lnTo>
                    <a:pt x="88" y="44"/>
                  </a:lnTo>
                  <a:lnTo>
                    <a:pt x="87" y="50"/>
                  </a:lnTo>
                  <a:lnTo>
                    <a:pt x="84" y="55"/>
                  </a:lnTo>
                  <a:lnTo>
                    <a:pt x="75" y="47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448"/>
            <p:cNvSpPr>
              <a:spLocks noEditPoints="1"/>
            </p:cNvSpPr>
            <p:nvPr/>
          </p:nvSpPr>
          <p:spPr bwMode="auto">
            <a:xfrm>
              <a:off x="842" y="2086"/>
              <a:ext cx="32" cy="32"/>
            </a:xfrm>
            <a:custGeom>
              <a:avLst/>
              <a:gdLst>
                <a:gd name="T0" fmla="*/ 0 w 97"/>
                <a:gd name="T1" fmla="*/ 0 h 95"/>
                <a:gd name="T2" fmla="*/ 0 w 97"/>
                <a:gd name="T3" fmla="*/ 0 h 95"/>
                <a:gd name="T4" fmla="*/ 0 w 97"/>
                <a:gd name="T5" fmla="*/ 0 h 95"/>
                <a:gd name="T6" fmla="*/ 0 w 97"/>
                <a:gd name="T7" fmla="*/ 0 h 95"/>
                <a:gd name="T8" fmla="*/ 0 w 97"/>
                <a:gd name="T9" fmla="*/ 0 h 95"/>
                <a:gd name="T10" fmla="*/ 0 w 97"/>
                <a:gd name="T11" fmla="*/ 0 h 95"/>
                <a:gd name="T12" fmla="*/ 0 w 97"/>
                <a:gd name="T13" fmla="*/ 0 h 95"/>
                <a:gd name="T14" fmla="*/ 0 w 97"/>
                <a:gd name="T15" fmla="*/ 0 h 95"/>
                <a:gd name="T16" fmla="*/ 0 w 97"/>
                <a:gd name="T17" fmla="*/ 0 h 95"/>
                <a:gd name="T18" fmla="*/ 0 w 97"/>
                <a:gd name="T19" fmla="*/ 0 h 95"/>
                <a:gd name="T20" fmla="*/ 0 w 97"/>
                <a:gd name="T21" fmla="*/ 0 h 95"/>
                <a:gd name="T22" fmla="*/ 0 w 97"/>
                <a:gd name="T23" fmla="*/ 0 h 95"/>
                <a:gd name="T24" fmla="*/ 0 w 97"/>
                <a:gd name="T25" fmla="*/ 0 h 95"/>
                <a:gd name="T26" fmla="*/ 0 w 97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95"/>
                <a:gd name="T44" fmla="*/ 97 w 97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95">
                  <a:moveTo>
                    <a:pt x="33" y="36"/>
                  </a:moveTo>
                  <a:lnTo>
                    <a:pt x="8" y="47"/>
                  </a:lnTo>
                  <a:lnTo>
                    <a:pt x="0" y="38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55" y="95"/>
                  </a:lnTo>
                  <a:lnTo>
                    <a:pt x="45" y="86"/>
                  </a:lnTo>
                  <a:lnTo>
                    <a:pt x="59" y="61"/>
                  </a:lnTo>
                  <a:lnTo>
                    <a:pt x="33" y="36"/>
                  </a:lnTo>
                  <a:close/>
                  <a:moveTo>
                    <a:pt x="64" y="51"/>
                  </a:moveTo>
                  <a:lnTo>
                    <a:pt x="83" y="14"/>
                  </a:lnTo>
                  <a:lnTo>
                    <a:pt x="82" y="14"/>
                  </a:lnTo>
                  <a:lnTo>
                    <a:pt x="44" y="3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449"/>
            <p:cNvSpPr>
              <a:spLocks noEditPoints="1"/>
            </p:cNvSpPr>
            <p:nvPr/>
          </p:nvSpPr>
          <p:spPr bwMode="auto">
            <a:xfrm>
              <a:off x="862" y="2101"/>
              <a:ext cx="33" cy="33"/>
            </a:xfrm>
            <a:custGeom>
              <a:avLst/>
              <a:gdLst>
                <a:gd name="T0" fmla="*/ 0 w 99"/>
                <a:gd name="T1" fmla="*/ 0 h 96"/>
                <a:gd name="T2" fmla="*/ 0 w 99"/>
                <a:gd name="T3" fmla="*/ 0 h 96"/>
                <a:gd name="T4" fmla="*/ 0 w 99"/>
                <a:gd name="T5" fmla="*/ 0 h 96"/>
                <a:gd name="T6" fmla="*/ 0 w 99"/>
                <a:gd name="T7" fmla="*/ 0 h 96"/>
                <a:gd name="T8" fmla="*/ 0 w 99"/>
                <a:gd name="T9" fmla="*/ 0 h 96"/>
                <a:gd name="T10" fmla="*/ 0 w 99"/>
                <a:gd name="T11" fmla="*/ 0 h 96"/>
                <a:gd name="T12" fmla="*/ 0 w 99"/>
                <a:gd name="T13" fmla="*/ 0 h 96"/>
                <a:gd name="T14" fmla="*/ 0 w 99"/>
                <a:gd name="T15" fmla="*/ 0 h 96"/>
                <a:gd name="T16" fmla="*/ 0 w 99"/>
                <a:gd name="T17" fmla="*/ 0 h 96"/>
                <a:gd name="T18" fmla="*/ 0 w 99"/>
                <a:gd name="T19" fmla="*/ 0 h 96"/>
                <a:gd name="T20" fmla="*/ 0 w 99"/>
                <a:gd name="T21" fmla="*/ 0 h 96"/>
                <a:gd name="T22" fmla="*/ 0 w 99"/>
                <a:gd name="T23" fmla="*/ 0 h 96"/>
                <a:gd name="T24" fmla="*/ 0 w 99"/>
                <a:gd name="T25" fmla="*/ 0 h 96"/>
                <a:gd name="T26" fmla="*/ 0 w 99"/>
                <a:gd name="T27" fmla="*/ 0 h 96"/>
                <a:gd name="T28" fmla="*/ 0 w 99"/>
                <a:gd name="T29" fmla="*/ 0 h 96"/>
                <a:gd name="T30" fmla="*/ 0 w 99"/>
                <a:gd name="T31" fmla="*/ 0 h 96"/>
                <a:gd name="T32" fmla="*/ 0 w 99"/>
                <a:gd name="T33" fmla="*/ 0 h 96"/>
                <a:gd name="T34" fmla="*/ 0 w 99"/>
                <a:gd name="T35" fmla="*/ 0 h 96"/>
                <a:gd name="T36" fmla="*/ 0 w 99"/>
                <a:gd name="T37" fmla="*/ 0 h 96"/>
                <a:gd name="T38" fmla="*/ 0 w 99"/>
                <a:gd name="T39" fmla="*/ 0 h 96"/>
                <a:gd name="T40" fmla="*/ 0 w 99"/>
                <a:gd name="T41" fmla="*/ 0 h 96"/>
                <a:gd name="T42" fmla="*/ 0 w 99"/>
                <a:gd name="T43" fmla="*/ 0 h 96"/>
                <a:gd name="T44" fmla="*/ 0 w 99"/>
                <a:gd name="T45" fmla="*/ 0 h 96"/>
                <a:gd name="T46" fmla="*/ 0 w 99"/>
                <a:gd name="T47" fmla="*/ 0 h 96"/>
                <a:gd name="T48" fmla="*/ 0 w 99"/>
                <a:gd name="T49" fmla="*/ 0 h 96"/>
                <a:gd name="T50" fmla="*/ 0 w 99"/>
                <a:gd name="T51" fmla="*/ 0 h 96"/>
                <a:gd name="T52" fmla="*/ 0 w 99"/>
                <a:gd name="T53" fmla="*/ 0 h 96"/>
                <a:gd name="T54" fmla="*/ 0 w 99"/>
                <a:gd name="T55" fmla="*/ 0 h 96"/>
                <a:gd name="T56" fmla="*/ 0 w 99"/>
                <a:gd name="T57" fmla="*/ 0 h 96"/>
                <a:gd name="T58" fmla="*/ 0 w 99"/>
                <a:gd name="T59" fmla="*/ 0 h 96"/>
                <a:gd name="T60" fmla="*/ 0 w 99"/>
                <a:gd name="T61" fmla="*/ 0 h 96"/>
                <a:gd name="T62" fmla="*/ 0 w 99"/>
                <a:gd name="T63" fmla="*/ 0 h 96"/>
                <a:gd name="T64" fmla="*/ 0 w 99"/>
                <a:gd name="T65" fmla="*/ 0 h 96"/>
                <a:gd name="T66" fmla="*/ 0 w 99"/>
                <a:gd name="T67" fmla="*/ 0 h 96"/>
                <a:gd name="T68" fmla="*/ 0 w 99"/>
                <a:gd name="T69" fmla="*/ 0 h 96"/>
                <a:gd name="T70" fmla="*/ 0 w 99"/>
                <a:gd name="T71" fmla="*/ 0 h 96"/>
                <a:gd name="T72" fmla="*/ 0 w 99"/>
                <a:gd name="T73" fmla="*/ 0 h 96"/>
                <a:gd name="T74" fmla="*/ 0 w 99"/>
                <a:gd name="T75" fmla="*/ 0 h 96"/>
                <a:gd name="T76" fmla="*/ 0 w 99"/>
                <a:gd name="T77" fmla="*/ 0 h 96"/>
                <a:gd name="T78" fmla="*/ 0 w 99"/>
                <a:gd name="T79" fmla="*/ 0 h 96"/>
                <a:gd name="T80" fmla="*/ 0 w 99"/>
                <a:gd name="T81" fmla="*/ 0 h 96"/>
                <a:gd name="T82" fmla="*/ 0 w 99"/>
                <a:gd name="T83" fmla="*/ 0 h 96"/>
                <a:gd name="T84" fmla="*/ 0 w 99"/>
                <a:gd name="T85" fmla="*/ 0 h 96"/>
                <a:gd name="T86" fmla="*/ 0 w 99"/>
                <a:gd name="T87" fmla="*/ 0 h 96"/>
                <a:gd name="T88" fmla="*/ 0 w 99"/>
                <a:gd name="T89" fmla="*/ 0 h 96"/>
                <a:gd name="T90" fmla="*/ 0 w 99"/>
                <a:gd name="T91" fmla="*/ 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96"/>
                <a:gd name="T140" fmla="*/ 99 w 99"/>
                <a:gd name="T141" fmla="*/ 96 h 9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96">
                  <a:moveTo>
                    <a:pt x="69" y="0"/>
                  </a:moveTo>
                  <a:lnTo>
                    <a:pt x="91" y="28"/>
                  </a:lnTo>
                  <a:lnTo>
                    <a:pt x="96" y="35"/>
                  </a:lnTo>
                  <a:lnTo>
                    <a:pt x="98" y="42"/>
                  </a:lnTo>
                  <a:lnTo>
                    <a:pt x="99" y="49"/>
                  </a:lnTo>
                  <a:lnTo>
                    <a:pt x="99" y="57"/>
                  </a:lnTo>
                  <a:lnTo>
                    <a:pt x="96" y="64"/>
                  </a:lnTo>
                  <a:lnTo>
                    <a:pt x="93" y="71"/>
                  </a:lnTo>
                  <a:lnTo>
                    <a:pt x="87" y="78"/>
                  </a:lnTo>
                  <a:lnTo>
                    <a:pt x="81" y="84"/>
                  </a:lnTo>
                  <a:lnTo>
                    <a:pt x="74" y="88"/>
                  </a:lnTo>
                  <a:lnTo>
                    <a:pt x="68" y="92"/>
                  </a:lnTo>
                  <a:lnTo>
                    <a:pt x="60" y="95"/>
                  </a:lnTo>
                  <a:lnTo>
                    <a:pt x="52" y="96"/>
                  </a:lnTo>
                  <a:lnTo>
                    <a:pt x="44" y="96"/>
                  </a:lnTo>
                  <a:lnTo>
                    <a:pt x="36" y="94"/>
                  </a:lnTo>
                  <a:lnTo>
                    <a:pt x="33" y="92"/>
                  </a:lnTo>
                  <a:lnTo>
                    <a:pt x="29" y="90"/>
                  </a:lnTo>
                  <a:lnTo>
                    <a:pt x="25" y="87"/>
                  </a:lnTo>
                  <a:lnTo>
                    <a:pt x="22" y="83"/>
                  </a:lnTo>
                  <a:lnTo>
                    <a:pt x="0" y="55"/>
                  </a:lnTo>
                  <a:lnTo>
                    <a:pt x="69" y="0"/>
                  </a:lnTo>
                  <a:close/>
                  <a:moveTo>
                    <a:pt x="15" y="58"/>
                  </a:moveTo>
                  <a:lnTo>
                    <a:pt x="30" y="76"/>
                  </a:lnTo>
                  <a:lnTo>
                    <a:pt x="33" y="80"/>
                  </a:lnTo>
                  <a:lnTo>
                    <a:pt x="38" y="83"/>
                  </a:lnTo>
                  <a:lnTo>
                    <a:pt x="43" y="85"/>
                  </a:lnTo>
                  <a:lnTo>
                    <a:pt x="48" y="85"/>
                  </a:lnTo>
                  <a:lnTo>
                    <a:pt x="54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2" y="75"/>
                  </a:lnTo>
                  <a:lnTo>
                    <a:pt x="78" y="69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87" y="43"/>
                  </a:lnTo>
                  <a:lnTo>
                    <a:pt x="85" y="38"/>
                  </a:lnTo>
                  <a:lnTo>
                    <a:pt x="82" y="33"/>
                  </a:lnTo>
                  <a:lnTo>
                    <a:pt x="68" y="1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450"/>
            <p:cNvSpPr>
              <a:spLocks/>
            </p:cNvSpPr>
            <p:nvPr/>
          </p:nvSpPr>
          <p:spPr bwMode="auto">
            <a:xfrm>
              <a:off x="879" y="2126"/>
              <a:ext cx="41" cy="41"/>
            </a:xfrm>
            <a:custGeom>
              <a:avLst/>
              <a:gdLst>
                <a:gd name="T0" fmla="*/ 0 w 121"/>
                <a:gd name="T1" fmla="*/ 0 h 119"/>
                <a:gd name="T2" fmla="*/ 0 w 121"/>
                <a:gd name="T3" fmla="*/ 0 h 119"/>
                <a:gd name="T4" fmla="*/ 0 w 121"/>
                <a:gd name="T5" fmla="*/ 0 h 119"/>
                <a:gd name="T6" fmla="*/ 0 w 121"/>
                <a:gd name="T7" fmla="*/ 0 h 119"/>
                <a:gd name="T8" fmla="*/ 0 w 121"/>
                <a:gd name="T9" fmla="*/ 0 h 119"/>
                <a:gd name="T10" fmla="*/ 0 w 121"/>
                <a:gd name="T11" fmla="*/ 0 h 119"/>
                <a:gd name="T12" fmla="*/ 0 w 121"/>
                <a:gd name="T13" fmla="*/ 0 h 119"/>
                <a:gd name="T14" fmla="*/ 0 w 121"/>
                <a:gd name="T15" fmla="*/ 0 h 119"/>
                <a:gd name="T16" fmla="*/ 0 w 121"/>
                <a:gd name="T17" fmla="*/ 0 h 119"/>
                <a:gd name="T18" fmla="*/ 0 w 121"/>
                <a:gd name="T19" fmla="*/ 0 h 119"/>
                <a:gd name="T20" fmla="*/ 0 w 121"/>
                <a:gd name="T21" fmla="*/ 0 h 119"/>
                <a:gd name="T22" fmla="*/ 0 w 121"/>
                <a:gd name="T23" fmla="*/ 0 h 119"/>
                <a:gd name="T24" fmla="*/ 0 w 121"/>
                <a:gd name="T25" fmla="*/ 0 h 119"/>
                <a:gd name="T26" fmla="*/ 0 w 121"/>
                <a:gd name="T27" fmla="*/ 0 h 119"/>
                <a:gd name="T28" fmla="*/ 0 w 121"/>
                <a:gd name="T29" fmla="*/ 0 h 119"/>
                <a:gd name="T30" fmla="*/ 0 w 121"/>
                <a:gd name="T31" fmla="*/ 0 h 119"/>
                <a:gd name="T32" fmla="*/ 0 w 121"/>
                <a:gd name="T33" fmla="*/ 0 h 119"/>
                <a:gd name="T34" fmla="*/ 0 w 121"/>
                <a:gd name="T35" fmla="*/ 0 h 119"/>
                <a:gd name="T36" fmla="*/ 0 w 121"/>
                <a:gd name="T37" fmla="*/ 0 h 119"/>
                <a:gd name="T38" fmla="*/ 0 w 121"/>
                <a:gd name="T39" fmla="*/ 0 h 119"/>
                <a:gd name="T40" fmla="*/ 0 w 121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9"/>
                <a:gd name="T65" fmla="*/ 121 w 121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9">
                  <a:moveTo>
                    <a:pt x="40" y="110"/>
                  </a:moveTo>
                  <a:lnTo>
                    <a:pt x="83" y="82"/>
                  </a:lnTo>
                  <a:lnTo>
                    <a:pt x="103" y="70"/>
                  </a:lnTo>
                  <a:lnTo>
                    <a:pt x="26" y="89"/>
                  </a:lnTo>
                  <a:lnTo>
                    <a:pt x="20" y="79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50" y="29"/>
                  </a:lnTo>
                  <a:lnTo>
                    <a:pt x="6" y="58"/>
                  </a:lnTo>
                  <a:lnTo>
                    <a:pt x="0" y="48"/>
                  </a:lnTo>
                  <a:lnTo>
                    <a:pt x="74" y="0"/>
                  </a:lnTo>
                  <a:lnTo>
                    <a:pt x="84" y="14"/>
                  </a:lnTo>
                  <a:lnTo>
                    <a:pt x="34" y="76"/>
                  </a:lnTo>
                  <a:lnTo>
                    <a:pt x="35" y="77"/>
                  </a:lnTo>
                  <a:lnTo>
                    <a:pt x="112" y="57"/>
                  </a:lnTo>
                  <a:lnTo>
                    <a:pt x="121" y="72"/>
                  </a:lnTo>
                  <a:lnTo>
                    <a:pt x="46" y="119"/>
                  </a:lnTo>
                  <a:lnTo>
                    <a:pt x="40" y="11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451"/>
            <p:cNvSpPr>
              <a:spLocks/>
            </p:cNvSpPr>
            <p:nvPr/>
          </p:nvSpPr>
          <p:spPr bwMode="auto">
            <a:xfrm>
              <a:off x="898" y="2157"/>
              <a:ext cx="29" cy="17"/>
            </a:xfrm>
            <a:custGeom>
              <a:avLst/>
              <a:gdLst>
                <a:gd name="T0" fmla="*/ 0 w 84"/>
                <a:gd name="T1" fmla="*/ 0 h 53"/>
                <a:gd name="T2" fmla="*/ 0 w 84"/>
                <a:gd name="T3" fmla="*/ 0 h 53"/>
                <a:gd name="T4" fmla="*/ 0 w 84"/>
                <a:gd name="T5" fmla="*/ 0 h 53"/>
                <a:gd name="T6" fmla="*/ 0 w 84"/>
                <a:gd name="T7" fmla="*/ 0 h 53"/>
                <a:gd name="T8" fmla="*/ 0 w 8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53"/>
                <a:gd name="T17" fmla="*/ 84 w 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53">
                  <a:moveTo>
                    <a:pt x="6" y="53"/>
                  </a:moveTo>
                  <a:lnTo>
                    <a:pt x="0" y="42"/>
                  </a:lnTo>
                  <a:lnTo>
                    <a:pt x="79" y="0"/>
                  </a:lnTo>
                  <a:lnTo>
                    <a:pt x="84" y="11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452"/>
            <p:cNvSpPr>
              <a:spLocks/>
            </p:cNvSpPr>
            <p:nvPr/>
          </p:nvSpPr>
          <p:spPr bwMode="auto">
            <a:xfrm>
              <a:off x="902" y="2166"/>
              <a:ext cx="38" cy="34"/>
            </a:xfrm>
            <a:custGeom>
              <a:avLst/>
              <a:gdLst>
                <a:gd name="T0" fmla="*/ 0 w 111"/>
                <a:gd name="T1" fmla="*/ 0 h 101"/>
                <a:gd name="T2" fmla="*/ 0 w 111"/>
                <a:gd name="T3" fmla="*/ 0 h 101"/>
                <a:gd name="T4" fmla="*/ 0 w 111"/>
                <a:gd name="T5" fmla="*/ 0 h 101"/>
                <a:gd name="T6" fmla="*/ 0 w 111"/>
                <a:gd name="T7" fmla="*/ 0 h 101"/>
                <a:gd name="T8" fmla="*/ 0 w 111"/>
                <a:gd name="T9" fmla="*/ 0 h 101"/>
                <a:gd name="T10" fmla="*/ 0 w 111"/>
                <a:gd name="T11" fmla="*/ 0 h 101"/>
                <a:gd name="T12" fmla="*/ 0 w 111"/>
                <a:gd name="T13" fmla="*/ 0 h 101"/>
                <a:gd name="T14" fmla="*/ 0 w 111"/>
                <a:gd name="T15" fmla="*/ 0 h 101"/>
                <a:gd name="T16" fmla="*/ 0 w 111"/>
                <a:gd name="T17" fmla="*/ 0 h 101"/>
                <a:gd name="T18" fmla="*/ 0 w 111"/>
                <a:gd name="T19" fmla="*/ 0 h 101"/>
                <a:gd name="T20" fmla="*/ 0 w 111"/>
                <a:gd name="T21" fmla="*/ 0 h 101"/>
                <a:gd name="T22" fmla="*/ 0 w 111"/>
                <a:gd name="T23" fmla="*/ 0 h 101"/>
                <a:gd name="T24" fmla="*/ 0 w 111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101"/>
                <a:gd name="T41" fmla="*/ 111 w 111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101">
                  <a:moveTo>
                    <a:pt x="106" y="53"/>
                  </a:moveTo>
                  <a:lnTo>
                    <a:pt x="111" y="63"/>
                  </a:lnTo>
                  <a:lnTo>
                    <a:pt x="30" y="101"/>
                  </a:lnTo>
                  <a:lnTo>
                    <a:pt x="25" y="89"/>
                  </a:lnTo>
                  <a:lnTo>
                    <a:pt x="71" y="17"/>
                  </a:lnTo>
                  <a:lnTo>
                    <a:pt x="5" y="47"/>
                  </a:lnTo>
                  <a:lnTo>
                    <a:pt x="0" y="36"/>
                  </a:lnTo>
                  <a:lnTo>
                    <a:pt x="81" y="0"/>
                  </a:lnTo>
                  <a:lnTo>
                    <a:pt x="87" y="12"/>
                  </a:lnTo>
                  <a:lnTo>
                    <a:pt x="41" y="83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453"/>
            <p:cNvSpPr>
              <a:spLocks/>
            </p:cNvSpPr>
            <p:nvPr/>
          </p:nvSpPr>
          <p:spPr bwMode="auto">
            <a:xfrm>
              <a:off x="913" y="2195"/>
              <a:ext cx="30" cy="13"/>
            </a:xfrm>
            <a:custGeom>
              <a:avLst/>
              <a:gdLst>
                <a:gd name="T0" fmla="*/ 0 w 87"/>
                <a:gd name="T1" fmla="*/ 0 h 43"/>
                <a:gd name="T2" fmla="*/ 0 w 87"/>
                <a:gd name="T3" fmla="*/ 0 h 43"/>
                <a:gd name="T4" fmla="*/ 0 w 87"/>
                <a:gd name="T5" fmla="*/ 0 h 43"/>
                <a:gd name="T6" fmla="*/ 0 w 87"/>
                <a:gd name="T7" fmla="*/ 0 h 43"/>
                <a:gd name="T8" fmla="*/ 0 w 8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3"/>
                <a:gd name="T17" fmla="*/ 87 w 8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3">
                  <a:moveTo>
                    <a:pt x="5" y="43"/>
                  </a:moveTo>
                  <a:lnTo>
                    <a:pt x="0" y="32"/>
                  </a:lnTo>
                  <a:lnTo>
                    <a:pt x="83" y="0"/>
                  </a:lnTo>
                  <a:lnTo>
                    <a:pt x="87" y="12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454"/>
            <p:cNvSpPr>
              <a:spLocks/>
            </p:cNvSpPr>
            <p:nvPr/>
          </p:nvSpPr>
          <p:spPr bwMode="auto">
            <a:xfrm>
              <a:off x="919" y="2208"/>
              <a:ext cx="33" cy="25"/>
            </a:xfrm>
            <a:custGeom>
              <a:avLst/>
              <a:gdLst>
                <a:gd name="T0" fmla="*/ 0 w 93"/>
                <a:gd name="T1" fmla="*/ 0 h 79"/>
                <a:gd name="T2" fmla="*/ 0 w 93"/>
                <a:gd name="T3" fmla="*/ 0 h 79"/>
                <a:gd name="T4" fmla="*/ 0 w 93"/>
                <a:gd name="T5" fmla="*/ 0 h 79"/>
                <a:gd name="T6" fmla="*/ 0 w 93"/>
                <a:gd name="T7" fmla="*/ 0 h 79"/>
                <a:gd name="T8" fmla="*/ 0 w 93"/>
                <a:gd name="T9" fmla="*/ 0 h 79"/>
                <a:gd name="T10" fmla="*/ 0 w 93"/>
                <a:gd name="T11" fmla="*/ 0 h 79"/>
                <a:gd name="T12" fmla="*/ 0 w 93"/>
                <a:gd name="T13" fmla="*/ 0 h 79"/>
                <a:gd name="T14" fmla="*/ 0 w 93"/>
                <a:gd name="T15" fmla="*/ 0 h 79"/>
                <a:gd name="T16" fmla="*/ 0 w 93"/>
                <a:gd name="T17" fmla="*/ 0 h 79"/>
                <a:gd name="T18" fmla="*/ 0 w 93"/>
                <a:gd name="T19" fmla="*/ 0 h 79"/>
                <a:gd name="T20" fmla="*/ 0 w 93"/>
                <a:gd name="T21" fmla="*/ 0 h 79"/>
                <a:gd name="T22" fmla="*/ 0 w 93"/>
                <a:gd name="T23" fmla="*/ 0 h 79"/>
                <a:gd name="T24" fmla="*/ 0 w 93"/>
                <a:gd name="T25" fmla="*/ 0 h 79"/>
                <a:gd name="T26" fmla="*/ 0 w 93"/>
                <a:gd name="T27" fmla="*/ 0 h 79"/>
                <a:gd name="T28" fmla="*/ 0 w 93"/>
                <a:gd name="T29" fmla="*/ 0 h 79"/>
                <a:gd name="T30" fmla="*/ 0 w 93"/>
                <a:gd name="T31" fmla="*/ 0 h 79"/>
                <a:gd name="T32" fmla="*/ 0 w 93"/>
                <a:gd name="T33" fmla="*/ 0 h 79"/>
                <a:gd name="T34" fmla="*/ 0 w 93"/>
                <a:gd name="T35" fmla="*/ 0 h 79"/>
                <a:gd name="T36" fmla="*/ 0 w 93"/>
                <a:gd name="T37" fmla="*/ 0 h 79"/>
                <a:gd name="T38" fmla="*/ 0 w 93"/>
                <a:gd name="T39" fmla="*/ 0 h 79"/>
                <a:gd name="T40" fmla="*/ 0 w 93"/>
                <a:gd name="T41" fmla="*/ 0 h 79"/>
                <a:gd name="T42" fmla="*/ 0 w 93"/>
                <a:gd name="T43" fmla="*/ 0 h 79"/>
                <a:gd name="T44" fmla="*/ 0 w 93"/>
                <a:gd name="T45" fmla="*/ 0 h 79"/>
                <a:gd name="T46" fmla="*/ 0 w 93"/>
                <a:gd name="T47" fmla="*/ 0 h 79"/>
                <a:gd name="T48" fmla="*/ 0 w 93"/>
                <a:gd name="T49" fmla="*/ 0 h 79"/>
                <a:gd name="T50" fmla="*/ 0 w 93"/>
                <a:gd name="T51" fmla="*/ 0 h 79"/>
                <a:gd name="T52" fmla="*/ 0 w 93"/>
                <a:gd name="T53" fmla="*/ 0 h 79"/>
                <a:gd name="T54" fmla="*/ 0 w 93"/>
                <a:gd name="T55" fmla="*/ 0 h 79"/>
                <a:gd name="T56" fmla="*/ 0 w 93"/>
                <a:gd name="T57" fmla="*/ 0 h 79"/>
                <a:gd name="T58" fmla="*/ 0 w 93"/>
                <a:gd name="T59" fmla="*/ 0 h 79"/>
                <a:gd name="T60" fmla="*/ 0 w 93"/>
                <a:gd name="T61" fmla="*/ 0 h 79"/>
                <a:gd name="T62" fmla="*/ 0 w 93"/>
                <a:gd name="T63" fmla="*/ 0 h 79"/>
                <a:gd name="T64" fmla="*/ 0 w 93"/>
                <a:gd name="T65" fmla="*/ 0 h 79"/>
                <a:gd name="T66" fmla="*/ 0 w 93"/>
                <a:gd name="T67" fmla="*/ 0 h 79"/>
                <a:gd name="T68" fmla="*/ 0 w 93"/>
                <a:gd name="T69" fmla="*/ 0 h 79"/>
                <a:gd name="T70" fmla="*/ 0 w 93"/>
                <a:gd name="T71" fmla="*/ 0 h 79"/>
                <a:gd name="T72" fmla="*/ 0 w 93"/>
                <a:gd name="T73" fmla="*/ 0 h 79"/>
                <a:gd name="T74" fmla="*/ 0 w 93"/>
                <a:gd name="T75" fmla="*/ 0 h 79"/>
                <a:gd name="T76" fmla="*/ 0 w 93"/>
                <a:gd name="T77" fmla="*/ 0 h 79"/>
                <a:gd name="T78" fmla="*/ 0 w 93"/>
                <a:gd name="T79" fmla="*/ 0 h 79"/>
                <a:gd name="T80" fmla="*/ 0 w 93"/>
                <a:gd name="T81" fmla="*/ 0 h 79"/>
                <a:gd name="T82" fmla="*/ 0 w 93"/>
                <a:gd name="T83" fmla="*/ 0 h 79"/>
                <a:gd name="T84" fmla="*/ 0 w 93"/>
                <a:gd name="T85" fmla="*/ 0 h 79"/>
                <a:gd name="T86" fmla="*/ 0 w 93"/>
                <a:gd name="T87" fmla="*/ 0 h 79"/>
                <a:gd name="T88" fmla="*/ 0 w 93"/>
                <a:gd name="T89" fmla="*/ 0 h 79"/>
                <a:gd name="T90" fmla="*/ 0 w 93"/>
                <a:gd name="T91" fmla="*/ 0 h 79"/>
                <a:gd name="T92" fmla="*/ 0 w 93"/>
                <a:gd name="T93" fmla="*/ 0 h 79"/>
                <a:gd name="T94" fmla="*/ 0 w 93"/>
                <a:gd name="T95" fmla="*/ 0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79"/>
                <a:gd name="T146" fmla="*/ 93 w 93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79">
                  <a:moveTo>
                    <a:pt x="71" y="53"/>
                  </a:moveTo>
                  <a:lnTo>
                    <a:pt x="71" y="53"/>
                  </a:lnTo>
                  <a:lnTo>
                    <a:pt x="75" y="51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4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69" y="12"/>
                  </a:lnTo>
                  <a:lnTo>
                    <a:pt x="65" y="11"/>
                  </a:lnTo>
                  <a:lnTo>
                    <a:pt x="60" y="12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3" y="25"/>
                  </a:lnTo>
                  <a:lnTo>
                    <a:pt x="55" y="51"/>
                  </a:lnTo>
                  <a:lnTo>
                    <a:pt x="54" y="60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50" y="70"/>
                  </a:lnTo>
                  <a:lnTo>
                    <a:pt x="47" y="73"/>
                  </a:lnTo>
                  <a:lnTo>
                    <a:pt x="43" y="75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78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1" y="68"/>
                  </a:lnTo>
                  <a:lnTo>
                    <a:pt x="7" y="63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5" y="20"/>
                  </a:lnTo>
                  <a:lnTo>
                    <a:pt x="19" y="22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2" y="49"/>
                  </a:lnTo>
                  <a:lnTo>
                    <a:pt x="15" y="56"/>
                  </a:lnTo>
                  <a:lnTo>
                    <a:pt x="19" y="62"/>
                  </a:lnTo>
                  <a:lnTo>
                    <a:pt x="22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3" y="54"/>
                  </a:lnTo>
                  <a:lnTo>
                    <a:pt x="43" y="44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42" y="13"/>
                  </a:lnTo>
                  <a:lnTo>
                    <a:pt x="44" y="10"/>
                  </a:lnTo>
                  <a:lnTo>
                    <a:pt x="47" y="6"/>
                  </a:lnTo>
                  <a:lnTo>
                    <a:pt x="50" y="4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5"/>
                  </a:lnTo>
                  <a:lnTo>
                    <a:pt x="90" y="22"/>
                  </a:lnTo>
                  <a:lnTo>
                    <a:pt x="93" y="32"/>
                  </a:lnTo>
                  <a:lnTo>
                    <a:pt x="93" y="41"/>
                  </a:lnTo>
                  <a:lnTo>
                    <a:pt x="92" y="47"/>
                  </a:lnTo>
                  <a:lnTo>
                    <a:pt x="89" y="53"/>
                  </a:lnTo>
                  <a:lnTo>
                    <a:pt x="86" y="57"/>
                  </a:lnTo>
                  <a:lnTo>
                    <a:pt x="82" y="60"/>
                  </a:lnTo>
                  <a:lnTo>
                    <a:pt x="74" y="64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455"/>
            <p:cNvSpPr>
              <a:spLocks/>
            </p:cNvSpPr>
            <p:nvPr/>
          </p:nvSpPr>
          <p:spPr bwMode="auto">
            <a:xfrm>
              <a:off x="927" y="2231"/>
              <a:ext cx="33" cy="24"/>
            </a:xfrm>
            <a:custGeom>
              <a:avLst/>
              <a:gdLst>
                <a:gd name="T0" fmla="*/ 0 w 96"/>
                <a:gd name="T1" fmla="*/ 0 h 73"/>
                <a:gd name="T2" fmla="*/ 0 w 96"/>
                <a:gd name="T3" fmla="*/ 0 h 73"/>
                <a:gd name="T4" fmla="*/ 0 w 96"/>
                <a:gd name="T5" fmla="*/ 0 h 73"/>
                <a:gd name="T6" fmla="*/ 0 w 96"/>
                <a:gd name="T7" fmla="*/ 0 h 73"/>
                <a:gd name="T8" fmla="*/ 0 w 96"/>
                <a:gd name="T9" fmla="*/ 0 h 73"/>
                <a:gd name="T10" fmla="*/ 0 w 96"/>
                <a:gd name="T11" fmla="*/ 0 h 73"/>
                <a:gd name="T12" fmla="*/ 0 w 96"/>
                <a:gd name="T13" fmla="*/ 0 h 73"/>
                <a:gd name="T14" fmla="*/ 0 w 96"/>
                <a:gd name="T15" fmla="*/ 0 h 73"/>
                <a:gd name="T16" fmla="*/ 0 w 9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73"/>
                <a:gd name="T29" fmla="*/ 96 w 9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73">
                  <a:moveTo>
                    <a:pt x="79" y="0"/>
                  </a:moveTo>
                  <a:lnTo>
                    <a:pt x="96" y="71"/>
                  </a:lnTo>
                  <a:lnTo>
                    <a:pt x="85" y="73"/>
                  </a:lnTo>
                  <a:lnTo>
                    <a:pt x="78" y="44"/>
                  </a:lnTo>
                  <a:lnTo>
                    <a:pt x="2" y="61"/>
                  </a:lnTo>
                  <a:lnTo>
                    <a:pt x="0" y="50"/>
                  </a:lnTo>
                  <a:lnTo>
                    <a:pt x="76" y="33"/>
                  </a:lnTo>
                  <a:lnTo>
                    <a:pt x="69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456"/>
            <p:cNvSpPr>
              <a:spLocks noEditPoints="1"/>
            </p:cNvSpPr>
            <p:nvPr/>
          </p:nvSpPr>
          <p:spPr bwMode="auto">
            <a:xfrm>
              <a:off x="930" y="2260"/>
              <a:ext cx="32" cy="29"/>
            </a:xfrm>
            <a:custGeom>
              <a:avLst/>
              <a:gdLst>
                <a:gd name="T0" fmla="*/ 0 w 94"/>
                <a:gd name="T1" fmla="*/ 0 h 85"/>
                <a:gd name="T2" fmla="*/ 0 w 94"/>
                <a:gd name="T3" fmla="*/ 0 h 85"/>
                <a:gd name="T4" fmla="*/ 0 w 94"/>
                <a:gd name="T5" fmla="*/ 0 h 85"/>
                <a:gd name="T6" fmla="*/ 0 w 94"/>
                <a:gd name="T7" fmla="*/ 0 h 85"/>
                <a:gd name="T8" fmla="*/ 0 w 94"/>
                <a:gd name="T9" fmla="*/ 0 h 85"/>
                <a:gd name="T10" fmla="*/ 0 w 94"/>
                <a:gd name="T11" fmla="*/ 0 h 85"/>
                <a:gd name="T12" fmla="*/ 0 w 94"/>
                <a:gd name="T13" fmla="*/ 0 h 85"/>
                <a:gd name="T14" fmla="*/ 0 w 94"/>
                <a:gd name="T15" fmla="*/ 0 h 85"/>
                <a:gd name="T16" fmla="*/ 0 w 94"/>
                <a:gd name="T17" fmla="*/ 0 h 85"/>
                <a:gd name="T18" fmla="*/ 0 w 94"/>
                <a:gd name="T19" fmla="*/ 0 h 85"/>
                <a:gd name="T20" fmla="*/ 0 w 94"/>
                <a:gd name="T21" fmla="*/ 0 h 85"/>
                <a:gd name="T22" fmla="*/ 0 w 94"/>
                <a:gd name="T23" fmla="*/ 0 h 85"/>
                <a:gd name="T24" fmla="*/ 0 w 94"/>
                <a:gd name="T25" fmla="*/ 0 h 85"/>
                <a:gd name="T26" fmla="*/ 0 w 94"/>
                <a:gd name="T27" fmla="*/ 0 h 85"/>
                <a:gd name="T28" fmla="*/ 0 w 94"/>
                <a:gd name="T29" fmla="*/ 0 h 85"/>
                <a:gd name="T30" fmla="*/ 0 w 94"/>
                <a:gd name="T31" fmla="*/ 0 h 85"/>
                <a:gd name="T32" fmla="*/ 0 w 94"/>
                <a:gd name="T33" fmla="*/ 0 h 85"/>
                <a:gd name="T34" fmla="*/ 0 w 94"/>
                <a:gd name="T35" fmla="*/ 0 h 85"/>
                <a:gd name="T36" fmla="*/ 0 w 94"/>
                <a:gd name="T37" fmla="*/ 0 h 85"/>
                <a:gd name="T38" fmla="*/ 0 w 94"/>
                <a:gd name="T39" fmla="*/ 0 h 85"/>
                <a:gd name="T40" fmla="*/ 0 w 94"/>
                <a:gd name="T41" fmla="*/ 0 h 85"/>
                <a:gd name="T42" fmla="*/ 0 w 94"/>
                <a:gd name="T43" fmla="*/ 0 h 85"/>
                <a:gd name="T44" fmla="*/ 0 w 94"/>
                <a:gd name="T45" fmla="*/ 0 h 85"/>
                <a:gd name="T46" fmla="*/ 0 w 94"/>
                <a:gd name="T47" fmla="*/ 0 h 85"/>
                <a:gd name="T48" fmla="*/ 0 w 94"/>
                <a:gd name="T49" fmla="*/ 0 h 85"/>
                <a:gd name="T50" fmla="*/ 0 w 94"/>
                <a:gd name="T51" fmla="*/ 0 h 85"/>
                <a:gd name="T52" fmla="*/ 0 w 94"/>
                <a:gd name="T53" fmla="*/ 0 h 85"/>
                <a:gd name="T54" fmla="*/ 0 w 94"/>
                <a:gd name="T55" fmla="*/ 0 h 85"/>
                <a:gd name="T56" fmla="*/ 0 w 94"/>
                <a:gd name="T57" fmla="*/ 0 h 85"/>
                <a:gd name="T58" fmla="*/ 0 w 94"/>
                <a:gd name="T59" fmla="*/ 0 h 85"/>
                <a:gd name="T60" fmla="*/ 0 w 94"/>
                <a:gd name="T61" fmla="*/ 0 h 85"/>
                <a:gd name="T62" fmla="*/ 0 w 94"/>
                <a:gd name="T63" fmla="*/ 0 h 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85"/>
                <a:gd name="T98" fmla="*/ 94 w 94"/>
                <a:gd name="T99" fmla="*/ 85 h 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85">
                  <a:moveTo>
                    <a:pt x="1" y="24"/>
                  </a:moveTo>
                  <a:lnTo>
                    <a:pt x="0" y="12"/>
                  </a:lnTo>
                  <a:lnTo>
                    <a:pt x="88" y="0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5" y="69"/>
                  </a:lnTo>
                  <a:lnTo>
                    <a:pt x="79" y="71"/>
                  </a:lnTo>
                  <a:lnTo>
                    <a:pt x="73" y="73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58" y="71"/>
                  </a:lnTo>
                  <a:lnTo>
                    <a:pt x="54" y="67"/>
                  </a:lnTo>
                  <a:lnTo>
                    <a:pt x="50" y="64"/>
                  </a:lnTo>
                  <a:lnTo>
                    <a:pt x="49" y="67"/>
                  </a:lnTo>
                  <a:lnTo>
                    <a:pt x="47" y="71"/>
                  </a:lnTo>
                  <a:lnTo>
                    <a:pt x="43" y="74"/>
                  </a:lnTo>
                  <a:lnTo>
                    <a:pt x="35" y="76"/>
                  </a:lnTo>
                  <a:lnTo>
                    <a:pt x="20" y="79"/>
                  </a:lnTo>
                  <a:lnTo>
                    <a:pt x="16" y="80"/>
                  </a:lnTo>
                  <a:lnTo>
                    <a:pt x="14" y="81"/>
                  </a:lnTo>
                  <a:lnTo>
                    <a:pt x="13" y="82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7" y="70"/>
                  </a:lnTo>
                  <a:lnTo>
                    <a:pt x="13" y="69"/>
                  </a:lnTo>
                  <a:lnTo>
                    <a:pt x="19" y="67"/>
                  </a:lnTo>
                  <a:lnTo>
                    <a:pt x="29" y="65"/>
                  </a:lnTo>
                  <a:lnTo>
                    <a:pt x="35" y="64"/>
                  </a:lnTo>
                  <a:lnTo>
                    <a:pt x="37" y="63"/>
                  </a:lnTo>
                  <a:lnTo>
                    <a:pt x="39" y="62"/>
                  </a:lnTo>
                  <a:lnTo>
                    <a:pt x="41" y="59"/>
                  </a:lnTo>
                  <a:lnTo>
                    <a:pt x="42" y="56"/>
                  </a:lnTo>
                  <a:lnTo>
                    <a:pt x="43" y="52"/>
                  </a:lnTo>
                  <a:lnTo>
                    <a:pt x="43" y="48"/>
                  </a:lnTo>
                  <a:lnTo>
                    <a:pt x="39" y="19"/>
                  </a:lnTo>
                  <a:lnTo>
                    <a:pt x="1" y="24"/>
                  </a:lnTo>
                  <a:close/>
                  <a:moveTo>
                    <a:pt x="49" y="18"/>
                  </a:moveTo>
                  <a:lnTo>
                    <a:pt x="53" y="4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62" y="60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5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3" y="48"/>
                  </a:lnTo>
                  <a:lnTo>
                    <a:pt x="83" y="43"/>
                  </a:lnTo>
                  <a:lnTo>
                    <a:pt x="79" y="14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457"/>
            <p:cNvSpPr>
              <a:spLocks noEditPoints="1"/>
            </p:cNvSpPr>
            <p:nvPr/>
          </p:nvSpPr>
          <p:spPr bwMode="auto">
            <a:xfrm>
              <a:off x="934" y="2289"/>
              <a:ext cx="30" cy="29"/>
            </a:xfrm>
            <a:custGeom>
              <a:avLst/>
              <a:gdLst>
                <a:gd name="T0" fmla="*/ 0 w 91"/>
                <a:gd name="T1" fmla="*/ 0 h 79"/>
                <a:gd name="T2" fmla="*/ 0 w 91"/>
                <a:gd name="T3" fmla="*/ 0 h 79"/>
                <a:gd name="T4" fmla="*/ 0 w 91"/>
                <a:gd name="T5" fmla="*/ 0 h 79"/>
                <a:gd name="T6" fmla="*/ 0 w 91"/>
                <a:gd name="T7" fmla="*/ 0 h 79"/>
                <a:gd name="T8" fmla="*/ 0 w 91"/>
                <a:gd name="T9" fmla="*/ 0 h 79"/>
                <a:gd name="T10" fmla="*/ 0 w 91"/>
                <a:gd name="T11" fmla="*/ 0 h 79"/>
                <a:gd name="T12" fmla="*/ 0 w 91"/>
                <a:gd name="T13" fmla="*/ 0 h 79"/>
                <a:gd name="T14" fmla="*/ 0 w 91"/>
                <a:gd name="T15" fmla="*/ 0 h 79"/>
                <a:gd name="T16" fmla="*/ 0 w 91"/>
                <a:gd name="T17" fmla="*/ 0 h 79"/>
                <a:gd name="T18" fmla="*/ 0 w 91"/>
                <a:gd name="T19" fmla="*/ 0 h 79"/>
                <a:gd name="T20" fmla="*/ 0 w 91"/>
                <a:gd name="T21" fmla="*/ 0 h 79"/>
                <a:gd name="T22" fmla="*/ 0 w 91"/>
                <a:gd name="T23" fmla="*/ 0 h 79"/>
                <a:gd name="T24" fmla="*/ 0 w 91"/>
                <a:gd name="T25" fmla="*/ 0 h 79"/>
                <a:gd name="T26" fmla="*/ 0 w 91"/>
                <a:gd name="T27" fmla="*/ 0 h 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79"/>
                <a:gd name="T44" fmla="*/ 91 w 91"/>
                <a:gd name="T45" fmla="*/ 79 h 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79">
                  <a:moveTo>
                    <a:pt x="26" y="21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90" y="30"/>
                  </a:lnTo>
                  <a:lnTo>
                    <a:pt x="91" y="44"/>
                  </a:lnTo>
                  <a:lnTo>
                    <a:pt x="3" y="79"/>
                  </a:lnTo>
                  <a:lnTo>
                    <a:pt x="2" y="66"/>
                  </a:lnTo>
                  <a:lnTo>
                    <a:pt x="28" y="57"/>
                  </a:lnTo>
                  <a:lnTo>
                    <a:pt x="26" y="21"/>
                  </a:lnTo>
                  <a:close/>
                  <a:moveTo>
                    <a:pt x="38" y="52"/>
                  </a:moveTo>
                  <a:lnTo>
                    <a:pt x="77" y="37"/>
                  </a:lnTo>
                  <a:lnTo>
                    <a:pt x="37" y="25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458"/>
            <p:cNvSpPr>
              <a:spLocks/>
            </p:cNvSpPr>
            <p:nvPr/>
          </p:nvSpPr>
          <p:spPr bwMode="auto">
            <a:xfrm>
              <a:off x="934" y="2317"/>
              <a:ext cx="30" cy="24"/>
            </a:xfrm>
            <a:custGeom>
              <a:avLst/>
              <a:gdLst>
                <a:gd name="T0" fmla="*/ 0 w 91"/>
                <a:gd name="T1" fmla="*/ 0 h 73"/>
                <a:gd name="T2" fmla="*/ 0 w 91"/>
                <a:gd name="T3" fmla="*/ 0 h 73"/>
                <a:gd name="T4" fmla="*/ 0 w 91"/>
                <a:gd name="T5" fmla="*/ 0 h 73"/>
                <a:gd name="T6" fmla="*/ 0 w 91"/>
                <a:gd name="T7" fmla="*/ 0 h 73"/>
                <a:gd name="T8" fmla="*/ 0 w 91"/>
                <a:gd name="T9" fmla="*/ 0 h 73"/>
                <a:gd name="T10" fmla="*/ 0 w 91"/>
                <a:gd name="T11" fmla="*/ 0 h 73"/>
                <a:gd name="T12" fmla="*/ 0 w 91"/>
                <a:gd name="T13" fmla="*/ 0 h 73"/>
                <a:gd name="T14" fmla="*/ 0 w 91"/>
                <a:gd name="T15" fmla="*/ 0 h 73"/>
                <a:gd name="T16" fmla="*/ 0 w 91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3"/>
                <a:gd name="T29" fmla="*/ 91 w 9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3">
                  <a:moveTo>
                    <a:pt x="91" y="1"/>
                  </a:moveTo>
                  <a:lnTo>
                    <a:pt x="88" y="73"/>
                  </a:lnTo>
                  <a:lnTo>
                    <a:pt x="78" y="73"/>
                  </a:lnTo>
                  <a:lnTo>
                    <a:pt x="79" y="42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79" y="30"/>
                  </a:lnTo>
                  <a:lnTo>
                    <a:pt x="81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459"/>
            <p:cNvSpPr>
              <a:spLocks/>
            </p:cNvSpPr>
            <p:nvPr/>
          </p:nvSpPr>
          <p:spPr bwMode="auto">
            <a:xfrm>
              <a:off x="933" y="2342"/>
              <a:ext cx="30" cy="8"/>
            </a:xfrm>
            <a:custGeom>
              <a:avLst/>
              <a:gdLst>
                <a:gd name="T0" fmla="*/ 0 w 90"/>
                <a:gd name="T1" fmla="*/ 0 h 21"/>
                <a:gd name="T2" fmla="*/ 0 w 90"/>
                <a:gd name="T3" fmla="*/ 0 h 21"/>
                <a:gd name="T4" fmla="*/ 0 w 90"/>
                <a:gd name="T5" fmla="*/ 0 h 21"/>
                <a:gd name="T6" fmla="*/ 0 w 90"/>
                <a:gd name="T7" fmla="*/ 0 h 21"/>
                <a:gd name="T8" fmla="*/ 0 w 9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1"/>
                <a:gd name="T17" fmla="*/ 90 w 9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1">
                  <a:moveTo>
                    <a:pt x="0" y="12"/>
                  </a:moveTo>
                  <a:lnTo>
                    <a:pt x="1" y="0"/>
                  </a:lnTo>
                  <a:lnTo>
                    <a:pt x="90" y="9"/>
                  </a:lnTo>
                  <a:lnTo>
                    <a:pt x="89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460"/>
            <p:cNvSpPr>
              <a:spLocks noEditPoints="1"/>
            </p:cNvSpPr>
            <p:nvPr/>
          </p:nvSpPr>
          <p:spPr bwMode="auto">
            <a:xfrm>
              <a:off x="929" y="2353"/>
              <a:ext cx="32" cy="29"/>
            </a:xfrm>
            <a:custGeom>
              <a:avLst/>
              <a:gdLst>
                <a:gd name="T0" fmla="*/ 0 w 94"/>
                <a:gd name="T1" fmla="*/ 0 h 86"/>
                <a:gd name="T2" fmla="*/ 0 w 94"/>
                <a:gd name="T3" fmla="*/ 0 h 86"/>
                <a:gd name="T4" fmla="*/ 0 w 94"/>
                <a:gd name="T5" fmla="*/ 0 h 86"/>
                <a:gd name="T6" fmla="*/ 0 w 94"/>
                <a:gd name="T7" fmla="*/ 0 h 86"/>
                <a:gd name="T8" fmla="*/ 0 w 94"/>
                <a:gd name="T9" fmla="*/ 0 h 86"/>
                <a:gd name="T10" fmla="*/ 0 w 94"/>
                <a:gd name="T11" fmla="*/ 0 h 86"/>
                <a:gd name="T12" fmla="*/ 0 w 94"/>
                <a:gd name="T13" fmla="*/ 0 h 86"/>
                <a:gd name="T14" fmla="*/ 0 w 94"/>
                <a:gd name="T15" fmla="*/ 0 h 86"/>
                <a:gd name="T16" fmla="*/ 0 w 94"/>
                <a:gd name="T17" fmla="*/ 0 h 86"/>
                <a:gd name="T18" fmla="*/ 0 w 94"/>
                <a:gd name="T19" fmla="*/ 0 h 86"/>
                <a:gd name="T20" fmla="*/ 0 w 94"/>
                <a:gd name="T21" fmla="*/ 0 h 86"/>
                <a:gd name="T22" fmla="*/ 0 w 94"/>
                <a:gd name="T23" fmla="*/ 0 h 86"/>
                <a:gd name="T24" fmla="*/ 0 w 94"/>
                <a:gd name="T25" fmla="*/ 0 h 86"/>
                <a:gd name="T26" fmla="*/ 0 w 94"/>
                <a:gd name="T27" fmla="*/ 0 h 86"/>
                <a:gd name="T28" fmla="*/ 0 w 94"/>
                <a:gd name="T29" fmla="*/ 0 h 86"/>
                <a:gd name="T30" fmla="*/ 0 w 94"/>
                <a:gd name="T31" fmla="*/ 0 h 86"/>
                <a:gd name="T32" fmla="*/ 0 w 94"/>
                <a:gd name="T33" fmla="*/ 0 h 86"/>
                <a:gd name="T34" fmla="*/ 0 w 94"/>
                <a:gd name="T35" fmla="*/ 0 h 86"/>
                <a:gd name="T36" fmla="*/ 0 w 94"/>
                <a:gd name="T37" fmla="*/ 0 h 86"/>
                <a:gd name="T38" fmla="*/ 0 w 94"/>
                <a:gd name="T39" fmla="*/ 0 h 86"/>
                <a:gd name="T40" fmla="*/ 0 w 94"/>
                <a:gd name="T41" fmla="*/ 0 h 86"/>
                <a:gd name="T42" fmla="*/ 0 w 94"/>
                <a:gd name="T43" fmla="*/ 0 h 86"/>
                <a:gd name="T44" fmla="*/ 0 w 94"/>
                <a:gd name="T45" fmla="*/ 0 h 86"/>
                <a:gd name="T46" fmla="*/ 0 w 94"/>
                <a:gd name="T47" fmla="*/ 0 h 86"/>
                <a:gd name="T48" fmla="*/ 0 w 94"/>
                <a:gd name="T49" fmla="*/ 0 h 86"/>
                <a:gd name="T50" fmla="*/ 0 w 94"/>
                <a:gd name="T51" fmla="*/ 0 h 86"/>
                <a:gd name="T52" fmla="*/ 0 w 94"/>
                <a:gd name="T53" fmla="*/ 0 h 86"/>
                <a:gd name="T54" fmla="*/ 0 w 94"/>
                <a:gd name="T55" fmla="*/ 0 h 86"/>
                <a:gd name="T56" fmla="*/ 0 w 94"/>
                <a:gd name="T57" fmla="*/ 0 h 86"/>
                <a:gd name="T58" fmla="*/ 0 w 94"/>
                <a:gd name="T59" fmla="*/ 0 h 86"/>
                <a:gd name="T60" fmla="*/ 0 w 94"/>
                <a:gd name="T61" fmla="*/ 0 h 86"/>
                <a:gd name="T62" fmla="*/ 0 w 94"/>
                <a:gd name="T63" fmla="*/ 0 h 86"/>
                <a:gd name="T64" fmla="*/ 0 w 94"/>
                <a:gd name="T65" fmla="*/ 0 h 86"/>
                <a:gd name="T66" fmla="*/ 0 w 94"/>
                <a:gd name="T67" fmla="*/ 0 h 86"/>
                <a:gd name="T68" fmla="*/ 0 w 94"/>
                <a:gd name="T69" fmla="*/ 0 h 86"/>
                <a:gd name="T70" fmla="*/ 0 w 94"/>
                <a:gd name="T71" fmla="*/ 0 h 86"/>
                <a:gd name="T72" fmla="*/ 0 w 94"/>
                <a:gd name="T73" fmla="*/ 0 h 86"/>
                <a:gd name="T74" fmla="*/ 0 w 94"/>
                <a:gd name="T75" fmla="*/ 0 h 86"/>
                <a:gd name="T76" fmla="*/ 0 w 94"/>
                <a:gd name="T77" fmla="*/ 0 h 86"/>
                <a:gd name="T78" fmla="*/ 0 w 94"/>
                <a:gd name="T79" fmla="*/ 0 h 86"/>
                <a:gd name="T80" fmla="*/ 0 w 94"/>
                <a:gd name="T81" fmla="*/ 0 h 86"/>
                <a:gd name="T82" fmla="*/ 0 w 94"/>
                <a:gd name="T83" fmla="*/ 0 h 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"/>
                <a:gd name="T127" fmla="*/ 0 h 86"/>
                <a:gd name="T128" fmla="*/ 94 w 94"/>
                <a:gd name="T129" fmla="*/ 86 h 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" h="86">
                  <a:moveTo>
                    <a:pt x="0" y="35"/>
                  </a:moveTo>
                  <a:lnTo>
                    <a:pt x="0" y="35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2" y="5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5" y="9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3" y="34"/>
                  </a:lnTo>
                  <a:lnTo>
                    <a:pt x="94" y="40"/>
                  </a:lnTo>
                  <a:lnTo>
                    <a:pt x="94" y="45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2"/>
                  </a:lnTo>
                  <a:lnTo>
                    <a:pt x="88" y="66"/>
                  </a:lnTo>
                  <a:lnTo>
                    <a:pt x="84" y="70"/>
                  </a:lnTo>
                  <a:lnTo>
                    <a:pt x="78" y="77"/>
                  </a:lnTo>
                  <a:lnTo>
                    <a:pt x="71" y="82"/>
                  </a:lnTo>
                  <a:lnTo>
                    <a:pt x="63" y="85"/>
                  </a:lnTo>
                  <a:lnTo>
                    <a:pt x="55" y="86"/>
                  </a:lnTo>
                  <a:lnTo>
                    <a:pt x="47" y="86"/>
                  </a:lnTo>
                  <a:lnTo>
                    <a:pt x="39" y="86"/>
                  </a:lnTo>
                  <a:lnTo>
                    <a:pt x="32" y="84"/>
                  </a:lnTo>
                  <a:lnTo>
                    <a:pt x="24" y="81"/>
                  </a:lnTo>
                  <a:lnTo>
                    <a:pt x="17" y="77"/>
                  </a:lnTo>
                  <a:lnTo>
                    <a:pt x="11" y="72"/>
                  </a:lnTo>
                  <a:lnTo>
                    <a:pt x="5" y="65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5"/>
                  </a:lnTo>
                  <a:close/>
                  <a:moveTo>
                    <a:pt x="82" y="49"/>
                  </a:moveTo>
                  <a:lnTo>
                    <a:pt x="82" y="49"/>
                  </a:lnTo>
                  <a:lnTo>
                    <a:pt x="82" y="42"/>
                  </a:lnTo>
                  <a:lnTo>
                    <a:pt x="81" y="36"/>
                  </a:lnTo>
                  <a:lnTo>
                    <a:pt x="79" y="30"/>
                  </a:lnTo>
                  <a:lnTo>
                    <a:pt x="75" y="25"/>
                  </a:lnTo>
                  <a:lnTo>
                    <a:pt x="71" y="21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1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3" y="31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11" y="50"/>
                  </a:lnTo>
                  <a:lnTo>
                    <a:pt x="14" y="56"/>
                  </a:lnTo>
                  <a:lnTo>
                    <a:pt x="17" y="61"/>
                  </a:lnTo>
                  <a:lnTo>
                    <a:pt x="22" y="65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41" y="73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2" y="72"/>
                  </a:lnTo>
                  <a:lnTo>
                    <a:pt x="68" y="70"/>
                  </a:lnTo>
                  <a:lnTo>
                    <a:pt x="73" y="66"/>
                  </a:lnTo>
                  <a:lnTo>
                    <a:pt x="77" y="61"/>
                  </a:lnTo>
                  <a:lnTo>
                    <a:pt x="80" y="56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461"/>
            <p:cNvSpPr>
              <a:spLocks/>
            </p:cNvSpPr>
            <p:nvPr/>
          </p:nvSpPr>
          <p:spPr bwMode="auto">
            <a:xfrm>
              <a:off x="921" y="2383"/>
              <a:ext cx="34" cy="30"/>
            </a:xfrm>
            <a:custGeom>
              <a:avLst/>
              <a:gdLst>
                <a:gd name="T0" fmla="*/ 0 w 104"/>
                <a:gd name="T1" fmla="*/ 0 h 92"/>
                <a:gd name="T2" fmla="*/ 0 w 104"/>
                <a:gd name="T3" fmla="*/ 0 h 92"/>
                <a:gd name="T4" fmla="*/ 0 w 104"/>
                <a:gd name="T5" fmla="*/ 0 h 92"/>
                <a:gd name="T6" fmla="*/ 0 w 104"/>
                <a:gd name="T7" fmla="*/ 0 h 92"/>
                <a:gd name="T8" fmla="*/ 0 w 104"/>
                <a:gd name="T9" fmla="*/ 0 h 92"/>
                <a:gd name="T10" fmla="*/ 0 w 104"/>
                <a:gd name="T11" fmla="*/ 0 h 92"/>
                <a:gd name="T12" fmla="*/ 0 w 104"/>
                <a:gd name="T13" fmla="*/ 0 h 92"/>
                <a:gd name="T14" fmla="*/ 0 w 104"/>
                <a:gd name="T15" fmla="*/ 0 h 92"/>
                <a:gd name="T16" fmla="*/ 0 w 104"/>
                <a:gd name="T17" fmla="*/ 0 h 92"/>
                <a:gd name="T18" fmla="*/ 0 w 104"/>
                <a:gd name="T19" fmla="*/ 0 h 92"/>
                <a:gd name="T20" fmla="*/ 0 w 104"/>
                <a:gd name="T21" fmla="*/ 0 h 92"/>
                <a:gd name="T22" fmla="*/ 0 w 104"/>
                <a:gd name="T23" fmla="*/ 0 h 92"/>
                <a:gd name="T24" fmla="*/ 0 w 104"/>
                <a:gd name="T25" fmla="*/ 0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92"/>
                <a:gd name="T41" fmla="*/ 104 w 104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92">
                  <a:moveTo>
                    <a:pt x="89" y="81"/>
                  </a:moveTo>
                  <a:lnTo>
                    <a:pt x="86" y="92"/>
                  </a:lnTo>
                  <a:lnTo>
                    <a:pt x="0" y="68"/>
                  </a:lnTo>
                  <a:lnTo>
                    <a:pt x="4" y="55"/>
                  </a:lnTo>
                  <a:lnTo>
                    <a:pt x="85" y="31"/>
                  </a:lnTo>
                  <a:lnTo>
                    <a:pt x="16" y="11"/>
                  </a:lnTo>
                  <a:lnTo>
                    <a:pt x="19" y="0"/>
                  </a:lnTo>
                  <a:lnTo>
                    <a:pt x="104" y="24"/>
                  </a:lnTo>
                  <a:lnTo>
                    <a:pt x="100" y="38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462"/>
            <p:cNvSpPr>
              <a:spLocks/>
            </p:cNvSpPr>
            <p:nvPr/>
          </p:nvSpPr>
          <p:spPr bwMode="auto">
            <a:xfrm>
              <a:off x="339" y="2440"/>
              <a:ext cx="34" cy="29"/>
            </a:xfrm>
            <a:custGeom>
              <a:avLst/>
              <a:gdLst>
                <a:gd name="T0" fmla="*/ 0 w 102"/>
                <a:gd name="T1" fmla="*/ 0 h 92"/>
                <a:gd name="T2" fmla="*/ 0 w 102"/>
                <a:gd name="T3" fmla="*/ 0 h 92"/>
                <a:gd name="T4" fmla="*/ 0 w 102"/>
                <a:gd name="T5" fmla="*/ 0 h 92"/>
                <a:gd name="T6" fmla="*/ 0 w 102"/>
                <a:gd name="T7" fmla="*/ 0 h 92"/>
                <a:gd name="T8" fmla="*/ 0 w 102"/>
                <a:gd name="T9" fmla="*/ 0 h 92"/>
                <a:gd name="T10" fmla="*/ 0 w 102"/>
                <a:gd name="T11" fmla="*/ 0 h 92"/>
                <a:gd name="T12" fmla="*/ 0 w 102"/>
                <a:gd name="T13" fmla="*/ 0 h 92"/>
                <a:gd name="T14" fmla="*/ 0 w 102"/>
                <a:gd name="T15" fmla="*/ 0 h 92"/>
                <a:gd name="T16" fmla="*/ 0 w 102"/>
                <a:gd name="T17" fmla="*/ 0 h 92"/>
                <a:gd name="T18" fmla="*/ 0 w 102"/>
                <a:gd name="T19" fmla="*/ 0 h 92"/>
                <a:gd name="T20" fmla="*/ 0 w 102"/>
                <a:gd name="T21" fmla="*/ 0 h 92"/>
                <a:gd name="T22" fmla="*/ 0 w 102"/>
                <a:gd name="T23" fmla="*/ 0 h 92"/>
                <a:gd name="T24" fmla="*/ 0 w 102"/>
                <a:gd name="T25" fmla="*/ 0 h 92"/>
                <a:gd name="T26" fmla="*/ 0 w 102"/>
                <a:gd name="T27" fmla="*/ 0 h 92"/>
                <a:gd name="T28" fmla="*/ 0 w 102"/>
                <a:gd name="T29" fmla="*/ 0 h 92"/>
                <a:gd name="T30" fmla="*/ 0 w 102"/>
                <a:gd name="T31" fmla="*/ 0 h 92"/>
                <a:gd name="T32" fmla="*/ 0 w 102"/>
                <a:gd name="T33" fmla="*/ 0 h 92"/>
                <a:gd name="T34" fmla="*/ 0 w 102"/>
                <a:gd name="T35" fmla="*/ 0 h 92"/>
                <a:gd name="T36" fmla="*/ 0 w 102"/>
                <a:gd name="T37" fmla="*/ 0 h 92"/>
                <a:gd name="T38" fmla="*/ 0 w 102"/>
                <a:gd name="T39" fmla="*/ 0 h 92"/>
                <a:gd name="T40" fmla="*/ 0 w 102"/>
                <a:gd name="T41" fmla="*/ 0 h 92"/>
                <a:gd name="T42" fmla="*/ 0 w 102"/>
                <a:gd name="T43" fmla="*/ 0 h 92"/>
                <a:gd name="T44" fmla="*/ 0 w 102"/>
                <a:gd name="T45" fmla="*/ 0 h 92"/>
                <a:gd name="T46" fmla="*/ 0 w 102"/>
                <a:gd name="T47" fmla="*/ 0 h 92"/>
                <a:gd name="T48" fmla="*/ 0 w 102"/>
                <a:gd name="T49" fmla="*/ 0 h 92"/>
                <a:gd name="T50" fmla="*/ 0 w 102"/>
                <a:gd name="T51" fmla="*/ 0 h 92"/>
                <a:gd name="T52" fmla="*/ 0 w 102"/>
                <a:gd name="T53" fmla="*/ 0 h 92"/>
                <a:gd name="T54" fmla="*/ 0 w 102"/>
                <a:gd name="T55" fmla="*/ 0 h 92"/>
                <a:gd name="T56" fmla="*/ 0 w 102"/>
                <a:gd name="T57" fmla="*/ 0 h 92"/>
                <a:gd name="T58" fmla="*/ 0 w 102"/>
                <a:gd name="T59" fmla="*/ 0 h 92"/>
                <a:gd name="T60" fmla="*/ 0 w 102"/>
                <a:gd name="T61" fmla="*/ 0 h 92"/>
                <a:gd name="T62" fmla="*/ 0 w 102"/>
                <a:gd name="T63" fmla="*/ 0 h 92"/>
                <a:gd name="T64" fmla="*/ 0 w 102"/>
                <a:gd name="T65" fmla="*/ 0 h 92"/>
                <a:gd name="T66" fmla="*/ 0 w 102"/>
                <a:gd name="T67" fmla="*/ 0 h 92"/>
                <a:gd name="T68" fmla="*/ 0 w 102"/>
                <a:gd name="T69" fmla="*/ 0 h 92"/>
                <a:gd name="T70" fmla="*/ 0 w 102"/>
                <a:gd name="T71" fmla="*/ 0 h 92"/>
                <a:gd name="T72" fmla="*/ 0 w 102"/>
                <a:gd name="T73" fmla="*/ 0 h 92"/>
                <a:gd name="T74" fmla="*/ 0 w 102"/>
                <a:gd name="T75" fmla="*/ 0 h 92"/>
                <a:gd name="T76" fmla="*/ 0 w 102"/>
                <a:gd name="T77" fmla="*/ 0 h 92"/>
                <a:gd name="T78" fmla="*/ 0 w 102"/>
                <a:gd name="T79" fmla="*/ 0 h 92"/>
                <a:gd name="T80" fmla="*/ 0 w 102"/>
                <a:gd name="T81" fmla="*/ 0 h 92"/>
                <a:gd name="T82" fmla="*/ 0 w 102"/>
                <a:gd name="T83" fmla="*/ 0 h 92"/>
                <a:gd name="T84" fmla="*/ 0 w 102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92"/>
                <a:gd name="T131" fmla="*/ 102 w 102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92">
                  <a:moveTo>
                    <a:pt x="102" y="63"/>
                  </a:moveTo>
                  <a:lnTo>
                    <a:pt x="50" y="89"/>
                  </a:lnTo>
                  <a:lnTo>
                    <a:pt x="44" y="91"/>
                  </a:lnTo>
                  <a:lnTo>
                    <a:pt x="38" y="92"/>
                  </a:lnTo>
                  <a:lnTo>
                    <a:pt x="32" y="92"/>
                  </a:lnTo>
                  <a:lnTo>
                    <a:pt x="26" y="91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9" y="79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26" y="37"/>
                  </a:lnTo>
                  <a:lnTo>
                    <a:pt x="21" y="40"/>
                  </a:lnTo>
                  <a:lnTo>
                    <a:pt x="17" y="44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7"/>
                  </a:lnTo>
                  <a:lnTo>
                    <a:pt x="26" y="79"/>
                  </a:lnTo>
                  <a:lnTo>
                    <a:pt x="30" y="80"/>
                  </a:lnTo>
                  <a:lnTo>
                    <a:pt x="35" y="81"/>
                  </a:lnTo>
                  <a:lnTo>
                    <a:pt x="40" y="80"/>
                  </a:lnTo>
                  <a:lnTo>
                    <a:pt x="46" y="77"/>
                  </a:lnTo>
                  <a:lnTo>
                    <a:pt x="97" y="52"/>
                  </a:lnTo>
                  <a:lnTo>
                    <a:pt x="102" y="6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463"/>
            <p:cNvSpPr>
              <a:spLocks/>
            </p:cNvSpPr>
            <p:nvPr/>
          </p:nvSpPr>
          <p:spPr bwMode="auto">
            <a:xfrm>
              <a:off x="351" y="2478"/>
              <a:ext cx="7" cy="8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0 w 17"/>
                <a:gd name="T5" fmla="*/ 0 h 18"/>
                <a:gd name="T6" fmla="*/ 0 w 17"/>
                <a:gd name="T7" fmla="*/ 0 h 18"/>
                <a:gd name="T8" fmla="*/ 0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6" y="18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7" y="1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464"/>
            <p:cNvSpPr>
              <a:spLocks/>
            </p:cNvSpPr>
            <p:nvPr/>
          </p:nvSpPr>
          <p:spPr bwMode="auto">
            <a:xfrm>
              <a:off x="360" y="2478"/>
              <a:ext cx="30" cy="29"/>
            </a:xfrm>
            <a:custGeom>
              <a:avLst/>
              <a:gdLst>
                <a:gd name="T0" fmla="*/ 0 w 93"/>
                <a:gd name="T1" fmla="*/ 0 h 87"/>
                <a:gd name="T2" fmla="*/ 0 w 93"/>
                <a:gd name="T3" fmla="*/ 0 h 87"/>
                <a:gd name="T4" fmla="*/ 0 w 93"/>
                <a:gd name="T5" fmla="*/ 0 h 87"/>
                <a:gd name="T6" fmla="*/ 0 w 93"/>
                <a:gd name="T7" fmla="*/ 0 h 87"/>
                <a:gd name="T8" fmla="*/ 0 w 93"/>
                <a:gd name="T9" fmla="*/ 0 h 87"/>
                <a:gd name="T10" fmla="*/ 0 w 93"/>
                <a:gd name="T11" fmla="*/ 0 h 87"/>
                <a:gd name="T12" fmla="*/ 0 w 93"/>
                <a:gd name="T13" fmla="*/ 0 h 87"/>
                <a:gd name="T14" fmla="*/ 0 w 93"/>
                <a:gd name="T15" fmla="*/ 0 h 87"/>
                <a:gd name="T16" fmla="*/ 0 w 93"/>
                <a:gd name="T17" fmla="*/ 0 h 87"/>
                <a:gd name="T18" fmla="*/ 0 w 93"/>
                <a:gd name="T19" fmla="*/ 0 h 87"/>
                <a:gd name="T20" fmla="*/ 0 w 93"/>
                <a:gd name="T21" fmla="*/ 0 h 87"/>
                <a:gd name="T22" fmla="*/ 0 w 93"/>
                <a:gd name="T23" fmla="*/ 0 h 87"/>
                <a:gd name="T24" fmla="*/ 0 w 93"/>
                <a:gd name="T25" fmla="*/ 0 h 87"/>
                <a:gd name="T26" fmla="*/ 0 w 93"/>
                <a:gd name="T27" fmla="*/ 0 h 87"/>
                <a:gd name="T28" fmla="*/ 0 w 93"/>
                <a:gd name="T29" fmla="*/ 0 h 87"/>
                <a:gd name="T30" fmla="*/ 0 w 93"/>
                <a:gd name="T31" fmla="*/ 0 h 87"/>
                <a:gd name="T32" fmla="*/ 0 w 93"/>
                <a:gd name="T33" fmla="*/ 0 h 87"/>
                <a:gd name="T34" fmla="*/ 0 w 93"/>
                <a:gd name="T35" fmla="*/ 0 h 87"/>
                <a:gd name="T36" fmla="*/ 0 w 93"/>
                <a:gd name="T37" fmla="*/ 0 h 87"/>
                <a:gd name="T38" fmla="*/ 0 w 93"/>
                <a:gd name="T39" fmla="*/ 0 h 87"/>
                <a:gd name="T40" fmla="*/ 0 w 93"/>
                <a:gd name="T41" fmla="*/ 0 h 87"/>
                <a:gd name="T42" fmla="*/ 0 w 93"/>
                <a:gd name="T43" fmla="*/ 0 h 87"/>
                <a:gd name="T44" fmla="*/ 0 w 93"/>
                <a:gd name="T45" fmla="*/ 0 h 87"/>
                <a:gd name="T46" fmla="*/ 0 w 93"/>
                <a:gd name="T47" fmla="*/ 0 h 87"/>
                <a:gd name="T48" fmla="*/ 0 w 93"/>
                <a:gd name="T49" fmla="*/ 0 h 87"/>
                <a:gd name="T50" fmla="*/ 0 w 93"/>
                <a:gd name="T51" fmla="*/ 0 h 87"/>
                <a:gd name="T52" fmla="*/ 0 w 93"/>
                <a:gd name="T53" fmla="*/ 0 h 87"/>
                <a:gd name="T54" fmla="*/ 0 w 93"/>
                <a:gd name="T55" fmla="*/ 0 h 87"/>
                <a:gd name="T56" fmla="*/ 0 w 93"/>
                <a:gd name="T57" fmla="*/ 0 h 87"/>
                <a:gd name="T58" fmla="*/ 0 w 93"/>
                <a:gd name="T59" fmla="*/ 0 h 87"/>
                <a:gd name="T60" fmla="*/ 0 w 93"/>
                <a:gd name="T61" fmla="*/ 0 h 87"/>
                <a:gd name="T62" fmla="*/ 0 w 93"/>
                <a:gd name="T63" fmla="*/ 0 h 87"/>
                <a:gd name="T64" fmla="*/ 0 w 93"/>
                <a:gd name="T65" fmla="*/ 0 h 87"/>
                <a:gd name="T66" fmla="*/ 0 w 93"/>
                <a:gd name="T67" fmla="*/ 0 h 87"/>
                <a:gd name="T68" fmla="*/ 0 w 93"/>
                <a:gd name="T69" fmla="*/ 0 h 87"/>
                <a:gd name="T70" fmla="*/ 0 w 93"/>
                <a:gd name="T71" fmla="*/ 0 h 87"/>
                <a:gd name="T72" fmla="*/ 0 w 93"/>
                <a:gd name="T73" fmla="*/ 0 h 87"/>
                <a:gd name="T74" fmla="*/ 0 w 93"/>
                <a:gd name="T75" fmla="*/ 0 h 87"/>
                <a:gd name="T76" fmla="*/ 0 w 93"/>
                <a:gd name="T77" fmla="*/ 0 h 87"/>
                <a:gd name="T78" fmla="*/ 0 w 93"/>
                <a:gd name="T79" fmla="*/ 0 h 87"/>
                <a:gd name="T80" fmla="*/ 0 w 93"/>
                <a:gd name="T81" fmla="*/ 0 h 87"/>
                <a:gd name="T82" fmla="*/ 0 w 93"/>
                <a:gd name="T83" fmla="*/ 0 h 87"/>
                <a:gd name="T84" fmla="*/ 0 w 93"/>
                <a:gd name="T85" fmla="*/ 0 h 87"/>
                <a:gd name="T86" fmla="*/ 0 w 93"/>
                <a:gd name="T87" fmla="*/ 0 h 87"/>
                <a:gd name="T88" fmla="*/ 0 w 93"/>
                <a:gd name="T89" fmla="*/ 0 h 87"/>
                <a:gd name="T90" fmla="*/ 0 w 93"/>
                <a:gd name="T91" fmla="*/ 0 h 87"/>
                <a:gd name="T92" fmla="*/ 0 w 93"/>
                <a:gd name="T93" fmla="*/ 0 h 87"/>
                <a:gd name="T94" fmla="*/ 0 w 93"/>
                <a:gd name="T95" fmla="*/ 0 h 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87"/>
                <a:gd name="T146" fmla="*/ 93 w 93"/>
                <a:gd name="T147" fmla="*/ 87 h 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87">
                  <a:moveTo>
                    <a:pt x="74" y="50"/>
                  </a:moveTo>
                  <a:lnTo>
                    <a:pt x="74" y="50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81" y="40"/>
                  </a:lnTo>
                  <a:lnTo>
                    <a:pt x="82" y="36"/>
                  </a:lnTo>
                  <a:lnTo>
                    <a:pt x="81" y="32"/>
                  </a:lnTo>
                  <a:lnTo>
                    <a:pt x="80" y="28"/>
                  </a:lnTo>
                  <a:lnTo>
                    <a:pt x="77" y="21"/>
                  </a:lnTo>
                  <a:lnTo>
                    <a:pt x="73" y="16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57" y="11"/>
                  </a:lnTo>
                  <a:lnTo>
                    <a:pt x="53" y="13"/>
                  </a:lnTo>
                  <a:lnTo>
                    <a:pt x="50" y="17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59" y="53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9"/>
                  </a:lnTo>
                  <a:lnTo>
                    <a:pt x="59" y="73"/>
                  </a:lnTo>
                  <a:lnTo>
                    <a:pt x="57" y="76"/>
                  </a:lnTo>
                  <a:lnTo>
                    <a:pt x="54" y="80"/>
                  </a:lnTo>
                  <a:lnTo>
                    <a:pt x="51" y="83"/>
                  </a:lnTo>
                  <a:lnTo>
                    <a:pt x="44" y="86"/>
                  </a:lnTo>
                  <a:lnTo>
                    <a:pt x="38" y="87"/>
                  </a:lnTo>
                  <a:lnTo>
                    <a:pt x="32" y="87"/>
                  </a:lnTo>
                  <a:lnTo>
                    <a:pt x="27" y="85"/>
                  </a:lnTo>
                  <a:lnTo>
                    <a:pt x="21" y="82"/>
                  </a:lnTo>
                  <a:lnTo>
                    <a:pt x="17" y="78"/>
                  </a:lnTo>
                  <a:lnTo>
                    <a:pt x="13" y="74"/>
                  </a:lnTo>
                  <a:lnTo>
                    <a:pt x="9" y="69"/>
                  </a:lnTo>
                  <a:lnTo>
                    <a:pt x="3" y="60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5" y="22"/>
                  </a:lnTo>
                  <a:lnTo>
                    <a:pt x="21" y="31"/>
                  </a:lnTo>
                  <a:lnTo>
                    <a:pt x="17" y="34"/>
                  </a:lnTo>
                  <a:lnTo>
                    <a:pt x="14" y="39"/>
                  </a:lnTo>
                  <a:lnTo>
                    <a:pt x="13" y="43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8" y="74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47" y="70"/>
                  </a:lnTo>
                  <a:lnTo>
                    <a:pt x="48" y="68"/>
                  </a:lnTo>
                  <a:lnTo>
                    <a:pt x="49" y="65"/>
                  </a:lnTo>
                  <a:lnTo>
                    <a:pt x="48" y="59"/>
                  </a:lnTo>
                  <a:lnTo>
                    <a:pt x="45" y="50"/>
                  </a:lnTo>
                  <a:lnTo>
                    <a:pt x="39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7" y="15"/>
                  </a:lnTo>
                  <a:lnTo>
                    <a:pt x="38" y="12"/>
                  </a:lnTo>
                  <a:lnTo>
                    <a:pt x="41" y="8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4"/>
                  </a:lnTo>
                  <a:lnTo>
                    <a:pt x="80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2" y="31"/>
                  </a:lnTo>
                  <a:lnTo>
                    <a:pt x="93" y="39"/>
                  </a:lnTo>
                  <a:lnTo>
                    <a:pt x="92" y="45"/>
                  </a:lnTo>
                  <a:lnTo>
                    <a:pt x="90" y="50"/>
                  </a:lnTo>
                  <a:lnTo>
                    <a:pt x="87" y="54"/>
                  </a:lnTo>
                  <a:lnTo>
                    <a:pt x="8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465"/>
            <p:cNvSpPr>
              <a:spLocks/>
            </p:cNvSpPr>
            <p:nvPr/>
          </p:nvSpPr>
          <p:spPr bwMode="auto">
            <a:xfrm>
              <a:off x="375" y="2513"/>
              <a:ext cx="8" cy="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0 w 18"/>
                <a:gd name="T5" fmla="*/ 0 h 18"/>
                <a:gd name="T6" fmla="*/ 0 w 18"/>
                <a:gd name="T7" fmla="*/ 0 h 18"/>
                <a:gd name="T8" fmla="*/ 0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8" y="1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466"/>
            <p:cNvSpPr>
              <a:spLocks noEditPoints="1"/>
            </p:cNvSpPr>
            <p:nvPr/>
          </p:nvSpPr>
          <p:spPr bwMode="auto">
            <a:xfrm>
              <a:off x="392" y="2516"/>
              <a:ext cx="33" cy="33"/>
            </a:xfrm>
            <a:custGeom>
              <a:avLst/>
              <a:gdLst>
                <a:gd name="T0" fmla="*/ 0 w 99"/>
                <a:gd name="T1" fmla="*/ 0 h 99"/>
                <a:gd name="T2" fmla="*/ 0 w 99"/>
                <a:gd name="T3" fmla="*/ 0 h 99"/>
                <a:gd name="T4" fmla="*/ 0 w 99"/>
                <a:gd name="T5" fmla="*/ 0 h 99"/>
                <a:gd name="T6" fmla="*/ 0 w 99"/>
                <a:gd name="T7" fmla="*/ 0 h 99"/>
                <a:gd name="T8" fmla="*/ 0 w 99"/>
                <a:gd name="T9" fmla="*/ 0 h 99"/>
                <a:gd name="T10" fmla="*/ 0 w 99"/>
                <a:gd name="T11" fmla="*/ 0 h 99"/>
                <a:gd name="T12" fmla="*/ 0 w 99"/>
                <a:gd name="T13" fmla="*/ 0 h 99"/>
                <a:gd name="T14" fmla="*/ 0 w 99"/>
                <a:gd name="T15" fmla="*/ 0 h 99"/>
                <a:gd name="T16" fmla="*/ 0 w 99"/>
                <a:gd name="T17" fmla="*/ 0 h 99"/>
                <a:gd name="T18" fmla="*/ 0 w 99"/>
                <a:gd name="T19" fmla="*/ 0 h 99"/>
                <a:gd name="T20" fmla="*/ 0 w 99"/>
                <a:gd name="T21" fmla="*/ 0 h 99"/>
                <a:gd name="T22" fmla="*/ 0 w 99"/>
                <a:gd name="T23" fmla="*/ 0 h 99"/>
                <a:gd name="T24" fmla="*/ 0 w 99"/>
                <a:gd name="T25" fmla="*/ 0 h 99"/>
                <a:gd name="T26" fmla="*/ 0 w 99"/>
                <a:gd name="T27" fmla="*/ 0 h 99"/>
                <a:gd name="T28" fmla="*/ 0 w 99"/>
                <a:gd name="T29" fmla="*/ 0 h 99"/>
                <a:gd name="T30" fmla="*/ 0 w 99"/>
                <a:gd name="T31" fmla="*/ 0 h 99"/>
                <a:gd name="T32" fmla="*/ 0 w 99"/>
                <a:gd name="T33" fmla="*/ 0 h 99"/>
                <a:gd name="T34" fmla="*/ 0 w 99"/>
                <a:gd name="T35" fmla="*/ 0 h 99"/>
                <a:gd name="T36" fmla="*/ 0 w 99"/>
                <a:gd name="T37" fmla="*/ 0 h 99"/>
                <a:gd name="T38" fmla="*/ 0 w 99"/>
                <a:gd name="T39" fmla="*/ 0 h 99"/>
                <a:gd name="T40" fmla="*/ 0 w 99"/>
                <a:gd name="T41" fmla="*/ 0 h 99"/>
                <a:gd name="T42" fmla="*/ 0 w 99"/>
                <a:gd name="T43" fmla="*/ 0 h 99"/>
                <a:gd name="T44" fmla="*/ 0 w 99"/>
                <a:gd name="T45" fmla="*/ 0 h 99"/>
                <a:gd name="T46" fmla="*/ 0 w 99"/>
                <a:gd name="T47" fmla="*/ 0 h 99"/>
                <a:gd name="T48" fmla="*/ 0 w 99"/>
                <a:gd name="T49" fmla="*/ 0 h 99"/>
                <a:gd name="T50" fmla="*/ 0 w 99"/>
                <a:gd name="T51" fmla="*/ 0 h 99"/>
                <a:gd name="T52" fmla="*/ 0 w 99"/>
                <a:gd name="T53" fmla="*/ 0 h 99"/>
                <a:gd name="T54" fmla="*/ 0 w 99"/>
                <a:gd name="T55" fmla="*/ 0 h 99"/>
                <a:gd name="T56" fmla="*/ 0 w 99"/>
                <a:gd name="T57" fmla="*/ 0 h 99"/>
                <a:gd name="T58" fmla="*/ 0 w 99"/>
                <a:gd name="T59" fmla="*/ 0 h 99"/>
                <a:gd name="T60" fmla="*/ 0 w 99"/>
                <a:gd name="T61" fmla="*/ 0 h 99"/>
                <a:gd name="T62" fmla="*/ 0 w 99"/>
                <a:gd name="T63" fmla="*/ 0 h 99"/>
                <a:gd name="T64" fmla="*/ 0 w 99"/>
                <a:gd name="T65" fmla="*/ 0 h 99"/>
                <a:gd name="T66" fmla="*/ 0 w 99"/>
                <a:gd name="T67" fmla="*/ 0 h 99"/>
                <a:gd name="T68" fmla="*/ 0 w 99"/>
                <a:gd name="T69" fmla="*/ 0 h 99"/>
                <a:gd name="T70" fmla="*/ 0 w 99"/>
                <a:gd name="T71" fmla="*/ 0 h 99"/>
                <a:gd name="T72" fmla="*/ 0 w 99"/>
                <a:gd name="T73" fmla="*/ 0 h 99"/>
                <a:gd name="T74" fmla="*/ 0 w 99"/>
                <a:gd name="T75" fmla="*/ 0 h 99"/>
                <a:gd name="T76" fmla="*/ 0 w 99"/>
                <a:gd name="T77" fmla="*/ 0 h 99"/>
                <a:gd name="T78" fmla="*/ 0 w 99"/>
                <a:gd name="T79" fmla="*/ 0 h 99"/>
                <a:gd name="T80" fmla="*/ 0 w 99"/>
                <a:gd name="T81" fmla="*/ 0 h 99"/>
                <a:gd name="T82" fmla="*/ 0 w 99"/>
                <a:gd name="T83" fmla="*/ 0 h 99"/>
                <a:gd name="T84" fmla="*/ 0 w 99"/>
                <a:gd name="T85" fmla="*/ 0 h 99"/>
                <a:gd name="T86" fmla="*/ 0 w 99"/>
                <a:gd name="T87" fmla="*/ 0 h 99"/>
                <a:gd name="T88" fmla="*/ 0 w 99"/>
                <a:gd name="T89" fmla="*/ 0 h 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99"/>
                <a:gd name="T137" fmla="*/ 99 w 99"/>
                <a:gd name="T138" fmla="*/ 99 h 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99">
                  <a:moveTo>
                    <a:pt x="64" y="0"/>
                  </a:moveTo>
                  <a:lnTo>
                    <a:pt x="89" y="26"/>
                  </a:lnTo>
                  <a:lnTo>
                    <a:pt x="94" y="32"/>
                  </a:lnTo>
                  <a:lnTo>
                    <a:pt x="97" y="39"/>
                  </a:lnTo>
                  <a:lnTo>
                    <a:pt x="99" y="46"/>
                  </a:lnTo>
                  <a:lnTo>
                    <a:pt x="99" y="53"/>
                  </a:lnTo>
                  <a:lnTo>
                    <a:pt x="98" y="61"/>
                  </a:lnTo>
                  <a:lnTo>
                    <a:pt x="95" y="69"/>
                  </a:lnTo>
                  <a:lnTo>
                    <a:pt x="90" y="76"/>
                  </a:lnTo>
                  <a:lnTo>
                    <a:pt x="84" y="83"/>
                  </a:lnTo>
                  <a:lnTo>
                    <a:pt x="78" y="88"/>
                  </a:lnTo>
                  <a:lnTo>
                    <a:pt x="72" y="93"/>
                  </a:lnTo>
                  <a:lnTo>
                    <a:pt x="65" y="96"/>
                  </a:lnTo>
                  <a:lnTo>
                    <a:pt x="56" y="98"/>
                  </a:lnTo>
                  <a:lnTo>
                    <a:pt x="48" y="99"/>
                  </a:lnTo>
                  <a:lnTo>
                    <a:pt x="40" y="98"/>
                  </a:lnTo>
                  <a:lnTo>
                    <a:pt x="32" y="94"/>
                  </a:lnTo>
                  <a:lnTo>
                    <a:pt x="29" y="91"/>
                  </a:lnTo>
                  <a:lnTo>
                    <a:pt x="25" y="88"/>
                  </a:lnTo>
                  <a:lnTo>
                    <a:pt x="0" y="62"/>
                  </a:lnTo>
                  <a:lnTo>
                    <a:pt x="64" y="0"/>
                  </a:lnTo>
                  <a:close/>
                  <a:moveTo>
                    <a:pt x="16" y="63"/>
                  </a:moveTo>
                  <a:lnTo>
                    <a:pt x="32" y="81"/>
                  </a:lnTo>
                  <a:lnTo>
                    <a:pt x="36" y="84"/>
                  </a:lnTo>
                  <a:lnTo>
                    <a:pt x="41" y="87"/>
                  </a:lnTo>
                  <a:lnTo>
                    <a:pt x="46" y="88"/>
                  </a:lnTo>
                  <a:lnTo>
                    <a:pt x="51" y="88"/>
                  </a:lnTo>
                  <a:lnTo>
                    <a:pt x="57" y="86"/>
                  </a:lnTo>
                  <a:lnTo>
                    <a:pt x="63" y="84"/>
                  </a:lnTo>
                  <a:lnTo>
                    <a:pt x="69" y="80"/>
                  </a:lnTo>
                  <a:lnTo>
                    <a:pt x="75" y="75"/>
                  </a:lnTo>
                  <a:lnTo>
                    <a:pt x="80" y="69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88" y="51"/>
                  </a:lnTo>
                  <a:lnTo>
                    <a:pt x="88" y="46"/>
                  </a:lnTo>
                  <a:lnTo>
                    <a:pt x="87" y="41"/>
                  </a:lnTo>
                  <a:lnTo>
                    <a:pt x="84" y="36"/>
                  </a:lnTo>
                  <a:lnTo>
                    <a:pt x="80" y="32"/>
                  </a:lnTo>
                  <a:lnTo>
                    <a:pt x="65" y="1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467"/>
            <p:cNvSpPr>
              <a:spLocks/>
            </p:cNvSpPr>
            <p:nvPr/>
          </p:nvSpPr>
          <p:spPr bwMode="auto">
            <a:xfrm>
              <a:off x="415" y="2537"/>
              <a:ext cx="34" cy="37"/>
            </a:xfrm>
            <a:custGeom>
              <a:avLst/>
              <a:gdLst>
                <a:gd name="T0" fmla="*/ 0 w 106"/>
                <a:gd name="T1" fmla="*/ 0 h 109"/>
                <a:gd name="T2" fmla="*/ 0 w 106"/>
                <a:gd name="T3" fmla="*/ 0 h 109"/>
                <a:gd name="T4" fmla="*/ 0 w 106"/>
                <a:gd name="T5" fmla="*/ 0 h 109"/>
                <a:gd name="T6" fmla="*/ 0 w 106"/>
                <a:gd name="T7" fmla="*/ 0 h 109"/>
                <a:gd name="T8" fmla="*/ 0 w 106"/>
                <a:gd name="T9" fmla="*/ 0 h 109"/>
                <a:gd name="T10" fmla="*/ 0 w 106"/>
                <a:gd name="T11" fmla="*/ 0 h 109"/>
                <a:gd name="T12" fmla="*/ 0 w 106"/>
                <a:gd name="T13" fmla="*/ 0 h 109"/>
                <a:gd name="T14" fmla="*/ 0 w 106"/>
                <a:gd name="T15" fmla="*/ 0 h 109"/>
                <a:gd name="T16" fmla="*/ 0 w 106"/>
                <a:gd name="T17" fmla="*/ 0 h 109"/>
                <a:gd name="T18" fmla="*/ 0 w 106"/>
                <a:gd name="T19" fmla="*/ 0 h 109"/>
                <a:gd name="T20" fmla="*/ 0 w 106"/>
                <a:gd name="T21" fmla="*/ 0 h 109"/>
                <a:gd name="T22" fmla="*/ 0 w 106"/>
                <a:gd name="T23" fmla="*/ 0 h 109"/>
                <a:gd name="T24" fmla="*/ 0 w 106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109"/>
                <a:gd name="T41" fmla="*/ 106 w 106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109">
                  <a:moveTo>
                    <a:pt x="50" y="109"/>
                  </a:moveTo>
                  <a:lnTo>
                    <a:pt x="0" y="68"/>
                  </a:lnTo>
                  <a:lnTo>
                    <a:pt x="57" y="0"/>
                  </a:lnTo>
                  <a:lnTo>
                    <a:pt x="106" y="42"/>
                  </a:lnTo>
                  <a:lnTo>
                    <a:pt x="99" y="50"/>
                  </a:lnTo>
                  <a:lnTo>
                    <a:pt x="59" y="16"/>
                  </a:lnTo>
                  <a:lnTo>
                    <a:pt x="42" y="37"/>
                  </a:lnTo>
                  <a:lnTo>
                    <a:pt x="79" y="68"/>
                  </a:lnTo>
                  <a:lnTo>
                    <a:pt x="72" y="76"/>
                  </a:lnTo>
                  <a:lnTo>
                    <a:pt x="35" y="45"/>
                  </a:lnTo>
                  <a:lnTo>
                    <a:pt x="16" y="67"/>
                  </a:lnTo>
                  <a:lnTo>
                    <a:pt x="57" y="101"/>
                  </a:lnTo>
                  <a:lnTo>
                    <a:pt x="50" y="10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468"/>
            <p:cNvSpPr>
              <a:spLocks noEditPoints="1"/>
            </p:cNvSpPr>
            <p:nvPr/>
          </p:nvSpPr>
          <p:spPr bwMode="auto">
            <a:xfrm>
              <a:off x="438" y="2555"/>
              <a:ext cx="33" cy="26"/>
            </a:xfrm>
            <a:custGeom>
              <a:avLst/>
              <a:gdLst>
                <a:gd name="T0" fmla="*/ 0 w 96"/>
                <a:gd name="T1" fmla="*/ 0 h 79"/>
                <a:gd name="T2" fmla="*/ 0 w 96"/>
                <a:gd name="T3" fmla="*/ 0 h 79"/>
                <a:gd name="T4" fmla="*/ 0 w 96"/>
                <a:gd name="T5" fmla="*/ 0 h 79"/>
                <a:gd name="T6" fmla="*/ 0 w 96"/>
                <a:gd name="T7" fmla="*/ 0 h 79"/>
                <a:gd name="T8" fmla="*/ 0 w 96"/>
                <a:gd name="T9" fmla="*/ 0 h 79"/>
                <a:gd name="T10" fmla="*/ 0 w 96"/>
                <a:gd name="T11" fmla="*/ 0 h 79"/>
                <a:gd name="T12" fmla="*/ 0 w 96"/>
                <a:gd name="T13" fmla="*/ 0 h 79"/>
                <a:gd name="T14" fmla="*/ 0 w 96"/>
                <a:gd name="T15" fmla="*/ 0 h 79"/>
                <a:gd name="T16" fmla="*/ 0 w 96"/>
                <a:gd name="T17" fmla="*/ 0 h 79"/>
                <a:gd name="T18" fmla="*/ 0 w 96"/>
                <a:gd name="T19" fmla="*/ 0 h 79"/>
                <a:gd name="T20" fmla="*/ 0 w 96"/>
                <a:gd name="T21" fmla="*/ 0 h 79"/>
                <a:gd name="T22" fmla="*/ 0 w 96"/>
                <a:gd name="T23" fmla="*/ 0 h 79"/>
                <a:gd name="T24" fmla="*/ 0 w 96"/>
                <a:gd name="T25" fmla="*/ 0 h 79"/>
                <a:gd name="T26" fmla="*/ 0 w 96"/>
                <a:gd name="T27" fmla="*/ 0 h 79"/>
                <a:gd name="T28" fmla="*/ 0 w 96"/>
                <a:gd name="T29" fmla="*/ 0 h 79"/>
                <a:gd name="T30" fmla="*/ 0 w 96"/>
                <a:gd name="T31" fmla="*/ 0 h 79"/>
                <a:gd name="T32" fmla="*/ 0 w 96"/>
                <a:gd name="T33" fmla="*/ 0 h 79"/>
                <a:gd name="T34" fmla="*/ 0 w 96"/>
                <a:gd name="T35" fmla="*/ 0 h 79"/>
                <a:gd name="T36" fmla="*/ 0 w 96"/>
                <a:gd name="T37" fmla="*/ 0 h 79"/>
                <a:gd name="T38" fmla="*/ 0 w 96"/>
                <a:gd name="T39" fmla="*/ 0 h 79"/>
                <a:gd name="T40" fmla="*/ 0 w 96"/>
                <a:gd name="T41" fmla="*/ 0 h 79"/>
                <a:gd name="T42" fmla="*/ 0 w 96"/>
                <a:gd name="T43" fmla="*/ 0 h 79"/>
                <a:gd name="T44" fmla="*/ 0 w 96"/>
                <a:gd name="T45" fmla="*/ 0 h 79"/>
                <a:gd name="T46" fmla="*/ 0 w 96"/>
                <a:gd name="T47" fmla="*/ 0 h 79"/>
                <a:gd name="T48" fmla="*/ 0 w 96"/>
                <a:gd name="T49" fmla="*/ 0 h 79"/>
                <a:gd name="T50" fmla="*/ 0 w 96"/>
                <a:gd name="T51" fmla="*/ 0 h 79"/>
                <a:gd name="T52" fmla="*/ 0 w 96"/>
                <a:gd name="T53" fmla="*/ 0 h 79"/>
                <a:gd name="T54" fmla="*/ 0 w 96"/>
                <a:gd name="T55" fmla="*/ 0 h 79"/>
                <a:gd name="T56" fmla="*/ 0 w 96"/>
                <a:gd name="T57" fmla="*/ 0 h 79"/>
                <a:gd name="T58" fmla="*/ 0 w 96"/>
                <a:gd name="T59" fmla="*/ 0 h 79"/>
                <a:gd name="T60" fmla="*/ 0 w 96"/>
                <a:gd name="T61" fmla="*/ 0 h 79"/>
                <a:gd name="T62" fmla="*/ 0 w 96"/>
                <a:gd name="T63" fmla="*/ 0 h 79"/>
                <a:gd name="T64" fmla="*/ 0 w 96"/>
                <a:gd name="T65" fmla="*/ 0 h 79"/>
                <a:gd name="T66" fmla="*/ 0 w 96"/>
                <a:gd name="T67" fmla="*/ 0 h 79"/>
                <a:gd name="T68" fmla="*/ 0 w 96"/>
                <a:gd name="T69" fmla="*/ 0 h 79"/>
                <a:gd name="T70" fmla="*/ 0 w 96"/>
                <a:gd name="T71" fmla="*/ 0 h 79"/>
                <a:gd name="T72" fmla="*/ 0 w 96"/>
                <a:gd name="T73" fmla="*/ 0 h 79"/>
                <a:gd name="T74" fmla="*/ 0 w 96"/>
                <a:gd name="T75" fmla="*/ 0 h 79"/>
                <a:gd name="T76" fmla="*/ 0 w 96"/>
                <a:gd name="T77" fmla="*/ 0 h 79"/>
                <a:gd name="T78" fmla="*/ 0 w 96"/>
                <a:gd name="T79" fmla="*/ 0 h 79"/>
                <a:gd name="T80" fmla="*/ 0 w 96"/>
                <a:gd name="T81" fmla="*/ 0 h 79"/>
                <a:gd name="T82" fmla="*/ 0 w 96"/>
                <a:gd name="T83" fmla="*/ 0 h 79"/>
                <a:gd name="T84" fmla="*/ 0 w 96"/>
                <a:gd name="T85" fmla="*/ 0 h 79"/>
                <a:gd name="T86" fmla="*/ 0 w 96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79"/>
                <a:gd name="T134" fmla="*/ 96 w 96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79">
                  <a:moveTo>
                    <a:pt x="10" y="79"/>
                  </a:moveTo>
                  <a:lnTo>
                    <a:pt x="0" y="72"/>
                  </a:lnTo>
                  <a:lnTo>
                    <a:pt x="50" y="0"/>
                  </a:lnTo>
                  <a:lnTo>
                    <a:pt x="84" y="23"/>
                  </a:lnTo>
                  <a:lnTo>
                    <a:pt x="88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5" y="40"/>
                  </a:lnTo>
                  <a:lnTo>
                    <a:pt x="96" y="44"/>
                  </a:lnTo>
                  <a:lnTo>
                    <a:pt x="95" y="49"/>
                  </a:lnTo>
                  <a:lnTo>
                    <a:pt x="93" y="54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5" y="70"/>
                  </a:lnTo>
                  <a:lnTo>
                    <a:pt x="59" y="68"/>
                  </a:lnTo>
                  <a:lnTo>
                    <a:pt x="54" y="64"/>
                  </a:lnTo>
                  <a:lnTo>
                    <a:pt x="31" y="49"/>
                  </a:lnTo>
                  <a:lnTo>
                    <a:pt x="10" y="79"/>
                  </a:lnTo>
                  <a:close/>
                  <a:moveTo>
                    <a:pt x="37" y="40"/>
                  </a:moveTo>
                  <a:lnTo>
                    <a:pt x="56" y="54"/>
                  </a:lnTo>
                  <a:lnTo>
                    <a:pt x="63" y="57"/>
                  </a:lnTo>
                  <a:lnTo>
                    <a:pt x="66" y="58"/>
                  </a:lnTo>
                  <a:lnTo>
                    <a:pt x="69" y="58"/>
                  </a:lnTo>
                  <a:lnTo>
                    <a:pt x="73" y="58"/>
                  </a:lnTo>
                  <a:lnTo>
                    <a:pt x="75" y="57"/>
                  </a:lnTo>
                  <a:lnTo>
                    <a:pt x="78" y="54"/>
                  </a:lnTo>
                  <a:lnTo>
                    <a:pt x="81" y="51"/>
                  </a:lnTo>
                  <a:lnTo>
                    <a:pt x="83" y="48"/>
                  </a:lnTo>
                  <a:lnTo>
                    <a:pt x="84" y="45"/>
                  </a:lnTo>
                  <a:lnTo>
                    <a:pt x="84" y="42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5" y="29"/>
                  </a:lnTo>
                  <a:lnTo>
                    <a:pt x="54" y="15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469"/>
            <p:cNvSpPr>
              <a:spLocks noEditPoints="1"/>
            </p:cNvSpPr>
            <p:nvPr/>
          </p:nvSpPr>
          <p:spPr bwMode="auto">
            <a:xfrm>
              <a:off x="460" y="2574"/>
              <a:ext cx="28" cy="33"/>
            </a:xfrm>
            <a:custGeom>
              <a:avLst/>
              <a:gdLst>
                <a:gd name="T0" fmla="*/ 0 w 85"/>
                <a:gd name="T1" fmla="*/ 0 h 100"/>
                <a:gd name="T2" fmla="*/ 0 w 85"/>
                <a:gd name="T3" fmla="*/ 0 h 100"/>
                <a:gd name="T4" fmla="*/ 0 w 85"/>
                <a:gd name="T5" fmla="*/ 0 h 100"/>
                <a:gd name="T6" fmla="*/ 0 w 85"/>
                <a:gd name="T7" fmla="*/ 0 h 100"/>
                <a:gd name="T8" fmla="*/ 0 w 85"/>
                <a:gd name="T9" fmla="*/ 0 h 100"/>
                <a:gd name="T10" fmla="*/ 0 w 85"/>
                <a:gd name="T11" fmla="*/ 0 h 100"/>
                <a:gd name="T12" fmla="*/ 0 w 85"/>
                <a:gd name="T13" fmla="*/ 0 h 100"/>
                <a:gd name="T14" fmla="*/ 0 w 85"/>
                <a:gd name="T15" fmla="*/ 0 h 100"/>
                <a:gd name="T16" fmla="*/ 0 w 85"/>
                <a:gd name="T17" fmla="*/ 0 h 100"/>
                <a:gd name="T18" fmla="*/ 0 w 85"/>
                <a:gd name="T19" fmla="*/ 0 h 100"/>
                <a:gd name="T20" fmla="*/ 0 w 85"/>
                <a:gd name="T21" fmla="*/ 0 h 100"/>
                <a:gd name="T22" fmla="*/ 0 w 85"/>
                <a:gd name="T23" fmla="*/ 0 h 100"/>
                <a:gd name="T24" fmla="*/ 0 w 85"/>
                <a:gd name="T25" fmla="*/ 0 h 100"/>
                <a:gd name="T26" fmla="*/ 0 w 85"/>
                <a:gd name="T27" fmla="*/ 0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0"/>
                <a:gd name="T44" fmla="*/ 85 w 85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0">
                  <a:moveTo>
                    <a:pt x="32" y="49"/>
                  </a:moveTo>
                  <a:lnTo>
                    <a:pt x="11" y="67"/>
                  </a:lnTo>
                  <a:lnTo>
                    <a:pt x="0" y="61"/>
                  </a:lnTo>
                  <a:lnTo>
                    <a:pt x="73" y="0"/>
                  </a:lnTo>
                  <a:lnTo>
                    <a:pt x="85" y="7"/>
                  </a:lnTo>
                  <a:lnTo>
                    <a:pt x="69" y="100"/>
                  </a:lnTo>
                  <a:lnTo>
                    <a:pt x="57" y="93"/>
                  </a:lnTo>
                  <a:lnTo>
                    <a:pt x="63" y="67"/>
                  </a:lnTo>
                  <a:lnTo>
                    <a:pt x="32" y="49"/>
                  </a:lnTo>
                  <a:close/>
                  <a:moveTo>
                    <a:pt x="64" y="56"/>
                  </a:moveTo>
                  <a:lnTo>
                    <a:pt x="72" y="15"/>
                  </a:lnTo>
                  <a:lnTo>
                    <a:pt x="72" y="14"/>
                  </a:lnTo>
                  <a:lnTo>
                    <a:pt x="41" y="41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470"/>
            <p:cNvSpPr>
              <a:spLocks noEditPoints="1"/>
            </p:cNvSpPr>
            <p:nvPr/>
          </p:nvSpPr>
          <p:spPr bwMode="auto">
            <a:xfrm>
              <a:off x="489" y="2583"/>
              <a:ext cx="32" cy="37"/>
            </a:xfrm>
            <a:custGeom>
              <a:avLst/>
              <a:gdLst>
                <a:gd name="T0" fmla="*/ 0 w 94"/>
                <a:gd name="T1" fmla="*/ 0 h 111"/>
                <a:gd name="T2" fmla="*/ 0 w 94"/>
                <a:gd name="T3" fmla="*/ 0 h 111"/>
                <a:gd name="T4" fmla="*/ 0 w 94"/>
                <a:gd name="T5" fmla="*/ 0 h 111"/>
                <a:gd name="T6" fmla="*/ 0 w 94"/>
                <a:gd name="T7" fmla="*/ 0 h 111"/>
                <a:gd name="T8" fmla="*/ 0 w 94"/>
                <a:gd name="T9" fmla="*/ 0 h 111"/>
                <a:gd name="T10" fmla="*/ 0 w 94"/>
                <a:gd name="T11" fmla="*/ 0 h 111"/>
                <a:gd name="T12" fmla="*/ 0 w 94"/>
                <a:gd name="T13" fmla="*/ 0 h 111"/>
                <a:gd name="T14" fmla="*/ 0 w 94"/>
                <a:gd name="T15" fmla="*/ 0 h 111"/>
                <a:gd name="T16" fmla="*/ 0 w 94"/>
                <a:gd name="T17" fmla="*/ 0 h 111"/>
                <a:gd name="T18" fmla="*/ 0 w 94"/>
                <a:gd name="T19" fmla="*/ 0 h 111"/>
                <a:gd name="T20" fmla="*/ 0 w 94"/>
                <a:gd name="T21" fmla="*/ 0 h 111"/>
                <a:gd name="T22" fmla="*/ 0 w 94"/>
                <a:gd name="T23" fmla="*/ 0 h 111"/>
                <a:gd name="T24" fmla="*/ 0 w 94"/>
                <a:gd name="T25" fmla="*/ 0 h 111"/>
                <a:gd name="T26" fmla="*/ 0 w 94"/>
                <a:gd name="T27" fmla="*/ 0 h 111"/>
                <a:gd name="T28" fmla="*/ 0 w 94"/>
                <a:gd name="T29" fmla="*/ 0 h 111"/>
                <a:gd name="T30" fmla="*/ 0 w 94"/>
                <a:gd name="T31" fmla="*/ 0 h 111"/>
                <a:gd name="T32" fmla="*/ 0 w 94"/>
                <a:gd name="T33" fmla="*/ 0 h 111"/>
                <a:gd name="T34" fmla="*/ 0 w 94"/>
                <a:gd name="T35" fmla="*/ 0 h 111"/>
                <a:gd name="T36" fmla="*/ 0 w 94"/>
                <a:gd name="T37" fmla="*/ 0 h 111"/>
                <a:gd name="T38" fmla="*/ 0 w 94"/>
                <a:gd name="T39" fmla="*/ 0 h 111"/>
                <a:gd name="T40" fmla="*/ 0 w 94"/>
                <a:gd name="T41" fmla="*/ 0 h 111"/>
                <a:gd name="T42" fmla="*/ 0 w 94"/>
                <a:gd name="T43" fmla="*/ 0 h 111"/>
                <a:gd name="T44" fmla="*/ 0 w 94"/>
                <a:gd name="T45" fmla="*/ 0 h 111"/>
                <a:gd name="T46" fmla="*/ 0 w 94"/>
                <a:gd name="T47" fmla="*/ 0 h 111"/>
                <a:gd name="T48" fmla="*/ 0 w 94"/>
                <a:gd name="T49" fmla="*/ 0 h 111"/>
                <a:gd name="T50" fmla="*/ 0 w 94"/>
                <a:gd name="T51" fmla="*/ 0 h 111"/>
                <a:gd name="T52" fmla="*/ 0 w 94"/>
                <a:gd name="T53" fmla="*/ 0 h 111"/>
                <a:gd name="T54" fmla="*/ 0 w 94"/>
                <a:gd name="T55" fmla="*/ 0 h 111"/>
                <a:gd name="T56" fmla="*/ 0 w 94"/>
                <a:gd name="T57" fmla="*/ 0 h 111"/>
                <a:gd name="T58" fmla="*/ 0 w 94"/>
                <a:gd name="T59" fmla="*/ 0 h 111"/>
                <a:gd name="T60" fmla="*/ 0 w 94"/>
                <a:gd name="T61" fmla="*/ 0 h 111"/>
                <a:gd name="T62" fmla="*/ 0 w 94"/>
                <a:gd name="T63" fmla="*/ 0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111"/>
                <a:gd name="T98" fmla="*/ 94 w 94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111">
                  <a:moveTo>
                    <a:pt x="11" y="86"/>
                  </a:moveTo>
                  <a:lnTo>
                    <a:pt x="0" y="81"/>
                  </a:lnTo>
                  <a:lnTo>
                    <a:pt x="37" y="0"/>
                  </a:lnTo>
                  <a:lnTo>
                    <a:pt x="75" y="18"/>
                  </a:lnTo>
                  <a:lnTo>
                    <a:pt x="79" y="20"/>
                  </a:lnTo>
                  <a:lnTo>
                    <a:pt x="84" y="23"/>
                  </a:lnTo>
                  <a:lnTo>
                    <a:pt x="88" y="26"/>
                  </a:lnTo>
                  <a:lnTo>
                    <a:pt x="91" y="30"/>
                  </a:lnTo>
                  <a:lnTo>
                    <a:pt x="93" y="35"/>
                  </a:lnTo>
                  <a:lnTo>
                    <a:pt x="94" y="40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89" y="55"/>
                  </a:lnTo>
                  <a:lnTo>
                    <a:pt x="87" y="58"/>
                  </a:lnTo>
                  <a:lnTo>
                    <a:pt x="82" y="62"/>
                  </a:lnTo>
                  <a:lnTo>
                    <a:pt x="76" y="64"/>
                  </a:lnTo>
                  <a:lnTo>
                    <a:pt x="71" y="65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77"/>
                  </a:lnTo>
                  <a:lnTo>
                    <a:pt x="74" y="85"/>
                  </a:lnTo>
                  <a:lnTo>
                    <a:pt x="67" y="99"/>
                  </a:lnTo>
                  <a:lnTo>
                    <a:pt x="66" y="102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53" y="105"/>
                  </a:lnTo>
                  <a:lnTo>
                    <a:pt x="54" y="100"/>
                  </a:lnTo>
                  <a:lnTo>
                    <a:pt x="57" y="93"/>
                  </a:lnTo>
                  <a:lnTo>
                    <a:pt x="61" y="84"/>
                  </a:lnTo>
                  <a:lnTo>
                    <a:pt x="62" y="79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27" y="51"/>
                  </a:lnTo>
                  <a:lnTo>
                    <a:pt x="11" y="86"/>
                  </a:lnTo>
                  <a:close/>
                  <a:moveTo>
                    <a:pt x="31" y="42"/>
                  </a:moveTo>
                  <a:lnTo>
                    <a:pt x="56" y="54"/>
                  </a:lnTo>
                  <a:lnTo>
                    <a:pt x="62" y="56"/>
                  </a:lnTo>
                  <a:lnTo>
                    <a:pt x="65" y="56"/>
                  </a:lnTo>
                  <a:lnTo>
                    <a:pt x="69" y="56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79" y="33"/>
                  </a:lnTo>
                  <a:lnTo>
                    <a:pt x="76" y="30"/>
                  </a:lnTo>
                  <a:lnTo>
                    <a:pt x="71" y="27"/>
                  </a:lnTo>
                  <a:lnTo>
                    <a:pt x="43" y="1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471"/>
            <p:cNvSpPr>
              <a:spLocks/>
            </p:cNvSpPr>
            <p:nvPr/>
          </p:nvSpPr>
          <p:spPr bwMode="auto">
            <a:xfrm>
              <a:off x="524" y="2593"/>
              <a:ext cx="24" cy="34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0 h 97"/>
                <a:gd name="T4" fmla="*/ 0 w 71"/>
                <a:gd name="T5" fmla="*/ 0 h 97"/>
                <a:gd name="T6" fmla="*/ 0 w 71"/>
                <a:gd name="T7" fmla="*/ 0 h 97"/>
                <a:gd name="T8" fmla="*/ 0 w 71"/>
                <a:gd name="T9" fmla="*/ 0 h 97"/>
                <a:gd name="T10" fmla="*/ 0 w 71"/>
                <a:gd name="T11" fmla="*/ 0 h 97"/>
                <a:gd name="T12" fmla="*/ 0 w 71"/>
                <a:gd name="T13" fmla="*/ 0 h 97"/>
                <a:gd name="T14" fmla="*/ 0 w 71"/>
                <a:gd name="T15" fmla="*/ 0 h 97"/>
                <a:gd name="T16" fmla="*/ 0 w 71"/>
                <a:gd name="T17" fmla="*/ 0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97"/>
                <a:gd name="T29" fmla="*/ 71 w 71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97">
                  <a:moveTo>
                    <a:pt x="3" y="0"/>
                  </a:moveTo>
                  <a:lnTo>
                    <a:pt x="71" y="24"/>
                  </a:lnTo>
                  <a:lnTo>
                    <a:pt x="67" y="34"/>
                  </a:lnTo>
                  <a:lnTo>
                    <a:pt x="39" y="24"/>
                  </a:lnTo>
                  <a:lnTo>
                    <a:pt x="13" y="97"/>
                  </a:lnTo>
                  <a:lnTo>
                    <a:pt x="2" y="93"/>
                  </a:lnTo>
                  <a:lnTo>
                    <a:pt x="28" y="2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472"/>
            <p:cNvSpPr>
              <a:spLocks/>
            </p:cNvSpPr>
            <p:nvPr/>
          </p:nvSpPr>
          <p:spPr bwMode="auto">
            <a:xfrm>
              <a:off x="544" y="2603"/>
              <a:ext cx="34" cy="37"/>
            </a:xfrm>
            <a:custGeom>
              <a:avLst/>
              <a:gdLst>
                <a:gd name="T0" fmla="*/ 0 w 103"/>
                <a:gd name="T1" fmla="*/ 0 h 106"/>
                <a:gd name="T2" fmla="*/ 0 w 103"/>
                <a:gd name="T3" fmla="*/ 0 h 106"/>
                <a:gd name="T4" fmla="*/ 0 w 103"/>
                <a:gd name="T5" fmla="*/ 0 h 106"/>
                <a:gd name="T6" fmla="*/ 0 w 103"/>
                <a:gd name="T7" fmla="*/ 0 h 106"/>
                <a:gd name="T8" fmla="*/ 0 w 103"/>
                <a:gd name="T9" fmla="*/ 0 h 106"/>
                <a:gd name="T10" fmla="*/ 0 w 103"/>
                <a:gd name="T11" fmla="*/ 0 h 106"/>
                <a:gd name="T12" fmla="*/ 0 w 103"/>
                <a:gd name="T13" fmla="*/ 0 h 106"/>
                <a:gd name="T14" fmla="*/ 0 w 103"/>
                <a:gd name="T15" fmla="*/ 0 h 106"/>
                <a:gd name="T16" fmla="*/ 0 w 103"/>
                <a:gd name="T17" fmla="*/ 0 h 106"/>
                <a:gd name="T18" fmla="*/ 0 w 103"/>
                <a:gd name="T19" fmla="*/ 0 h 106"/>
                <a:gd name="T20" fmla="*/ 0 w 103"/>
                <a:gd name="T21" fmla="*/ 0 h 106"/>
                <a:gd name="T22" fmla="*/ 0 w 103"/>
                <a:gd name="T23" fmla="*/ 0 h 106"/>
                <a:gd name="T24" fmla="*/ 0 w 103"/>
                <a:gd name="T25" fmla="*/ 0 h 106"/>
                <a:gd name="T26" fmla="*/ 0 w 103"/>
                <a:gd name="T27" fmla="*/ 0 h 106"/>
                <a:gd name="T28" fmla="*/ 0 w 103"/>
                <a:gd name="T29" fmla="*/ 0 h 106"/>
                <a:gd name="T30" fmla="*/ 0 w 103"/>
                <a:gd name="T31" fmla="*/ 0 h 106"/>
                <a:gd name="T32" fmla="*/ 0 w 103"/>
                <a:gd name="T33" fmla="*/ 0 h 106"/>
                <a:gd name="T34" fmla="*/ 0 w 103"/>
                <a:gd name="T35" fmla="*/ 0 h 106"/>
                <a:gd name="T36" fmla="*/ 0 w 103"/>
                <a:gd name="T37" fmla="*/ 0 h 106"/>
                <a:gd name="T38" fmla="*/ 0 w 103"/>
                <a:gd name="T39" fmla="*/ 0 h 106"/>
                <a:gd name="T40" fmla="*/ 0 w 103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6"/>
                <a:gd name="T65" fmla="*/ 103 w 103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6">
                  <a:moveTo>
                    <a:pt x="71" y="102"/>
                  </a:moveTo>
                  <a:lnTo>
                    <a:pt x="84" y="52"/>
                  </a:lnTo>
                  <a:lnTo>
                    <a:pt x="89" y="31"/>
                  </a:lnTo>
                  <a:lnTo>
                    <a:pt x="46" y="96"/>
                  </a:lnTo>
                  <a:lnTo>
                    <a:pt x="35" y="94"/>
                  </a:lnTo>
                  <a:lnTo>
                    <a:pt x="28" y="16"/>
                  </a:lnTo>
                  <a:lnTo>
                    <a:pt x="23" y="37"/>
                  </a:lnTo>
                  <a:lnTo>
                    <a:pt x="11" y="88"/>
                  </a:lnTo>
                  <a:lnTo>
                    <a:pt x="0" y="85"/>
                  </a:lnTo>
                  <a:lnTo>
                    <a:pt x="21" y="0"/>
                  </a:lnTo>
                  <a:lnTo>
                    <a:pt x="37" y="4"/>
                  </a:lnTo>
                  <a:lnTo>
                    <a:pt x="44" y="82"/>
                  </a:lnTo>
                  <a:lnTo>
                    <a:pt x="87" y="16"/>
                  </a:lnTo>
                  <a:lnTo>
                    <a:pt x="103" y="20"/>
                  </a:lnTo>
                  <a:lnTo>
                    <a:pt x="82" y="106"/>
                  </a:lnTo>
                  <a:lnTo>
                    <a:pt x="71" y="102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473"/>
            <p:cNvSpPr>
              <a:spLocks/>
            </p:cNvSpPr>
            <p:nvPr/>
          </p:nvSpPr>
          <p:spPr bwMode="auto">
            <a:xfrm>
              <a:off x="580" y="2610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98"/>
                <a:gd name="T41" fmla="*/ 75 w 75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98">
                  <a:moveTo>
                    <a:pt x="64" y="98"/>
                  </a:moveTo>
                  <a:lnTo>
                    <a:pt x="0" y="88"/>
                  </a:lnTo>
                  <a:lnTo>
                    <a:pt x="12" y="0"/>
                  </a:lnTo>
                  <a:lnTo>
                    <a:pt x="75" y="9"/>
                  </a:lnTo>
                  <a:lnTo>
                    <a:pt x="74" y="20"/>
                  </a:lnTo>
                  <a:lnTo>
                    <a:pt x="22" y="13"/>
                  </a:lnTo>
                  <a:lnTo>
                    <a:pt x="18" y="39"/>
                  </a:lnTo>
                  <a:lnTo>
                    <a:pt x="66" y="46"/>
                  </a:lnTo>
                  <a:lnTo>
                    <a:pt x="65" y="56"/>
                  </a:lnTo>
                  <a:lnTo>
                    <a:pt x="17" y="50"/>
                  </a:lnTo>
                  <a:lnTo>
                    <a:pt x="13" y="79"/>
                  </a:lnTo>
                  <a:lnTo>
                    <a:pt x="65" y="87"/>
                  </a:lnTo>
                  <a:lnTo>
                    <a:pt x="64" y="9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474"/>
            <p:cNvSpPr>
              <a:spLocks/>
            </p:cNvSpPr>
            <p:nvPr/>
          </p:nvSpPr>
          <p:spPr bwMode="auto">
            <a:xfrm>
              <a:off x="609" y="2614"/>
              <a:ext cx="25" cy="30"/>
            </a:xfrm>
            <a:custGeom>
              <a:avLst/>
              <a:gdLst>
                <a:gd name="T0" fmla="*/ 0 w 74"/>
                <a:gd name="T1" fmla="*/ 0 h 92"/>
                <a:gd name="T2" fmla="*/ 0 w 74"/>
                <a:gd name="T3" fmla="*/ 0 h 92"/>
                <a:gd name="T4" fmla="*/ 0 w 74"/>
                <a:gd name="T5" fmla="*/ 0 h 92"/>
                <a:gd name="T6" fmla="*/ 0 w 74"/>
                <a:gd name="T7" fmla="*/ 0 h 92"/>
                <a:gd name="T8" fmla="*/ 0 w 74"/>
                <a:gd name="T9" fmla="*/ 0 h 92"/>
                <a:gd name="T10" fmla="*/ 0 w 74"/>
                <a:gd name="T11" fmla="*/ 0 h 92"/>
                <a:gd name="T12" fmla="*/ 0 w 74"/>
                <a:gd name="T13" fmla="*/ 0 h 92"/>
                <a:gd name="T14" fmla="*/ 0 w 74"/>
                <a:gd name="T15" fmla="*/ 0 h 92"/>
                <a:gd name="T16" fmla="*/ 0 w 74"/>
                <a:gd name="T17" fmla="*/ 0 h 92"/>
                <a:gd name="T18" fmla="*/ 0 w 74"/>
                <a:gd name="T19" fmla="*/ 0 h 92"/>
                <a:gd name="T20" fmla="*/ 0 w 74"/>
                <a:gd name="T21" fmla="*/ 0 h 92"/>
                <a:gd name="T22" fmla="*/ 0 w 74"/>
                <a:gd name="T23" fmla="*/ 0 h 92"/>
                <a:gd name="T24" fmla="*/ 0 w 74"/>
                <a:gd name="T25" fmla="*/ 0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92"/>
                <a:gd name="T41" fmla="*/ 74 w 74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92">
                  <a:moveTo>
                    <a:pt x="63" y="3"/>
                  </a:moveTo>
                  <a:lnTo>
                    <a:pt x="74" y="3"/>
                  </a:lnTo>
                  <a:lnTo>
                    <a:pt x="70" y="92"/>
                  </a:lnTo>
                  <a:lnTo>
                    <a:pt x="57" y="91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2" y="89"/>
                  </a:lnTo>
                  <a:lnTo>
                    <a:pt x="0" y="89"/>
                  </a:lnTo>
                  <a:lnTo>
                    <a:pt x="4" y="0"/>
                  </a:lnTo>
                  <a:lnTo>
                    <a:pt x="19" y="1"/>
                  </a:lnTo>
                  <a:lnTo>
                    <a:pt x="59" y="75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475"/>
            <p:cNvSpPr>
              <a:spLocks/>
            </p:cNvSpPr>
            <p:nvPr/>
          </p:nvSpPr>
          <p:spPr bwMode="auto">
            <a:xfrm>
              <a:off x="637" y="2614"/>
              <a:ext cx="24" cy="30"/>
            </a:xfrm>
            <a:custGeom>
              <a:avLst/>
              <a:gdLst>
                <a:gd name="T0" fmla="*/ 0 w 72"/>
                <a:gd name="T1" fmla="*/ 0 h 91"/>
                <a:gd name="T2" fmla="*/ 0 w 72"/>
                <a:gd name="T3" fmla="*/ 0 h 91"/>
                <a:gd name="T4" fmla="*/ 0 w 72"/>
                <a:gd name="T5" fmla="*/ 0 h 91"/>
                <a:gd name="T6" fmla="*/ 0 w 72"/>
                <a:gd name="T7" fmla="*/ 0 h 91"/>
                <a:gd name="T8" fmla="*/ 0 w 72"/>
                <a:gd name="T9" fmla="*/ 0 h 91"/>
                <a:gd name="T10" fmla="*/ 0 w 72"/>
                <a:gd name="T11" fmla="*/ 0 h 91"/>
                <a:gd name="T12" fmla="*/ 0 w 72"/>
                <a:gd name="T13" fmla="*/ 0 h 91"/>
                <a:gd name="T14" fmla="*/ 0 w 72"/>
                <a:gd name="T15" fmla="*/ 0 h 91"/>
                <a:gd name="T16" fmla="*/ 0 w 72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91"/>
                <a:gd name="T29" fmla="*/ 72 w 72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91">
                  <a:moveTo>
                    <a:pt x="0" y="3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42" y="12"/>
                  </a:lnTo>
                  <a:lnTo>
                    <a:pt x="45" y="90"/>
                  </a:lnTo>
                  <a:lnTo>
                    <a:pt x="33" y="91"/>
                  </a:lnTo>
                  <a:lnTo>
                    <a:pt x="30" y="13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476"/>
            <p:cNvSpPr>
              <a:spLocks noEditPoints="1"/>
            </p:cNvSpPr>
            <p:nvPr/>
          </p:nvSpPr>
          <p:spPr bwMode="auto">
            <a:xfrm>
              <a:off x="678" y="2609"/>
              <a:ext cx="29" cy="32"/>
            </a:xfrm>
            <a:custGeom>
              <a:avLst/>
              <a:gdLst>
                <a:gd name="T0" fmla="*/ 0 w 86"/>
                <a:gd name="T1" fmla="*/ 0 h 94"/>
                <a:gd name="T2" fmla="*/ 0 w 86"/>
                <a:gd name="T3" fmla="*/ 0 h 94"/>
                <a:gd name="T4" fmla="*/ 0 w 86"/>
                <a:gd name="T5" fmla="*/ 0 h 94"/>
                <a:gd name="T6" fmla="*/ 0 w 86"/>
                <a:gd name="T7" fmla="*/ 0 h 94"/>
                <a:gd name="T8" fmla="*/ 0 w 86"/>
                <a:gd name="T9" fmla="*/ 0 h 94"/>
                <a:gd name="T10" fmla="*/ 0 w 86"/>
                <a:gd name="T11" fmla="*/ 0 h 94"/>
                <a:gd name="T12" fmla="*/ 0 w 86"/>
                <a:gd name="T13" fmla="*/ 0 h 94"/>
                <a:gd name="T14" fmla="*/ 0 w 86"/>
                <a:gd name="T15" fmla="*/ 0 h 94"/>
                <a:gd name="T16" fmla="*/ 0 w 86"/>
                <a:gd name="T17" fmla="*/ 0 h 94"/>
                <a:gd name="T18" fmla="*/ 0 w 86"/>
                <a:gd name="T19" fmla="*/ 0 h 94"/>
                <a:gd name="T20" fmla="*/ 0 w 86"/>
                <a:gd name="T21" fmla="*/ 0 h 94"/>
                <a:gd name="T22" fmla="*/ 0 w 86"/>
                <a:gd name="T23" fmla="*/ 0 h 94"/>
                <a:gd name="T24" fmla="*/ 0 w 86"/>
                <a:gd name="T25" fmla="*/ 0 h 94"/>
                <a:gd name="T26" fmla="*/ 0 w 86"/>
                <a:gd name="T27" fmla="*/ 0 h 94"/>
                <a:gd name="T28" fmla="*/ 0 w 86"/>
                <a:gd name="T29" fmla="*/ 0 h 94"/>
                <a:gd name="T30" fmla="*/ 0 w 86"/>
                <a:gd name="T31" fmla="*/ 0 h 94"/>
                <a:gd name="T32" fmla="*/ 0 w 86"/>
                <a:gd name="T33" fmla="*/ 0 h 94"/>
                <a:gd name="T34" fmla="*/ 0 w 86"/>
                <a:gd name="T35" fmla="*/ 0 h 94"/>
                <a:gd name="T36" fmla="*/ 0 w 86"/>
                <a:gd name="T37" fmla="*/ 0 h 94"/>
                <a:gd name="T38" fmla="*/ 0 w 86"/>
                <a:gd name="T39" fmla="*/ 0 h 94"/>
                <a:gd name="T40" fmla="*/ 0 w 86"/>
                <a:gd name="T41" fmla="*/ 0 h 94"/>
                <a:gd name="T42" fmla="*/ 0 w 86"/>
                <a:gd name="T43" fmla="*/ 0 h 94"/>
                <a:gd name="T44" fmla="*/ 0 w 86"/>
                <a:gd name="T45" fmla="*/ 0 h 94"/>
                <a:gd name="T46" fmla="*/ 0 w 86"/>
                <a:gd name="T47" fmla="*/ 0 h 94"/>
                <a:gd name="T48" fmla="*/ 0 w 86"/>
                <a:gd name="T49" fmla="*/ 0 h 94"/>
                <a:gd name="T50" fmla="*/ 0 w 86"/>
                <a:gd name="T51" fmla="*/ 0 h 94"/>
                <a:gd name="T52" fmla="*/ 0 w 86"/>
                <a:gd name="T53" fmla="*/ 0 h 94"/>
                <a:gd name="T54" fmla="*/ 0 w 86"/>
                <a:gd name="T55" fmla="*/ 0 h 94"/>
                <a:gd name="T56" fmla="*/ 0 w 86"/>
                <a:gd name="T57" fmla="*/ 0 h 94"/>
                <a:gd name="T58" fmla="*/ 0 w 86"/>
                <a:gd name="T59" fmla="*/ 0 h 94"/>
                <a:gd name="T60" fmla="*/ 0 w 86"/>
                <a:gd name="T61" fmla="*/ 0 h 94"/>
                <a:gd name="T62" fmla="*/ 0 w 86"/>
                <a:gd name="T63" fmla="*/ 0 h 94"/>
                <a:gd name="T64" fmla="*/ 0 w 86"/>
                <a:gd name="T65" fmla="*/ 0 h 94"/>
                <a:gd name="T66" fmla="*/ 0 w 86"/>
                <a:gd name="T67" fmla="*/ 0 h 94"/>
                <a:gd name="T68" fmla="*/ 0 w 86"/>
                <a:gd name="T69" fmla="*/ 0 h 94"/>
                <a:gd name="T70" fmla="*/ 0 w 86"/>
                <a:gd name="T71" fmla="*/ 0 h 94"/>
                <a:gd name="T72" fmla="*/ 0 w 86"/>
                <a:gd name="T73" fmla="*/ 0 h 94"/>
                <a:gd name="T74" fmla="*/ 0 w 86"/>
                <a:gd name="T75" fmla="*/ 0 h 94"/>
                <a:gd name="T76" fmla="*/ 0 w 86"/>
                <a:gd name="T77" fmla="*/ 0 h 94"/>
                <a:gd name="T78" fmla="*/ 0 w 86"/>
                <a:gd name="T79" fmla="*/ 0 h 94"/>
                <a:gd name="T80" fmla="*/ 0 w 86"/>
                <a:gd name="T81" fmla="*/ 0 h 94"/>
                <a:gd name="T82" fmla="*/ 0 w 86"/>
                <a:gd name="T83" fmla="*/ 0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94"/>
                <a:gd name="T128" fmla="*/ 86 w 86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94">
                  <a:moveTo>
                    <a:pt x="51" y="93"/>
                  </a:moveTo>
                  <a:lnTo>
                    <a:pt x="51" y="93"/>
                  </a:lnTo>
                  <a:lnTo>
                    <a:pt x="45" y="94"/>
                  </a:lnTo>
                  <a:lnTo>
                    <a:pt x="40" y="94"/>
                  </a:lnTo>
                  <a:lnTo>
                    <a:pt x="35" y="93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5" y="82"/>
                  </a:lnTo>
                  <a:lnTo>
                    <a:pt x="10" y="76"/>
                  </a:lnTo>
                  <a:lnTo>
                    <a:pt x="5" y="69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1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1" y="11"/>
                  </a:lnTo>
                  <a:lnTo>
                    <a:pt x="76" y="17"/>
                  </a:lnTo>
                  <a:lnTo>
                    <a:pt x="80" y="24"/>
                  </a:lnTo>
                  <a:lnTo>
                    <a:pt x="83" y="32"/>
                  </a:lnTo>
                  <a:lnTo>
                    <a:pt x="85" y="39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4" y="62"/>
                  </a:lnTo>
                  <a:lnTo>
                    <a:pt x="81" y="70"/>
                  </a:lnTo>
                  <a:lnTo>
                    <a:pt x="77" y="78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2" y="90"/>
                  </a:lnTo>
                  <a:lnTo>
                    <a:pt x="57" y="92"/>
                  </a:lnTo>
                  <a:lnTo>
                    <a:pt x="51" y="93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4" y="31"/>
                  </a:lnTo>
                  <a:lnTo>
                    <a:pt x="12" y="37"/>
                  </a:lnTo>
                  <a:lnTo>
                    <a:pt x="12" y="44"/>
                  </a:lnTo>
                  <a:lnTo>
                    <a:pt x="13" y="52"/>
                  </a:lnTo>
                  <a:lnTo>
                    <a:pt x="15" y="59"/>
                  </a:lnTo>
                  <a:lnTo>
                    <a:pt x="17" y="66"/>
                  </a:lnTo>
                  <a:lnTo>
                    <a:pt x="21" y="71"/>
                  </a:lnTo>
                  <a:lnTo>
                    <a:pt x="25" y="76"/>
                  </a:lnTo>
                  <a:lnTo>
                    <a:pt x="30" y="79"/>
                  </a:lnTo>
                  <a:lnTo>
                    <a:pt x="36" y="81"/>
                  </a:lnTo>
                  <a:lnTo>
                    <a:pt x="42" y="82"/>
                  </a:lnTo>
                  <a:lnTo>
                    <a:pt x="49" y="82"/>
                  </a:lnTo>
                  <a:lnTo>
                    <a:pt x="56" y="80"/>
                  </a:lnTo>
                  <a:lnTo>
                    <a:pt x="61" y="77"/>
                  </a:lnTo>
                  <a:lnTo>
                    <a:pt x="66" y="73"/>
                  </a:lnTo>
                  <a:lnTo>
                    <a:pt x="69" y="68"/>
                  </a:lnTo>
                  <a:lnTo>
                    <a:pt x="72" y="62"/>
                  </a:lnTo>
                  <a:lnTo>
                    <a:pt x="73" y="56"/>
                  </a:lnTo>
                  <a:lnTo>
                    <a:pt x="74" y="49"/>
                  </a:lnTo>
                  <a:lnTo>
                    <a:pt x="73" y="41"/>
                  </a:lnTo>
                  <a:lnTo>
                    <a:pt x="71" y="34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60" y="17"/>
                  </a:lnTo>
                  <a:lnTo>
                    <a:pt x="55" y="14"/>
                  </a:lnTo>
                  <a:lnTo>
                    <a:pt x="50" y="12"/>
                  </a:lnTo>
                  <a:lnTo>
                    <a:pt x="43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477"/>
            <p:cNvSpPr>
              <a:spLocks/>
            </p:cNvSpPr>
            <p:nvPr/>
          </p:nvSpPr>
          <p:spPr bwMode="auto">
            <a:xfrm>
              <a:off x="708" y="2601"/>
              <a:ext cx="21" cy="34"/>
            </a:xfrm>
            <a:custGeom>
              <a:avLst/>
              <a:gdLst>
                <a:gd name="T0" fmla="*/ 0 w 67"/>
                <a:gd name="T1" fmla="*/ 0 h 101"/>
                <a:gd name="T2" fmla="*/ 0 w 67"/>
                <a:gd name="T3" fmla="*/ 0 h 101"/>
                <a:gd name="T4" fmla="*/ 0 w 67"/>
                <a:gd name="T5" fmla="*/ 0 h 101"/>
                <a:gd name="T6" fmla="*/ 0 w 67"/>
                <a:gd name="T7" fmla="*/ 0 h 101"/>
                <a:gd name="T8" fmla="*/ 0 w 67"/>
                <a:gd name="T9" fmla="*/ 0 h 101"/>
                <a:gd name="T10" fmla="*/ 0 w 67"/>
                <a:gd name="T11" fmla="*/ 0 h 101"/>
                <a:gd name="T12" fmla="*/ 0 w 67"/>
                <a:gd name="T13" fmla="*/ 0 h 101"/>
                <a:gd name="T14" fmla="*/ 0 w 67"/>
                <a:gd name="T15" fmla="*/ 0 h 101"/>
                <a:gd name="T16" fmla="*/ 0 w 67"/>
                <a:gd name="T17" fmla="*/ 0 h 101"/>
                <a:gd name="T18" fmla="*/ 0 w 67"/>
                <a:gd name="T19" fmla="*/ 0 h 101"/>
                <a:gd name="T20" fmla="*/ 0 w 67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101"/>
                <a:gd name="T35" fmla="*/ 67 w 67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101">
                  <a:moveTo>
                    <a:pt x="36" y="98"/>
                  </a:moveTo>
                  <a:lnTo>
                    <a:pt x="25" y="101"/>
                  </a:lnTo>
                  <a:lnTo>
                    <a:pt x="0" y="17"/>
                  </a:lnTo>
                  <a:lnTo>
                    <a:pt x="59" y="0"/>
                  </a:lnTo>
                  <a:lnTo>
                    <a:pt x="62" y="11"/>
                  </a:lnTo>
                  <a:lnTo>
                    <a:pt x="15" y="24"/>
                  </a:lnTo>
                  <a:lnTo>
                    <a:pt x="22" y="50"/>
                  </a:lnTo>
                  <a:lnTo>
                    <a:pt x="64" y="38"/>
                  </a:lnTo>
                  <a:lnTo>
                    <a:pt x="67" y="48"/>
                  </a:lnTo>
                  <a:lnTo>
                    <a:pt x="25" y="60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478"/>
            <p:cNvSpPr>
              <a:spLocks/>
            </p:cNvSpPr>
            <p:nvPr/>
          </p:nvSpPr>
          <p:spPr bwMode="auto">
            <a:xfrm>
              <a:off x="747" y="2589"/>
              <a:ext cx="29" cy="30"/>
            </a:xfrm>
            <a:custGeom>
              <a:avLst/>
              <a:gdLst>
                <a:gd name="T0" fmla="*/ 0 w 84"/>
                <a:gd name="T1" fmla="*/ 0 h 92"/>
                <a:gd name="T2" fmla="*/ 0 w 84"/>
                <a:gd name="T3" fmla="*/ 0 h 92"/>
                <a:gd name="T4" fmla="*/ 0 w 84"/>
                <a:gd name="T5" fmla="*/ 0 h 92"/>
                <a:gd name="T6" fmla="*/ 0 w 84"/>
                <a:gd name="T7" fmla="*/ 0 h 92"/>
                <a:gd name="T8" fmla="*/ 0 w 84"/>
                <a:gd name="T9" fmla="*/ 0 h 92"/>
                <a:gd name="T10" fmla="*/ 0 w 84"/>
                <a:gd name="T11" fmla="*/ 0 h 92"/>
                <a:gd name="T12" fmla="*/ 0 w 84"/>
                <a:gd name="T13" fmla="*/ 0 h 92"/>
                <a:gd name="T14" fmla="*/ 0 w 84"/>
                <a:gd name="T15" fmla="*/ 0 h 92"/>
                <a:gd name="T16" fmla="*/ 0 w 84"/>
                <a:gd name="T17" fmla="*/ 0 h 92"/>
                <a:gd name="T18" fmla="*/ 0 w 84"/>
                <a:gd name="T19" fmla="*/ 0 h 92"/>
                <a:gd name="T20" fmla="*/ 0 w 84"/>
                <a:gd name="T21" fmla="*/ 0 h 92"/>
                <a:gd name="T22" fmla="*/ 0 w 84"/>
                <a:gd name="T23" fmla="*/ 0 h 92"/>
                <a:gd name="T24" fmla="*/ 0 w 84"/>
                <a:gd name="T25" fmla="*/ 0 h 92"/>
                <a:gd name="T26" fmla="*/ 0 w 84"/>
                <a:gd name="T27" fmla="*/ 0 h 92"/>
                <a:gd name="T28" fmla="*/ 0 w 84"/>
                <a:gd name="T29" fmla="*/ 0 h 92"/>
                <a:gd name="T30" fmla="*/ 0 w 84"/>
                <a:gd name="T31" fmla="*/ 0 h 92"/>
                <a:gd name="T32" fmla="*/ 0 w 84"/>
                <a:gd name="T33" fmla="*/ 0 h 92"/>
                <a:gd name="T34" fmla="*/ 0 w 84"/>
                <a:gd name="T35" fmla="*/ 0 h 92"/>
                <a:gd name="T36" fmla="*/ 0 w 84"/>
                <a:gd name="T37" fmla="*/ 0 h 92"/>
                <a:gd name="T38" fmla="*/ 0 w 84"/>
                <a:gd name="T39" fmla="*/ 0 h 92"/>
                <a:gd name="T40" fmla="*/ 0 w 84"/>
                <a:gd name="T41" fmla="*/ 0 h 92"/>
                <a:gd name="T42" fmla="*/ 0 w 84"/>
                <a:gd name="T43" fmla="*/ 0 h 92"/>
                <a:gd name="T44" fmla="*/ 0 w 84"/>
                <a:gd name="T45" fmla="*/ 0 h 92"/>
                <a:gd name="T46" fmla="*/ 0 w 84"/>
                <a:gd name="T47" fmla="*/ 0 h 92"/>
                <a:gd name="T48" fmla="*/ 0 w 84"/>
                <a:gd name="T49" fmla="*/ 0 h 92"/>
                <a:gd name="T50" fmla="*/ 0 w 84"/>
                <a:gd name="T51" fmla="*/ 0 h 92"/>
                <a:gd name="T52" fmla="*/ 0 w 84"/>
                <a:gd name="T53" fmla="*/ 0 h 92"/>
                <a:gd name="T54" fmla="*/ 0 w 84"/>
                <a:gd name="T55" fmla="*/ 0 h 92"/>
                <a:gd name="T56" fmla="*/ 0 w 84"/>
                <a:gd name="T57" fmla="*/ 0 h 92"/>
                <a:gd name="T58" fmla="*/ 0 w 84"/>
                <a:gd name="T59" fmla="*/ 0 h 92"/>
                <a:gd name="T60" fmla="*/ 0 w 84"/>
                <a:gd name="T61" fmla="*/ 0 h 92"/>
                <a:gd name="T62" fmla="*/ 0 w 84"/>
                <a:gd name="T63" fmla="*/ 0 h 92"/>
                <a:gd name="T64" fmla="*/ 0 w 84"/>
                <a:gd name="T65" fmla="*/ 0 h 92"/>
                <a:gd name="T66" fmla="*/ 0 w 84"/>
                <a:gd name="T67" fmla="*/ 0 h 92"/>
                <a:gd name="T68" fmla="*/ 0 w 84"/>
                <a:gd name="T69" fmla="*/ 0 h 92"/>
                <a:gd name="T70" fmla="*/ 0 w 84"/>
                <a:gd name="T71" fmla="*/ 0 h 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92"/>
                <a:gd name="T110" fmla="*/ 84 w 84"/>
                <a:gd name="T111" fmla="*/ 92 h 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92">
                  <a:moveTo>
                    <a:pt x="59" y="20"/>
                  </a:moveTo>
                  <a:lnTo>
                    <a:pt x="59" y="20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48" y="11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2" y="35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6" y="56"/>
                  </a:lnTo>
                  <a:lnTo>
                    <a:pt x="19" y="63"/>
                  </a:lnTo>
                  <a:lnTo>
                    <a:pt x="23" y="69"/>
                  </a:lnTo>
                  <a:lnTo>
                    <a:pt x="27" y="74"/>
                  </a:lnTo>
                  <a:lnTo>
                    <a:pt x="32" y="78"/>
                  </a:lnTo>
                  <a:lnTo>
                    <a:pt x="37" y="80"/>
                  </a:lnTo>
                  <a:lnTo>
                    <a:pt x="44" y="81"/>
                  </a:lnTo>
                  <a:lnTo>
                    <a:pt x="51" y="81"/>
                  </a:lnTo>
                  <a:lnTo>
                    <a:pt x="58" y="78"/>
                  </a:lnTo>
                  <a:lnTo>
                    <a:pt x="64" y="75"/>
                  </a:lnTo>
                  <a:lnTo>
                    <a:pt x="66" y="72"/>
                  </a:lnTo>
                  <a:lnTo>
                    <a:pt x="69" y="69"/>
                  </a:lnTo>
                  <a:lnTo>
                    <a:pt x="71" y="65"/>
                  </a:lnTo>
                  <a:lnTo>
                    <a:pt x="72" y="60"/>
                  </a:lnTo>
                  <a:lnTo>
                    <a:pt x="72" y="53"/>
                  </a:lnTo>
                  <a:lnTo>
                    <a:pt x="72" y="46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3"/>
                  </a:lnTo>
                  <a:lnTo>
                    <a:pt x="83" y="62"/>
                  </a:lnTo>
                  <a:lnTo>
                    <a:pt x="81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8" y="85"/>
                  </a:lnTo>
                  <a:lnTo>
                    <a:pt x="60" y="89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0" y="90"/>
                  </a:lnTo>
                  <a:lnTo>
                    <a:pt x="23" y="86"/>
                  </a:lnTo>
                  <a:lnTo>
                    <a:pt x="16" y="80"/>
                  </a:lnTo>
                  <a:lnTo>
                    <a:pt x="10" y="72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1"/>
                  </a:lnTo>
                  <a:lnTo>
                    <a:pt x="70" y="15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479"/>
            <p:cNvSpPr>
              <a:spLocks noEditPoints="1"/>
            </p:cNvSpPr>
            <p:nvPr/>
          </p:nvSpPr>
          <p:spPr bwMode="auto">
            <a:xfrm>
              <a:off x="774" y="2575"/>
              <a:ext cx="30" cy="32"/>
            </a:xfrm>
            <a:custGeom>
              <a:avLst/>
              <a:gdLst>
                <a:gd name="T0" fmla="*/ 0 w 89"/>
                <a:gd name="T1" fmla="*/ 0 h 94"/>
                <a:gd name="T2" fmla="*/ 0 w 89"/>
                <a:gd name="T3" fmla="*/ 0 h 94"/>
                <a:gd name="T4" fmla="*/ 0 w 89"/>
                <a:gd name="T5" fmla="*/ 0 h 94"/>
                <a:gd name="T6" fmla="*/ 0 w 89"/>
                <a:gd name="T7" fmla="*/ 0 h 94"/>
                <a:gd name="T8" fmla="*/ 0 w 89"/>
                <a:gd name="T9" fmla="*/ 0 h 94"/>
                <a:gd name="T10" fmla="*/ 0 w 89"/>
                <a:gd name="T11" fmla="*/ 0 h 94"/>
                <a:gd name="T12" fmla="*/ 0 w 89"/>
                <a:gd name="T13" fmla="*/ 0 h 94"/>
                <a:gd name="T14" fmla="*/ 0 w 89"/>
                <a:gd name="T15" fmla="*/ 0 h 94"/>
                <a:gd name="T16" fmla="*/ 0 w 89"/>
                <a:gd name="T17" fmla="*/ 0 h 94"/>
                <a:gd name="T18" fmla="*/ 0 w 89"/>
                <a:gd name="T19" fmla="*/ 0 h 94"/>
                <a:gd name="T20" fmla="*/ 0 w 89"/>
                <a:gd name="T21" fmla="*/ 0 h 94"/>
                <a:gd name="T22" fmla="*/ 0 w 89"/>
                <a:gd name="T23" fmla="*/ 0 h 94"/>
                <a:gd name="T24" fmla="*/ 0 w 89"/>
                <a:gd name="T25" fmla="*/ 0 h 94"/>
                <a:gd name="T26" fmla="*/ 0 w 89"/>
                <a:gd name="T27" fmla="*/ 0 h 94"/>
                <a:gd name="T28" fmla="*/ 0 w 89"/>
                <a:gd name="T29" fmla="*/ 0 h 94"/>
                <a:gd name="T30" fmla="*/ 0 w 89"/>
                <a:gd name="T31" fmla="*/ 0 h 94"/>
                <a:gd name="T32" fmla="*/ 0 w 89"/>
                <a:gd name="T33" fmla="*/ 0 h 94"/>
                <a:gd name="T34" fmla="*/ 0 w 89"/>
                <a:gd name="T35" fmla="*/ 0 h 94"/>
                <a:gd name="T36" fmla="*/ 0 w 89"/>
                <a:gd name="T37" fmla="*/ 0 h 94"/>
                <a:gd name="T38" fmla="*/ 0 w 89"/>
                <a:gd name="T39" fmla="*/ 0 h 94"/>
                <a:gd name="T40" fmla="*/ 0 w 89"/>
                <a:gd name="T41" fmla="*/ 0 h 94"/>
                <a:gd name="T42" fmla="*/ 0 w 89"/>
                <a:gd name="T43" fmla="*/ 0 h 94"/>
                <a:gd name="T44" fmla="*/ 0 w 89"/>
                <a:gd name="T45" fmla="*/ 0 h 94"/>
                <a:gd name="T46" fmla="*/ 0 w 89"/>
                <a:gd name="T47" fmla="*/ 0 h 94"/>
                <a:gd name="T48" fmla="*/ 0 w 89"/>
                <a:gd name="T49" fmla="*/ 0 h 94"/>
                <a:gd name="T50" fmla="*/ 0 w 89"/>
                <a:gd name="T51" fmla="*/ 0 h 94"/>
                <a:gd name="T52" fmla="*/ 0 w 89"/>
                <a:gd name="T53" fmla="*/ 0 h 94"/>
                <a:gd name="T54" fmla="*/ 0 w 89"/>
                <a:gd name="T55" fmla="*/ 0 h 94"/>
                <a:gd name="T56" fmla="*/ 0 w 89"/>
                <a:gd name="T57" fmla="*/ 0 h 94"/>
                <a:gd name="T58" fmla="*/ 0 w 89"/>
                <a:gd name="T59" fmla="*/ 0 h 94"/>
                <a:gd name="T60" fmla="*/ 0 w 89"/>
                <a:gd name="T61" fmla="*/ 0 h 94"/>
                <a:gd name="T62" fmla="*/ 0 w 89"/>
                <a:gd name="T63" fmla="*/ 0 h 94"/>
                <a:gd name="T64" fmla="*/ 0 w 89"/>
                <a:gd name="T65" fmla="*/ 0 h 94"/>
                <a:gd name="T66" fmla="*/ 0 w 89"/>
                <a:gd name="T67" fmla="*/ 0 h 94"/>
                <a:gd name="T68" fmla="*/ 0 w 89"/>
                <a:gd name="T69" fmla="*/ 0 h 94"/>
                <a:gd name="T70" fmla="*/ 0 w 89"/>
                <a:gd name="T71" fmla="*/ 0 h 94"/>
                <a:gd name="T72" fmla="*/ 0 w 89"/>
                <a:gd name="T73" fmla="*/ 0 h 94"/>
                <a:gd name="T74" fmla="*/ 0 w 89"/>
                <a:gd name="T75" fmla="*/ 0 h 94"/>
                <a:gd name="T76" fmla="*/ 0 w 89"/>
                <a:gd name="T77" fmla="*/ 0 h 94"/>
                <a:gd name="T78" fmla="*/ 0 w 89"/>
                <a:gd name="T79" fmla="*/ 0 h 94"/>
                <a:gd name="T80" fmla="*/ 0 w 89"/>
                <a:gd name="T81" fmla="*/ 0 h 94"/>
                <a:gd name="T82" fmla="*/ 0 w 89"/>
                <a:gd name="T83" fmla="*/ 0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94"/>
                <a:gd name="T128" fmla="*/ 89 w 89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94">
                  <a:moveTo>
                    <a:pt x="67" y="88"/>
                  </a:moveTo>
                  <a:lnTo>
                    <a:pt x="67" y="88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38" y="93"/>
                  </a:lnTo>
                  <a:lnTo>
                    <a:pt x="30" y="91"/>
                  </a:lnTo>
                  <a:lnTo>
                    <a:pt x="22" y="86"/>
                  </a:lnTo>
                  <a:lnTo>
                    <a:pt x="16" y="81"/>
                  </a:lnTo>
                  <a:lnTo>
                    <a:pt x="11" y="75"/>
                  </a:lnTo>
                  <a:lnTo>
                    <a:pt x="7" y="69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7" y="40"/>
                  </a:lnTo>
                  <a:lnTo>
                    <a:pt x="89" y="50"/>
                  </a:lnTo>
                  <a:lnTo>
                    <a:pt x="89" y="58"/>
                  </a:lnTo>
                  <a:lnTo>
                    <a:pt x="87" y="66"/>
                  </a:lnTo>
                  <a:lnTo>
                    <a:pt x="83" y="74"/>
                  </a:lnTo>
                  <a:lnTo>
                    <a:pt x="80" y="78"/>
                  </a:lnTo>
                  <a:lnTo>
                    <a:pt x="76" y="82"/>
                  </a:lnTo>
                  <a:lnTo>
                    <a:pt x="72" y="85"/>
                  </a:lnTo>
                  <a:lnTo>
                    <a:pt x="67" y="88"/>
                  </a:lnTo>
                  <a:close/>
                  <a:moveTo>
                    <a:pt x="27" y="16"/>
                  </a:moveTo>
                  <a:lnTo>
                    <a:pt x="27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29"/>
                  </a:lnTo>
                  <a:lnTo>
                    <a:pt x="12" y="35"/>
                  </a:lnTo>
                  <a:lnTo>
                    <a:pt x="12" y="43"/>
                  </a:lnTo>
                  <a:lnTo>
                    <a:pt x="13" y="49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6" y="74"/>
                  </a:lnTo>
                  <a:lnTo>
                    <a:pt x="32" y="78"/>
                  </a:lnTo>
                  <a:lnTo>
                    <a:pt x="37" y="81"/>
                  </a:lnTo>
                  <a:lnTo>
                    <a:pt x="43" y="83"/>
                  </a:lnTo>
                  <a:lnTo>
                    <a:pt x="49" y="83"/>
                  </a:lnTo>
                  <a:lnTo>
                    <a:pt x="55" y="82"/>
                  </a:lnTo>
                  <a:lnTo>
                    <a:pt x="62" y="79"/>
                  </a:lnTo>
                  <a:lnTo>
                    <a:pt x="67" y="75"/>
                  </a:lnTo>
                  <a:lnTo>
                    <a:pt x="72" y="71"/>
                  </a:lnTo>
                  <a:lnTo>
                    <a:pt x="75" y="65"/>
                  </a:lnTo>
                  <a:lnTo>
                    <a:pt x="76" y="59"/>
                  </a:lnTo>
                  <a:lnTo>
                    <a:pt x="77" y="53"/>
                  </a:lnTo>
                  <a:lnTo>
                    <a:pt x="76" y="47"/>
                  </a:lnTo>
                  <a:lnTo>
                    <a:pt x="74" y="39"/>
                  </a:lnTo>
                  <a:lnTo>
                    <a:pt x="71" y="32"/>
                  </a:lnTo>
                  <a:lnTo>
                    <a:pt x="67" y="26"/>
                  </a:lnTo>
                  <a:lnTo>
                    <a:pt x="62" y="21"/>
                  </a:lnTo>
                  <a:lnTo>
                    <a:pt x="57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480"/>
            <p:cNvSpPr>
              <a:spLocks/>
            </p:cNvSpPr>
            <p:nvPr/>
          </p:nvSpPr>
          <p:spPr bwMode="auto">
            <a:xfrm>
              <a:off x="796" y="2553"/>
              <a:ext cx="42" cy="41"/>
            </a:xfrm>
            <a:custGeom>
              <a:avLst/>
              <a:gdLst>
                <a:gd name="T0" fmla="*/ 0 w 121"/>
                <a:gd name="T1" fmla="*/ 0 h 121"/>
                <a:gd name="T2" fmla="*/ 0 w 121"/>
                <a:gd name="T3" fmla="*/ 0 h 121"/>
                <a:gd name="T4" fmla="*/ 0 w 121"/>
                <a:gd name="T5" fmla="*/ 0 h 121"/>
                <a:gd name="T6" fmla="*/ 0 w 121"/>
                <a:gd name="T7" fmla="*/ 0 h 121"/>
                <a:gd name="T8" fmla="*/ 0 w 121"/>
                <a:gd name="T9" fmla="*/ 0 h 121"/>
                <a:gd name="T10" fmla="*/ 0 w 121"/>
                <a:gd name="T11" fmla="*/ 0 h 121"/>
                <a:gd name="T12" fmla="*/ 0 w 121"/>
                <a:gd name="T13" fmla="*/ 0 h 121"/>
                <a:gd name="T14" fmla="*/ 0 w 121"/>
                <a:gd name="T15" fmla="*/ 0 h 121"/>
                <a:gd name="T16" fmla="*/ 0 w 121"/>
                <a:gd name="T17" fmla="*/ 0 h 121"/>
                <a:gd name="T18" fmla="*/ 0 w 121"/>
                <a:gd name="T19" fmla="*/ 0 h 121"/>
                <a:gd name="T20" fmla="*/ 0 w 121"/>
                <a:gd name="T21" fmla="*/ 0 h 121"/>
                <a:gd name="T22" fmla="*/ 0 w 121"/>
                <a:gd name="T23" fmla="*/ 0 h 121"/>
                <a:gd name="T24" fmla="*/ 0 w 121"/>
                <a:gd name="T25" fmla="*/ 0 h 121"/>
                <a:gd name="T26" fmla="*/ 0 w 121"/>
                <a:gd name="T27" fmla="*/ 0 h 121"/>
                <a:gd name="T28" fmla="*/ 0 w 121"/>
                <a:gd name="T29" fmla="*/ 0 h 121"/>
                <a:gd name="T30" fmla="*/ 0 w 121"/>
                <a:gd name="T31" fmla="*/ 0 h 121"/>
                <a:gd name="T32" fmla="*/ 0 w 121"/>
                <a:gd name="T33" fmla="*/ 0 h 121"/>
                <a:gd name="T34" fmla="*/ 0 w 121"/>
                <a:gd name="T35" fmla="*/ 0 h 121"/>
                <a:gd name="T36" fmla="*/ 0 w 121"/>
                <a:gd name="T37" fmla="*/ 0 h 121"/>
                <a:gd name="T38" fmla="*/ 0 w 121"/>
                <a:gd name="T39" fmla="*/ 0 h 121"/>
                <a:gd name="T40" fmla="*/ 0 w 121"/>
                <a:gd name="T41" fmla="*/ 0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21"/>
                <a:gd name="T65" fmla="*/ 121 w 121"/>
                <a:gd name="T66" fmla="*/ 121 h 1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21">
                  <a:moveTo>
                    <a:pt x="111" y="79"/>
                  </a:moveTo>
                  <a:lnTo>
                    <a:pt x="81" y="36"/>
                  </a:lnTo>
                  <a:lnTo>
                    <a:pt x="69" y="18"/>
                  </a:lnTo>
                  <a:lnTo>
                    <a:pt x="91" y="93"/>
                  </a:lnTo>
                  <a:lnTo>
                    <a:pt x="81" y="99"/>
                  </a:lnTo>
                  <a:lnTo>
                    <a:pt x="18" y="54"/>
                  </a:lnTo>
                  <a:lnTo>
                    <a:pt x="30" y="71"/>
                  </a:lnTo>
                  <a:lnTo>
                    <a:pt x="61" y="115"/>
                  </a:lnTo>
                  <a:lnTo>
                    <a:pt x="52" y="121"/>
                  </a:lnTo>
                  <a:lnTo>
                    <a:pt x="0" y="49"/>
                  </a:lnTo>
                  <a:lnTo>
                    <a:pt x="14" y="39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56" y="10"/>
                  </a:lnTo>
                  <a:lnTo>
                    <a:pt x="70" y="0"/>
                  </a:lnTo>
                  <a:lnTo>
                    <a:pt x="121" y="72"/>
                  </a:lnTo>
                  <a:lnTo>
                    <a:pt x="111" y="7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481"/>
            <p:cNvSpPr>
              <a:spLocks/>
            </p:cNvSpPr>
            <p:nvPr/>
          </p:nvSpPr>
          <p:spPr bwMode="auto">
            <a:xfrm>
              <a:off x="825" y="2530"/>
              <a:ext cx="38" cy="41"/>
            </a:xfrm>
            <a:custGeom>
              <a:avLst/>
              <a:gdLst>
                <a:gd name="T0" fmla="*/ 0 w 122"/>
                <a:gd name="T1" fmla="*/ 0 h 122"/>
                <a:gd name="T2" fmla="*/ 0 w 122"/>
                <a:gd name="T3" fmla="*/ 0 h 122"/>
                <a:gd name="T4" fmla="*/ 0 w 122"/>
                <a:gd name="T5" fmla="*/ 0 h 122"/>
                <a:gd name="T6" fmla="*/ 0 w 122"/>
                <a:gd name="T7" fmla="*/ 0 h 122"/>
                <a:gd name="T8" fmla="*/ 0 w 122"/>
                <a:gd name="T9" fmla="*/ 0 h 122"/>
                <a:gd name="T10" fmla="*/ 0 w 122"/>
                <a:gd name="T11" fmla="*/ 0 h 122"/>
                <a:gd name="T12" fmla="*/ 0 w 122"/>
                <a:gd name="T13" fmla="*/ 0 h 122"/>
                <a:gd name="T14" fmla="*/ 0 w 122"/>
                <a:gd name="T15" fmla="*/ 0 h 122"/>
                <a:gd name="T16" fmla="*/ 0 w 122"/>
                <a:gd name="T17" fmla="*/ 0 h 122"/>
                <a:gd name="T18" fmla="*/ 0 w 122"/>
                <a:gd name="T19" fmla="*/ 0 h 122"/>
                <a:gd name="T20" fmla="*/ 0 w 122"/>
                <a:gd name="T21" fmla="*/ 0 h 122"/>
                <a:gd name="T22" fmla="*/ 0 w 122"/>
                <a:gd name="T23" fmla="*/ 0 h 122"/>
                <a:gd name="T24" fmla="*/ 0 w 122"/>
                <a:gd name="T25" fmla="*/ 0 h 122"/>
                <a:gd name="T26" fmla="*/ 0 w 122"/>
                <a:gd name="T27" fmla="*/ 0 h 122"/>
                <a:gd name="T28" fmla="*/ 0 w 122"/>
                <a:gd name="T29" fmla="*/ 0 h 122"/>
                <a:gd name="T30" fmla="*/ 0 w 122"/>
                <a:gd name="T31" fmla="*/ 0 h 122"/>
                <a:gd name="T32" fmla="*/ 0 w 122"/>
                <a:gd name="T33" fmla="*/ 0 h 122"/>
                <a:gd name="T34" fmla="*/ 0 w 122"/>
                <a:gd name="T35" fmla="*/ 0 h 122"/>
                <a:gd name="T36" fmla="*/ 0 w 122"/>
                <a:gd name="T37" fmla="*/ 0 h 122"/>
                <a:gd name="T38" fmla="*/ 0 w 122"/>
                <a:gd name="T39" fmla="*/ 0 h 122"/>
                <a:gd name="T40" fmla="*/ 0 w 122"/>
                <a:gd name="T41" fmla="*/ 0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22"/>
                <a:gd name="T65" fmla="*/ 122 w 12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22">
                  <a:moveTo>
                    <a:pt x="114" y="74"/>
                  </a:moveTo>
                  <a:lnTo>
                    <a:pt x="78" y="35"/>
                  </a:lnTo>
                  <a:lnTo>
                    <a:pt x="64" y="18"/>
                  </a:lnTo>
                  <a:lnTo>
                    <a:pt x="94" y="90"/>
                  </a:lnTo>
                  <a:lnTo>
                    <a:pt x="85" y="98"/>
                  </a:lnTo>
                  <a:lnTo>
                    <a:pt x="18" y="60"/>
                  </a:lnTo>
                  <a:lnTo>
                    <a:pt x="33" y="76"/>
                  </a:lnTo>
                  <a:lnTo>
                    <a:pt x="67" y="115"/>
                  </a:lnTo>
                  <a:lnTo>
                    <a:pt x="58" y="122"/>
                  </a:lnTo>
                  <a:lnTo>
                    <a:pt x="0" y="57"/>
                  </a:lnTo>
                  <a:lnTo>
                    <a:pt x="13" y="45"/>
                  </a:lnTo>
                  <a:lnTo>
                    <a:pt x="81" y="84"/>
                  </a:lnTo>
                  <a:lnTo>
                    <a:pt x="51" y="11"/>
                  </a:lnTo>
                  <a:lnTo>
                    <a:pt x="63" y="0"/>
                  </a:lnTo>
                  <a:lnTo>
                    <a:pt x="122" y="67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482"/>
            <p:cNvSpPr>
              <a:spLocks/>
            </p:cNvSpPr>
            <p:nvPr/>
          </p:nvSpPr>
          <p:spPr bwMode="auto">
            <a:xfrm>
              <a:off x="850" y="2511"/>
              <a:ext cx="34" cy="35"/>
            </a:xfrm>
            <a:custGeom>
              <a:avLst/>
              <a:gdLst>
                <a:gd name="T0" fmla="*/ 0 w 110"/>
                <a:gd name="T1" fmla="*/ 0 h 107"/>
                <a:gd name="T2" fmla="*/ 0 w 110"/>
                <a:gd name="T3" fmla="*/ 0 h 107"/>
                <a:gd name="T4" fmla="*/ 0 w 110"/>
                <a:gd name="T5" fmla="*/ 0 h 107"/>
                <a:gd name="T6" fmla="*/ 0 w 110"/>
                <a:gd name="T7" fmla="*/ 0 h 107"/>
                <a:gd name="T8" fmla="*/ 0 w 110"/>
                <a:gd name="T9" fmla="*/ 0 h 107"/>
                <a:gd name="T10" fmla="*/ 0 w 110"/>
                <a:gd name="T11" fmla="*/ 0 h 107"/>
                <a:gd name="T12" fmla="*/ 0 w 110"/>
                <a:gd name="T13" fmla="*/ 0 h 107"/>
                <a:gd name="T14" fmla="*/ 0 w 110"/>
                <a:gd name="T15" fmla="*/ 0 h 107"/>
                <a:gd name="T16" fmla="*/ 0 w 110"/>
                <a:gd name="T17" fmla="*/ 0 h 107"/>
                <a:gd name="T18" fmla="*/ 0 w 110"/>
                <a:gd name="T19" fmla="*/ 0 h 107"/>
                <a:gd name="T20" fmla="*/ 0 w 110"/>
                <a:gd name="T21" fmla="*/ 0 h 107"/>
                <a:gd name="T22" fmla="*/ 0 w 110"/>
                <a:gd name="T23" fmla="*/ 0 h 107"/>
                <a:gd name="T24" fmla="*/ 0 w 110"/>
                <a:gd name="T25" fmla="*/ 0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07"/>
                <a:gd name="T41" fmla="*/ 110 w 110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07">
                  <a:moveTo>
                    <a:pt x="110" y="59"/>
                  </a:moveTo>
                  <a:lnTo>
                    <a:pt x="66" y="107"/>
                  </a:lnTo>
                  <a:lnTo>
                    <a:pt x="0" y="47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16" y="45"/>
                  </a:lnTo>
                  <a:lnTo>
                    <a:pt x="37" y="64"/>
                  </a:lnTo>
                  <a:lnTo>
                    <a:pt x="70" y="28"/>
                  </a:lnTo>
                  <a:lnTo>
                    <a:pt x="77" y="35"/>
                  </a:lnTo>
                  <a:lnTo>
                    <a:pt x="45" y="71"/>
                  </a:lnTo>
                  <a:lnTo>
                    <a:pt x="66" y="92"/>
                  </a:lnTo>
                  <a:lnTo>
                    <a:pt x="102" y="52"/>
                  </a:lnTo>
                  <a:lnTo>
                    <a:pt x="110" y="5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483"/>
            <p:cNvSpPr>
              <a:spLocks noEditPoints="1"/>
            </p:cNvSpPr>
            <p:nvPr/>
          </p:nvSpPr>
          <p:spPr bwMode="auto">
            <a:xfrm>
              <a:off x="867" y="2491"/>
              <a:ext cx="38" cy="33"/>
            </a:xfrm>
            <a:custGeom>
              <a:avLst/>
              <a:gdLst>
                <a:gd name="T0" fmla="*/ 0 w 114"/>
                <a:gd name="T1" fmla="*/ 0 h 99"/>
                <a:gd name="T2" fmla="*/ 0 w 114"/>
                <a:gd name="T3" fmla="*/ 0 h 99"/>
                <a:gd name="T4" fmla="*/ 0 w 114"/>
                <a:gd name="T5" fmla="*/ 0 h 99"/>
                <a:gd name="T6" fmla="*/ 0 w 114"/>
                <a:gd name="T7" fmla="*/ 0 h 99"/>
                <a:gd name="T8" fmla="*/ 0 w 114"/>
                <a:gd name="T9" fmla="*/ 0 h 99"/>
                <a:gd name="T10" fmla="*/ 0 w 114"/>
                <a:gd name="T11" fmla="*/ 0 h 99"/>
                <a:gd name="T12" fmla="*/ 0 w 114"/>
                <a:gd name="T13" fmla="*/ 0 h 99"/>
                <a:gd name="T14" fmla="*/ 0 w 114"/>
                <a:gd name="T15" fmla="*/ 0 h 99"/>
                <a:gd name="T16" fmla="*/ 0 w 114"/>
                <a:gd name="T17" fmla="*/ 0 h 99"/>
                <a:gd name="T18" fmla="*/ 0 w 114"/>
                <a:gd name="T19" fmla="*/ 0 h 99"/>
                <a:gd name="T20" fmla="*/ 0 w 114"/>
                <a:gd name="T21" fmla="*/ 0 h 99"/>
                <a:gd name="T22" fmla="*/ 0 w 114"/>
                <a:gd name="T23" fmla="*/ 0 h 99"/>
                <a:gd name="T24" fmla="*/ 0 w 114"/>
                <a:gd name="T25" fmla="*/ 0 h 99"/>
                <a:gd name="T26" fmla="*/ 0 w 114"/>
                <a:gd name="T27" fmla="*/ 0 h 99"/>
                <a:gd name="T28" fmla="*/ 0 w 114"/>
                <a:gd name="T29" fmla="*/ 0 h 99"/>
                <a:gd name="T30" fmla="*/ 0 w 114"/>
                <a:gd name="T31" fmla="*/ 0 h 99"/>
                <a:gd name="T32" fmla="*/ 0 w 114"/>
                <a:gd name="T33" fmla="*/ 0 h 99"/>
                <a:gd name="T34" fmla="*/ 0 w 114"/>
                <a:gd name="T35" fmla="*/ 0 h 99"/>
                <a:gd name="T36" fmla="*/ 0 w 114"/>
                <a:gd name="T37" fmla="*/ 0 h 99"/>
                <a:gd name="T38" fmla="*/ 0 w 114"/>
                <a:gd name="T39" fmla="*/ 0 h 99"/>
                <a:gd name="T40" fmla="*/ 0 w 114"/>
                <a:gd name="T41" fmla="*/ 0 h 99"/>
                <a:gd name="T42" fmla="*/ 0 w 114"/>
                <a:gd name="T43" fmla="*/ 0 h 99"/>
                <a:gd name="T44" fmla="*/ 0 w 114"/>
                <a:gd name="T45" fmla="*/ 0 h 99"/>
                <a:gd name="T46" fmla="*/ 0 w 114"/>
                <a:gd name="T47" fmla="*/ 0 h 99"/>
                <a:gd name="T48" fmla="*/ 0 w 114"/>
                <a:gd name="T49" fmla="*/ 0 h 99"/>
                <a:gd name="T50" fmla="*/ 0 w 114"/>
                <a:gd name="T51" fmla="*/ 0 h 99"/>
                <a:gd name="T52" fmla="*/ 0 w 114"/>
                <a:gd name="T53" fmla="*/ 0 h 99"/>
                <a:gd name="T54" fmla="*/ 0 w 114"/>
                <a:gd name="T55" fmla="*/ 0 h 99"/>
                <a:gd name="T56" fmla="*/ 0 w 114"/>
                <a:gd name="T57" fmla="*/ 0 h 99"/>
                <a:gd name="T58" fmla="*/ 0 w 114"/>
                <a:gd name="T59" fmla="*/ 0 h 99"/>
                <a:gd name="T60" fmla="*/ 0 w 114"/>
                <a:gd name="T61" fmla="*/ 0 h 99"/>
                <a:gd name="T62" fmla="*/ 0 w 114"/>
                <a:gd name="T63" fmla="*/ 0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4"/>
                <a:gd name="T97" fmla="*/ 0 h 99"/>
                <a:gd name="T98" fmla="*/ 114 w 11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4" h="99">
                  <a:moveTo>
                    <a:pt x="77" y="90"/>
                  </a:moveTo>
                  <a:lnTo>
                    <a:pt x="69" y="99"/>
                  </a:lnTo>
                  <a:lnTo>
                    <a:pt x="0" y="46"/>
                  </a:lnTo>
                  <a:lnTo>
                    <a:pt x="24" y="14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4" y="8"/>
                  </a:lnTo>
                  <a:lnTo>
                    <a:pt x="66" y="11"/>
                  </a:lnTo>
                  <a:lnTo>
                    <a:pt x="69" y="17"/>
                  </a:lnTo>
                  <a:lnTo>
                    <a:pt x="70" y="22"/>
                  </a:lnTo>
                  <a:lnTo>
                    <a:pt x="70" y="27"/>
                  </a:lnTo>
                  <a:lnTo>
                    <a:pt x="73" y="26"/>
                  </a:lnTo>
                  <a:lnTo>
                    <a:pt x="78" y="25"/>
                  </a:lnTo>
                  <a:lnTo>
                    <a:pt x="83" y="26"/>
                  </a:lnTo>
                  <a:lnTo>
                    <a:pt x="89" y="29"/>
                  </a:lnTo>
                  <a:lnTo>
                    <a:pt x="102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2" y="40"/>
                  </a:lnTo>
                  <a:lnTo>
                    <a:pt x="114" y="41"/>
                  </a:lnTo>
                  <a:lnTo>
                    <a:pt x="105" y="53"/>
                  </a:lnTo>
                  <a:lnTo>
                    <a:pt x="100" y="50"/>
                  </a:lnTo>
                  <a:lnTo>
                    <a:pt x="94" y="47"/>
                  </a:lnTo>
                  <a:lnTo>
                    <a:pt x="86" y="41"/>
                  </a:lnTo>
                  <a:lnTo>
                    <a:pt x="81" y="38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3" y="37"/>
                  </a:lnTo>
                  <a:lnTo>
                    <a:pt x="70" y="38"/>
                  </a:lnTo>
                  <a:lnTo>
                    <a:pt x="67" y="40"/>
                  </a:lnTo>
                  <a:lnTo>
                    <a:pt x="64" y="44"/>
                  </a:lnTo>
                  <a:lnTo>
                    <a:pt x="47" y="67"/>
                  </a:lnTo>
                  <a:lnTo>
                    <a:pt x="77" y="90"/>
                  </a:lnTo>
                  <a:close/>
                  <a:moveTo>
                    <a:pt x="39" y="61"/>
                  </a:moveTo>
                  <a:lnTo>
                    <a:pt x="55" y="39"/>
                  </a:lnTo>
                  <a:lnTo>
                    <a:pt x="59" y="33"/>
                  </a:lnTo>
                  <a:lnTo>
                    <a:pt x="60" y="30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59" y="21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50" y="13"/>
                  </a:lnTo>
                  <a:lnTo>
                    <a:pt x="47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6" y="15"/>
                  </a:lnTo>
                  <a:lnTo>
                    <a:pt x="33" y="19"/>
                  </a:lnTo>
                  <a:lnTo>
                    <a:pt x="15" y="43"/>
                  </a:lnTo>
                  <a:lnTo>
                    <a:pt x="39" y="61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484"/>
            <p:cNvSpPr>
              <a:spLocks/>
            </p:cNvSpPr>
            <p:nvPr/>
          </p:nvSpPr>
          <p:spPr bwMode="auto">
            <a:xfrm>
              <a:off x="888" y="2466"/>
              <a:ext cx="32" cy="29"/>
            </a:xfrm>
            <a:custGeom>
              <a:avLst/>
              <a:gdLst>
                <a:gd name="T0" fmla="*/ 0 w 92"/>
                <a:gd name="T1" fmla="*/ 0 h 88"/>
                <a:gd name="T2" fmla="*/ 0 w 92"/>
                <a:gd name="T3" fmla="*/ 0 h 88"/>
                <a:gd name="T4" fmla="*/ 0 w 92"/>
                <a:gd name="T5" fmla="*/ 0 h 88"/>
                <a:gd name="T6" fmla="*/ 0 w 92"/>
                <a:gd name="T7" fmla="*/ 0 h 88"/>
                <a:gd name="T8" fmla="*/ 0 w 92"/>
                <a:gd name="T9" fmla="*/ 0 h 88"/>
                <a:gd name="T10" fmla="*/ 0 w 92"/>
                <a:gd name="T11" fmla="*/ 0 h 88"/>
                <a:gd name="T12" fmla="*/ 0 w 92"/>
                <a:gd name="T13" fmla="*/ 0 h 88"/>
                <a:gd name="T14" fmla="*/ 0 w 92"/>
                <a:gd name="T15" fmla="*/ 0 h 88"/>
                <a:gd name="T16" fmla="*/ 0 w 92"/>
                <a:gd name="T17" fmla="*/ 0 h 88"/>
                <a:gd name="T18" fmla="*/ 0 w 92"/>
                <a:gd name="T19" fmla="*/ 0 h 88"/>
                <a:gd name="T20" fmla="*/ 0 w 92"/>
                <a:gd name="T21" fmla="*/ 0 h 88"/>
                <a:gd name="T22" fmla="*/ 0 w 92"/>
                <a:gd name="T23" fmla="*/ 0 h 88"/>
                <a:gd name="T24" fmla="*/ 0 w 92"/>
                <a:gd name="T25" fmla="*/ 0 h 88"/>
                <a:gd name="T26" fmla="*/ 0 w 92"/>
                <a:gd name="T27" fmla="*/ 0 h 88"/>
                <a:gd name="T28" fmla="*/ 0 w 92"/>
                <a:gd name="T29" fmla="*/ 0 h 88"/>
                <a:gd name="T30" fmla="*/ 0 w 92"/>
                <a:gd name="T31" fmla="*/ 0 h 88"/>
                <a:gd name="T32" fmla="*/ 0 w 92"/>
                <a:gd name="T33" fmla="*/ 0 h 88"/>
                <a:gd name="T34" fmla="*/ 0 w 92"/>
                <a:gd name="T35" fmla="*/ 0 h 88"/>
                <a:gd name="T36" fmla="*/ 0 w 92"/>
                <a:gd name="T37" fmla="*/ 0 h 88"/>
                <a:gd name="T38" fmla="*/ 0 w 92"/>
                <a:gd name="T39" fmla="*/ 0 h 88"/>
                <a:gd name="T40" fmla="*/ 0 w 92"/>
                <a:gd name="T41" fmla="*/ 0 h 88"/>
                <a:gd name="T42" fmla="*/ 0 w 92"/>
                <a:gd name="T43" fmla="*/ 0 h 88"/>
                <a:gd name="T44" fmla="*/ 0 w 92"/>
                <a:gd name="T45" fmla="*/ 0 h 88"/>
                <a:gd name="T46" fmla="*/ 0 w 92"/>
                <a:gd name="T47" fmla="*/ 0 h 88"/>
                <a:gd name="T48" fmla="*/ 0 w 92"/>
                <a:gd name="T49" fmla="*/ 0 h 88"/>
                <a:gd name="T50" fmla="*/ 0 w 92"/>
                <a:gd name="T51" fmla="*/ 0 h 88"/>
                <a:gd name="T52" fmla="*/ 0 w 92"/>
                <a:gd name="T53" fmla="*/ 0 h 88"/>
                <a:gd name="T54" fmla="*/ 0 w 92"/>
                <a:gd name="T55" fmla="*/ 0 h 88"/>
                <a:gd name="T56" fmla="*/ 0 w 92"/>
                <a:gd name="T57" fmla="*/ 0 h 88"/>
                <a:gd name="T58" fmla="*/ 0 w 92"/>
                <a:gd name="T59" fmla="*/ 0 h 88"/>
                <a:gd name="T60" fmla="*/ 0 w 92"/>
                <a:gd name="T61" fmla="*/ 0 h 88"/>
                <a:gd name="T62" fmla="*/ 0 w 92"/>
                <a:gd name="T63" fmla="*/ 0 h 88"/>
                <a:gd name="T64" fmla="*/ 0 w 92"/>
                <a:gd name="T65" fmla="*/ 0 h 88"/>
                <a:gd name="T66" fmla="*/ 0 w 92"/>
                <a:gd name="T67" fmla="*/ 0 h 88"/>
                <a:gd name="T68" fmla="*/ 0 w 92"/>
                <a:gd name="T69" fmla="*/ 0 h 88"/>
                <a:gd name="T70" fmla="*/ 0 w 92"/>
                <a:gd name="T71" fmla="*/ 0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"/>
                <a:gd name="T109" fmla="*/ 0 h 88"/>
                <a:gd name="T110" fmla="*/ 92 w 92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" h="88">
                  <a:moveTo>
                    <a:pt x="44" y="13"/>
                  </a:moveTo>
                  <a:lnTo>
                    <a:pt x="44" y="13"/>
                  </a:lnTo>
                  <a:lnTo>
                    <a:pt x="39" y="12"/>
                  </a:lnTo>
                  <a:lnTo>
                    <a:pt x="34" y="11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1" y="35"/>
                  </a:lnTo>
                  <a:lnTo>
                    <a:pt x="11" y="40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7"/>
                  </a:lnTo>
                  <a:lnTo>
                    <a:pt x="23" y="62"/>
                  </a:lnTo>
                  <a:lnTo>
                    <a:pt x="30" y="67"/>
                  </a:lnTo>
                  <a:lnTo>
                    <a:pt x="36" y="72"/>
                  </a:lnTo>
                  <a:lnTo>
                    <a:pt x="43" y="74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62" y="75"/>
                  </a:lnTo>
                  <a:lnTo>
                    <a:pt x="68" y="73"/>
                  </a:lnTo>
                  <a:lnTo>
                    <a:pt x="73" y="67"/>
                  </a:lnTo>
                  <a:lnTo>
                    <a:pt x="77" y="61"/>
                  </a:lnTo>
                  <a:lnTo>
                    <a:pt x="80" y="55"/>
                  </a:lnTo>
                  <a:lnTo>
                    <a:pt x="81" y="52"/>
                  </a:lnTo>
                  <a:lnTo>
                    <a:pt x="81" y="47"/>
                  </a:lnTo>
                  <a:lnTo>
                    <a:pt x="80" y="43"/>
                  </a:lnTo>
                  <a:lnTo>
                    <a:pt x="78" y="38"/>
                  </a:lnTo>
                  <a:lnTo>
                    <a:pt x="75" y="33"/>
                  </a:lnTo>
                  <a:lnTo>
                    <a:pt x="70" y="28"/>
                  </a:lnTo>
                  <a:lnTo>
                    <a:pt x="76" y="18"/>
                  </a:lnTo>
                  <a:lnTo>
                    <a:pt x="80" y="22"/>
                  </a:lnTo>
                  <a:lnTo>
                    <a:pt x="84" y="26"/>
                  </a:lnTo>
                  <a:lnTo>
                    <a:pt x="89" y="34"/>
                  </a:lnTo>
                  <a:lnTo>
                    <a:pt x="91" y="42"/>
                  </a:lnTo>
                  <a:lnTo>
                    <a:pt x="92" y="49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5" y="69"/>
                  </a:lnTo>
                  <a:lnTo>
                    <a:pt x="81" y="76"/>
                  </a:lnTo>
                  <a:lnTo>
                    <a:pt x="75" y="81"/>
                  </a:lnTo>
                  <a:lnTo>
                    <a:pt x="69" y="85"/>
                  </a:lnTo>
                  <a:lnTo>
                    <a:pt x="62" y="87"/>
                  </a:lnTo>
                  <a:lnTo>
                    <a:pt x="53" y="88"/>
                  </a:lnTo>
                  <a:lnTo>
                    <a:pt x="44" y="87"/>
                  </a:lnTo>
                  <a:lnTo>
                    <a:pt x="34" y="84"/>
                  </a:lnTo>
                  <a:lnTo>
                    <a:pt x="24" y="78"/>
                  </a:lnTo>
                  <a:lnTo>
                    <a:pt x="16" y="73"/>
                  </a:lnTo>
                  <a:lnTo>
                    <a:pt x="10" y="65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485"/>
            <p:cNvSpPr>
              <a:spLocks/>
            </p:cNvSpPr>
            <p:nvPr/>
          </p:nvSpPr>
          <p:spPr bwMode="auto">
            <a:xfrm>
              <a:off x="902" y="2438"/>
              <a:ext cx="35" cy="32"/>
            </a:xfrm>
            <a:custGeom>
              <a:avLst/>
              <a:gdLst>
                <a:gd name="T0" fmla="*/ 0 w 108"/>
                <a:gd name="T1" fmla="*/ 0 h 97"/>
                <a:gd name="T2" fmla="*/ 0 w 108"/>
                <a:gd name="T3" fmla="*/ 0 h 97"/>
                <a:gd name="T4" fmla="*/ 0 w 108"/>
                <a:gd name="T5" fmla="*/ 0 h 97"/>
                <a:gd name="T6" fmla="*/ 0 w 108"/>
                <a:gd name="T7" fmla="*/ 0 h 97"/>
                <a:gd name="T8" fmla="*/ 0 w 108"/>
                <a:gd name="T9" fmla="*/ 0 h 97"/>
                <a:gd name="T10" fmla="*/ 0 w 108"/>
                <a:gd name="T11" fmla="*/ 0 h 97"/>
                <a:gd name="T12" fmla="*/ 0 w 108"/>
                <a:gd name="T13" fmla="*/ 0 h 97"/>
                <a:gd name="T14" fmla="*/ 0 w 108"/>
                <a:gd name="T15" fmla="*/ 0 h 97"/>
                <a:gd name="T16" fmla="*/ 0 w 108"/>
                <a:gd name="T17" fmla="*/ 0 h 97"/>
                <a:gd name="T18" fmla="*/ 0 w 108"/>
                <a:gd name="T19" fmla="*/ 0 h 97"/>
                <a:gd name="T20" fmla="*/ 0 w 108"/>
                <a:gd name="T21" fmla="*/ 0 h 97"/>
                <a:gd name="T22" fmla="*/ 0 w 108"/>
                <a:gd name="T23" fmla="*/ 0 h 97"/>
                <a:gd name="T24" fmla="*/ 0 w 108"/>
                <a:gd name="T25" fmla="*/ 0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97"/>
                <a:gd name="T41" fmla="*/ 108 w 108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97">
                  <a:moveTo>
                    <a:pt x="108" y="39"/>
                  </a:moveTo>
                  <a:lnTo>
                    <a:pt x="79" y="97"/>
                  </a:lnTo>
                  <a:lnTo>
                    <a:pt x="0" y="58"/>
                  </a:lnTo>
                  <a:lnTo>
                    <a:pt x="29" y="0"/>
                  </a:lnTo>
                  <a:lnTo>
                    <a:pt x="38" y="6"/>
                  </a:lnTo>
                  <a:lnTo>
                    <a:pt x="14" y="53"/>
                  </a:lnTo>
                  <a:lnTo>
                    <a:pt x="39" y="64"/>
                  </a:lnTo>
                  <a:lnTo>
                    <a:pt x="61" y="21"/>
                  </a:lnTo>
                  <a:lnTo>
                    <a:pt x="70" y="26"/>
                  </a:lnTo>
                  <a:lnTo>
                    <a:pt x="49" y="69"/>
                  </a:lnTo>
                  <a:lnTo>
                    <a:pt x="75" y="82"/>
                  </a:lnTo>
                  <a:lnTo>
                    <a:pt x="99" y="35"/>
                  </a:lnTo>
                  <a:lnTo>
                    <a:pt x="108" y="39"/>
                  </a:lnTo>
                  <a:close/>
                </a:path>
              </a:pathLst>
            </a:custGeom>
            <a:solidFill>
              <a:srgbClr val="0D2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8" name="Rectangle 2"/>
          <p:cNvSpPr txBox="1">
            <a:spLocks noChangeArrowheads="1"/>
          </p:cNvSpPr>
          <p:nvPr/>
        </p:nvSpPr>
        <p:spPr bwMode="auto">
          <a:xfrm>
            <a:off x="6737839" y="6188075"/>
            <a:ext cx="2182324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1600" i="1" dirty="0" smtClean="0"/>
              <a:t>March 20, 2012</a:t>
            </a:r>
          </a:p>
        </p:txBody>
      </p:sp>
    </p:spTree>
    <p:extLst>
      <p:ext uri="{BB962C8B-B14F-4D97-AF65-F5344CB8AC3E}">
        <p14:creationId xmlns:p14="http://schemas.microsoft.com/office/powerpoint/2010/main" val="157299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925" y="-13053"/>
            <a:ext cx="9178925" cy="780697"/>
          </a:xfrm>
          <a:solidFill>
            <a:srgbClr val="0000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  <a:extLst/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Growing Water Challenges         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925"/>
            <a:ext cx="5511800" cy="5443538"/>
          </a:xfrm>
        </p:spPr>
        <p:txBody>
          <a:bodyPr/>
          <a:lstStyle/>
          <a:p>
            <a:pPr marL="169863" lvl="1" indent="-169863">
              <a:lnSpc>
                <a:spcPts val="18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b="1" i="1" dirty="0">
                <a:solidFill>
                  <a:srgbClr val="16165D"/>
                </a:solidFill>
                <a:latin typeface="Arial" charset="0"/>
                <a:ea typeface="ＭＳ Ｐゴシック" charset="0"/>
              </a:rPr>
              <a:t>Population growth and economic development are stressing water supplies and increasing vulnerability</a:t>
            </a:r>
          </a:p>
          <a:p>
            <a:pPr marL="169863" lvl="1" indent="-169863">
              <a:lnSpc>
                <a:spcPts val="18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b="1" i="1" dirty="0">
                <a:solidFill>
                  <a:srgbClr val="16165D"/>
                </a:solidFill>
                <a:latin typeface="Arial" charset="0"/>
                <a:ea typeface="ＭＳ Ｐゴシック" charset="0"/>
              </a:rPr>
              <a:t>A changing climate is impacting water availability and quality, increasing uncertainty</a:t>
            </a:r>
          </a:p>
          <a:p>
            <a:pPr marL="169863" lvl="1" indent="-169863">
              <a:lnSpc>
                <a:spcPts val="18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b="1" i="1" dirty="0">
                <a:solidFill>
                  <a:srgbClr val="16165D"/>
                </a:solidFill>
                <a:latin typeface="Arial" charset="0"/>
                <a:ea typeface="ＭＳ Ｐゴシック" charset="0"/>
              </a:rPr>
              <a:t>An aging water infrastructure is forcing critical, expensive decisions</a:t>
            </a:r>
          </a:p>
          <a:p>
            <a:pPr marL="169863" lvl="1" indent="-169863">
              <a:lnSpc>
                <a:spcPts val="18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b="1" i="1" dirty="0">
                <a:solidFill>
                  <a:srgbClr val="16165D"/>
                </a:solidFill>
                <a:latin typeface="Arial" charset="0"/>
                <a:ea typeface="ＭＳ Ｐゴシック" charset="0"/>
              </a:rPr>
              <a:t>Socio-economic risks of floods and droughts are escalating</a:t>
            </a:r>
          </a:p>
          <a:p>
            <a:pPr marL="169863" lvl="1" indent="-169863"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sz="300" b="1" dirty="0">
              <a:solidFill>
                <a:srgbClr val="16165D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5315"/>
            <a:ext cx="9144000" cy="4001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>
                <a:solidFill>
                  <a:schemeClr val="bg1"/>
                </a:solidFill>
              </a:rPr>
              <a:t>Blue Gold, </a:t>
            </a:r>
            <a:r>
              <a:rPr lang="ja-JP" altLang="en-US" sz="2000" b="1">
                <a:solidFill>
                  <a:schemeClr val="bg1"/>
                </a:solidFill>
              </a:rPr>
              <a:t>“</a:t>
            </a:r>
            <a:r>
              <a:rPr lang="en-US" sz="2000" b="1">
                <a:solidFill>
                  <a:schemeClr val="bg1"/>
                </a:solidFill>
              </a:rPr>
              <a:t>The New Oil</a:t>
            </a:r>
            <a:r>
              <a:rPr lang="ja-JP" altLang="en-US" sz="2000" b="1">
                <a:solidFill>
                  <a:schemeClr val="bg1"/>
                </a:solidFill>
              </a:rPr>
              <a:t>”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0" y="3739613"/>
            <a:ext cx="2131659" cy="2781814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 w="101600" h="101600"/>
            <a:bevelB w="114300" h="101600"/>
          </a:sp3d>
          <a:ex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591516" y="3739613"/>
            <a:ext cx="2119559" cy="2686005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 w="95250" h="101600"/>
            <a:bevelB w="101600" h="95250"/>
          </a:sp3d>
          <a:ex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632965" y="3739613"/>
            <a:ext cx="2440581" cy="28787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  <a:sp3d>
            <a:bevelT/>
            <a:bevelB/>
          </a:sp3d>
          <a:extLst/>
        </p:spPr>
      </p:pic>
      <p:pic>
        <p:nvPicPr>
          <p:cNvPr id="6" name="Picture 5" descr="Newsweek Cover.jpg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032978" y="767644"/>
            <a:ext cx="2040568" cy="3084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262626">
                <a:alpha val="42999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  <a:bevelB/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 l="10364" t="3465" r="11229" b="6328"/>
          <a:stretch>
            <a:fillRect/>
          </a:stretch>
        </p:blipFill>
        <p:spPr bwMode="auto">
          <a:xfrm>
            <a:off x="5513745" y="793661"/>
            <a:ext cx="1912127" cy="2945952"/>
          </a:xfrm>
          <a:prstGeom prst="rect">
            <a:avLst/>
          </a:prstGeom>
          <a:noFill/>
          <a:ln>
            <a:noFill/>
          </a:ln>
          <a:effectLst>
            <a:outerShdw dist="88900" dir="2700000" rotWithShape="0">
              <a:srgbClr val="000000">
                <a:alpha val="42999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  <a:bevelB/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62311" y="3739613"/>
            <a:ext cx="2452903" cy="27057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 extrusionH="76200">
            <a:bevelT w="95250" h="120650"/>
            <a:bevelB w="120650" h="114300"/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1435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134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176BB34-7D0D-3E47-A92F-1CFA6352D416}" type="slidenum">
              <a:rPr lang="en-US" sz="1200">
                <a:cs typeface="ＭＳ Ｐゴシック" charset="0"/>
              </a:rPr>
              <a:pPr eaLnBrk="1" hangingPunct="1"/>
              <a:t>6</a:t>
            </a:fld>
            <a:endParaRPr lang="en-US" sz="1200">
              <a:cs typeface="ＭＳ Ｐゴシック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3099674" y="3601210"/>
            <a:ext cx="2222161" cy="264384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sp3d>
            <a:bevelT w="95250" h="101600"/>
            <a:bevelB w="107950" h="127000"/>
          </a:sp3d>
          <a:extLst/>
        </p:spPr>
      </p:pic>
    </p:spTree>
    <p:extLst>
      <p:ext uri="{BB962C8B-B14F-4D97-AF65-F5344CB8AC3E}">
        <p14:creationId xmlns:p14="http://schemas.microsoft.com/office/powerpoint/2010/main" val="21950908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24292" y="4769934"/>
            <a:ext cx="4527270" cy="19862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>
                <a:solidFill>
                  <a:srgbClr val="0F61E8"/>
                </a:solidFill>
                <a:cs typeface="ＭＳ Ｐゴシック" charset="0"/>
              </a:rPr>
              <a:t>NWS has completed extensive outreach to objectively define, validate and prioritize stakeholder needs</a:t>
            </a:r>
          </a:p>
          <a:p>
            <a:pPr eaLnBrk="1" hangingPunct="1">
              <a:spcBef>
                <a:spcPts val="800"/>
              </a:spcBef>
            </a:pPr>
            <a:r>
              <a:rPr lang="en-US" b="1">
                <a:solidFill>
                  <a:srgbClr val="0F61E8"/>
                </a:solidFill>
                <a:cs typeface="ＭＳ Ｐゴシック" charset="0"/>
              </a:rPr>
              <a:t>Corps of Engineers has conducted National Needs Assessment for all 50 States</a:t>
            </a:r>
            <a:endParaRPr lang="en-US">
              <a:solidFill>
                <a:srgbClr val="0F61E8"/>
              </a:solidFill>
              <a:cs typeface="ＭＳ Ｐゴシック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-34925" y="-12700"/>
            <a:ext cx="9178925" cy="8540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Stakeholders Needs</a:t>
            </a:r>
          </a:p>
        </p:txBody>
      </p:sp>
      <p:pic>
        <p:nvPicPr>
          <p:cNvPr id="14" name="Picture 4" descr="CSI1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265863" y="618186"/>
            <a:ext cx="2595916" cy="41532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/>
            <a:bevelB/>
          </a:sp3d>
          <a:ex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46865" y="3549194"/>
            <a:ext cx="2287242" cy="2999770"/>
          </a:xfrm>
          <a:prstGeom prst="rect">
            <a:avLst/>
          </a:prstGeom>
          <a:noFill/>
          <a:ln w="38100" cap="rnd" cmpd="sng">
            <a:solidFill>
              <a:schemeClr val="bg1">
                <a:lumMod val="6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/>
            <a:bevelB/>
          </a:sp3d>
          <a:extLst/>
        </p:spPr>
      </p:pic>
      <p:sp>
        <p:nvSpPr>
          <p:cNvPr id="16392" name="Rectangle 3"/>
          <p:cNvSpPr txBox="1">
            <a:spLocks noChangeArrowheads="1"/>
          </p:cNvSpPr>
          <p:nvPr/>
        </p:nvSpPr>
        <p:spPr bwMode="auto">
          <a:xfrm>
            <a:off x="180975" y="1055688"/>
            <a:ext cx="61753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173038" indent="-173038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ts val="1863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1800" b="1" i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Expanded/new high resolution water information in space and time to inform decisions</a:t>
            </a:r>
          </a:p>
          <a:p>
            <a:pPr lvl="1" eaLnBrk="1" hangingPunct="1">
              <a:lnSpc>
                <a:spcPts val="1863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1800" b="1" i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Quantification of uncertainty to manage risk</a:t>
            </a:r>
          </a:p>
          <a:p>
            <a:pPr lvl="1" eaLnBrk="1" hangingPunct="1">
              <a:lnSpc>
                <a:spcPts val="1863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1800" b="1" i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Enhanced communication of flood risk using flood forecast maps</a:t>
            </a:r>
          </a:p>
          <a:p>
            <a:pPr lvl="1" eaLnBrk="1" hangingPunct="1">
              <a:lnSpc>
                <a:spcPts val="1863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1800" b="1" i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Simplified access to more comprehensive, integrated information </a:t>
            </a:r>
          </a:p>
        </p:txBody>
      </p:sp>
      <p:sp>
        <p:nvSpPr>
          <p:cNvPr id="1639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27888" y="644048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859FFF9-8BEA-A24D-9F1F-8A256C1C52D4}" type="slidenum">
              <a:rPr lang="en-US" sz="1200">
                <a:cs typeface="ＭＳ Ｐゴシック" charset="0"/>
              </a:rPr>
              <a:pPr eaLnBrk="1" hangingPunct="1"/>
              <a:t>7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607" y="6411666"/>
            <a:ext cx="1098378" cy="276999"/>
          </a:xfrm>
          <a:prstGeom prst="rect">
            <a:avLst/>
          </a:prstGeom>
          <a:noFill/>
          <a:ln w="12700">
            <a:noFill/>
          </a:ln>
          <a:effectLst/>
          <a:scene3d>
            <a:camera prst="perspectiveContrastingRightFacing">
              <a:rot lat="623785" lon="18726000" rev="213211"/>
            </a:camera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200" b="1" dirty="0">
                <a:ea typeface="+mn-ea"/>
              </a:rPr>
              <a:t>August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0197" y="4563870"/>
            <a:ext cx="3869714" cy="307777"/>
          </a:xfrm>
          <a:prstGeom prst="rect">
            <a:avLst/>
          </a:prstGeom>
          <a:noFill/>
          <a:scene3d>
            <a:camera prst="perspectiveContrastingLeftFacing">
              <a:rot lat="1080000" lon="2636332" rev="21386789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b="1" dirty="0">
                <a:ea typeface="+mn-ea"/>
              </a:rPr>
              <a:t>(Conducted in 2002, 2004, 2006, 2008, 2011)</a:t>
            </a:r>
          </a:p>
        </p:txBody>
      </p:sp>
    </p:spTree>
    <p:extLst>
      <p:ext uri="{BB962C8B-B14F-4D97-AF65-F5344CB8AC3E}">
        <p14:creationId xmlns:p14="http://schemas.microsoft.com/office/powerpoint/2010/main" val="23720830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711153" y="590236"/>
            <a:ext cx="4453005" cy="3267239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>
            <a:bevelT/>
            <a:bevelB w="158750"/>
          </a:sp3d>
          <a:extLst/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43944"/>
          </a:xfrm>
          <a:solidFill>
            <a:srgbClr val="0000FF"/>
          </a:solidFill>
          <a:ln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anchor="b" anchorCtr="1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Recent Extreme Flood Events</a:t>
            </a:r>
            <a:r>
              <a:rPr lang="en-US" sz="3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3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   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0158" y="643362"/>
            <a:ext cx="5308600" cy="323321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 extrusionH="76200">
            <a:bevelT/>
            <a:bevelB w="165100"/>
            <a:extrusionClr>
              <a:schemeClr val="tx1"/>
            </a:extrusionClr>
          </a:sp3d>
          <a:extLst/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104775" y="4789488"/>
            <a:ext cx="8985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buFontTx/>
              <a:buNone/>
            </a:pPr>
            <a:r>
              <a:rPr lang="en-US" sz="2400" b="1" i="1">
                <a:solidFill>
                  <a:srgbClr val="990000"/>
                </a:solidFill>
                <a:cs typeface="ＭＳ Ｐゴシック" charset="0"/>
              </a:rPr>
              <a:t>Common Service Assessment Recommendations:</a:t>
            </a:r>
            <a:r>
              <a:rPr lang="en-US" sz="2400" b="1">
                <a:cs typeface="ＭＳ Ｐゴシック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1800" b="1" i="1">
                <a:solidFill>
                  <a:srgbClr val="16165D"/>
                </a:solidFill>
                <a:cs typeface="ＭＳ Ｐゴシック" charset="0"/>
              </a:rPr>
              <a:t>Facilitate improved real-time data access to ensure Common Operating Picture</a:t>
            </a:r>
          </a:p>
          <a:p>
            <a:pPr>
              <a:spcBef>
                <a:spcPts val="1800"/>
              </a:spcBef>
            </a:pPr>
            <a:r>
              <a:rPr lang="en-US" sz="1800" b="1" i="1">
                <a:solidFill>
                  <a:srgbClr val="16165D"/>
                </a:solidFill>
                <a:cs typeface="ＭＳ Ｐゴシック" charset="0"/>
              </a:rPr>
              <a:t>Implement comprehensive flood forecast inundation mapping system</a:t>
            </a:r>
          </a:p>
        </p:txBody>
      </p:sp>
      <p:sp>
        <p:nvSpPr>
          <p:cNvPr id="1844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9C29CA-4F4F-5B4B-B2C9-76D1D15F13FD}" type="slidenum">
              <a:rPr lang="en-US" sz="1200">
                <a:cs typeface="ＭＳ Ｐゴシック" charset="0"/>
              </a:rPr>
              <a:pPr eaLnBrk="1" hangingPunct="1"/>
              <a:t>8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469" y="3733650"/>
            <a:ext cx="3063531" cy="507831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pPr algn="r"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St.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Francisville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, La   May 2011</a:t>
            </a:r>
          </a:p>
          <a:p>
            <a:pPr algn="r">
              <a:buFontTx/>
              <a:buNone/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http://www.huffingtonpost.com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49132"/>
            <a:ext cx="2113079" cy="507831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Nashville  May 2010</a:t>
            </a:r>
          </a:p>
          <a:p>
            <a:pPr>
              <a:buFontTx/>
              <a:buNone/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blog.printshiptn.com</a:t>
            </a:r>
          </a:p>
        </p:txBody>
      </p:sp>
    </p:spTree>
    <p:extLst>
      <p:ext uri="{BB962C8B-B14F-4D97-AF65-F5344CB8AC3E}">
        <p14:creationId xmlns:p14="http://schemas.microsoft.com/office/powerpoint/2010/main" val="28613648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0" descr="imap://Thomas%2EGraziano@mail.nems.noaa.gov:993/fetch%3EUID%3E/INBOX%3E84956?part=1.2&amp;type=image/jpeg&amp;filename=IMG_8787.JPG"/>
          <p:cNvSpPr>
            <a:spLocks noChangeAspect="1" noChangeArrowheads="1"/>
          </p:cNvSpPr>
          <p:nvPr/>
        </p:nvSpPr>
        <p:spPr bwMode="auto">
          <a:xfrm>
            <a:off x="2032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AutoShape 12" descr="imap://Thomas%2EGraziano@mail.nems.noaa.gov:993/fetch%3EUID%3E/INBOX%3E84956?part=1.2&amp;type=image/jpeg&amp;filename=IMG_8787.JPG"/>
          <p:cNvSpPr>
            <a:spLocks noChangeAspect="1" noChangeArrowheads="1"/>
          </p:cNvSpPr>
          <p:nvPr/>
        </p:nvSpPr>
        <p:spPr bwMode="auto">
          <a:xfrm>
            <a:off x="3556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AutoShape 14" descr="imap://Thomas%2EGraziano@mail.nems.noaa.gov:993/fetch%3EUID%3E/INBOX%3E84956?part=1.2&amp;type=image/jpeg&amp;filename=IMG_8787.JPG"/>
          <p:cNvSpPr>
            <a:spLocks noChangeAspect="1" noChangeArrowheads="1"/>
          </p:cNvSpPr>
          <p:nvPr/>
        </p:nvSpPr>
        <p:spPr bwMode="auto">
          <a:xfrm>
            <a:off x="5080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4267200" y="990600"/>
            <a:ext cx="42656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2286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sz="1800" b="1" dirty="0">
                <a:solidFill>
                  <a:srgbClr val="16165D"/>
                </a:solidFill>
                <a:cs typeface="ＭＳ Ｐゴシック" charset="0"/>
              </a:rPr>
              <a:t>MOU Signed May 11, 2011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ja-JP" altLang="en-US" sz="1600" i="1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i="1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Collaborative Science, Services and Tools to Support Integrated and Adaptive Water Resources Management</a:t>
            </a:r>
            <a:r>
              <a:rPr lang="ja-JP" altLang="en-US" sz="1600" i="1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altLang="ja-JP" sz="1600" i="1" dirty="0">
              <a:solidFill>
                <a:srgbClr val="16165D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sz="1800" b="1" dirty="0">
                <a:solidFill>
                  <a:srgbClr val="16165D"/>
                </a:solidFill>
                <a:cs typeface="ＭＳ Ｐゴシック" charset="0"/>
              </a:rPr>
              <a:t>Signatories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Dr. Jane </a:t>
            </a:r>
            <a:r>
              <a:rPr lang="en-US" sz="1600" dirty="0" err="1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Lubchenco</a:t>
            </a:r>
            <a:r>
              <a:rPr lang="en-US" sz="1600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, Director of NOAA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Rock Salt for the Honorable Jo-Ellen Darcy, Assistant Secretary of the Army for Civil Works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Dr. Marcia McNutt, Director of the U.S. Geological Survey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sz="1800" b="1" dirty="0">
                <a:solidFill>
                  <a:srgbClr val="16165D"/>
                </a:solidFill>
                <a:cs typeface="ＭＳ Ｐゴシック" charset="0"/>
              </a:rPr>
              <a:t>Initial Focus Areas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High-Resolution Water Resource Forecasts and Flood Inundation Maps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16165D"/>
                </a:solidFill>
                <a:ea typeface="ＭＳ Ｐゴシック" charset="0"/>
                <a:cs typeface="ＭＳ Ｐゴシック" charset="0"/>
              </a:rPr>
              <a:t>System Interoperability and Data Synchronization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</a:pPr>
            <a:endParaRPr lang="en-US" sz="1600" dirty="0">
              <a:solidFill>
                <a:srgbClr val="16165D"/>
              </a:solidFill>
              <a:cs typeface="ＭＳ Ｐゴシック" charset="0"/>
            </a:endParaRPr>
          </a:p>
        </p:txBody>
      </p:sp>
      <p:grpSp>
        <p:nvGrpSpPr>
          <p:cNvPr id="20486" name="Group 1"/>
          <p:cNvGrpSpPr>
            <a:grpSpLocks/>
          </p:cNvGrpSpPr>
          <p:nvPr/>
        </p:nvGrpSpPr>
        <p:grpSpPr bwMode="auto">
          <a:xfrm>
            <a:off x="6781800" y="5938838"/>
            <a:ext cx="2133600" cy="500062"/>
            <a:chOff x="76200" y="5617051"/>
            <a:chExt cx="4876800" cy="1179513"/>
          </a:xfrm>
        </p:grpSpPr>
        <p:pic>
          <p:nvPicPr>
            <p:cNvPr id="2050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" t="27556" r="4234" b="29691"/>
            <a:stretch>
              <a:fillRect/>
            </a:stretch>
          </p:blipFill>
          <p:spPr bwMode="auto">
            <a:xfrm>
              <a:off x="1371600" y="5805169"/>
              <a:ext cx="1952478" cy="90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7" descr="us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816" y="5655309"/>
              <a:ext cx="1437184" cy="110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6" descr="noaa_logo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617051"/>
              <a:ext cx="1179513" cy="117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1290" y="0"/>
            <a:ext cx="9155289" cy="889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buFontTx/>
              <a:buNone/>
            </a:pPr>
            <a:r>
              <a:rPr lang="en-US" sz="3200" b="1">
                <a:solidFill>
                  <a:schemeClr val="bg1"/>
                </a:solidFill>
                <a:cs typeface="ＭＳ Ｐゴシック" charset="0"/>
              </a:rPr>
              <a:t>IWRSS Roadmap and MOU</a:t>
            </a:r>
          </a:p>
        </p:txBody>
      </p:sp>
      <p:sp>
        <p:nvSpPr>
          <p:cNvPr id="2049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468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99FDDB-8D40-4646-B368-C04A4A9414E6}" type="slidenum">
              <a:rPr lang="en-US" sz="1200">
                <a:cs typeface="ＭＳ Ｐゴシック" charset="0"/>
              </a:rPr>
              <a:pPr eaLnBrk="1" hangingPunct="1"/>
              <a:t>9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20491" name="Rectangle 3"/>
          <p:cNvSpPr txBox="1">
            <a:spLocks noChangeArrowheads="1"/>
          </p:cNvSpPr>
          <p:nvPr/>
        </p:nvSpPr>
        <p:spPr bwMode="auto">
          <a:xfrm>
            <a:off x="101600" y="966788"/>
            <a:ext cx="38703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000"/>
              </a:lnSpc>
              <a:buFontTx/>
              <a:buNone/>
            </a:pPr>
            <a:r>
              <a:rPr lang="en-US" sz="1800" b="1">
                <a:cs typeface="ＭＳ Ｐゴシック" charset="0"/>
              </a:rPr>
              <a:t>Framework to align agencies with complementary water-related missions to accomplish operational goals</a:t>
            </a:r>
            <a:r>
              <a:rPr lang="en-US" sz="2000">
                <a:cs typeface="ＭＳ Ｐゴシック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52400" y="2310767"/>
            <a:ext cx="2895600" cy="423345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  <a:scene3d>
            <a:camera prst="perspectiveRight"/>
            <a:lightRig rig="threePt" dir="t"/>
          </a:scene3d>
          <a:sp3d>
            <a:bevelT/>
            <a:bevelB/>
          </a:sp3d>
          <a:extLst/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813885" y="6064121"/>
            <a:ext cx="157446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Arial" charset="0"/>
              </a:rPr>
              <a:t>February 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827" y="6529528"/>
            <a:ext cx="6652077" cy="3231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+mn-ea"/>
                <a:cs typeface="ＭＳ Ｐゴシック" charset="0"/>
              </a:rPr>
              <a:t>http://www.nohrsc.noaa.gov/~cline/IWRSS/IWRSS_ROADMAP_v1.0.pdf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076" y="6105769"/>
            <a:ext cx="947616" cy="312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204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5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charset="0"/>
          </a:defRPr>
        </a:defPPr>
      </a:lstStyle>
    </a:ln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C:\Users\CARLAN~1\AppData\Local\Temp\OGC_PowerPoint_Template.pot</Template>
  <TotalTime>415</TotalTime>
  <Words>1571</Words>
  <Application>Microsoft Macintosh PowerPoint</Application>
  <PresentationFormat>On-screen Show (4:3)</PresentationFormat>
  <Paragraphs>279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OGC_PowerPoint_Template</vt:lpstr>
      <vt:lpstr>Hydrologic Forecasting Interoperability Experiment</vt:lpstr>
      <vt:lpstr>Hydrologic Forecasting IE</vt:lpstr>
      <vt:lpstr>Hydrologic Forecasting IE</vt:lpstr>
      <vt:lpstr>PowerPoint Presentation</vt:lpstr>
      <vt:lpstr>PowerPoint Presentation</vt:lpstr>
      <vt:lpstr>Growing Water Challenges          </vt:lpstr>
      <vt:lpstr>PowerPoint Presentation</vt:lpstr>
      <vt:lpstr>Recent Extreme Flood Events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IWRSS Implementation Begins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mpp</dc:subject>
  <dc:creator>Carl Reed</dc:creator>
  <cp:lastModifiedBy>John</cp:lastModifiedBy>
  <cp:revision>47</cp:revision>
  <cp:lastPrinted>2003-02-03T21:59:32Z</cp:lastPrinted>
  <dcterms:created xsi:type="dcterms:W3CDTF">2009-10-20T16:54:31Z</dcterms:created>
  <dcterms:modified xsi:type="dcterms:W3CDTF">2012-03-20T01:14:55Z</dcterms:modified>
</cp:coreProperties>
</file>