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7" r:id="rId3"/>
    <p:sldId id="308" r:id="rId4"/>
    <p:sldId id="264" r:id="rId5"/>
    <p:sldId id="309" r:id="rId6"/>
    <p:sldId id="310" r:id="rId7"/>
    <p:sldId id="260" r:id="rId8"/>
    <p:sldId id="283" r:id="rId9"/>
    <p:sldId id="286" r:id="rId10"/>
    <p:sldId id="284" r:id="rId11"/>
    <p:sldId id="285" r:id="rId12"/>
    <p:sldId id="287" r:id="rId13"/>
    <p:sldId id="311" r:id="rId14"/>
    <p:sldId id="312" r:id="rId15"/>
    <p:sldId id="31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wfs01\workgrp\CUAHSI\00_Programs\Informatics\WDS\Metrics\Month%20Network%20Method%20Summaries%20(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cat>
            <c:numRef>
              <c:f>'Time Series Plot'!$A$1:$A$37</c:f>
              <c:numCache>
                <c:formatCode>[$-409]d\-mmm\-yy;@</c:formatCode>
                <c:ptCount val="37"/>
                <c:pt idx="0">
                  <c:v>39828</c:v>
                </c:pt>
                <c:pt idx="1">
                  <c:v>39859</c:v>
                </c:pt>
                <c:pt idx="2">
                  <c:v>39887</c:v>
                </c:pt>
                <c:pt idx="3">
                  <c:v>39918</c:v>
                </c:pt>
                <c:pt idx="4">
                  <c:v>39948</c:v>
                </c:pt>
                <c:pt idx="5">
                  <c:v>39979</c:v>
                </c:pt>
                <c:pt idx="6">
                  <c:v>40009</c:v>
                </c:pt>
                <c:pt idx="7">
                  <c:v>40040</c:v>
                </c:pt>
                <c:pt idx="8">
                  <c:v>40071</c:v>
                </c:pt>
                <c:pt idx="9">
                  <c:v>40101</c:v>
                </c:pt>
                <c:pt idx="10">
                  <c:v>40132</c:v>
                </c:pt>
                <c:pt idx="11">
                  <c:v>40162</c:v>
                </c:pt>
                <c:pt idx="12">
                  <c:v>40193</c:v>
                </c:pt>
                <c:pt idx="13">
                  <c:v>40224</c:v>
                </c:pt>
                <c:pt idx="14">
                  <c:v>40252</c:v>
                </c:pt>
                <c:pt idx="15">
                  <c:v>40283</c:v>
                </c:pt>
                <c:pt idx="16">
                  <c:v>40313</c:v>
                </c:pt>
                <c:pt idx="17">
                  <c:v>40344</c:v>
                </c:pt>
                <c:pt idx="18">
                  <c:v>40374</c:v>
                </c:pt>
                <c:pt idx="19">
                  <c:v>40405</c:v>
                </c:pt>
                <c:pt idx="20">
                  <c:v>40436</c:v>
                </c:pt>
                <c:pt idx="21">
                  <c:v>40466</c:v>
                </c:pt>
                <c:pt idx="22">
                  <c:v>40497</c:v>
                </c:pt>
                <c:pt idx="23">
                  <c:v>40527</c:v>
                </c:pt>
                <c:pt idx="24">
                  <c:v>40558</c:v>
                </c:pt>
                <c:pt idx="25">
                  <c:v>40589</c:v>
                </c:pt>
                <c:pt idx="26">
                  <c:v>40617</c:v>
                </c:pt>
                <c:pt idx="27">
                  <c:v>40648</c:v>
                </c:pt>
                <c:pt idx="28">
                  <c:v>40678</c:v>
                </c:pt>
                <c:pt idx="29">
                  <c:v>40709</c:v>
                </c:pt>
                <c:pt idx="30">
                  <c:v>40739</c:v>
                </c:pt>
                <c:pt idx="31">
                  <c:v>40770</c:v>
                </c:pt>
                <c:pt idx="32">
                  <c:v>40801</c:v>
                </c:pt>
                <c:pt idx="33">
                  <c:v>40831</c:v>
                </c:pt>
                <c:pt idx="34">
                  <c:v>40862</c:v>
                </c:pt>
                <c:pt idx="35">
                  <c:v>40892</c:v>
                </c:pt>
                <c:pt idx="36">
                  <c:v>40923</c:v>
                </c:pt>
              </c:numCache>
            </c:numRef>
          </c:cat>
          <c:val>
            <c:numRef>
              <c:f>'Time Series Plot'!$B$1:$B$37</c:f>
              <c:numCache>
                <c:formatCode>General</c:formatCode>
                <c:ptCount val="37"/>
                <c:pt idx="0">
                  <c:v>2550</c:v>
                </c:pt>
                <c:pt idx="1">
                  <c:v>2275</c:v>
                </c:pt>
                <c:pt idx="2">
                  <c:v>3560</c:v>
                </c:pt>
                <c:pt idx="3">
                  <c:v>23127</c:v>
                </c:pt>
                <c:pt idx="4">
                  <c:v>21959</c:v>
                </c:pt>
                <c:pt idx="5">
                  <c:v>22934</c:v>
                </c:pt>
                <c:pt idx="6">
                  <c:v>14357</c:v>
                </c:pt>
                <c:pt idx="7">
                  <c:v>5852</c:v>
                </c:pt>
                <c:pt idx="8">
                  <c:v>6251</c:v>
                </c:pt>
                <c:pt idx="9">
                  <c:v>8587</c:v>
                </c:pt>
                <c:pt idx="10">
                  <c:v>12913</c:v>
                </c:pt>
                <c:pt idx="11">
                  <c:v>7680</c:v>
                </c:pt>
                <c:pt idx="12">
                  <c:v>6568</c:v>
                </c:pt>
                <c:pt idx="13">
                  <c:v>13353</c:v>
                </c:pt>
                <c:pt idx="14">
                  <c:v>7305</c:v>
                </c:pt>
                <c:pt idx="15">
                  <c:v>65375</c:v>
                </c:pt>
                <c:pt idx="16">
                  <c:v>2442</c:v>
                </c:pt>
                <c:pt idx="17">
                  <c:v>8317</c:v>
                </c:pt>
                <c:pt idx="18">
                  <c:v>21776</c:v>
                </c:pt>
                <c:pt idx="19">
                  <c:v>19673</c:v>
                </c:pt>
                <c:pt idx="20">
                  <c:v>16313</c:v>
                </c:pt>
                <c:pt idx="21">
                  <c:v>128735</c:v>
                </c:pt>
                <c:pt idx="22">
                  <c:v>44598</c:v>
                </c:pt>
                <c:pt idx="23">
                  <c:v>17693</c:v>
                </c:pt>
                <c:pt idx="24">
                  <c:v>4197</c:v>
                </c:pt>
                <c:pt idx="25">
                  <c:v>10806</c:v>
                </c:pt>
                <c:pt idx="26">
                  <c:v>68820</c:v>
                </c:pt>
                <c:pt idx="27">
                  <c:v>48862</c:v>
                </c:pt>
                <c:pt idx="28">
                  <c:v>253295</c:v>
                </c:pt>
                <c:pt idx="29">
                  <c:v>491614</c:v>
                </c:pt>
                <c:pt idx="30">
                  <c:v>639717</c:v>
                </c:pt>
                <c:pt idx="31">
                  <c:v>670788</c:v>
                </c:pt>
                <c:pt idx="32">
                  <c:v>656729</c:v>
                </c:pt>
                <c:pt idx="33">
                  <c:v>665785</c:v>
                </c:pt>
                <c:pt idx="34">
                  <c:v>408783</c:v>
                </c:pt>
                <c:pt idx="35">
                  <c:v>389631</c:v>
                </c:pt>
                <c:pt idx="36">
                  <c:v>647959</c:v>
                </c:pt>
              </c:numCache>
            </c:numRef>
          </c:val>
        </c:ser>
        <c:axId val="68740608"/>
        <c:axId val="109596672"/>
      </c:barChart>
      <c:dateAx>
        <c:axId val="68740608"/>
        <c:scaling>
          <c:orientation val="minMax"/>
        </c:scaling>
        <c:axPos val="b"/>
        <c:numFmt formatCode="[$-409]d\-mmm\-yy;@" sourceLinked="0"/>
        <c:tickLblPos val="nextTo"/>
        <c:crossAx val="109596672"/>
        <c:crosses val="autoZero"/>
        <c:auto val="1"/>
        <c:lblOffset val="100"/>
      </c:dateAx>
      <c:valAx>
        <c:axId val="1095966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Series Downloaded</a:t>
                </a:r>
              </a:p>
            </c:rich>
          </c:tx>
          <c:layout/>
        </c:title>
        <c:numFmt formatCode="General" sourceLinked="1"/>
        <c:tickLblPos val="nextTo"/>
        <c:crossAx val="68740608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4E4F8-EB63-49D6-84DF-492EA8B8DDEC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525F7-2F5B-4BE9-885A-82B6DB7D14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3000-5000 </a:t>
            </a:r>
            <a:r>
              <a:rPr lang="en-US" dirty="0" err="1" smtClean="0"/>
              <a:t>GetValues</a:t>
            </a:r>
            <a:r>
              <a:rPr lang="en-US" dirty="0" smtClean="0"/>
              <a:t> requests </a:t>
            </a:r>
            <a:r>
              <a:rPr lang="en-US" smtClean="0"/>
              <a:t>per day.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08714-0123-4697-BB9E-E797D37FF92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3000-5000 </a:t>
            </a:r>
            <a:r>
              <a:rPr lang="en-US" dirty="0" err="1" smtClean="0"/>
              <a:t>GetValues</a:t>
            </a:r>
            <a:r>
              <a:rPr lang="en-US" dirty="0" smtClean="0"/>
              <a:t> requests </a:t>
            </a:r>
            <a:r>
              <a:rPr lang="en-US" smtClean="0"/>
              <a:t>per day.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08714-0123-4697-BB9E-E797D37FF92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his.cuahsi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From Prototype to Service: A CUAHSI Datacenter for </a:t>
            </a:r>
            <a:r>
              <a:rPr lang="en-US" dirty="0" err="1" smtClean="0"/>
              <a:t>Hydroinformatics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0104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Richard Hooper</a:t>
            </a:r>
          </a:p>
          <a:p>
            <a:r>
              <a:rPr lang="en-US" dirty="0" smtClean="0"/>
              <a:t>Consortium of Universities for the Advancement of Hydrologic Science, Inc.</a:t>
            </a:r>
            <a:endParaRPr lang="en-US" dirty="0"/>
          </a:p>
        </p:txBody>
      </p:sp>
      <p:pic>
        <p:nvPicPr>
          <p:cNvPr id="4" name="Picture 3" descr="cuahsi_logo_tex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5715000"/>
            <a:ext cx="289560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2068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 </a:t>
            </a:r>
            <a:r>
              <a:rPr lang="en-US" dirty="0" err="1" smtClean="0"/>
              <a:t>curation</a:t>
            </a:r>
            <a:r>
              <a:rPr lang="en-US" dirty="0" smtClean="0"/>
              <a:t> (e.g., </a:t>
            </a:r>
            <a:r>
              <a:rPr lang="en-US" dirty="0" err="1" smtClean="0"/>
              <a:t>WaterML</a:t>
            </a:r>
            <a:r>
              <a:rPr lang="en-US" dirty="0" smtClean="0"/>
              <a:t> 2.0). </a:t>
            </a:r>
          </a:p>
          <a:p>
            <a:r>
              <a:rPr lang="en-US" dirty="0" smtClean="0"/>
              <a:t>Data catalog </a:t>
            </a:r>
            <a:r>
              <a:rPr lang="en-US" dirty="0" err="1" smtClean="0"/>
              <a:t>curation</a:t>
            </a:r>
            <a:r>
              <a:rPr lang="en-US" dirty="0" smtClean="0"/>
              <a:t>: ensuring that sources in the catalog are current and functional.  </a:t>
            </a:r>
          </a:p>
          <a:p>
            <a:r>
              <a:rPr lang="en-US" dirty="0" smtClean="0"/>
              <a:t>Data source </a:t>
            </a:r>
            <a:r>
              <a:rPr lang="en-US" dirty="0" err="1" smtClean="0"/>
              <a:t>curation</a:t>
            </a:r>
            <a:r>
              <a:rPr lang="en-US" dirty="0" smtClean="0"/>
              <a:t>: ensuring that data sources are protected from inadvertent loss.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6108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new and improved </a:t>
            </a:r>
            <a:r>
              <a:rPr lang="en-US" dirty="0" err="1" smtClean="0"/>
              <a:t>HydroCatalog</a:t>
            </a:r>
            <a:r>
              <a:rPr lang="en-US" dirty="0" smtClean="0"/>
              <a:t>, that </a:t>
            </a:r>
          </a:p>
          <a:p>
            <a:pPr lvl="1"/>
            <a:r>
              <a:rPr lang="en-US" dirty="0" smtClean="0"/>
              <a:t>Points to reliable data sources.</a:t>
            </a:r>
          </a:p>
          <a:p>
            <a:pPr lvl="1"/>
            <a:r>
              <a:rPr lang="en-US" dirty="0" smtClean="0"/>
              <a:t>Includes a source </a:t>
            </a:r>
            <a:r>
              <a:rPr lang="en-US" dirty="0" err="1" smtClean="0"/>
              <a:t>curation</a:t>
            </a:r>
            <a:r>
              <a:rPr lang="en-US" dirty="0" smtClean="0"/>
              <a:t> interface.</a:t>
            </a:r>
          </a:p>
          <a:p>
            <a:r>
              <a:rPr lang="en-US" dirty="0" smtClean="0"/>
              <a:t>A cloud-based replacement for </a:t>
            </a:r>
            <a:r>
              <a:rPr lang="en-US" dirty="0" err="1" smtClean="0"/>
              <a:t>HydroServer</a:t>
            </a:r>
            <a:r>
              <a:rPr lang="en-US" dirty="0" smtClean="0"/>
              <a:t>, that</a:t>
            </a:r>
          </a:p>
          <a:p>
            <a:pPr lvl="1"/>
            <a:r>
              <a:rPr lang="en-US" dirty="0" smtClean="0"/>
              <a:t>Is easier and more affordable to maintain than a </a:t>
            </a:r>
            <a:r>
              <a:rPr lang="en-US" dirty="0" err="1" smtClean="0"/>
              <a:t>HydroServer</a:t>
            </a:r>
            <a:r>
              <a:rPr lang="en-US" dirty="0" smtClean="0"/>
              <a:t> instance. </a:t>
            </a:r>
          </a:p>
          <a:p>
            <a:pPr lvl="1"/>
            <a:r>
              <a:rPr lang="en-US" dirty="0" smtClean="0"/>
              <a:t>Meets basic requirements for data management. </a:t>
            </a:r>
          </a:p>
          <a:p>
            <a:r>
              <a:rPr lang="en-US" dirty="0" smtClean="0"/>
              <a:t>A new highly portable desktop client that: </a:t>
            </a:r>
          </a:p>
          <a:p>
            <a:pPr lvl="1"/>
            <a:r>
              <a:rPr lang="en-US" dirty="0" smtClean="0"/>
              <a:t>Is portable to all target environments. </a:t>
            </a:r>
          </a:p>
          <a:p>
            <a:pPr lvl="1"/>
            <a:r>
              <a:rPr lang="en-US" dirty="0" smtClean="0"/>
              <a:t>Includes web-based access.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149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users of </a:t>
            </a:r>
            <a:r>
              <a:rPr lang="en-US" dirty="0" err="1" smtClean="0"/>
              <a:t>HydroDesktop</a:t>
            </a:r>
            <a:r>
              <a:rPr lang="en-US" dirty="0" smtClean="0"/>
              <a:t>, the new search client, etc. </a:t>
            </a:r>
          </a:p>
          <a:p>
            <a:r>
              <a:rPr lang="en-US" dirty="0" smtClean="0"/>
              <a:t>For users of </a:t>
            </a:r>
            <a:r>
              <a:rPr lang="en-US" dirty="0" err="1" smtClean="0"/>
              <a:t>HydroServer</a:t>
            </a:r>
            <a:r>
              <a:rPr lang="en-US" dirty="0" smtClean="0"/>
              <a:t> who wish to continue using it to publish their data. </a:t>
            </a:r>
          </a:p>
          <a:p>
            <a:r>
              <a:rPr lang="en-US" dirty="0" smtClean="0"/>
              <a:t>For developers attempting to create standards-compliant software, utilizing the standards curated at the facility. </a:t>
            </a:r>
          </a:p>
          <a:p>
            <a:r>
              <a:rPr lang="en-US" dirty="0" smtClean="0"/>
              <a:t>For developers proposing changes to the software curated at the facility.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5415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with OGC and other standards-setting bodies</a:t>
            </a:r>
          </a:p>
          <a:p>
            <a:r>
              <a:rPr lang="en-US" dirty="0" smtClean="0"/>
              <a:t>Working with non-academic data providers to enable data sharing</a:t>
            </a:r>
          </a:p>
          <a:p>
            <a:r>
              <a:rPr lang="en-US" i="1" dirty="0" smtClean="0"/>
              <a:t>Developing an extensible catalog</a:t>
            </a:r>
            <a:endParaRPr lang="en-US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822328" y="983411"/>
            <a:ext cx="7528044" cy="4032295"/>
            <a:chOff x="0" y="1978399"/>
            <a:chExt cx="9100710" cy="4352837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78399"/>
              <a:ext cx="8834511" cy="4352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6882444" y="4993714"/>
              <a:ext cx="2218266" cy="897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56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28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68425" indent="3175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5625" indent="3175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sz="1600" b="0" dirty="0">
                  <a:solidFill>
                    <a:srgbClr val="7030A0"/>
                  </a:solidFill>
                  <a:latin typeface="Arial" pitchFamily="34" charset="0"/>
                  <a:ea typeface="+mn-ea"/>
                </a:rPr>
                <a:t>Map integrating NWIS, STORET, &amp; Climatic Sites  </a:t>
              </a:r>
            </a:p>
          </p:txBody>
        </p:sp>
      </p:grp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799382" y="4191000"/>
            <a:ext cx="6211018" cy="1946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241" tIns="49621" rIns="99241" bIns="49621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68425" indent="3175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5625" indent="3175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79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public services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13,000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+ variables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2.3+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million sites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23.3 million series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Referencing </a:t>
            </a: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100+ billion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data values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Catalog, Feb 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22852746"/>
      </p:ext>
    </p:extLst>
  </p:cSld>
  <p:clrMapOvr>
    <a:masterClrMapping/>
  </p:clrMapOvr>
  <p:transition advTm="649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Questions?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>
                <a:hlinkClick r:id="rId2"/>
              </a:rPr>
              <a:t>http://his.cuahsi.org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pic>
        <p:nvPicPr>
          <p:cNvPr id="4" name="Picture 3" descr="cuahsi_logo_tex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4772025"/>
            <a:ext cx="2895600" cy="8667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54268" y="1981200"/>
            <a:ext cx="4035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More information: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16288" y="1981200"/>
            <a:ext cx="2311400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smtClean="0"/>
              <a:t>Catalog</a:t>
            </a:r>
            <a:br>
              <a:rPr lang="en-US" sz="2600" dirty="0" smtClean="0"/>
            </a:br>
            <a:r>
              <a:rPr lang="en-US" sz="2600" dirty="0" smtClean="0"/>
              <a:t>(Google)</a:t>
            </a:r>
            <a:endParaRPr lang="en-US" sz="2600" dirty="0"/>
          </a:p>
        </p:txBody>
      </p:sp>
      <p:sp>
        <p:nvSpPr>
          <p:cNvPr id="6" name="Rectangle 5"/>
          <p:cNvSpPr/>
          <p:nvPr/>
        </p:nvSpPr>
        <p:spPr>
          <a:xfrm>
            <a:off x="1195388" y="4572000"/>
            <a:ext cx="2311400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smtClean="0"/>
              <a:t>Web Server</a:t>
            </a:r>
          </a:p>
          <a:p>
            <a:pPr algn="ctr">
              <a:defRPr/>
            </a:pPr>
            <a:r>
              <a:rPr lang="en-US" sz="2600" dirty="0" smtClean="0"/>
              <a:t>(CNN.com)</a:t>
            </a:r>
            <a:endParaRPr lang="en-US" sz="2600" dirty="0"/>
          </a:p>
        </p:txBody>
      </p:sp>
      <p:sp>
        <p:nvSpPr>
          <p:cNvPr id="7" name="Rectangle 6"/>
          <p:cNvSpPr/>
          <p:nvPr/>
        </p:nvSpPr>
        <p:spPr>
          <a:xfrm>
            <a:off x="5538788" y="4572000"/>
            <a:ext cx="2309812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smtClean="0"/>
              <a:t>Browser</a:t>
            </a:r>
          </a:p>
          <a:p>
            <a:pPr algn="ctr">
              <a:defRPr/>
            </a:pPr>
            <a:r>
              <a:rPr lang="en-US" sz="2600" dirty="0" smtClean="0"/>
              <a:t>(Firefox)</a:t>
            </a:r>
            <a:endParaRPr lang="en-US" sz="2600" dirty="0"/>
          </a:p>
        </p:txBody>
      </p:sp>
      <p:cxnSp>
        <p:nvCxnSpPr>
          <p:cNvPr id="9" name="Straight Arrow Connector 8"/>
          <p:cNvCxnSpPr>
            <a:stCxn id="6" idx="0"/>
            <a:endCxn id="5" idx="2"/>
          </p:cNvCxnSpPr>
          <p:nvPr/>
        </p:nvCxnSpPr>
        <p:spPr>
          <a:xfrm rot="5400000" flipH="1" flipV="1">
            <a:off x="2511426" y="2611438"/>
            <a:ext cx="1800225" cy="21209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7" idx="0"/>
          </p:cNvCxnSpPr>
          <p:nvPr/>
        </p:nvCxnSpPr>
        <p:spPr>
          <a:xfrm>
            <a:off x="4471988" y="2771775"/>
            <a:ext cx="2221706" cy="18002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>
          <a:xfrm>
            <a:off x="3506788" y="4967288"/>
            <a:ext cx="20320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6" name="TextBox 15"/>
          <p:cNvSpPr txBox="1">
            <a:spLocks noChangeArrowheads="1"/>
          </p:cNvSpPr>
          <p:nvPr/>
        </p:nvSpPr>
        <p:spPr bwMode="auto">
          <a:xfrm>
            <a:off x="4090988" y="4648200"/>
            <a:ext cx="7489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 smtClean="0"/>
              <a:t>Access</a:t>
            </a:r>
            <a:endParaRPr lang="en-US" sz="1600" b="1" dirty="0"/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 rot="19137784">
            <a:off x="2436090" y="3467630"/>
            <a:ext cx="15023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 smtClean="0"/>
              <a:t>Catalog harvest</a:t>
            </a:r>
            <a:endParaRPr lang="en-US" sz="1600" b="1" dirty="0"/>
          </a:p>
        </p:txBody>
      </p:sp>
      <p:sp>
        <p:nvSpPr>
          <p:cNvPr id="4108" name="TextBox 17"/>
          <p:cNvSpPr txBox="1">
            <a:spLocks noChangeArrowheads="1"/>
          </p:cNvSpPr>
          <p:nvPr/>
        </p:nvSpPr>
        <p:spPr bwMode="auto">
          <a:xfrm rot="2301016">
            <a:off x="5410069" y="3474009"/>
            <a:ext cx="7540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 smtClean="0"/>
              <a:t>Search</a:t>
            </a:r>
            <a:endParaRPr lang="en-US" sz="1600" b="1" dirty="0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Paradigm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16288" y="1981200"/>
            <a:ext cx="2311400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HIS Central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1195388" y="4572000"/>
            <a:ext cx="2311400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smtClean="0"/>
              <a:t>HydroServer</a:t>
            </a:r>
            <a:endParaRPr lang="en-US" sz="2600" dirty="0"/>
          </a:p>
        </p:txBody>
      </p:sp>
      <p:sp>
        <p:nvSpPr>
          <p:cNvPr id="7" name="Rectangle 6"/>
          <p:cNvSpPr/>
          <p:nvPr/>
        </p:nvSpPr>
        <p:spPr>
          <a:xfrm>
            <a:off x="5538788" y="4572000"/>
            <a:ext cx="2309812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smtClean="0"/>
              <a:t>HydroDesktop</a:t>
            </a:r>
            <a:endParaRPr lang="en-US" sz="2600" dirty="0"/>
          </a:p>
        </p:txBody>
      </p:sp>
      <p:cxnSp>
        <p:nvCxnSpPr>
          <p:cNvPr id="9" name="Straight Arrow Connector 8"/>
          <p:cNvCxnSpPr>
            <a:stCxn id="6" idx="0"/>
            <a:endCxn id="5" idx="2"/>
          </p:cNvCxnSpPr>
          <p:nvPr/>
        </p:nvCxnSpPr>
        <p:spPr>
          <a:xfrm rot="5400000" flipH="1" flipV="1">
            <a:off x="2511426" y="2611438"/>
            <a:ext cx="1800225" cy="21209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7" idx="0"/>
          </p:cNvCxnSpPr>
          <p:nvPr/>
        </p:nvCxnSpPr>
        <p:spPr>
          <a:xfrm>
            <a:off x="4471988" y="2771775"/>
            <a:ext cx="2221706" cy="18002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>
          <a:xfrm>
            <a:off x="3506788" y="4967288"/>
            <a:ext cx="20320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6" name="TextBox 15"/>
          <p:cNvSpPr txBox="1">
            <a:spLocks noChangeArrowheads="1"/>
          </p:cNvSpPr>
          <p:nvPr/>
        </p:nvSpPr>
        <p:spPr bwMode="auto">
          <a:xfrm>
            <a:off x="3862388" y="4648200"/>
            <a:ext cx="11698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 smtClean="0"/>
              <a:t>Data access</a:t>
            </a:r>
            <a:endParaRPr lang="en-US" sz="1600" b="1" dirty="0"/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 rot="19189103">
            <a:off x="2280467" y="3305171"/>
            <a:ext cx="2101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/>
              <a:t>Service registration</a:t>
            </a:r>
          </a:p>
        </p:txBody>
      </p:sp>
      <p:sp>
        <p:nvSpPr>
          <p:cNvPr id="4108" name="TextBox 17"/>
          <p:cNvSpPr txBox="1">
            <a:spLocks noChangeArrowheads="1"/>
          </p:cNvSpPr>
          <p:nvPr/>
        </p:nvSpPr>
        <p:spPr bwMode="auto">
          <a:xfrm rot="2301016">
            <a:off x="5410069" y="3474009"/>
            <a:ext cx="7540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 smtClean="0"/>
              <a:t>Search</a:t>
            </a:r>
            <a:endParaRPr lang="en-US" sz="1600" b="1" dirty="0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Services-Oriented Architecture for Water Data</a:t>
            </a:r>
            <a:endParaRPr lang="en-US" dirty="0"/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 rot="19189103">
            <a:off x="2732850" y="3636311"/>
            <a:ext cx="15023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 smtClean="0"/>
              <a:t>Catalog harvest</a:t>
            </a:r>
            <a:endParaRPr lang="en-US" sz="1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Large-scale 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CUAHSI HIS: </a:t>
            </a:r>
            <a:r>
              <a:rPr lang="en-US" dirty="0" smtClean="0"/>
              <a:t>open-source suite of software: </a:t>
            </a:r>
          </a:p>
          <a:p>
            <a:r>
              <a:rPr lang="en-US" b="1" dirty="0" smtClean="0"/>
              <a:t>Community governed.</a:t>
            </a:r>
          </a:p>
          <a:p>
            <a:r>
              <a:rPr lang="en-US" b="1" dirty="0"/>
              <a:t>Standards</a:t>
            </a:r>
            <a:r>
              <a:rPr lang="en-US" dirty="0"/>
              <a:t> for data exchange. </a:t>
            </a:r>
          </a:p>
          <a:p>
            <a:r>
              <a:rPr lang="en-US" b="1" dirty="0"/>
              <a:t>Wrappers</a:t>
            </a:r>
            <a:r>
              <a:rPr lang="en-US" dirty="0"/>
              <a:t> </a:t>
            </a:r>
            <a:r>
              <a:rPr lang="en-US" dirty="0" smtClean="0"/>
              <a:t>that publish standard versions of non-standard </a:t>
            </a:r>
            <a:r>
              <a:rPr lang="en-US" dirty="0"/>
              <a:t>data sources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Software infrastructure, </a:t>
            </a:r>
            <a:r>
              <a:rPr lang="en-US" dirty="0" smtClean="0"/>
              <a:t>including:  </a:t>
            </a:r>
            <a:endParaRPr lang="en-US" dirty="0"/>
          </a:p>
          <a:p>
            <a:pPr lvl="1"/>
            <a:r>
              <a:rPr lang="en-US" b="1" dirty="0" err="1" smtClean="0"/>
              <a:t>HydroCatalog</a:t>
            </a:r>
            <a:r>
              <a:rPr lang="en-US" b="1" dirty="0" smtClean="0"/>
              <a:t>:</a:t>
            </a:r>
            <a:r>
              <a:rPr lang="en-US" dirty="0" smtClean="0"/>
              <a:t> a search-enabled catalog of hydrological time series sources. </a:t>
            </a:r>
          </a:p>
          <a:p>
            <a:pPr lvl="1"/>
            <a:r>
              <a:rPr lang="en-US" b="1" dirty="0" err="1" smtClean="0"/>
              <a:t>HydroServer</a:t>
            </a:r>
            <a:r>
              <a:rPr lang="en-US" b="1" dirty="0" smtClean="0"/>
              <a:t>:</a:t>
            </a:r>
            <a:r>
              <a:rPr lang="en-US" dirty="0" smtClean="0"/>
              <a:t> a data source server. </a:t>
            </a:r>
          </a:p>
          <a:p>
            <a:pPr lvl="1"/>
            <a:r>
              <a:rPr lang="en-US" b="1" dirty="0" err="1" smtClean="0"/>
              <a:t>HydroDesktop</a:t>
            </a:r>
            <a:r>
              <a:rPr lang="en-US" b="1" dirty="0" smtClean="0"/>
              <a:t>:</a:t>
            </a:r>
            <a:r>
              <a:rPr lang="en-US" dirty="0" smtClean="0"/>
              <a:t> a search/discovery client. </a:t>
            </a:r>
          </a:p>
        </p:txBody>
      </p:sp>
    </p:spTree>
    <p:extLst>
      <p:ext uri="{BB962C8B-B14F-4D97-AF65-F5344CB8AC3E}">
        <p14:creationId xmlns:p14="http://schemas.microsoft.com/office/powerpoint/2010/main" xmlns="" val="1346562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822328" y="983411"/>
            <a:ext cx="7528044" cy="4032295"/>
            <a:chOff x="0" y="1978399"/>
            <a:chExt cx="9100710" cy="4352837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78399"/>
              <a:ext cx="8834511" cy="4352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6882444" y="4993714"/>
              <a:ext cx="2218266" cy="897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56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2813" indent="1588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68425" indent="3175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5625" indent="3175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3500" b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pPr eaLnBrk="1" hangingPunct="1">
                <a:defRPr/>
              </a:pPr>
              <a:r>
                <a:rPr lang="en-US" sz="1600" b="0" dirty="0">
                  <a:solidFill>
                    <a:srgbClr val="7030A0"/>
                  </a:solidFill>
                  <a:latin typeface="Arial" pitchFamily="34" charset="0"/>
                  <a:ea typeface="+mn-ea"/>
                </a:rPr>
                <a:t>Map integrating NWIS, STORET, &amp; Climatic Sites  </a:t>
              </a:r>
            </a:p>
          </p:txBody>
        </p:sp>
      </p:grp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799382" y="4191000"/>
            <a:ext cx="6211018" cy="1946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241" tIns="49621" rIns="99241" bIns="49621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68425" indent="3175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5625" indent="3175" algn="l" rtl="0" eaLnBrk="0" fontAlgn="base" hangingPunct="0">
              <a:spcBef>
                <a:spcPct val="0"/>
              </a:spcBef>
              <a:spcAft>
                <a:spcPct val="0"/>
              </a:spcAft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3500" b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79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public services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13,000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+ variables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2.3+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million sites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23.3 million series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Referencing </a:t>
            </a: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+mn-ea"/>
              </a:rPr>
              <a:t>100+ billion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+mn-ea"/>
              </a:rPr>
              <a:t>data values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Catalog, Feb 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22852746"/>
      </p:ext>
    </p:extLst>
  </p:cSld>
  <p:clrMapOvr>
    <a:masterClrMapping/>
  </p:clrMapOvr>
  <p:transition advTm="649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 Usage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703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going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“data facility” for </a:t>
            </a:r>
            <a:r>
              <a:rPr lang="en-US" dirty="0" smtClean="0"/>
              <a:t>the university research community (funded by NSF)</a:t>
            </a:r>
            <a:endParaRPr lang="en-US" dirty="0" smtClean="0"/>
          </a:p>
          <a:p>
            <a:r>
              <a:rPr lang="en-US" dirty="0" smtClean="0"/>
              <a:t>Continues affordable and useful activities of CUAHSI HIS. </a:t>
            </a:r>
          </a:p>
          <a:p>
            <a:r>
              <a:rPr lang="en-US" dirty="0" smtClean="0"/>
              <a:t>Deprecates and replaces less affordable CUAHSI HIS activities. </a:t>
            </a:r>
          </a:p>
        </p:txBody>
      </p:sp>
      <p:pic>
        <p:nvPicPr>
          <p:cNvPr id="4" name="Picture 3" descr="nsf 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4876800"/>
            <a:ext cx="1581150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38479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Missions of the data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dirty="0" smtClean="0"/>
              <a:t>To support use of hydrological data sources via:</a:t>
            </a:r>
          </a:p>
          <a:p>
            <a:pPr lvl="0"/>
            <a:r>
              <a:rPr lang="en-US" b="1" dirty="0" smtClean="0"/>
              <a:t>Standards</a:t>
            </a:r>
            <a:r>
              <a:rPr lang="en-US" dirty="0" smtClean="0"/>
              <a:t> </a:t>
            </a:r>
            <a:r>
              <a:rPr lang="en-US" dirty="0"/>
              <a:t>that foster information reusability and interchange.</a:t>
            </a:r>
          </a:p>
          <a:p>
            <a:pPr lvl="0"/>
            <a:r>
              <a:rPr lang="en-US" b="1" dirty="0" err="1"/>
              <a:t>Curation</a:t>
            </a:r>
            <a:r>
              <a:rPr lang="en-US" b="1" dirty="0"/>
              <a:t> </a:t>
            </a:r>
            <a:r>
              <a:rPr lang="en-US" dirty="0"/>
              <a:t>of data and catalogs that conform to and realize those standards.  </a:t>
            </a:r>
          </a:p>
          <a:p>
            <a:pPr lvl="0"/>
            <a:r>
              <a:rPr lang="en-US" b="1" dirty="0"/>
              <a:t>Software</a:t>
            </a:r>
            <a:r>
              <a:rPr lang="en-US" dirty="0"/>
              <a:t> that embodies these standards and empowers research. </a:t>
            </a:r>
          </a:p>
          <a:p>
            <a:pPr lvl="0"/>
            <a:r>
              <a:rPr lang="en-US" b="1" dirty="0"/>
              <a:t>Support</a:t>
            </a:r>
            <a:r>
              <a:rPr lang="en-US" dirty="0"/>
              <a:t> that empowers researchers to utilize data and software for scientific </a:t>
            </a:r>
            <a:r>
              <a:rPr lang="en-US" dirty="0" smtClean="0"/>
              <a:t>inquiry.</a:t>
            </a:r>
          </a:p>
          <a:p>
            <a:pPr lvl="0"/>
            <a:r>
              <a:rPr lang="en-US" b="1" dirty="0" smtClean="0"/>
              <a:t>Engagement </a:t>
            </a:r>
            <a:r>
              <a:rPr lang="en-US" dirty="0" smtClean="0"/>
              <a:t>with other data providers (local, state, federal government agencies, NGOs, and international bodies) to make their data available</a:t>
            </a:r>
            <a:endParaRPr lang="en-US" b="1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7095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data access (e.g., </a:t>
            </a:r>
            <a:r>
              <a:rPr lang="en-US" dirty="0" err="1" smtClean="0"/>
              <a:t>WaterML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For service design (e.g., </a:t>
            </a:r>
            <a:r>
              <a:rPr lang="en-US" dirty="0" err="1" smtClean="0"/>
              <a:t>WaterOneFlow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For data discovery (e.g., search interfaces in </a:t>
            </a:r>
            <a:r>
              <a:rPr lang="en-US" dirty="0" err="1" smtClean="0"/>
              <a:t>HydroCatalog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For semantic mapping (e.g., in </a:t>
            </a:r>
            <a:r>
              <a:rPr lang="en-US" dirty="0" err="1" smtClean="0"/>
              <a:t>WaterOneFlow</a:t>
            </a:r>
            <a:r>
              <a:rPr lang="en-US" dirty="0" smtClean="0"/>
              <a:t>-compliant wrappers).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519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546</Words>
  <Application>Microsoft Office PowerPoint</Application>
  <PresentationFormat>On-screen Show (4:3)</PresentationFormat>
  <Paragraphs>91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From Prototype to Service: A CUAHSI Datacenter for Hydroinformatics</vt:lpstr>
      <vt:lpstr>Web Paradigm</vt:lpstr>
      <vt:lpstr>Services-Oriented Architecture for Water Data</vt:lpstr>
      <vt:lpstr>Today: Large-scale Prototype</vt:lpstr>
      <vt:lpstr>Metadata Catalog, Feb 2012</vt:lpstr>
      <vt:lpstr>HIS Usage</vt:lpstr>
      <vt:lpstr>Where we are going</vt:lpstr>
      <vt:lpstr>Missions of the data center</vt:lpstr>
      <vt:lpstr>Standards</vt:lpstr>
      <vt:lpstr>Curation</vt:lpstr>
      <vt:lpstr>Software</vt:lpstr>
      <vt:lpstr>Support</vt:lpstr>
      <vt:lpstr>Engagement</vt:lpstr>
      <vt:lpstr>Metadata Catalog, Feb 2012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CUAHSI Data Facility</dc:title>
  <dc:creator>Alva Couch</dc:creator>
  <cp:lastModifiedBy>Rick</cp:lastModifiedBy>
  <cp:revision>37</cp:revision>
  <dcterms:created xsi:type="dcterms:W3CDTF">2006-08-16T00:00:00Z</dcterms:created>
  <dcterms:modified xsi:type="dcterms:W3CDTF">2012-03-20T10:33:30Z</dcterms:modified>
</cp:coreProperties>
</file>