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m4v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0" r:id="rId2"/>
    <p:sldId id="313" r:id="rId3"/>
    <p:sldId id="314" r:id="rId4"/>
    <p:sldId id="316" r:id="rId5"/>
    <p:sldId id="329" r:id="rId6"/>
    <p:sldId id="330" r:id="rId7"/>
    <p:sldId id="331" r:id="rId8"/>
    <p:sldId id="317" r:id="rId9"/>
    <p:sldId id="318" r:id="rId10"/>
    <p:sldId id="319" r:id="rId11"/>
    <p:sldId id="320" r:id="rId12"/>
    <p:sldId id="322" r:id="rId13"/>
    <p:sldId id="323" r:id="rId14"/>
    <p:sldId id="324" r:id="rId15"/>
    <p:sldId id="325" r:id="rId16"/>
    <p:sldId id="326" r:id="rId17"/>
    <p:sldId id="327" r:id="rId18"/>
    <p:sldId id="321" r:id="rId19"/>
    <p:sldId id="328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005C3E"/>
    <a:srgbClr val="3FAF6F"/>
    <a:srgbClr val="2A754A"/>
    <a:srgbClr val="FFB81C"/>
    <a:srgbClr val="E87722"/>
    <a:srgbClr val="E4002B"/>
    <a:srgbClr val="DF1995"/>
    <a:srgbClr val="6D2077"/>
    <a:srgbClr val="007A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22" y="-102"/>
      </p:cViewPr>
      <p:guideLst>
        <p:guide orient="horz" pos="3676"/>
        <p:guide orient="horz" pos="1967"/>
        <p:guide orient="horz" pos="804"/>
        <p:guide pos="2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F3AE43-4B8B-42E2-AD8D-8893E6575599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5623A5-B868-4679-8144-13E28063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9BDDD4-07A3-49C3-8D04-6377578ADC4E}" type="datetimeFigureOut">
              <a:rPr lang="en-US"/>
              <a:pPr>
                <a:defRPr/>
              </a:pPr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8E5230-3F12-4A60-B83A-70DD9883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004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E354B-94ED-48B3-87DC-BE45D3D61403}" type="slidenum">
              <a:rPr lang="en-AU"/>
              <a:pPr/>
              <a:t>5</a:t>
            </a:fld>
            <a:endParaRPr lang="en-A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Animate this with photos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03A3E-7CD8-4D90-B4AB-2B04AF100B4C}" type="slidenum">
              <a:rPr lang="en-AU"/>
              <a:pPr/>
              <a:t>6</a:t>
            </a:fld>
            <a:endParaRPr lang="en-A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Animate this with photos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32BE6-AB6C-496E-88B7-646450ABD0EB}" type="slidenum">
              <a:rPr lang="en-AU"/>
              <a:pPr/>
              <a:t>7</a:t>
            </a:fld>
            <a:endParaRPr lang="en-A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Animate this with photos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2" name="Rectangle 1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7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 userDrawn="1"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 userDrawn="1"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341313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0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0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4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0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6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12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8888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2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2" name="Group 4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80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1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2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84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5130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0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62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63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5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0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82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3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4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5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6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7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8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9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0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1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2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3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Update from Australia |  David Lemon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2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5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6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23" name="Picture 78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4267725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36" name="Group 35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57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62" name="Picture 78"/>
              <p:cNvPicPr>
                <a:picLocks noChangeAspect="1" noChangeArrowheads="1"/>
              </p:cNvPicPr>
              <p:nvPr userDrawn="1"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3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95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96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7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8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99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0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1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2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3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4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5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6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7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3" y="1276350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89378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5650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0"/>
            <a:ext cx="4140000" cy="4555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0"/>
            <a:ext cx="4140000" cy="455565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0"/>
            <a:ext cx="4140000" cy="225165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78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3" y="1276350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88"/>
            <a:ext cx="6119812" cy="1079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69875"/>
            <a:ext cx="8459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5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0" r:id="rId3"/>
    <p:sldLayoutId id="2147483671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9" r:id="rId12"/>
    <p:sldLayoutId id="2147483658" r:id="rId13"/>
    <p:sldLayoutId id="2147483657" r:id="rId14"/>
    <p:sldLayoutId id="2147483656" r:id="rId15"/>
    <p:sldLayoutId id="2147483655" r:id="rId16"/>
    <p:sldLayoutId id="2147483672" r:id="rId17"/>
    <p:sldLayoutId id="2147483654" r:id="rId18"/>
    <p:sldLayoutId id="2147483653" r:id="rId19"/>
    <p:sldLayoutId id="2147483673" r:id="rId20"/>
    <p:sldLayoutId id="2147483676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pitchFamily="34" charset="0"/>
        <a:buChar char="•"/>
        <a:defRPr sz="18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csiro.au/water/thredds/catalog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4v"/><Relationship Id="rId5" Type="http://schemas.openxmlformats.org/officeDocument/2006/relationships/image" Target="../media/image27.png"/><Relationship Id="rId4" Type="http://schemas.microsoft.com/office/2007/relationships/media" Target="../media/media1.m4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os.csiro.au/~van318/apwm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r>
              <a:rPr lang="en-US" dirty="0" smtClean="0"/>
              <a:t>Update from Australia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Land of Droughts and Flooding Rains</a:t>
            </a:r>
            <a:endParaRPr lang="en-AU" dirty="0"/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David Lemon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|  Research Stream Leader: Water Informatics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20 March </a:t>
            </a:r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2012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Water for a Healthy Country Flagship</a:t>
            </a:r>
          </a:p>
        </p:txBody>
      </p:sp>
    </p:spTree>
    <p:extLst>
      <p:ext uri="{BB962C8B-B14F-4D97-AF65-F5344CB8AC3E}">
        <p14:creationId xmlns:p14="http://schemas.microsoft.com/office/powerpoint/2010/main" xmlns="" val="28368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Sustainable Water Information Models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SolidGround</a:t>
            </a:r>
            <a:endParaRPr lang="en-US" dirty="0" smtClean="0"/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Methods and Tools for creation and management of modular information models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Aimed at supporting interoperability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Australian Hydrological Geospatial Fabric (</a:t>
            </a:r>
            <a:r>
              <a:rPr lang="en-US" dirty="0" err="1" smtClean="0"/>
              <a:t>Geofabric</a:t>
            </a:r>
            <a:r>
              <a:rPr lang="en-US" dirty="0" smtClean="0"/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Consistent underpinning spatial data products to support analysis and reporting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Built on a common conceptual model</a:t>
            </a:r>
          </a:p>
          <a:p>
            <a:pPr lvl="3">
              <a:buFont typeface="Arial" pitchFamily="34" charset="0"/>
              <a:buChar char="•"/>
            </a:pPr>
            <a:r>
              <a:rPr lang="en-US" dirty="0" err="1" smtClean="0"/>
              <a:t>HY_Features</a:t>
            </a:r>
            <a:r>
              <a:rPr lang="en-US" dirty="0" smtClean="0"/>
              <a:t> model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WIRADA: Water Information Systems successes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oondiwindi1-SR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82" y="1748231"/>
            <a:ext cx="4888081" cy="361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76350"/>
            <a:ext cx="3572283" cy="4555650"/>
          </a:xfrm>
        </p:spPr>
        <p:txBody>
          <a:bodyPr/>
          <a:lstStyle/>
          <a:p>
            <a:r>
              <a:rPr lang="en-US" b="1" dirty="0" smtClean="0"/>
              <a:t>30 DEM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SRTM data cleaning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DSM, DEM, DEM-S, DEM-H products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Products now released publically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Conflation Tools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Conflating networks from multiple sources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WIRADA: Water Information Systems successes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  <p:pic>
        <p:nvPicPr>
          <p:cNvPr id="5" name="Picture 2" descr="Goondiwindi5-DEM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83" y="1748232"/>
            <a:ext cx="4888080" cy="361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Z:\Presentations\AWRA World Bank Presentation\AWRA-Flux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693" y="712920"/>
            <a:ext cx="4656307" cy="3330443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0000" y="3135086"/>
            <a:ext cx="8460000" cy="2696914"/>
          </a:xfrm>
        </p:spPr>
        <p:txBody>
          <a:bodyPr/>
          <a:lstStyle/>
          <a:p>
            <a:pPr lvl="1"/>
            <a:r>
              <a:rPr lang="en-US" dirty="0" smtClean="0"/>
              <a:t>Continental scale historical water balance system</a:t>
            </a:r>
            <a:endParaRPr lang="en-AU" dirty="0" smtClean="0"/>
          </a:p>
          <a:p>
            <a:pPr lvl="1"/>
            <a:r>
              <a:rPr lang="en-AU" dirty="0" smtClean="0"/>
              <a:t>Scientific workflow</a:t>
            </a:r>
          </a:p>
          <a:p>
            <a:pPr lvl="1"/>
            <a:r>
              <a:rPr lang="en-AU" dirty="0" smtClean="0"/>
              <a:t>Fusion of models and observation data</a:t>
            </a:r>
          </a:p>
          <a:p>
            <a:pPr lvl="1"/>
            <a:r>
              <a:rPr lang="en-AU" dirty="0" smtClean="0"/>
              <a:t>Makes strong use of remotely sensed observations</a:t>
            </a:r>
          </a:p>
          <a:p>
            <a:pPr lvl="1"/>
            <a:r>
              <a:rPr lang="en-AU" dirty="0" smtClean="0"/>
              <a:t>Designed to support two new nationally significant water information products from the Bureau of Meteorology</a:t>
            </a:r>
          </a:p>
          <a:p>
            <a:pPr lvl="1"/>
            <a:r>
              <a:rPr lang="en-AU" dirty="0" smtClean="0"/>
              <a:t>Comprised of model components, data streams, -pre -post processors, provenance system and orchestrated by a workflow engine (currently Delft-FEWS).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AWRA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4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AWRA-L for landscape processes</a:t>
            </a:r>
          </a:p>
          <a:p>
            <a:pPr lvl="1"/>
            <a:r>
              <a:rPr lang="en-AU" dirty="0" smtClean="0"/>
              <a:t>A gridded hydrology model representing various landscape processes such as ET, groundwater and flow to river</a:t>
            </a:r>
          </a:p>
          <a:p>
            <a:pPr lvl="4"/>
            <a:endParaRPr lang="en-AU" dirty="0" smtClean="0"/>
          </a:p>
        </p:txBody>
      </p:sp>
      <p:sp>
        <p:nvSpPr>
          <p:cNvPr id="2662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49438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288"/>
              </a:spcAft>
            </a:pPr>
            <a:r>
              <a:rPr lang="en-AU" dirty="0" smtClean="0"/>
              <a:t>AWRA system Components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174263" y="2351934"/>
          <a:ext cx="4640625" cy="3480066"/>
        </p:xfrm>
        <a:graphic>
          <a:graphicData uri="http://schemas.openxmlformats.org/presentationml/2006/ole">
            <p:oleObj spid="_x0000_s70658" name="Presentation" r:id="rId3" imgW="4570532" imgH="3427618" progId="PowerPoint.Show.12">
              <p:embed/>
            </p:oleObj>
          </a:graphicData>
        </a:graphic>
      </p:graphicFrame>
      <p:pic>
        <p:nvPicPr>
          <p:cNvPr id="40962" name="Picture 2" descr="Z:\Presentations\WIRADA Science Symposium\Gridded Versus Poi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6932" y="3871912"/>
            <a:ext cx="4177068" cy="2104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Z:\Presentations\AWRA World Bank Presentation\AWRA-R_Template_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1725"/>
            <a:ext cx="5979319" cy="531495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29350" y="871538"/>
            <a:ext cx="2914650" cy="5029200"/>
          </a:xfrm>
        </p:spPr>
        <p:txBody>
          <a:bodyPr/>
          <a:lstStyle/>
          <a:p>
            <a:r>
              <a:rPr lang="en-AU" dirty="0" smtClean="0"/>
              <a:t>AWRA-R for river modelling</a:t>
            </a:r>
          </a:p>
          <a:p>
            <a:pPr lvl="1"/>
            <a:r>
              <a:rPr lang="en-AU" dirty="0" smtClean="0"/>
              <a:t>A river reach model representing inflows, storage, groundwater, exchanges, extractions and routing.</a:t>
            </a:r>
          </a:p>
          <a:p>
            <a:pPr lvl="1"/>
            <a:r>
              <a:rPr lang="en-AU" dirty="0" smtClean="0"/>
              <a:t>Each reach is represented by a template model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AWRA system Components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AWRA-G for groundwater interactions</a:t>
            </a:r>
          </a:p>
          <a:p>
            <a:pPr lvl="1"/>
            <a:r>
              <a:rPr lang="en-AU" dirty="0" smtClean="0"/>
              <a:t>Methods for better modelling groundwater in both AWRA-L and AWRA-R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AWRA system Components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  <p:pic>
        <p:nvPicPr>
          <p:cNvPr id="71682" name="Picture 2" descr="Z:\Presentations\AWRA World Bank Presentation\GW-FLuxes-AW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2198086"/>
            <a:ext cx="5199856" cy="372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76350"/>
            <a:ext cx="2561000" cy="4819650"/>
          </a:xfrm>
        </p:spPr>
        <p:txBody>
          <a:bodyPr/>
          <a:lstStyle/>
          <a:p>
            <a:r>
              <a:rPr lang="en-AU" dirty="0" smtClean="0"/>
              <a:t>Water storage over time in major hydrologic components</a:t>
            </a:r>
          </a:p>
          <a:p>
            <a:r>
              <a:rPr lang="en-AU" dirty="0" smtClean="0"/>
              <a:t>Long and shorter term trends</a:t>
            </a:r>
          </a:p>
          <a:p>
            <a:r>
              <a:rPr lang="en-AU" dirty="0" smtClean="0"/>
              <a:t>Large scale global water accounts</a:t>
            </a:r>
          </a:p>
          <a:p>
            <a:r>
              <a:rPr lang="en-AU" dirty="0" smtClean="0"/>
              <a:t>THREDDS Data </a:t>
            </a:r>
            <a:r>
              <a:rPr lang="en-AU" dirty="0" smtClean="0">
                <a:hlinkClick r:id="rId3"/>
              </a:rPr>
              <a:t>Catalogue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AWRA Outputs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  <p:pic>
        <p:nvPicPr>
          <p:cNvPr id="5" name="AWRA-L Terrestrial Water Store.m4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36454" y="800484"/>
            <a:ext cx="5980545" cy="4983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Global water monitoring</a:t>
            </a:r>
            <a:r>
              <a:rPr lang="en-AU" dirty="0" smtClean="0"/>
              <a:t> AWRA-L as a starting point</a:t>
            </a:r>
          </a:p>
          <a:p>
            <a:r>
              <a:rPr lang="en-AU" dirty="0" smtClean="0"/>
              <a:t>Hydrologic services using WPS</a:t>
            </a:r>
          </a:p>
          <a:p>
            <a:r>
              <a:rPr lang="en-AU" dirty="0" smtClean="0"/>
              <a:t>Major challenges;</a:t>
            </a:r>
          </a:p>
          <a:p>
            <a:pPr lvl="1"/>
            <a:r>
              <a:rPr lang="en-AU" dirty="0" smtClean="0"/>
              <a:t>Access to in situ water data</a:t>
            </a:r>
          </a:p>
          <a:p>
            <a:pPr lvl="1"/>
            <a:r>
              <a:rPr lang="en-AU" dirty="0" smtClean="0"/>
              <a:t>Scale versus computational load</a:t>
            </a:r>
          </a:p>
          <a:p>
            <a:pPr lvl="1"/>
            <a:r>
              <a:rPr lang="en-AU" dirty="0" smtClean="0"/>
              <a:t>Extensions to WPS?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Future, beyond WIRADA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One year left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Focus on transition to operations of </a:t>
            </a:r>
            <a:r>
              <a:rPr lang="en-US" dirty="0" smtClean="0"/>
              <a:t>research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 new work. Complete what we’ve done</a:t>
            </a:r>
          </a:p>
          <a:p>
            <a:pPr lvl="2"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WIRADA 2?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Yes </a:t>
            </a:r>
            <a:r>
              <a:rPr lang="en-US" dirty="0" smtClean="0">
                <a:sym typeface="Wingdings" pitchFamily="2" charset="2"/>
              </a:rPr>
              <a:t> but limited (if any) informatics 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WIRADA: </a:t>
            </a:r>
            <a:r>
              <a:rPr lang="en-US" dirty="0" smtClean="0"/>
              <a:t>What’s next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183261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Barely </a:t>
            </a:r>
            <a:r>
              <a:rPr lang="en-US" dirty="0" smtClean="0"/>
              <a:t>funded program </a:t>
            </a:r>
            <a:r>
              <a:rPr lang="en-US" dirty="0" smtClean="0"/>
              <a:t>to </a:t>
            </a:r>
            <a:r>
              <a:rPr lang="en-US" dirty="0" smtClean="0"/>
              <a:t>‘do for all environmental information what has been done for water’</a:t>
            </a:r>
          </a:p>
          <a:p>
            <a:r>
              <a:rPr lang="en-US" dirty="0" smtClean="0"/>
              <a:t>Will </a:t>
            </a:r>
            <a:r>
              <a:rPr lang="en-US" dirty="0" smtClean="0"/>
              <a:t>be built on </a:t>
            </a:r>
            <a:r>
              <a:rPr lang="en-US" dirty="0" smtClean="0"/>
              <a:t>using a </a:t>
            </a:r>
            <a:r>
              <a:rPr lang="en-US" dirty="0" smtClean="0"/>
              <a:t>Linked Data\SDI approach</a:t>
            </a:r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National Plan for Environmental Information</a:t>
            </a:r>
          </a:p>
          <a:p>
            <a:r>
              <a:rPr lang="en-US" sz="2800" dirty="0" smtClean="0"/>
              <a:t>National Environmental Information Infrastructure</a:t>
            </a:r>
            <a:endParaRPr lang="en-A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60000" y="3108960"/>
            <a:ext cx="846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Bioregional Assessments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60000" y="3775166"/>
            <a:ext cx="8460000" cy="205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Driven by </a:t>
            </a:r>
            <a:r>
              <a:rPr lang="en-US" sz="2400" dirty="0" smtClean="0">
                <a:latin typeface="+mn-lt"/>
              </a:rPr>
              <a:t>expanding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Coal Seam Gas industry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563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Tracking provenance vital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AU" sz="4000" i="1" dirty="0" smtClean="0"/>
          </a:p>
          <a:p>
            <a:pPr algn="ctr"/>
            <a:r>
              <a:rPr lang="en-AU" sz="4000" i="1" dirty="0" smtClean="0"/>
              <a:t>I love a sunburnt country,</a:t>
            </a:r>
            <a:br>
              <a:rPr lang="en-AU" sz="4000" i="1" dirty="0" smtClean="0"/>
            </a:br>
            <a:r>
              <a:rPr lang="en-AU" sz="4000" i="1" dirty="0" smtClean="0"/>
              <a:t>A land of sweeping plains,</a:t>
            </a:r>
            <a:br>
              <a:rPr lang="en-AU" sz="4000" i="1" dirty="0" smtClean="0"/>
            </a:br>
            <a:r>
              <a:rPr lang="en-AU" sz="4000" i="1" dirty="0" smtClean="0"/>
              <a:t>Of ragged mountain ranges,</a:t>
            </a:r>
            <a:br>
              <a:rPr lang="en-AU" sz="4000" i="1" dirty="0" smtClean="0"/>
            </a:br>
            <a:r>
              <a:rPr lang="en-AU" sz="4000" i="1" dirty="0" smtClean="0"/>
              <a:t>Of </a:t>
            </a:r>
            <a:r>
              <a:rPr lang="en-AU" sz="4000" b="1" i="1" dirty="0" smtClean="0"/>
              <a:t>droughts</a:t>
            </a:r>
            <a:r>
              <a:rPr lang="en-AU" sz="4000" i="1" dirty="0" smtClean="0"/>
              <a:t> and </a:t>
            </a:r>
            <a:r>
              <a:rPr lang="en-AU" sz="4000" b="1" i="1" dirty="0" smtClean="0"/>
              <a:t>flooding rains</a:t>
            </a:r>
            <a:r>
              <a:rPr lang="en-AU" sz="4000" i="1" dirty="0" smtClean="0"/>
              <a:t>.</a:t>
            </a:r>
          </a:p>
          <a:p>
            <a:pPr algn="r"/>
            <a:r>
              <a:rPr lang="en-AU" i="1" dirty="0" smtClean="0"/>
              <a:t>Dorothea </a:t>
            </a:r>
            <a:r>
              <a:rPr lang="en-AU" i="1" dirty="0" err="1" smtClean="0"/>
              <a:t>MacKellar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9999" y="3712540"/>
            <a:ext cx="5844857" cy="153000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Land and Water/Environmental Information Systems</a:t>
            </a:r>
          </a:p>
          <a:p>
            <a:pPr lvl="1" eaLnBrk="1" hangingPunct="1">
              <a:spcAft>
                <a:spcPts val="563"/>
              </a:spcAft>
            </a:pPr>
            <a:r>
              <a:rPr lang="en-US" dirty="0" smtClean="0"/>
              <a:t>David Lemon</a:t>
            </a:r>
            <a:br>
              <a:rPr lang="en-US" dirty="0" smtClean="0"/>
            </a:br>
            <a:r>
              <a:rPr lang="en-US" dirty="0" smtClean="0"/>
              <a:t>Research Stream Leader: Water Informatics 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t</a:t>
            </a:r>
            <a:r>
              <a:rPr lang="en-US" dirty="0" smtClean="0"/>
              <a:t>	+61 2 2646 5724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e</a:t>
            </a:r>
            <a:r>
              <a:rPr lang="en-US" dirty="0" smtClean="0"/>
              <a:t>	David.Lemon@csiro.au</a:t>
            </a:r>
          </a:p>
          <a:p>
            <a:pPr lvl="2" eaLnBrk="1" hangingPunct="1">
              <a:spcAft>
                <a:spcPct val="0"/>
              </a:spcAft>
              <a:tabLst/>
            </a:pPr>
            <a:r>
              <a:rPr lang="en-US" b="1" dirty="0" smtClean="0"/>
              <a:t>w</a:t>
            </a:r>
            <a:r>
              <a:rPr lang="en-US" dirty="0" smtClean="0"/>
              <a:t>	www.csiro.au/clw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/>
          <a:lstStyle/>
          <a:p>
            <a:r>
              <a:rPr lang="en-AU" dirty="0" smtClean="0"/>
              <a:t>Water for a Healthy Country Flagship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82020677_833eb45c6b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15" y="3641924"/>
            <a:ext cx="3174274" cy="238070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Australia’s water situation</a:t>
            </a:r>
          </a:p>
          <a:p>
            <a:r>
              <a:rPr lang="en-US" dirty="0" smtClean="0"/>
              <a:t>3 Years ago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  <p:pic>
        <p:nvPicPr>
          <p:cNvPr id="6" name="Picture 5" descr="australia-drought_john-schil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088" y="3502109"/>
            <a:ext cx="4625475" cy="2520522"/>
          </a:xfrm>
          <a:prstGeom prst="rect">
            <a:avLst/>
          </a:prstGeom>
        </p:spPr>
      </p:pic>
      <p:pic>
        <p:nvPicPr>
          <p:cNvPr id="7" name="Picture 6" descr="2006-10-19T054507Z_01_NOOTR_RTRIDSP_2_OUKWD-UK-AUSTRALIA-DROUGHT-SUIC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15" y="1230796"/>
            <a:ext cx="3456348" cy="2271314"/>
          </a:xfrm>
          <a:prstGeom prst="rect">
            <a:avLst/>
          </a:prstGeo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15" y="1260293"/>
            <a:ext cx="4343400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ooding-in-queensland-australia-2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06" y="1362648"/>
            <a:ext cx="4608195" cy="2592474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Australia’s water situation</a:t>
            </a:r>
          </a:p>
          <a:p>
            <a:r>
              <a:rPr lang="en-US" dirty="0" smtClean="0"/>
              <a:t>Now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  <p:pic>
        <p:nvPicPr>
          <p:cNvPr id="6" name="Picture 5" descr="2011-01-04t153458z_1_love70317a9w9_rtrmadp_baseimage-960x540_australia-flood-damage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01" y="1362648"/>
            <a:ext cx="3406848" cy="1916352"/>
          </a:xfrm>
          <a:prstGeom prst="rect">
            <a:avLst/>
          </a:prstGeom>
        </p:spPr>
      </p:pic>
      <p:pic>
        <p:nvPicPr>
          <p:cNvPr id="8" name="Picture 7" descr="798500-120306-murrumbidgee-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05" y="3955123"/>
            <a:ext cx="3889189" cy="2189912"/>
          </a:xfrm>
          <a:prstGeom prst="rect">
            <a:avLst/>
          </a:prstGeom>
        </p:spPr>
      </p:pic>
      <p:pic>
        <p:nvPicPr>
          <p:cNvPr id="7" name="Picture 6" descr="600air1-600x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103" y="2890137"/>
            <a:ext cx="4882346" cy="3254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42" name="Picture 18" descr="mapserv40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200900" cy="6829425"/>
          </a:xfrm>
          <a:prstGeom prst="rect">
            <a:avLst/>
          </a:prstGeom>
          <a:noFill/>
        </p:spPr>
      </p:pic>
      <p:pic>
        <p:nvPicPr>
          <p:cNvPr id="333839" name="Picture 15" descr="usa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81075"/>
            <a:ext cx="7416800" cy="5472113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2988" y="82550"/>
            <a:ext cx="7429500" cy="935038"/>
          </a:xfrm>
        </p:spPr>
        <p:txBody>
          <a:bodyPr/>
          <a:lstStyle/>
          <a:p>
            <a:r>
              <a:rPr lang="en-AU"/>
              <a:t>Introduction to geography of Australia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1619250" y="2492375"/>
            <a:ext cx="5257800" cy="27368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705225" y="3573463"/>
            <a:ext cx="108267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rgbClr val="FF0000"/>
                </a:solidFill>
              </a:rPr>
              <a:t>Desert</a:t>
            </a:r>
          </a:p>
        </p:txBody>
      </p:sp>
      <p:pic>
        <p:nvPicPr>
          <p:cNvPr id="333846" name="Picture 22" descr="australia-outback-bush3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557338"/>
            <a:ext cx="2960687" cy="1965325"/>
          </a:xfrm>
          <a:prstGeom prst="rect">
            <a:avLst/>
          </a:prstGeom>
          <a:noFill/>
        </p:spPr>
      </p:pic>
      <p:pic>
        <p:nvPicPr>
          <p:cNvPr id="333847" name="Picture 23" descr="australia-landscape-1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437063"/>
            <a:ext cx="2951162" cy="1963737"/>
          </a:xfrm>
          <a:prstGeom prst="rect">
            <a:avLst/>
          </a:prstGeom>
          <a:noFill/>
        </p:spPr>
      </p:pic>
      <p:pic>
        <p:nvPicPr>
          <p:cNvPr id="333849" name="Picture 25" descr="simp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5600" y="1557338"/>
            <a:ext cx="2879725" cy="1924050"/>
          </a:xfrm>
          <a:prstGeom prst="rect">
            <a:avLst/>
          </a:prstGeom>
          <a:noFill/>
        </p:spPr>
      </p:pic>
      <p:pic>
        <p:nvPicPr>
          <p:cNvPr id="333850" name="Picture 26" descr="nyng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6113" y="4365625"/>
            <a:ext cx="2374900" cy="1931988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Update from Australia |  David Lemon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 descr="mapserv40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200900" cy="6829425"/>
          </a:xfrm>
          <a:prstGeom prst="rect">
            <a:avLst/>
          </a:prstGeom>
          <a:noFill/>
        </p:spPr>
      </p:pic>
      <p:pic>
        <p:nvPicPr>
          <p:cNvPr id="524291" name="Picture 3" descr="usa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81075"/>
            <a:ext cx="7416800" cy="5472113"/>
          </a:xfrm>
          <a:prstGeom prst="rect">
            <a:avLst/>
          </a:prstGeom>
          <a:noFill/>
        </p:spPr>
      </p:pic>
      <p:sp>
        <p:nvSpPr>
          <p:cNvPr id="524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82550"/>
            <a:ext cx="7429500" cy="935038"/>
          </a:xfrm>
        </p:spPr>
        <p:txBody>
          <a:bodyPr/>
          <a:lstStyle/>
          <a:p>
            <a:r>
              <a:rPr lang="en-AU"/>
              <a:t>Introduction to geography of Australia</a:t>
            </a:r>
          </a:p>
        </p:txBody>
      </p:sp>
      <p:sp>
        <p:nvSpPr>
          <p:cNvPr id="524293" name="Oval 5"/>
          <p:cNvSpPr>
            <a:spLocks noChangeArrowheads="1"/>
          </p:cNvSpPr>
          <p:nvPr/>
        </p:nvSpPr>
        <p:spPr bwMode="auto">
          <a:xfrm>
            <a:off x="1619250" y="2492375"/>
            <a:ext cx="5257800" cy="2736850"/>
          </a:xfrm>
          <a:prstGeom prst="ellips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2555875" y="1125538"/>
            <a:ext cx="4321175" cy="143986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4299" name="Text Box 11"/>
          <p:cNvSpPr txBox="1">
            <a:spLocks noChangeArrowheads="1"/>
          </p:cNvSpPr>
          <p:nvPr/>
        </p:nvSpPr>
        <p:spPr bwMode="auto">
          <a:xfrm>
            <a:off x="3705225" y="3573463"/>
            <a:ext cx="108267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chemeClr val="folHlink"/>
                </a:solidFill>
              </a:rPr>
              <a:t>Desert</a:t>
            </a:r>
          </a:p>
        </p:txBody>
      </p:sp>
      <p:sp>
        <p:nvSpPr>
          <p:cNvPr id="524300" name="Text Box 12"/>
          <p:cNvSpPr txBox="1">
            <a:spLocks noChangeArrowheads="1"/>
          </p:cNvSpPr>
          <p:nvPr/>
        </p:nvSpPr>
        <p:spPr bwMode="auto">
          <a:xfrm>
            <a:off x="4179888" y="1676400"/>
            <a:ext cx="118427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rgbClr val="FF0000"/>
                </a:solidFill>
              </a:rPr>
              <a:t>Tropics</a:t>
            </a:r>
          </a:p>
        </p:txBody>
      </p:sp>
      <p:pic>
        <p:nvPicPr>
          <p:cNvPr id="524311" name="Picture 23" descr="au2392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4211638"/>
            <a:ext cx="3362325" cy="2241550"/>
          </a:xfrm>
          <a:prstGeom prst="rect">
            <a:avLst/>
          </a:prstGeom>
          <a:noFill/>
        </p:spPr>
      </p:pic>
      <p:pic>
        <p:nvPicPr>
          <p:cNvPr id="524313" name="Picture 25" descr="cyclone trac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0188" y="1412875"/>
            <a:ext cx="2430462" cy="2447925"/>
          </a:xfrm>
          <a:prstGeom prst="rect">
            <a:avLst/>
          </a:prstGeom>
          <a:noFill/>
        </p:spPr>
      </p:pic>
      <p:pic>
        <p:nvPicPr>
          <p:cNvPr id="524314" name="Picture 26" descr="TTT_6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412875"/>
            <a:ext cx="3384550" cy="2538413"/>
          </a:xfrm>
          <a:prstGeom prst="rect">
            <a:avLst/>
          </a:prstGeom>
          <a:noFill/>
        </p:spPr>
      </p:pic>
      <p:pic>
        <p:nvPicPr>
          <p:cNvPr id="524315" name="Picture 27" descr="Saltwater_crocodile_1_4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4149725"/>
            <a:ext cx="3240088" cy="2430463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Update from Australia |  David Lemon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mapserv40 t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7200900" cy="6829425"/>
          </a:xfrm>
          <a:prstGeom prst="rect">
            <a:avLst/>
          </a:prstGeom>
          <a:noFill/>
        </p:spPr>
      </p:pic>
      <p:pic>
        <p:nvPicPr>
          <p:cNvPr id="526339" name="Picture 3" descr="usa tr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981075"/>
            <a:ext cx="7416800" cy="5472113"/>
          </a:xfrm>
          <a:prstGeom prst="rect">
            <a:avLst/>
          </a:prstGeom>
          <a:noFill/>
        </p:spPr>
      </p:pic>
      <p:sp>
        <p:nvSpPr>
          <p:cNvPr id="526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82550"/>
            <a:ext cx="7429500" cy="935038"/>
          </a:xfrm>
        </p:spPr>
        <p:txBody>
          <a:bodyPr/>
          <a:lstStyle/>
          <a:p>
            <a:r>
              <a:rPr lang="en-AU"/>
              <a:t>Introduction to geography of Australia</a:t>
            </a:r>
          </a:p>
        </p:txBody>
      </p:sp>
      <p:sp>
        <p:nvSpPr>
          <p:cNvPr id="526341" name="Oval 5"/>
          <p:cNvSpPr>
            <a:spLocks noChangeArrowheads="1"/>
          </p:cNvSpPr>
          <p:nvPr/>
        </p:nvSpPr>
        <p:spPr bwMode="auto">
          <a:xfrm>
            <a:off x="1619250" y="2492375"/>
            <a:ext cx="5257800" cy="2736850"/>
          </a:xfrm>
          <a:prstGeom prst="ellips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2" name="Oval 6" descr="Light downward diagonal"/>
          <p:cNvSpPr>
            <a:spLocks noChangeArrowheads="1"/>
          </p:cNvSpPr>
          <p:nvPr/>
        </p:nvSpPr>
        <p:spPr bwMode="auto">
          <a:xfrm rot="1280257">
            <a:off x="6588125" y="3500438"/>
            <a:ext cx="935038" cy="2698750"/>
          </a:xfrm>
          <a:prstGeom prst="ellipse">
            <a:avLst/>
          </a:prstGeom>
          <a:pattFill prst="ltDnDiag">
            <a:fgClr>
              <a:srgbClr val="FF00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3" name="Oval 7" descr="Light downward diagonal"/>
          <p:cNvSpPr>
            <a:spLocks noChangeArrowheads="1"/>
          </p:cNvSpPr>
          <p:nvPr/>
        </p:nvSpPr>
        <p:spPr bwMode="auto">
          <a:xfrm rot="6658724">
            <a:off x="5572919" y="4790281"/>
            <a:ext cx="628650" cy="1690688"/>
          </a:xfrm>
          <a:prstGeom prst="ellipse">
            <a:avLst/>
          </a:prstGeom>
          <a:pattFill prst="ltDnDiag">
            <a:fgClr>
              <a:srgbClr val="FF00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4" name="Oval 8" descr="Light downward diagonal"/>
          <p:cNvSpPr>
            <a:spLocks noChangeArrowheads="1"/>
          </p:cNvSpPr>
          <p:nvPr/>
        </p:nvSpPr>
        <p:spPr bwMode="auto">
          <a:xfrm rot="8318839">
            <a:off x="2028825" y="4710113"/>
            <a:ext cx="498475" cy="814387"/>
          </a:xfrm>
          <a:prstGeom prst="ellipse">
            <a:avLst/>
          </a:prstGeom>
          <a:pattFill prst="ltDnDiag">
            <a:fgClr>
              <a:srgbClr val="FF00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5" name="Oval 9" descr="Light downward diagonal"/>
          <p:cNvSpPr>
            <a:spLocks noChangeArrowheads="1"/>
          </p:cNvSpPr>
          <p:nvPr/>
        </p:nvSpPr>
        <p:spPr bwMode="auto">
          <a:xfrm rot="8881273">
            <a:off x="6681788" y="2054225"/>
            <a:ext cx="628650" cy="1951038"/>
          </a:xfrm>
          <a:prstGeom prst="ellipse">
            <a:avLst/>
          </a:prstGeom>
          <a:pattFill prst="ltDnDiag">
            <a:fgClr>
              <a:srgbClr val="FF0000">
                <a:alpha val="47000"/>
              </a:srgbClr>
            </a:fgClr>
            <a:bgClr>
              <a:schemeClr val="bg1">
                <a:alpha val="47000"/>
              </a:schemeClr>
            </a:bgClr>
          </a:pattFill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2555875" y="1125538"/>
            <a:ext cx="4321175" cy="1439862"/>
          </a:xfrm>
          <a:prstGeom prst="rect">
            <a:avLst/>
          </a:prstGeom>
          <a:noFill/>
          <a:ln w="508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3705225" y="3573463"/>
            <a:ext cx="108267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chemeClr val="folHlink"/>
                </a:solidFill>
              </a:rPr>
              <a:t>Desert</a:t>
            </a:r>
          </a:p>
        </p:txBody>
      </p:sp>
      <p:sp>
        <p:nvSpPr>
          <p:cNvPr id="526348" name="Text Box 12"/>
          <p:cNvSpPr txBox="1">
            <a:spLocks noChangeArrowheads="1"/>
          </p:cNvSpPr>
          <p:nvPr/>
        </p:nvSpPr>
        <p:spPr bwMode="auto">
          <a:xfrm>
            <a:off x="4179888" y="1676400"/>
            <a:ext cx="118427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chemeClr val="folHlink"/>
                </a:solidFill>
              </a:rPr>
              <a:t>Tropics</a:t>
            </a:r>
          </a:p>
        </p:txBody>
      </p:sp>
      <p:sp>
        <p:nvSpPr>
          <p:cNvPr id="526349" name="Oval 13"/>
          <p:cNvSpPr>
            <a:spLocks noChangeArrowheads="1"/>
          </p:cNvSpPr>
          <p:nvPr/>
        </p:nvSpPr>
        <p:spPr bwMode="auto">
          <a:xfrm rot="2077918">
            <a:off x="5886450" y="3644900"/>
            <a:ext cx="1206500" cy="2374900"/>
          </a:xfrm>
          <a:prstGeom prst="ellipse">
            <a:avLst/>
          </a:prstGeom>
          <a:solidFill>
            <a:schemeClr val="tx2">
              <a:alpha val="20000"/>
            </a:schemeClr>
          </a:solidFill>
          <a:ln w="38100">
            <a:solidFill>
              <a:srgbClr val="2103D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50" name="Oval 14"/>
          <p:cNvSpPr>
            <a:spLocks noChangeArrowheads="1"/>
          </p:cNvSpPr>
          <p:nvPr/>
        </p:nvSpPr>
        <p:spPr bwMode="auto">
          <a:xfrm>
            <a:off x="2051050" y="4683125"/>
            <a:ext cx="609600" cy="762000"/>
          </a:xfrm>
          <a:prstGeom prst="ellipse">
            <a:avLst/>
          </a:prstGeom>
          <a:solidFill>
            <a:schemeClr val="tx2">
              <a:alpha val="20000"/>
            </a:schemeClr>
          </a:solidFill>
          <a:ln w="38100">
            <a:solidFill>
              <a:srgbClr val="2103D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51" name="Text Box 15"/>
          <p:cNvSpPr txBox="1">
            <a:spLocks noChangeArrowheads="1"/>
          </p:cNvSpPr>
          <p:nvPr/>
        </p:nvSpPr>
        <p:spPr bwMode="auto">
          <a:xfrm>
            <a:off x="2209800" y="3860800"/>
            <a:ext cx="3946525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rgbClr val="2103D3"/>
                </a:solidFill>
              </a:rPr>
              <a:t>Major water supply systems</a:t>
            </a:r>
          </a:p>
        </p:txBody>
      </p:sp>
      <p:sp>
        <p:nvSpPr>
          <p:cNvPr id="526352" name="Text Box 16"/>
          <p:cNvSpPr txBox="1">
            <a:spLocks noChangeArrowheads="1"/>
          </p:cNvSpPr>
          <p:nvPr/>
        </p:nvSpPr>
        <p:spPr bwMode="auto">
          <a:xfrm>
            <a:off x="4013200" y="4340225"/>
            <a:ext cx="1135063" cy="457200"/>
          </a:xfrm>
          <a:prstGeom prst="rect">
            <a:avLst/>
          </a:prstGeom>
          <a:solidFill>
            <a:schemeClr val="tx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400">
                <a:solidFill>
                  <a:srgbClr val="FF0000"/>
                </a:solidFill>
              </a:rPr>
              <a:t>People</a:t>
            </a:r>
          </a:p>
        </p:txBody>
      </p:sp>
      <p:sp>
        <p:nvSpPr>
          <p:cNvPr id="526353" name="Line 17"/>
          <p:cNvSpPr>
            <a:spLocks noChangeShapeType="1"/>
          </p:cNvSpPr>
          <p:nvPr/>
        </p:nvSpPr>
        <p:spPr bwMode="auto">
          <a:xfrm>
            <a:off x="5148263" y="4581525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54" name="Line 18"/>
          <p:cNvSpPr>
            <a:spLocks noChangeShapeType="1"/>
          </p:cNvSpPr>
          <p:nvPr/>
        </p:nvSpPr>
        <p:spPr bwMode="auto">
          <a:xfrm flipH="1">
            <a:off x="2484438" y="4581525"/>
            <a:ext cx="15113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 flipV="1">
            <a:off x="5148263" y="3284538"/>
            <a:ext cx="1584325" cy="1152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5076825" y="4868863"/>
            <a:ext cx="6477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Update from Australia |  David Lemon</a:t>
            </a:r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1" grpId="0" animBg="1"/>
      <p:bldP spid="526342" grpId="0" animBg="1"/>
      <p:bldP spid="526343" grpId="0" animBg="1"/>
      <p:bldP spid="526344" grpId="0" animBg="1"/>
      <p:bldP spid="526345" grpId="0" animBg="1"/>
      <p:bldP spid="526346" grpId="0" animBg="1"/>
      <p:bldP spid="526347" grpId="0" animBg="1"/>
      <p:bldP spid="526348" grpId="0" animBg="1"/>
      <p:bldP spid="526349" grpId="0" animBg="1"/>
      <p:bldP spid="526350" grpId="0" animBg="1"/>
      <p:bldP spid="526351" grpId="0" animBg="1"/>
      <p:bldP spid="526352" grpId="0" animBg="1"/>
      <p:bldP spid="526353" grpId="0" animBg="1"/>
      <p:bldP spid="526354" grpId="0" animBg="1"/>
      <p:bldP spid="526355" grpId="0" animBg="1"/>
      <p:bldP spid="5263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year alliance between CSIRO and Bureau of Meteorology</a:t>
            </a:r>
          </a:p>
          <a:p>
            <a:r>
              <a:rPr lang="en-US" dirty="0" smtClean="0"/>
              <a:t>Has </a:t>
            </a:r>
            <a:r>
              <a:rPr lang="en-US" dirty="0" err="1" smtClean="0"/>
              <a:t>focussed</a:t>
            </a:r>
            <a:r>
              <a:rPr lang="en-US" dirty="0" smtClean="0"/>
              <a:t> on: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information systems</a:t>
            </a:r>
          </a:p>
          <a:p>
            <a:pPr marL="709200" lvl="1" indent="-457200"/>
            <a:r>
              <a:rPr lang="en-US" dirty="0" smtClean="0"/>
              <a:t>Tools for exchanging water information</a:t>
            </a:r>
          </a:p>
          <a:p>
            <a:pPr marL="709200" lvl="1" indent="-457200"/>
            <a:r>
              <a:rPr lang="en-US" dirty="0" smtClean="0"/>
              <a:t>Tools for achieving interoperability between systems</a:t>
            </a:r>
          </a:p>
          <a:p>
            <a:pPr marL="709200" lvl="1" indent="-457200"/>
            <a:r>
              <a:rPr lang="en-US" dirty="0" smtClean="0"/>
              <a:t>New spatial products </a:t>
            </a:r>
            <a:r>
              <a:rPr lang="en-US" dirty="0" smtClean="0"/>
              <a:t>for Australia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Resources Assessment</a:t>
            </a:r>
          </a:p>
          <a:p>
            <a:pPr marL="709200" lvl="1" indent="-457200"/>
            <a:r>
              <a:rPr lang="en-US" dirty="0" smtClean="0"/>
              <a:t>AWRA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Forecasting</a:t>
            </a:r>
          </a:p>
          <a:p>
            <a:pPr marL="709200" lvl="1" indent="-457200"/>
            <a:r>
              <a:rPr lang="en-US" dirty="0" smtClean="0"/>
              <a:t>Short (7 day) and Medium (3 months).</a:t>
            </a:r>
          </a:p>
          <a:p>
            <a:pPr marL="709200" lvl="1" indent="-457200">
              <a:buAutoNum type="arabicPeriod"/>
            </a:pP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Water Information Research and Development Alliance (WIRADA)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 Data Transfer Standards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Water Data Transfer Format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Used to deliver data to Bureau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Some looking to use beyond Bureau requirements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V2 will be based on </a:t>
            </a:r>
            <a:r>
              <a:rPr lang="en-US" dirty="0" err="1" smtClean="0"/>
              <a:t>WaterML</a:t>
            </a:r>
            <a:r>
              <a:rPr lang="en-US" dirty="0" smtClean="0"/>
              <a:t> 2.0 and mandated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WaterML2.0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Near completion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Ad-hoc tools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Use of semantic technologies to convert ad-hoc spreadsheets to </a:t>
            </a:r>
            <a:r>
              <a:rPr lang="en-US" dirty="0" smtClean="0"/>
              <a:t>WDTF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Provenance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WIRADA: Water Information Systems successes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Update from Australia |  David Lemon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Blueberry_120210[1]">
  <a:themeElements>
    <a:clrScheme name="CSIRO Blueberry">
      <a:dk1>
        <a:sysClr val="windowText" lastClr="000000"/>
      </a:dk1>
      <a:lt1>
        <a:srgbClr val="FBFEFF"/>
      </a:lt1>
      <a:dk2>
        <a:srgbClr val="000000"/>
      </a:dk2>
      <a:lt2>
        <a:srgbClr val="FBFEFF"/>
      </a:lt2>
      <a:accent1>
        <a:srgbClr val="9FAEE5"/>
      </a:accent1>
      <a:accent2>
        <a:srgbClr val="1E22AA"/>
      </a:accent2>
      <a:accent3>
        <a:srgbClr val="00A9CE"/>
      </a:accent3>
      <a:accent4>
        <a:srgbClr val="00313C"/>
      </a:accent4>
      <a:accent5>
        <a:srgbClr val="78BE20"/>
      </a:accent5>
      <a:accent6>
        <a:srgbClr val="4A7729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CSIRO_PowerPoint_Blueberry_120210[1]</Template>
  <TotalTime>587</TotalTime>
  <Words>673</Words>
  <Application>Microsoft Office PowerPoint</Application>
  <PresentationFormat>On-screen Show (4:3)</PresentationFormat>
  <Paragraphs>143</Paragraphs>
  <Slides>20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CSIRO_PowerPoint_Blueberry_120210[1]</vt:lpstr>
      <vt:lpstr>Presentation</vt:lpstr>
      <vt:lpstr>A Land of Droughts and Flooding Rains</vt:lpstr>
      <vt:lpstr>Slide 2</vt:lpstr>
      <vt:lpstr>Slide 3</vt:lpstr>
      <vt:lpstr>Slide 4</vt:lpstr>
      <vt:lpstr>Introduction to geography of Australia</vt:lpstr>
      <vt:lpstr>Introduction to geography of Australia</vt:lpstr>
      <vt:lpstr>Introduction to geography of Australia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Lemon, David (CLW, Black Mountain)</dc:creator>
  <cp:lastModifiedBy>Lemon, David (CLW, Black Mountain)</cp:lastModifiedBy>
  <cp:revision>29</cp:revision>
  <dcterms:created xsi:type="dcterms:W3CDTF">2012-03-19T19:43:42Z</dcterms:created>
  <dcterms:modified xsi:type="dcterms:W3CDTF">2012-03-20T14:09:05Z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