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9" r:id="rId2"/>
    <p:sldId id="259" r:id="rId3"/>
    <p:sldId id="260" r:id="rId4"/>
    <p:sldId id="257" r:id="rId5"/>
    <p:sldId id="258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8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5DFF3-0CD5-4668-B03B-7568509A517C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F5782B-D03F-4573-A4E8-96D1007355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945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Matt </a:t>
            </a:r>
            <a:r>
              <a:rPr lang="en-US" dirty="0" err="1" smtClean="0"/>
              <a:t>Ables</a:t>
            </a:r>
            <a:r>
              <a:rPr lang="en-US" dirty="0" smtClean="0"/>
              <a:t> of </a:t>
            </a:r>
            <a:r>
              <a:rPr lang="en-US" dirty="0" err="1" smtClean="0"/>
              <a:t>Kisters</a:t>
            </a:r>
            <a:r>
              <a:rPr lang="en-US" dirty="0" smtClean="0"/>
              <a:t> says: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inflow volume is Llano at Llano, Colorado at San Saba, Sandy at Kingsland, and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at JC all with general basin factors applied.  I then converted to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AcFt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totalized on a yearly basis.  This really lets you see the shortfall in the lakes.  I added the 30 Year Normal lake inflow accumulation plot for reference.  I am not sure how out of date my basin factors are... these are just what I remember from 2008, but you can see the general trend. </a:t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7ECCAB-1B2A-4F53-B213-D0677AE0C75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268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57FD-A971-4778-A4C9-795961812E4D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D7912-3326-4769-B5C9-C1CF33F58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001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57FD-A971-4778-A4C9-795961812E4D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D7912-3326-4769-B5C9-C1CF33F58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20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57FD-A971-4778-A4C9-795961812E4D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D7912-3326-4769-B5C9-C1CF33F58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50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57FD-A971-4778-A4C9-795961812E4D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D7912-3326-4769-B5C9-C1CF33F58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26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57FD-A971-4778-A4C9-795961812E4D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D7912-3326-4769-B5C9-C1CF33F58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9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57FD-A971-4778-A4C9-795961812E4D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D7912-3326-4769-B5C9-C1CF33F58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40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57FD-A971-4778-A4C9-795961812E4D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D7912-3326-4769-B5C9-C1CF33F58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9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57FD-A971-4778-A4C9-795961812E4D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D7912-3326-4769-B5C9-C1CF33F58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33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57FD-A971-4778-A4C9-795961812E4D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D7912-3326-4769-B5C9-C1CF33F58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88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57FD-A971-4778-A4C9-795961812E4D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D7912-3326-4769-B5C9-C1CF33F58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68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557FD-A971-4778-A4C9-795961812E4D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D7912-3326-4769-B5C9-C1CF33F58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87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557FD-A971-4778-A4C9-795961812E4D}" type="datetimeFigureOut">
              <a:rPr lang="en-US" smtClean="0"/>
              <a:t>3/21/2012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D7912-3326-4769-B5C9-C1CF33F58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119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hyperlink" Target="http://www.ercot.com/news/mediakit/maps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sg.utexas.edu/ciess/files/Water_Forum_01_Tapley.pd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/>
          <a:lstStyle/>
          <a:p>
            <a:r>
              <a:rPr lang="en-US" dirty="0" smtClean="0"/>
              <a:t>Texas Drought Assessment and Forecasting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David R. Maidment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Center for Research in Water Resources</a:t>
            </a:r>
            <a:br>
              <a:rPr lang="en-US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University of Texas at Austin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00400" y="5257800"/>
            <a:ext cx="30368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Water Web Services Jamboree</a:t>
            </a:r>
            <a:br>
              <a:rPr lang="en-US" dirty="0" smtClean="0"/>
            </a:br>
            <a:r>
              <a:rPr lang="en-US" dirty="0" smtClean="0"/>
              <a:t>University of Texas at Austin</a:t>
            </a:r>
          </a:p>
          <a:p>
            <a:pPr algn="ctr"/>
            <a:r>
              <a:rPr lang="en-US" dirty="0" smtClean="0"/>
              <a:t>20 March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992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725" y="1219200"/>
            <a:ext cx="7848600" cy="539907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630" y="248334"/>
            <a:ext cx="72887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5%, 95%, Normal, and Observed Discharge, 2007 – 2012</a:t>
            </a:r>
          </a:p>
          <a:p>
            <a:pPr algn="ctr"/>
            <a:r>
              <a:rPr lang="en-US" sz="2400" dirty="0" smtClean="0"/>
              <a:t>Colorado River at Austin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7176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215900"/>
            <a:ext cx="9144000" cy="6290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791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47799"/>
            <a:ext cx="7620000" cy="524182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Title 7"/>
          <p:cNvSpPr txBox="1">
            <a:spLocks noGrp="1"/>
          </p:cNvSpPr>
          <p:nvPr>
            <p:ph type="title"/>
          </p:nvPr>
        </p:nvSpPr>
        <p:spPr>
          <a:xfrm>
            <a:off x="2408008" y="430639"/>
            <a:ext cx="43279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Accumulated Inflow, 2007 – 2012</a:t>
            </a:r>
            <a:br>
              <a:rPr lang="en-US" sz="2400" dirty="0" smtClean="0"/>
            </a:br>
            <a:r>
              <a:rPr lang="en-US" sz="2400" dirty="0" smtClean="0"/>
              <a:t>Highland Lake System</a:t>
            </a:r>
          </a:p>
        </p:txBody>
      </p:sp>
    </p:spTree>
    <p:extLst>
      <p:ext uri="{BB962C8B-B14F-4D97-AF65-F5344CB8AC3E}">
        <p14:creationId xmlns:p14="http://schemas.microsoft.com/office/powerpoint/2010/main" val="398374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Accumulated Inflow, 2007 – 2012</a:t>
            </a:r>
            <a:br>
              <a:rPr lang="en-US" sz="2400" dirty="0" smtClean="0"/>
            </a:br>
            <a:r>
              <a:rPr lang="en-US" sz="2400" dirty="0" smtClean="0"/>
              <a:t>Highland Lake System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371600"/>
            <a:ext cx="7467600" cy="513698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3886200" y="3429000"/>
            <a:ext cx="33542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30 year normal lake accumulation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7240452" y="3613666"/>
            <a:ext cx="760548" cy="8821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276600" y="5791200"/>
            <a:ext cx="2505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actual lake accumulation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5782479" y="5562600"/>
            <a:ext cx="1608921" cy="4132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49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610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Electric Reliability Council of Texas (ERCOT)</a:t>
            </a:r>
            <a:endParaRPr lang="en-US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05000"/>
            <a:ext cx="3866731" cy="298221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4191000"/>
            <a:ext cx="3180571" cy="243977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685800" y="5658035"/>
            <a:ext cx="4530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hlinkClick r:id="rId4"/>
              </a:rPr>
              <a:t>http://www.ercot.com/news/mediakit/maps/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372" y="809024"/>
            <a:ext cx="2409825" cy="334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8880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6225"/>
            <a:ext cx="8229600" cy="1143000"/>
          </a:xfrm>
        </p:spPr>
        <p:txBody>
          <a:bodyPr/>
          <a:lstStyle/>
          <a:p>
            <a:r>
              <a:rPr lang="en-US" dirty="0" smtClean="0"/>
              <a:t>ERCOT Counties and Power Plants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77572"/>
            <a:ext cx="6200775" cy="4993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5511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Standardized Precipitation Index (SPI)</a:t>
            </a:r>
            <a:endParaRPr lang="en-US" dirty="0"/>
          </a:p>
        </p:txBody>
      </p:sp>
      <p:pic>
        <p:nvPicPr>
          <p:cNvPr id="1026" name="d9527fb3-360a-42a0-a2c6-53e13ba50e23" descr="B8056540-8CDC-4D21-BC7A-CE47B90B9F5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752600"/>
            <a:ext cx="5010150" cy="4389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006832" y="6155713"/>
            <a:ext cx="5263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John </a:t>
            </a:r>
            <a:r>
              <a:rPr lang="en-US" dirty="0" err="1" smtClean="0"/>
              <a:t>Neilsen</a:t>
            </a:r>
            <a:r>
              <a:rPr lang="en-US" dirty="0" smtClean="0"/>
              <a:t>-Gammon, Texas A&amp;M University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0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Weekly Change in SPI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06832" y="6155713"/>
            <a:ext cx="5263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John </a:t>
            </a:r>
            <a:r>
              <a:rPr lang="en-US" dirty="0" err="1" smtClean="0"/>
              <a:t>Neilsen</a:t>
            </a:r>
            <a:r>
              <a:rPr lang="en-US" dirty="0" smtClean="0"/>
              <a:t>-Gammon, Texas A&amp;M University </a:t>
            </a:r>
            <a:endParaRPr lang="en-US" dirty="0"/>
          </a:p>
        </p:txBody>
      </p:sp>
      <p:pic>
        <p:nvPicPr>
          <p:cNvPr id="2050" name="324b3756-a242-4514-914f-676c344ff290" descr="077BAA8D-4C7D-45F5-84A5-FE7471E3A4F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9" y="1219200"/>
            <a:ext cx="5479931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8565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"/>
            <a:ext cx="8439150" cy="6338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57400" y="6400800"/>
            <a:ext cx="6477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http://www.jsg.utexas.edu/ciess/files/Water_Forum_01_Tapley.pdf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82486" y="6399035"/>
            <a:ext cx="886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962400" y="609600"/>
            <a:ext cx="4384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(Byron </a:t>
            </a:r>
            <a:r>
              <a:rPr lang="en-US" dirty="0" err="1" smtClean="0"/>
              <a:t>Tapley</a:t>
            </a:r>
            <a:r>
              <a:rPr lang="en-US" dirty="0" smtClean="0"/>
              <a:t>, UT Center for Space Research)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98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Ensemble </a:t>
            </a:r>
            <a:r>
              <a:rPr lang="en-US" sz="3600" dirty="0" err="1" smtClean="0"/>
              <a:t>Streamflow</a:t>
            </a:r>
            <a:r>
              <a:rPr lang="en-US" sz="3600" dirty="0" smtClean="0"/>
              <a:t> Simulations for 2012</a:t>
            </a:r>
            <a:br>
              <a:rPr lang="en-US" sz="3600" dirty="0" smtClean="0"/>
            </a:br>
            <a:r>
              <a:rPr lang="en-US" sz="2000" dirty="0" smtClean="0"/>
              <a:t>Produced by National Weather Service, distributed by University of Texas at Austin and Kisters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348 forecast points</a:t>
            </a:r>
          </a:p>
          <a:p>
            <a:pPr lvl="1"/>
            <a:r>
              <a:rPr lang="en-US" dirty="0" smtClean="0"/>
              <a:t>Including reservoir inflows</a:t>
            </a:r>
          </a:p>
          <a:p>
            <a:r>
              <a:rPr lang="en-US" dirty="0" smtClean="0"/>
              <a:t>11 basins</a:t>
            </a:r>
          </a:p>
          <a:p>
            <a:r>
              <a:rPr lang="en-US" dirty="0" smtClean="0"/>
              <a:t>Based on weather 1959-2009</a:t>
            </a:r>
          </a:p>
          <a:p>
            <a:pPr lvl="1"/>
            <a:r>
              <a:rPr lang="en-US" dirty="0" smtClean="0"/>
              <a:t>50 scenarios of daily flows for each point generated from an NWS rainfall-runoff model (with reservoirs included)</a:t>
            </a:r>
          </a:p>
          <a:p>
            <a:r>
              <a:rPr lang="en-US" dirty="0" smtClean="0"/>
              <a:t>90+ days horizon from today (to end of summer)</a:t>
            </a:r>
          </a:p>
          <a:p>
            <a:r>
              <a:rPr lang="en-US" dirty="0" smtClean="0"/>
              <a:t>Updated weekly</a:t>
            </a:r>
          </a:p>
          <a:p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371600"/>
            <a:ext cx="4399457" cy="344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876800" y="3881643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Basins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994482"/>
              </p:ext>
            </p:extLst>
          </p:nvPr>
        </p:nvGraphicFramePr>
        <p:xfrm>
          <a:off x="4953000" y="4275220"/>
          <a:ext cx="1593915" cy="2451735"/>
        </p:xfrm>
        <a:graphic>
          <a:graphicData uri="http://schemas.openxmlformats.org/drawingml/2006/table">
            <a:tbl>
              <a:tblPr/>
              <a:tblGrid>
                <a:gridCol w="1593915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Brazos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Brazos-Colorado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Colorado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Colorado-Lavaca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Guadalupe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Lavaca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Neches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Sabine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Antonio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Jacinto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Trinity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4766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295400"/>
            <a:ext cx="7543800" cy="518940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TextBox 3"/>
          <p:cNvSpPr txBox="1"/>
          <p:nvPr/>
        </p:nvSpPr>
        <p:spPr>
          <a:xfrm>
            <a:off x="1066800" y="6484805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0" y="6452539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Dec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19600" y="6480942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July</a:t>
            </a:r>
            <a:endParaRPr lang="en-US" dirty="0"/>
          </a:p>
        </p:txBody>
      </p:sp>
      <p:sp>
        <p:nvSpPr>
          <p:cNvPr id="8" name="Title 7"/>
          <p:cNvSpPr txBox="1">
            <a:spLocks noGrp="1"/>
          </p:cNvSpPr>
          <p:nvPr>
            <p:ph type="title"/>
          </p:nvPr>
        </p:nvSpPr>
        <p:spPr>
          <a:xfrm>
            <a:off x="1109212" y="304800"/>
            <a:ext cx="68493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Overlay Plot of 2010, 2011, 2012 for Jan to December</a:t>
            </a:r>
          </a:p>
          <a:p>
            <a:pPr algn="ctr"/>
            <a:r>
              <a:rPr lang="en-US" sz="2400" dirty="0" smtClean="0"/>
              <a:t>Colorado River at Austin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8307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1" y="1447800"/>
            <a:ext cx="7507084" cy="516414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1066800" y="6484805"/>
            <a:ext cx="4908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Jan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916171" y="6452539"/>
            <a:ext cx="592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419600" y="6480942"/>
            <a:ext cx="788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March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22897" y="248334"/>
            <a:ext cx="60982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Overlay Plot of 2010, 2011, 2012 for Jan to May</a:t>
            </a:r>
          </a:p>
          <a:p>
            <a:pPr algn="ctr"/>
            <a:r>
              <a:rPr lang="en-US" sz="2400" dirty="0" smtClean="0"/>
              <a:t>Colorado River at Austin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924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245</Words>
  <Application>Microsoft Office PowerPoint</Application>
  <PresentationFormat>On-screen Show (4:3)</PresentationFormat>
  <Paragraphs>52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Texas Drought Assessment and Forecasting </vt:lpstr>
      <vt:lpstr>Electric Reliability Council of Texas (ERCOT)</vt:lpstr>
      <vt:lpstr>ERCOT Counties and Power Plants</vt:lpstr>
      <vt:lpstr>Standardized Precipitation Index (SPI)</vt:lpstr>
      <vt:lpstr>Weekly Change in SPI</vt:lpstr>
      <vt:lpstr>PowerPoint Presentation</vt:lpstr>
      <vt:lpstr>Ensemble Streamflow Simulations for 2012 Produced by National Weather Service, distributed by University of Texas at Austin and Kisters</vt:lpstr>
      <vt:lpstr>Overlay Plot of 2010, 2011, 2012 for Jan to December Colorado River at Austin</vt:lpstr>
      <vt:lpstr>PowerPoint Presentation</vt:lpstr>
      <vt:lpstr>PowerPoint Presentation</vt:lpstr>
      <vt:lpstr>PowerPoint Presentation</vt:lpstr>
      <vt:lpstr>Accumulated Inflow, 2007 – 2012 Highland Lake System</vt:lpstr>
      <vt:lpstr>Accumulated Inflow, 2007 – 2012 Highland Lake System</vt:lpstr>
    </vt:vector>
  </TitlesOfParts>
  <Company>The University of Texas at Austin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 Reliability Council of Texas (ERCOT)</dc:title>
  <dc:creator>Maidment, David R</dc:creator>
  <cp:lastModifiedBy>Maidment, David R</cp:lastModifiedBy>
  <cp:revision>3</cp:revision>
  <dcterms:created xsi:type="dcterms:W3CDTF">2012-03-20T18:39:36Z</dcterms:created>
  <dcterms:modified xsi:type="dcterms:W3CDTF">2012-03-21T12:06:31Z</dcterms:modified>
</cp:coreProperties>
</file>