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66" r:id="rId3"/>
    <p:sldId id="276" r:id="rId4"/>
    <p:sldId id="269" r:id="rId5"/>
    <p:sldId id="275" r:id="rId6"/>
    <p:sldId id="274" r:id="rId7"/>
    <p:sldId id="260" r:id="rId8"/>
    <p:sldId id="270" r:id="rId9"/>
    <p:sldId id="271" r:id="rId10"/>
    <p:sldId id="272"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8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5795E-B5AB-704C-B3F3-BD4472653B72}" type="datetimeFigureOut">
              <a:rPr lang="en-US" smtClean="0"/>
              <a:t>3/19/12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C0B967-E9E3-4946-ABE9-774138CCFBD6}" type="slidenum">
              <a:rPr lang="en-US" smtClean="0"/>
              <a:t>‹#›</a:t>
            </a:fld>
            <a:endParaRPr lang="en-US"/>
          </a:p>
        </p:txBody>
      </p:sp>
    </p:spTree>
    <p:extLst>
      <p:ext uri="{BB962C8B-B14F-4D97-AF65-F5344CB8AC3E}">
        <p14:creationId xmlns:p14="http://schemas.microsoft.com/office/powerpoint/2010/main" val="38033674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4EA73C-3CB4-4B03-A983-3B44E2273314}" type="slidenum">
              <a:rPr lang="de-DE"/>
              <a:pPr/>
              <a:t>2</a:t>
            </a:fld>
            <a:endParaRPr lang="de-DE"/>
          </a:p>
        </p:txBody>
      </p:sp>
      <p:sp>
        <p:nvSpPr>
          <p:cNvPr id="2764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arrow Titl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pic>
        <p:nvPicPr>
          <p:cNvPr id="13" name="Picture 12"/>
          <p:cNvPicPr>
            <a:picLocks noChangeAspect="1"/>
          </p:cNvPicPr>
          <p:nvPr userDrawn="1"/>
        </p:nvPicPr>
        <p:blipFill>
          <a:blip r:embed="rId2"/>
          <a:stretch>
            <a:fillRect/>
          </a:stretch>
        </p:blipFill>
        <p:spPr>
          <a:xfrm>
            <a:off x="7503200" y="6410899"/>
            <a:ext cx="1607380" cy="415240"/>
          </a:xfrm>
          <a:prstGeom prst="rect">
            <a:avLst/>
          </a:prstGeom>
        </p:spPr>
      </p:pic>
      <p:sp>
        <p:nvSpPr>
          <p:cNvPr id="14" name="Title 2"/>
          <p:cNvSpPr txBox="1">
            <a:spLocks/>
          </p:cNvSpPr>
          <p:nvPr userDrawn="1"/>
        </p:nvSpPr>
        <p:spPr>
          <a:xfrm>
            <a:off x="457200" y="325714"/>
            <a:ext cx="8229600" cy="396980"/>
          </a:xfrm>
          <a:prstGeom prst="rect">
            <a:avLst/>
          </a:prstGeom>
        </p:spPr>
        <p:txBody>
          <a:bodyPr>
            <a:normAutofit fontScale="52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en-US" dirty="0"/>
          </a:p>
        </p:txBody>
      </p:sp>
      <p:sp>
        <p:nvSpPr>
          <p:cNvPr id="16" name="Title 2"/>
          <p:cNvSpPr txBox="1">
            <a:spLocks/>
          </p:cNvSpPr>
          <p:nvPr userDrawn="1"/>
        </p:nvSpPr>
        <p:spPr>
          <a:xfrm>
            <a:off x="609600" y="294125"/>
            <a:ext cx="8229600" cy="396980"/>
          </a:xfrm>
          <a:prstGeom prst="rect">
            <a:avLst/>
          </a:prstGeom>
        </p:spPr>
        <p:txBody>
          <a:bodyPr>
            <a:normAutofit fontScale="52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baseline="0" dirty="0" smtClean="0"/>
              <a:t> </a:t>
            </a:r>
            <a:endParaRPr lang="en-US" dirty="0"/>
          </a:p>
        </p:txBody>
      </p:sp>
      <p:sp>
        <p:nvSpPr>
          <p:cNvPr id="17" name="Title 1"/>
          <p:cNvSpPr>
            <a:spLocks noGrp="1"/>
          </p:cNvSpPr>
          <p:nvPr>
            <p:ph type="title"/>
          </p:nvPr>
        </p:nvSpPr>
        <p:spPr>
          <a:xfrm>
            <a:off x="457200" y="285770"/>
            <a:ext cx="8229600" cy="396979"/>
          </a:xfrm>
        </p:spPr>
        <p:txBody>
          <a:bodyPr>
            <a:noAutofit/>
          </a:bodyPr>
          <a:lstStyle>
            <a:lvl1pPr algn="r">
              <a:defRPr sz="2400"/>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3/19/12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userDrawn="1"/>
        </p:nvPicPr>
        <p:blipFill>
          <a:blip r:embed="rId13"/>
          <a:stretch>
            <a:fillRect/>
          </a:stretch>
        </p:blipFill>
        <p:spPr>
          <a:xfrm>
            <a:off x="7503200" y="6410899"/>
            <a:ext cx="1607380" cy="415240"/>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r>
              <a:rPr lang="en-US" dirty="0" smtClean="0"/>
              <a:t>Dharhas </a:t>
            </a:r>
            <a:r>
              <a:rPr lang="en-US" dirty="0" smtClean="0"/>
              <a:t>Pothina</a:t>
            </a:r>
          </a:p>
          <a:p>
            <a:endParaRPr lang="en-US" dirty="0"/>
          </a:p>
        </p:txBody>
      </p:sp>
      <p:pic>
        <p:nvPicPr>
          <p:cNvPr id="4" name="Picture 3"/>
          <p:cNvPicPr>
            <a:picLocks noChangeAspect="1"/>
          </p:cNvPicPr>
          <p:nvPr/>
        </p:nvPicPr>
        <p:blipFill>
          <a:blip r:embed="rId2"/>
          <a:stretch>
            <a:fillRect/>
          </a:stretch>
        </p:blipFill>
        <p:spPr>
          <a:xfrm>
            <a:off x="75199" y="5864880"/>
            <a:ext cx="3617912" cy="934627"/>
          </a:xfrm>
          <a:prstGeom prst="rect">
            <a:avLst/>
          </a:prstGeom>
        </p:spPr>
      </p:pic>
      <p:pic>
        <p:nvPicPr>
          <p:cNvPr id="5" name="Picture 2" descr="C:\Documents and Settings\dpothina\My Documents\Projects\BaysEstuaries\CoastalGeoDB\Final_Report\final_rpt_pics\final_WaterData___rainsymbol_SecondVersion_largerlogo.png"/>
          <p:cNvPicPr>
            <a:picLocks noChangeAspect="1" noChangeArrowheads="1"/>
          </p:cNvPicPr>
          <p:nvPr/>
        </p:nvPicPr>
        <p:blipFill>
          <a:blip r:embed="rId3" cstate="print"/>
          <a:srcRect/>
          <a:stretch>
            <a:fillRect/>
          </a:stretch>
        </p:blipFill>
        <p:spPr bwMode="auto">
          <a:xfrm>
            <a:off x="2398712" y="1141348"/>
            <a:ext cx="4188355" cy="2238960"/>
          </a:xfrm>
          <a:prstGeom prst="rect">
            <a:avLst/>
          </a:prstGeom>
          <a:noFill/>
        </p:spPr>
      </p:pic>
    </p:spTree>
    <p:extLst>
      <p:ext uri="{BB962C8B-B14F-4D97-AF65-F5344CB8AC3E}">
        <p14:creationId xmlns:p14="http://schemas.microsoft.com/office/powerpoint/2010/main" val="12299334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Drought Indices</a:t>
            </a:r>
            <a:endParaRPr lang="en-US" dirty="0"/>
          </a:p>
        </p:txBody>
      </p:sp>
      <p:pic>
        <p:nvPicPr>
          <p:cNvPr id="4" name="Picture 3" descr="Screen Shot 2012-03-19 at 3.43.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37" y="1761066"/>
            <a:ext cx="7829695" cy="4598916"/>
          </a:xfrm>
          <a:prstGeom prst="rect">
            <a:avLst/>
          </a:prstGeom>
        </p:spPr>
      </p:pic>
    </p:spTree>
    <p:extLst>
      <p:ext uri="{BB962C8B-B14F-4D97-AF65-F5344CB8AC3E}">
        <p14:creationId xmlns:p14="http://schemas.microsoft.com/office/powerpoint/2010/main" val="19352495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TextBox 2"/>
          <p:cNvSpPr txBox="1"/>
          <p:nvPr/>
        </p:nvSpPr>
        <p:spPr>
          <a:xfrm>
            <a:off x="802124" y="1804847"/>
            <a:ext cx="8012880" cy="2031325"/>
          </a:xfrm>
          <a:prstGeom prst="rect">
            <a:avLst/>
          </a:prstGeom>
          <a:noFill/>
        </p:spPr>
        <p:txBody>
          <a:bodyPr wrap="square" rtlCol="0">
            <a:spAutoFit/>
          </a:bodyPr>
          <a:lstStyle/>
          <a:p>
            <a:pPr marL="285750" indent="-285750">
              <a:buFont typeface="Arial"/>
              <a:buChar char="•"/>
            </a:pPr>
            <a:r>
              <a:rPr lang="en-US" dirty="0" smtClean="0"/>
              <a:t>Data providers lack resources and expertise</a:t>
            </a:r>
          </a:p>
          <a:p>
            <a:endParaRPr lang="en-US" dirty="0" smtClean="0"/>
          </a:p>
          <a:p>
            <a:pPr marL="285750" indent="-285750">
              <a:buFont typeface="Arial"/>
              <a:buChar char="•"/>
            </a:pPr>
            <a:r>
              <a:rPr lang="en-US" dirty="0" smtClean="0"/>
              <a:t>Data providers already have their data in the format they need for the purpose the data was collected</a:t>
            </a:r>
          </a:p>
          <a:p>
            <a:pPr marL="285750" indent="-285750">
              <a:buFont typeface="Arial"/>
              <a:buChar char="•"/>
            </a:pPr>
            <a:endParaRPr lang="en-US" dirty="0"/>
          </a:p>
          <a:p>
            <a:pPr marL="285750" indent="-285750">
              <a:buFont typeface="Arial"/>
              <a:buChar char="•"/>
            </a:pPr>
            <a:r>
              <a:rPr lang="en-US" dirty="0" smtClean="0"/>
              <a:t>Branding is important</a:t>
            </a:r>
            <a:endParaRPr lang="en-US" dirty="0" smtClean="0"/>
          </a:p>
          <a:p>
            <a:pPr marL="285750" indent="-285750">
              <a:buFont typeface="Arial"/>
              <a:buChar char="•"/>
            </a:pPr>
            <a:endParaRPr lang="en-US" dirty="0"/>
          </a:p>
        </p:txBody>
      </p:sp>
      <p:sp>
        <p:nvSpPr>
          <p:cNvPr id="4" name="Rounded Rectangle 3"/>
          <p:cNvSpPr/>
          <p:nvPr/>
        </p:nvSpPr>
        <p:spPr bwMode="auto">
          <a:xfrm>
            <a:off x="2349314" y="3968184"/>
            <a:ext cx="5867400" cy="1229244"/>
          </a:xfrm>
          <a:prstGeom prst="round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dirty="0" smtClean="0"/>
              <a:t>sharing data needs to be as easy as possible. </a:t>
            </a:r>
            <a:endParaRPr lang="en-US" dirty="0" smtClean="0"/>
          </a:p>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lang="en-US" dirty="0" smtClean="0"/>
          </a:p>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dirty="0" smtClean="0"/>
              <a:t>Simple flexible </a:t>
            </a:r>
            <a:r>
              <a:rPr lang="en-US" dirty="0" smtClean="0"/>
              <a:t>tools are required for both sharing and access.</a:t>
            </a:r>
            <a:endParaRPr kumimoji="0" lang="en-US" sz="1800" b="0" i="0" u="none" strike="noStrike" cap="none" normalizeH="0" baseline="0" dirty="0" smtClean="0">
              <a:ln>
                <a:noFill/>
              </a:ln>
              <a:effectLst/>
              <a:latin typeface="Arial" charset="0"/>
              <a:cs typeface="Arial Unicode MS" charset="0"/>
            </a:endParaRPr>
          </a:p>
        </p:txBody>
      </p:sp>
      <p:sp>
        <p:nvSpPr>
          <p:cNvPr id="5" name="TextBox 4"/>
          <p:cNvSpPr txBox="1"/>
          <p:nvPr/>
        </p:nvSpPr>
        <p:spPr>
          <a:xfrm>
            <a:off x="994395" y="6123346"/>
            <a:ext cx="3443032" cy="369332"/>
          </a:xfrm>
          <a:prstGeom prst="rect">
            <a:avLst/>
          </a:prstGeom>
          <a:noFill/>
        </p:spPr>
        <p:txBody>
          <a:bodyPr wrap="none" rtlCol="0">
            <a:spAutoFit/>
          </a:bodyPr>
          <a:lstStyle/>
          <a:p>
            <a:r>
              <a:rPr lang="en-US" i="1" dirty="0" smtClean="0">
                <a:solidFill>
                  <a:srgbClr val="FF0000"/>
                </a:solidFill>
              </a:rPr>
              <a:t>Pet peeve. Daylight Savings Time.</a:t>
            </a:r>
            <a:endParaRPr lang="en-US" i="1" dirty="0">
              <a:solidFill>
                <a:srgbClr val="FF0000"/>
              </a:solidFill>
            </a:endParaRPr>
          </a:p>
        </p:txBody>
      </p:sp>
    </p:spTree>
    <p:extLst>
      <p:ext uri="{BB962C8B-B14F-4D97-AF65-F5344CB8AC3E}">
        <p14:creationId xmlns:p14="http://schemas.microsoft.com/office/powerpoint/2010/main" val="23498948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93920" y="2253837"/>
            <a:ext cx="8228160" cy="2865901"/>
          </a:xfrm>
          <a:ln/>
        </p:spPr>
        <p:txBody>
          <a:bodyPr tIns="19201">
            <a:normAutofit lnSpcReduction="10000"/>
          </a:bodyPr>
          <a:lstStyle/>
          <a:p>
            <a:pPr marL="391686" indent="-293764">
              <a:buClr>
                <a:srgbClr val="FFCC99"/>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de-DE" sz="2200" dirty="0">
              <a:solidFill>
                <a:schemeClr val="tx1"/>
              </a:solidFill>
            </a:endParaRPr>
          </a:p>
          <a:p>
            <a:pPr marL="391686" indent="-293764" algn="ctr">
              <a:buClr>
                <a:srgbClr val="FFCC99"/>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sz="2200" b="1" dirty="0">
                <a:solidFill>
                  <a:schemeClr val="tx1"/>
                </a:solidFill>
              </a:rPr>
              <a:t>Surface Water Resources Division</a:t>
            </a:r>
          </a:p>
          <a:p>
            <a:pPr marL="391686" indent="-293764">
              <a:lnSpc>
                <a:spcPct val="127000"/>
              </a:lnSpc>
              <a:buClr>
                <a:srgbClr val="FFCC99"/>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sz="2200" dirty="0">
                <a:latin typeface="Andalus" pitchFamily="16" charset="0"/>
              </a:rPr>
              <a:t>To aid water resources planning and management efforts by providing scientific and engineering expertise to ensure continued availability of water supplies and maintenance of the ecological health of Texas inland aquatic and coastal systems</a:t>
            </a:r>
            <a:r>
              <a:rPr lang="de-DE" sz="2200" dirty="0"/>
              <a:t>.</a:t>
            </a:r>
          </a:p>
        </p:txBody>
      </p:sp>
      <p:sp>
        <p:nvSpPr>
          <p:cNvPr id="5124" name="Text Box 4"/>
          <p:cNvSpPr txBox="1">
            <a:spLocks noChangeArrowheads="1"/>
          </p:cNvSpPr>
          <p:nvPr/>
        </p:nvSpPr>
        <p:spPr bwMode="auto">
          <a:xfrm>
            <a:off x="1027440" y="5819652"/>
            <a:ext cx="7418880" cy="698473"/>
          </a:xfrm>
          <a:prstGeom prst="rect">
            <a:avLst/>
          </a:prstGeom>
          <a:noFill/>
          <a:ln w="36720">
            <a:noFill/>
            <a:round/>
            <a:headEnd/>
            <a:tailEnd/>
          </a:ln>
          <a:effectLst/>
        </p:spPr>
        <p:txBody>
          <a:bodyPr wrap="none" lIns="81639" tIns="60021" rIns="81639" bIns="4082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de-DE" sz="2200" dirty="0" smtClean="0">
                <a:solidFill>
                  <a:srgbClr val="000000"/>
                </a:solidFill>
              </a:rPr>
              <a:t>Data Consumer &amp; Data Provider</a:t>
            </a:r>
            <a:endParaRPr lang="de-DE" sz="2200" dirty="0">
              <a:solidFill>
                <a:srgbClr val="000000"/>
              </a:solidFill>
            </a:endParaRPr>
          </a:p>
        </p:txBody>
      </p:sp>
      <p:pic>
        <p:nvPicPr>
          <p:cNvPr id="5127" name="Picture 7" descr="http://iweb/AGENCY/oa/csprm/pubs/doc/TWDB%20logo_Powerpoint.png"/>
          <p:cNvPicPr>
            <a:picLocks noChangeAspect="1" noChangeArrowheads="1"/>
          </p:cNvPicPr>
          <p:nvPr/>
        </p:nvPicPr>
        <p:blipFill>
          <a:blip r:embed="rId3" cstate="print"/>
          <a:srcRect/>
          <a:stretch>
            <a:fillRect/>
          </a:stretch>
        </p:blipFill>
        <p:spPr bwMode="auto">
          <a:xfrm>
            <a:off x="3077813" y="280225"/>
            <a:ext cx="5644267" cy="1458255"/>
          </a:xfrm>
          <a:prstGeom prst="rect">
            <a:avLst/>
          </a:prstGeom>
          <a:noFill/>
        </p:spPr>
      </p:pic>
    </p:spTree>
    <p:extLst>
      <p:ext uri="{BB962C8B-B14F-4D97-AF65-F5344CB8AC3E}">
        <p14:creationId xmlns:p14="http://schemas.microsoft.com/office/powerpoint/2010/main" val="233304384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3731" name="Picture 3" descr="T:\BaysEstuaries\PROJECTS\SABINE-NECHES\KeithLake\KL_FINAL_REPORT\figures\ModelDescription.png"/>
          <p:cNvPicPr>
            <a:picLocks noChangeAspect="1" noChangeArrowheads="1"/>
          </p:cNvPicPr>
          <p:nvPr/>
        </p:nvPicPr>
        <p:blipFill>
          <a:blip r:embed="rId2" cstate="print"/>
          <a:srcRect/>
          <a:stretch>
            <a:fillRect/>
          </a:stretch>
        </p:blipFill>
        <p:spPr bwMode="auto">
          <a:xfrm>
            <a:off x="-266401" y="0"/>
            <a:ext cx="6198934" cy="4078508"/>
          </a:xfrm>
          <a:prstGeom prst="rect">
            <a:avLst/>
          </a:prstGeom>
          <a:noFill/>
        </p:spPr>
      </p:pic>
      <p:pic>
        <p:nvPicPr>
          <p:cNvPr id="73732" name="Picture 4" descr="T:\BaysEstuaries\PROJECTS\SABINE-NECHES\KeithLake\KL_FINAL_REPORT\figures\fielddata-plots\IOFQCT_Salinity_2003vs2006vsMean_Small.png"/>
          <p:cNvPicPr>
            <a:picLocks noChangeAspect="1" noChangeArrowheads="1"/>
          </p:cNvPicPr>
          <p:nvPr/>
        </p:nvPicPr>
        <p:blipFill>
          <a:blip r:embed="rId3" cstate="print"/>
          <a:srcRect/>
          <a:stretch>
            <a:fillRect/>
          </a:stretch>
        </p:blipFill>
        <p:spPr bwMode="auto">
          <a:xfrm>
            <a:off x="5747040" y="0"/>
            <a:ext cx="4537803" cy="5106777"/>
          </a:xfrm>
          <a:prstGeom prst="rect">
            <a:avLst/>
          </a:prstGeom>
          <a:noFill/>
        </p:spPr>
      </p:pic>
      <p:pic>
        <p:nvPicPr>
          <p:cNvPr id="73733" name="Picture 5" descr="T:\BaysEstuaries\PROJECTS\SABINE-NECHES\KeithLake\KL_FINAL_REPORT\figures\scenario-plots\results\SalinityVisulatization2003_Landscape_Smaller.png"/>
          <p:cNvPicPr>
            <a:picLocks noChangeAspect="1" noChangeArrowheads="1"/>
          </p:cNvPicPr>
          <p:nvPr/>
        </p:nvPicPr>
        <p:blipFill>
          <a:blip r:embed="rId4" cstate="print"/>
          <a:srcRect/>
          <a:stretch>
            <a:fillRect/>
          </a:stretch>
        </p:blipFill>
        <p:spPr bwMode="auto">
          <a:xfrm>
            <a:off x="0" y="2854380"/>
            <a:ext cx="7464961" cy="4003620"/>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7336800" y="2945109"/>
            <a:ext cx="2687040" cy="3918651"/>
          </a:xfrm>
          <a:prstGeom prst="rect">
            <a:avLst/>
          </a:prstGeom>
          <a:noFill/>
          <a:ln w="36720">
            <a:noFill/>
            <a:round/>
            <a:headEnd/>
            <a:tailEnd/>
          </a:ln>
          <a:effectLst/>
        </p:spPr>
      </p:pic>
      <p:pic>
        <p:nvPicPr>
          <p:cNvPr id="19458" name="Picture 2" descr="Texas Drought Map"/>
          <p:cNvPicPr>
            <a:picLocks noChangeAspect="1" noChangeArrowheads="1"/>
          </p:cNvPicPr>
          <p:nvPr/>
        </p:nvPicPr>
        <p:blipFill>
          <a:blip r:embed="rId6" cstate="print"/>
          <a:srcRect/>
          <a:stretch>
            <a:fillRect/>
          </a:stretch>
        </p:blipFill>
        <p:spPr bwMode="auto">
          <a:xfrm>
            <a:off x="2429280" y="1631691"/>
            <a:ext cx="4976640" cy="3845989"/>
          </a:xfrm>
          <a:prstGeom prst="rect">
            <a:avLst/>
          </a:prstGeom>
          <a:noFill/>
        </p:spPr>
      </p:pic>
    </p:spTree>
    <p:extLst>
      <p:ext uri="{BB962C8B-B14F-4D97-AF65-F5344CB8AC3E}">
        <p14:creationId xmlns:p14="http://schemas.microsoft.com/office/powerpoint/2010/main" val="24137760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involved? – data</a:t>
            </a:r>
            <a:r>
              <a:rPr lang="en-US" dirty="0" smtClean="0"/>
              <a:t>!</a:t>
            </a:r>
            <a:endParaRPr lang="en-US" dirty="0"/>
          </a:p>
        </p:txBody>
      </p:sp>
      <p:sp>
        <p:nvSpPr>
          <p:cNvPr id="3" name="Title 1"/>
          <p:cNvSpPr txBox="1">
            <a:spLocks/>
          </p:cNvSpPr>
          <p:nvPr/>
        </p:nvSpPr>
        <p:spPr>
          <a:xfrm>
            <a:off x="457200" y="338328"/>
            <a:ext cx="8229600" cy="12527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4" name="Content Placeholder 2"/>
          <p:cNvSpPr txBox="1">
            <a:spLocks/>
          </p:cNvSpPr>
          <p:nvPr/>
        </p:nvSpPr>
        <p:spPr>
          <a:xfrm>
            <a:off x="456481" y="1355182"/>
            <a:ext cx="8226720" cy="4910151"/>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endParaRPr lang="en-US" sz="2500" i="1" dirty="0" smtClean="0">
              <a:solidFill>
                <a:schemeClr val="tx1"/>
              </a:solidFill>
            </a:endParaRPr>
          </a:p>
          <a:p>
            <a:pPr marL="0" indent="0">
              <a:buFont typeface="Symbol" pitchFamily="18" charset="2"/>
              <a:buNone/>
            </a:pPr>
            <a:r>
              <a:rPr lang="en-US" sz="2500" i="1" dirty="0" smtClean="0">
                <a:solidFill>
                  <a:schemeClr val="tx1"/>
                </a:solidFill>
              </a:rPr>
              <a:t>Q. How can I get all the salinity data for Galveston Bay?</a:t>
            </a:r>
          </a:p>
          <a:p>
            <a:pPr marL="0" indent="0">
              <a:buFont typeface="Symbol" pitchFamily="18" charset="2"/>
              <a:buNone/>
            </a:pPr>
            <a:r>
              <a:rPr lang="en-US" sz="2500" i="1" dirty="0" smtClean="0">
                <a:solidFill>
                  <a:schemeClr val="tx1"/>
                </a:solidFill>
              </a:rPr>
              <a:t>A. Not easily or quickly.</a:t>
            </a:r>
          </a:p>
          <a:p>
            <a:pPr marL="0" indent="0">
              <a:buFont typeface="Symbol" pitchFamily="18" charset="2"/>
              <a:buNone/>
            </a:pPr>
            <a:endParaRPr lang="en-US" sz="1800" b="1" dirty="0" smtClean="0"/>
          </a:p>
          <a:p>
            <a:pPr marL="0" indent="0">
              <a:buFont typeface="Symbol" pitchFamily="18" charset="2"/>
              <a:buNone/>
            </a:pPr>
            <a:r>
              <a:rPr lang="en-US" sz="1800" b="1" dirty="0" smtClean="0"/>
              <a:t>Data Providers:</a:t>
            </a:r>
          </a:p>
          <a:p>
            <a:pPr marL="466567" indent="-466567"/>
            <a:r>
              <a:rPr lang="en-US" sz="1500" dirty="0" smtClean="0"/>
              <a:t>TWDB </a:t>
            </a:r>
          </a:p>
          <a:p>
            <a:pPr marL="466567" indent="-466567"/>
            <a:r>
              <a:rPr lang="en-US" sz="1500" dirty="0" smtClean="0"/>
              <a:t>USGS  </a:t>
            </a:r>
          </a:p>
          <a:p>
            <a:pPr marL="466567" indent="-466567"/>
            <a:r>
              <a:rPr lang="en-US" sz="1500" dirty="0" smtClean="0"/>
              <a:t>NOAA</a:t>
            </a:r>
          </a:p>
          <a:p>
            <a:pPr marL="466567" indent="-466567"/>
            <a:r>
              <a:rPr lang="en-US" sz="1500" b="1" dirty="0" smtClean="0">
                <a:solidFill>
                  <a:srgbClr val="FFFF00"/>
                </a:solidFill>
              </a:rPr>
              <a:t>TPWD</a:t>
            </a:r>
          </a:p>
          <a:p>
            <a:pPr marL="466567" indent="-466567"/>
            <a:r>
              <a:rPr lang="en-US" sz="1500" dirty="0" smtClean="0"/>
              <a:t>CBI/TCOON</a:t>
            </a:r>
          </a:p>
          <a:p>
            <a:pPr marL="466567" indent="-466567"/>
            <a:r>
              <a:rPr lang="en-US" sz="1500" b="1" dirty="0" smtClean="0">
                <a:solidFill>
                  <a:srgbClr val="FFC000"/>
                </a:solidFill>
              </a:rPr>
              <a:t>TCEQ </a:t>
            </a:r>
          </a:p>
          <a:p>
            <a:pPr marL="466567" indent="-466567"/>
            <a:r>
              <a:rPr lang="en-US" sz="1500" b="1" dirty="0" smtClean="0">
                <a:solidFill>
                  <a:srgbClr val="FF0000"/>
                </a:solidFill>
              </a:rPr>
              <a:t>Texas DSHS</a:t>
            </a:r>
          </a:p>
          <a:p>
            <a:pPr marL="466567" indent="-466567"/>
            <a:r>
              <a:rPr lang="en-US" sz="1500" dirty="0" smtClean="0"/>
              <a:t>University Research Groups</a:t>
            </a:r>
          </a:p>
          <a:p>
            <a:pPr marL="466567" indent="-466567"/>
            <a:r>
              <a:rPr lang="en-US" sz="1500" dirty="0" smtClean="0"/>
              <a:t>River Authorities </a:t>
            </a:r>
          </a:p>
          <a:p>
            <a:pPr marL="466567" indent="-466567"/>
            <a:r>
              <a:rPr lang="en-US" sz="1500" dirty="0" smtClean="0"/>
              <a:t>Environmental Consulting Companies</a:t>
            </a:r>
          </a:p>
          <a:p>
            <a:pPr marL="466567" indent="-466567"/>
            <a:endParaRPr lang="en-US" sz="2500" dirty="0"/>
          </a:p>
        </p:txBody>
      </p:sp>
      <p:sp>
        <p:nvSpPr>
          <p:cNvPr id="5" name="Rounded Rectangle 4"/>
          <p:cNvSpPr/>
          <p:nvPr/>
        </p:nvSpPr>
        <p:spPr bwMode="auto">
          <a:xfrm>
            <a:off x="4226400" y="3014236"/>
            <a:ext cx="3663360" cy="1866436"/>
          </a:xfrm>
          <a:prstGeom prst="round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algn="ctr" defTabSz="407526" fontAlgn="base" hangingPunct="0">
              <a:lnSpc>
                <a:spcPct val="93000"/>
              </a:lnSpc>
              <a:spcBef>
                <a:spcPct val="0"/>
              </a:spcBef>
              <a:spcAft>
                <a:spcPct val="0"/>
              </a:spcAft>
              <a:buClr>
                <a:srgbClr val="000000"/>
              </a:buClr>
              <a:buSzPct val="100000"/>
            </a:pPr>
            <a:r>
              <a:rPr lang="en-US" sz="3600" dirty="0">
                <a:solidFill>
                  <a:srgbClr val="FF0000"/>
                </a:solidFill>
              </a:rPr>
              <a:t>Discoverability</a:t>
            </a:r>
            <a:endParaRPr lang="en-US" sz="3600" dirty="0">
              <a:solidFill>
                <a:srgbClr val="FF0000"/>
              </a:solidFill>
              <a:latin typeface="Arial" charset="0"/>
              <a:cs typeface="Arial Unicode MS" charset="0"/>
            </a:endParaRPr>
          </a:p>
          <a:p>
            <a:pPr algn="ctr" defTabSz="407526" fontAlgn="base" hangingPunct="0">
              <a:lnSpc>
                <a:spcPct val="93000"/>
              </a:lnSpc>
              <a:spcBef>
                <a:spcPct val="0"/>
              </a:spcBef>
              <a:spcAft>
                <a:spcPct val="0"/>
              </a:spcAft>
              <a:buClr>
                <a:srgbClr val="000000"/>
              </a:buClr>
              <a:buSzPct val="100000"/>
            </a:pPr>
            <a:r>
              <a:rPr lang="en-US" sz="3600" dirty="0">
                <a:solidFill>
                  <a:srgbClr val="FFFF00"/>
                </a:solidFill>
              </a:rPr>
              <a:t>Access</a:t>
            </a:r>
          </a:p>
          <a:p>
            <a:pPr algn="ctr" defTabSz="407526" fontAlgn="base" hangingPunct="0">
              <a:lnSpc>
                <a:spcPct val="93000"/>
              </a:lnSpc>
              <a:spcBef>
                <a:spcPct val="0"/>
              </a:spcBef>
              <a:spcAft>
                <a:spcPct val="0"/>
              </a:spcAft>
              <a:buClr>
                <a:srgbClr val="000000"/>
              </a:buClr>
              <a:buSzPct val="100000"/>
            </a:pPr>
            <a:r>
              <a:rPr lang="en-US" sz="3600" dirty="0">
                <a:solidFill>
                  <a:srgbClr val="FFC000"/>
                </a:solidFill>
              </a:rPr>
              <a:t>Formats</a:t>
            </a:r>
          </a:p>
          <a:p>
            <a:pPr algn="ctr" defTabSz="407526" fontAlgn="base" hangingPunct="0">
              <a:lnSpc>
                <a:spcPct val="93000"/>
              </a:lnSpc>
              <a:spcBef>
                <a:spcPct val="0"/>
              </a:spcBef>
              <a:spcAft>
                <a:spcPct val="0"/>
              </a:spcAft>
              <a:buClr>
                <a:srgbClr val="000000"/>
              </a:buClr>
              <a:buSzPct val="100000"/>
            </a:pPr>
            <a:endParaRPr lang="en-US" sz="3600" dirty="0">
              <a:latin typeface="Arial" charset="0"/>
              <a:cs typeface="Arial Unicode MS" charset="0"/>
            </a:endParaRPr>
          </a:p>
        </p:txBody>
      </p:sp>
    </p:spTree>
    <p:extLst>
      <p:ext uri="{BB962C8B-B14F-4D97-AF65-F5344CB8AC3E}">
        <p14:creationId xmlns:p14="http://schemas.microsoft.com/office/powerpoint/2010/main" val="3179118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l_IC_fromWEBSERVICES"/>
          <p:cNvPicPr>
            <a:picLocks noChangeAspect="1"/>
          </p:cNvPicPr>
          <p:nvPr/>
        </p:nvPicPr>
        <p:blipFill rotWithShape="1">
          <a:blip r:embed="rId2">
            <a:extLst>
              <a:ext uri="{28A0092B-C50C-407E-A947-70E740481C1C}">
                <a14:useLocalDpi xmlns:a14="http://schemas.microsoft.com/office/drawing/2010/main" val="0"/>
              </a:ext>
            </a:extLst>
          </a:blip>
          <a:srcRect l="16154" t="3432" r="17308" b="2799"/>
          <a:stretch/>
        </p:blipFill>
        <p:spPr>
          <a:xfrm>
            <a:off x="6001173" y="2556933"/>
            <a:ext cx="3073912" cy="3757654"/>
          </a:xfrm>
          <a:prstGeom prst="rect">
            <a:avLst/>
          </a:prstGeom>
        </p:spPr>
      </p:pic>
      <p:sp>
        <p:nvSpPr>
          <p:cNvPr id="2" name="Title 1"/>
          <p:cNvSpPr>
            <a:spLocks noGrp="1"/>
          </p:cNvSpPr>
          <p:nvPr>
            <p:ph type="title"/>
          </p:nvPr>
        </p:nvSpPr>
        <p:spPr/>
        <p:txBody>
          <a:bodyPr/>
          <a:lstStyle/>
          <a:p>
            <a:r>
              <a:rPr lang="en-US" dirty="0" smtClean="0"/>
              <a:t>What have we done?</a:t>
            </a:r>
            <a:endParaRPr lang="en-US" dirty="0"/>
          </a:p>
        </p:txBody>
      </p:sp>
      <p:sp>
        <p:nvSpPr>
          <p:cNvPr id="3" name="TextBox 2"/>
          <p:cNvSpPr txBox="1"/>
          <p:nvPr/>
        </p:nvSpPr>
        <p:spPr>
          <a:xfrm>
            <a:off x="71294" y="1340673"/>
            <a:ext cx="6609502" cy="2308324"/>
          </a:xfrm>
          <a:prstGeom prst="rect">
            <a:avLst/>
          </a:prstGeom>
          <a:noFill/>
        </p:spPr>
        <p:txBody>
          <a:bodyPr wrap="none" rtlCol="0">
            <a:spAutoFit/>
          </a:bodyPr>
          <a:lstStyle/>
          <a:p>
            <a:pPr marL="285750" indent="-285750">
              <a:buFont typeface="Arial"/>
              <a:buChar char="•"/>
            </a:pPr>
            <a:r>
              <a:rPr lang="en-US" dirty="0" smtClean="0"/>
              <a:t>Partnered with UT to build open source cross platform tools</a:t>
            </a:r>
          </a:p>
          <a:p>
            <a:pPr marL="285750" indent="-285750">
              <a:buFont typeface="Arial"/>
              <a:buChar char="•"/>
            </a:pPr>
            <a:r>
              <a:rPr lang="en-US" dirty="0" smtClean="0"/>
              <a:t>Used these tools to serve data from three other Texas agencies</a:t>
            </a:r>
          </a:p>
          <a:p>
            <a:pPr marL="742950" lvl="1" indent="-285750">
              <a:buFont typeface="Arial"/>
              <a:buChar char="•"/>
            </a:pPr>
            <a:r>
              <a:rPr lang="en-US" dirty="0" smtClean="0"/>
              <a:t>TCEQ (</a:t>
            </a:r>
            <a:r>
              <a:rPr lang="en-US" dirty="0" err="1" smtClean="0"/>
              <a:t>Webscraping</a:t>
            </a:r>
            <a:r>
              <a:rPr lang="en-US" dirty="0" smtClean="0"/>
              <a:t>)</a:t>
            </a:r>
          </a:p>
          <a:p>
            <a:pPr marL="742950" lvl="1" indent="-285750">
              <a:buFont typeface="Arial"/>
              <a:buChar char="•"/>
            </a:pPr>
            <a:r>
              <a:rPr lang="en-US" dirty="0" smtClean="0"/>
              <a:t>TPWD (twice a year email data dump)</a:t>
            </a:r>
          </a:p>
          <a:p>
            <a:pPr marL="742950" lvl="1" indent="-285750">
              <a:buFont typeface="Arial"/>
              <a:buChar char="•"/>
            </a:pPr>
            <a:r>
              <a:rPr lang="en-US" dirty="0" smtClean="0"/>
              <a:t>CBI/TCOON (On the fly WOF-SOS reflection service)</a:t>
            </a:r>
          </a:p>
          <a:p>
            <a:pPr marL="285750" indent="-285750">
              <a:buFont typeface="Arial"/>
              <a:buChar char="•"/>
            </a:pPr>
            <a:r>
              <a:rPr lang="en-US" dirty="0" smtClean="0"/>
              <a:t>Modernizing TWDB statewide Lake/Drought Data Hub</a:t>
            </a:r>
          </a:p>
          <a:p>
            <a:pPr marL="285750" indent="-285750">
              <a:buFont typeface="Arial"/>
              <a:buChar char="•"/>
            </a:pPr>
            <a:r>
              <a:rPr lang="en-US" dirty="0" smtClean="0"/>
              <a:t>Used data services in production analyses</a:t>
            </a:r>
          </a:p>
          <a:p>
            <a:pPr marL="285750" indent="-285750">
              <a:buFont typeface="Arial"/>
              <a:buChar char="•"/>
            </a:pPr>
            <a:endParaRPr lang="en-US" dirty="0"/>
          </a:p>
        </p:txBody>
      </p:sp>
      <p:pic>
        <p:nvPicPr>
          <p:cNvPr id="4" name="Picture 2" descr="C:\Documents and Settings\dpothina\Desktop\pyhis.png"/>
          <p:cNvPicPr>
            <a:picLocks noChangeAspect="1" noChangeArrowheads="1"/>
          </p:cNvPicPr>
          <p:nvPr/>
        </p:nvPicPr>
        <p:blipFill>
          <a:blip r:embed="rId3" cstate="print"/>
          <a:srcRect/>
          <a:stretch>
            <a:fillRect/>
          </a:stretch>
        </p:blipFill>
        <p:spPr bwMode="auto">
          <a:xfrm>
            <a:off x="2941583" y="4796604"/>
            <a:ext cx="2795877" cy="2096907"/>
          </a:xfrm>
          <a:prstGeom prst="rect">
            <a:avLst/>
          </a:prstGeom>
          <a:noFill/>
        </p:spPr>
      </p:pic>
      <p:pic>
        <p:nvPicPr>
          <p:cNvPr id="6" name="Picture 2"/>
          <p:cNvPicPr>
            <a:picLocks noChangeAspect="1" noChangeArrowheads="1"/>
          </p:cNvPicPr>
          <p:nvPr/>
        </p:nvPicPr>
        <p:blipFill>
          <a:blip r:embed="rId4" cstate="print"/>
          <a:srcRect t="13281" r="626" b="4688"/>
          <a:stretch>
            <a:fillRect/>
          </a:stretch>
        </p:blipFill>
        <p:spPr bwMode="auto">
          <a:xfrm>
            <a:off x="3143174" y="3368844"/>
            <a:ext cx="2182238" cy="1441056"/>
          </a:xfrm>
          <a:prstGeom prst="rect">
            <a:avLst/>
          </a:prstGeom>
          <a:noFill/>
          <a:ln w="9525">
            <a:solidFill>
              <a:schemeClr val="accent1"/>
            </a:solidFill>
            <a:miter lim="800000"/>
            <a:headEnd/>
            <a:tailEnd/>
          </a:ln>
        </p:spPr>
      </p:pic>
      <p:pic>
        <p:nvPicPr>
          <p:cNvPr id="7" name="Picture 6" descr="brazos_salinity_post200901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94" y="4658774"/>
            <a:ext cx="2875358" cy="2199226"/>
          </a:xfrm>
          <a:prstGeom prst="rect">
            <a:avLst/>
          </a:prstGeom>
        </p:spPr>
      </p:pic>
    </p:spTree>
    <p:extLst>
      <p:ext uri="{BB962C8B-B14F-4D97-AF65-F5344CB8AC3E}">
        <p14:creationId xmlns:p14="http://schemas.microsoft.com/office/powerpoint/2010/main" val="29560825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a:grpSpLocks/>
          </p:cNvGrpSpPr>
          <p:nvPr/>
        </p:nvGrpSpPr>
        <p:grpSpPr bwMode="auto">
          <a:xfrm>
            <a:off x="406400" y="321785"/>
            <a:ext cx="3244881" cy="2074086"/>
            <a:chOff x="624" y="1056"/>
            <a:chExt cx="3936" cy="2304"/>
          </a:xfrm>
        </p:grpSpPr>
        <p:sp>
          <p:nvSpPr>
            <p:cNvPr id="29" name="Rectangle 28"/>
            <p:cNvSpPr>
              <a:spLocks noChangeArrowheads="1"/>
            </p:cNvSpPr>
            <p:nvPr/>
          </p:nvSpPr>
          <p:spPr bwMode="auto">
            <a:xfrm>
              <a:off x="624" y="1056"/>
              <a:ext cx="3936" cy="230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 y="1248"/>
              <a:ext cx="3840" cy="1946"/>
            </a:xfrm>
            <a:prstGeom prst="rect">
              <a:avLst/>
            </a:prstGeom>
            <a:gradFill rotWithShape="1">
              <a:gsLst>
                <a:gs pos="0">
                  <a:schemeClr val="bg1">
                    <a:alpha val="50000"/>
                  </a:schemeClr>
                </a:gs>
                <a:gs pos="100000">
                  <a:srgbClr val="F8F8F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US" dirty="0" err="1" smtClean="0"/>
              <a:t>WOFpy</a:t>
            </a:r>
            <a:endParaRPr lang="en-US" dirty="0"/>
          </a:p>
        </p:txBody>
      </p:sp>
      <p:grpSp>
        <p:nvGrpSpPr>
          <p:cNvPr id="4" name="Group 29"/>
          <p:cNvGrpSpPr/>
          <p:nvPr/>
        </p:nvGrpSpPr>
        <p:grpSpPr>
          <a:xfrm flipH="1">
            <a:off x="1676400" y="2354237"/>
            <a:ext cx="6471094" cy="2866032"/>
            <a:chOff x="5491162" y="4419600"/>
            <a:chExt cx="2281925" cy="1143000"/>
          </a:xfrm>
        </p:grpSpPr>
        <p:sp>
          <p:nvSpPr>
            <p:cNvPr id="5" name="Rectangle 4"/>
            <p:cNvSpPr>
              <a:spLocks noChangeArrowheads="1"/>
            </p:cNvSpPr>
            <p:nvPr/>
          </p:nvSpPr>
          <p:spPr bwMode="auto">
            <a:xfrm>
              <a:off x="5867400" y="4419600"/>
              <a:ext cx="1905687" cy="1143000"/>
            </a:xfrm>
            <a:prstGeom prst="rect">
              <a:avLst/>
            </a:prstGeom>
            <a:solidFill>
              <a:srgbClr val="FFFFFF"/>
            </a:solidFill>
            <a:ln w="9525">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Calibri" pitchFamily="34" charset="0"/>
              </a:endParaRPr>
            </a:p>
          </p:txBody>
        </p:sp>
        <p:sp>
          <p:nvSpPr>
            <p:cNvPr id="6" name="Line 9"/>
            <p:cNvSpPr>
              <a:spLocks noChangeShapeType="1"/>
            </p:cNvSpPr>
            <p:nvPr/>
          </p:nvSpPr>
          <p:spPr bwMode="auto">
            <a:xfrm>
              <a:off x="5562600" y="4572000"/>
              <a:ext cx="685800" cy="0"/>
            </a:xfrm>
            <a:prstGeom prst="line">
              <a:avLst/>
            </a:prstGeom>
            <a:noFill/>
            <a:ln w="9525">
              <a:solidFill>
                <a:schemeClr val="tx1"/>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7" name="Line 10"/>
            <p:cNvSpPr>
              <a:spLocks noChangeShapeType="1"/>
            </p:cNvSpPr>
            <p:nvPr/>
          </p:nvSpPr>
          <p:spPr bwMode="auto">
            <a:xfrm>
              <a:off x="5562600" y="4830763"/>
              <a:ext cx="685800" cy="0"/>
            </a:xfrm>
            <a:prstGeom prst="line">
              <a:avLst/>
            </a:prstGeom>
            <a:noFill/>
            <a:ln w="9525">
              <a:solidFill>
                <a:schemeClr val="tx1"/>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8" name="Line 11"/>
            <p:cNvSpPr>
              <a:spLocks noChangeShapeType="1"/>
            </p:cNvSpPr>
            <p:nvPr/>
          </p:nvSpPr>
          <p:spPr bwMode="auto">
            <a:xfrm>
              <a:off x="5572125" y="5089525"/>
              <a:ext cx="685800" cy="0"/>
            </a:xfrm>
            <a:prstGeom prst="line">
              <a:avLst/>
            </a:prstGeom>
            <a:noFill/>
            <a:ln w="9525">
              <a:solidFill>
                <a:schemeClr val="tx1"/>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9" name="Oval 8"/>
            <p:cNvSpPr>
              <a:spLocks noChangeArrowheads="1"/>
            </p:cNvSpPr>
            <p:nvPr/>
          </p:nvSpPr>
          <p:spPr bwMode="auto">
            <a:xfrm>
              <a:off x="5491162" y="4495800"/>
              <a:ext cx="152400" cy="152400"/>
            </a:xfrm>
            <a:prstGeom prst="ellipse">
              <a:avLst/>
            </a:prstGeom>
            <a:solidFill>
              <a:srgbClr val="FF0000"/>
            </a:solidFill>
            <a:ln w="9525">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latin typeface="Calibri" pitchFamily="34" charset="0"/>
              </a:endParaRPr>
            </a:p>
          </p:txBody>
        </p:sp>
        <p:sp>
          <p:nvSpPr>
            <p:cNvPr id="10" name="Oval 9"/>
            <p:cNvSpPr>
              <a:spLocks noChangeArrowheads="1"/>
            </p:cNvSpPr>
            <p:nvPr/>
          </p:nvSpPr>
          <p:spPr bwMode="auto">
            <a:xfrm>
              <a:off x="5491162" y="4754563"/>
              <a:ext cx="152400" cy="152400"/>
            </a:xfrm>
            <a:prstGeom prst="ellipse">
              <a:avLst/>
            </a:prstGeom>
            <a:solidFill>
              <a:srgbClr val="FF0000"/>
            </a:solidFill>
            <a:ln w="9525">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latin typeface="Calibri" pitchFamily="34" charset="0"/>
              </a:endParaRPr>
            </a:p>
          </p:txBody>
        </p:sp>
        <p:sp>
          <p:nvSpPr>
            <p:cNvPr id="11" name="Oval 10"/>
            <p:cNvSpPr>
              <a:spLocks noChangeArrowheads="1"/>
            </p:cNvSpPr>
            <p:nvPr/>
          </p:nvSpPr>
          <p:spPr bwMode="auto">
            <a:xfrm>
              <a:off x="5491162" y="5013325"/>
              <a:ext cx="152400" cy="152400"/>
            </a:xfrm>
            <a:prstGeom prst="ellipse">
              <a:avLst/>
            </a:prstGeom>
            <a:solidFill>
              <a:srgbClr val="FF0000"/>
            </a:solidFill>
            <a:ln w="9525">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latin typeface="Calibri" pitchFamily="34" charset="0"/>
              </a:endParaRPr>
            </a:p>
          </p:txBody>
        </p:sp>
        <p:sp>
          <p:nvSpPr>
            <p:cNvPr id="12" name="AutoShape 30"/>
            <p:cNvSpPr>
              <a:spLocks noChangeArrowheads="1"/>
            </p:cNvSpPr>
            <p:nvPr/>
          </p:nvSpPr>
          <p:spPr bwMode="auto">
            <a:xfrm>
              <a:off x="6400800" y="4572000"/>
              <a:ext cx="1219200" cy="838200"/>
            </a:xfrm>
            <a:prstGeom prst="foldedCorner">
              <a:avLst>
                <a:gd name="adj" fmla="val 12500"/>
              </a:avLst>
            </a:prstGeom>
            <a:solidFill>
              <a:srgbClr val="92D050"/>
            </a:solidFill>
            <a:ln w="9525">
              <a:solidFill>
                <a:schemeClr val="tx1"/>
              </a:solidFill>
              <a:round/>
              <a:headEnd/>
              <a:tailEnd/>
            </a:ln>
          </p:spPr>
          <p:txBody>
            <a:bodyPr wrap="none" anchor="ctr"/>
            <a:lstStyle/>
            <a:p>
              <a:pPr>
                <a:defRPr/>
              </a:pPr>
              <a:endParaRPr lang="en-US" dirty="0">
                <a:solidFill>
                  <a:schemeClr val="bg2"/>
                </a:solidFill>
                <a:effectLst>
                  <a:outerShdw blurRad="38100" dist="38100" dir="2700000" algn="tl">
                    <a:srgbClr val="000000">
                      <a:alpha val="43137"/>
                    </a:srgbClr>
                  </a:outerShdw>
                </a:effectLst>
                <a:latin typeface="Calibri" pitchFamily="34" charset="0"/>
              </a:endParaRPr>
            </a:p>
          </p:txBody>
        </p:sp>
        <p:sp>
          <p:nvSpPr>
            <p:cNvPr id="13" name="Line 11"/>
            <p:cNvSpPr>
              <a:spLocks noChangeShapeType="1"/>
            </p:cNvSpPr>
            <p:nvPr/>
          </p:nvSpPr>
          <p:spPr bwMode="auto">
            <a:xfrm>
              <a:off x="5562600" y="5334000"/>
              <a:ext cx="685800" cy="0"/>
            </a:xfrm>
            <a:prstGeom prst="line">
              <a:avLst/>
            </a:prstGeom>
            <a:noFill/>
            <a:ln w="9525">
              <a:solidFill>
                <a:schemeClr val="tx1"/>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4" name="Oval 15"/>
            <p:cNvSpPr>
              <a:spLocks noChangeArrowheads="1"/>
            </p:cNvSpPr>
            <p:nvPr/>
          </p:nvSpPr>
          <p:spPr bwMode="auto">
            <a:xfrm>
              <a:off x="5491162" y="5257800"/>
              <a:ext cx="152400" cy="152400"/>
            </a:xfrm>
            <a:prstGeom prst="ellipse">
              <a:avLst/>
            </a:prstGeom>
            <a:solidFill>
              <a:srgbClr val="FF0000"/>
            </a:solidFill>
            <a:ln w="9525">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latin typeface="Calibri" pitchFamily="34" charset="0"/>
              </a:endParaRPr>
            </a:p>
          </p:txBody>
        </p:sp>
      </p:grpSp>
      <p:sp>
        <p:nvSpPr>
          <p:cNvPr id="15" name="Flowchart: Data 18"/>
          <p:cNvSpPr/>
          <p:nvPr/>
        </p:nvSpPr>
        <p:spPr>
          <a:xfrm>
            <a:off x="533400" y="3385214"/>
            <a:ext cx="1066800" cy="724292"/>
          </a:xfrm>
          <a:prstGeom prst="flowChartInputOutp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Your data</a:t>
            </a:r>
            <a:endParaRPr lang="en-US" b="1" dirty="0"/>
          </a:p>
        </p:txBody>
      </p:sp>
      <p:cxnSp>
        <p:nvCxnSpPr>
          <p:cNvPr id="16" name="Straight Arrow Connector 15"/>
          <p:cNvCxnSpPr>
            <a:stCxn id="15" idx="5"/>
            <a:endCxn id="17" idx="1"/>
          </p:cNvCxnSpPr>
          <p:nvPr/>
        </p:nvCxnSpPr>
        <p:spPr>
          <a:xfrm>
            <a:off x="1493520" y="3747360"/>
            <a:ext cx="71628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Flowchart: Process 20"/>
          <p:cNvSpPr/>
          <p:nvPr/>
        </p:nvSpPr>
        <p:spPr>
          <a:xfrm>
            <a:off x="2209800" y="3445207"/>
            <a:ext cx="762000" cy="604306"/>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DAO</a:t>
            </a:r>
            <a:endParaRPr lang="en-US" b="1" dirty="0"/>
          </a:p>
        </p:txBody>
      </p:sp>
      <p:sp>
        <p:nvSpPr>
          <p:cNvPr id="18" name="Flowchart: Process 21"/>
          <p:cNvSpPr/>
          <p:nvPr/>
        </p:nvSpPr>
        <p:spPr>
          <a:xfrm>
            <a:off x="3810000" y="3445207"/>
            <a:ext cx="762000" cy="60430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wof</a:t>
            </a:r>
            <a:endParaRPr lang="en-US" b="1" dirty="0"/>
          </a:p>
        </p:txBody>
      </p:sp>
      <p:cxnSp>
        <p:nvCxnSpPr>
          <p:cNvPr id="19" name="Straight Arrow Connector 18"/>
          <p:cNvCxnSpPr>
            <a:stCxn id="17" idx="3"/>
            <a:endCxn id="18" idx="1"/>
          </p:cNvCxnSpPr>
          <p:nvPr/>
        </p:nvCxnSpPr>
        <p:spPr>
          <a:xfrm>
            <a:off x="2971800" y="3747360"/>
            <a:ext cx="83820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Flowchart: Alternate Process 45"/>
          <p:cNvSpPr/>
          <p:nvPr/>
        </p:nvSpPr>
        <p:spPr>
          <a:xfrm>
            <a:off x="6559106" y="2146109"/>
            <a:ext cx="527494" cy="1180531"/>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p>
          <a:p>
            <a:pPr algn="ctr"/>
            <a:r>
              <a:rPr lang="en-US" dirty="0" smtClean="0">
                <a:solidFill>
                  <a:schemeClr val="tx1"/>
                </a:solidFill>
              </a:rPr>
              <a:t>O</a:t>
            </a:r>
          </a:p>
          <a:p>
            <a:pPr algn="ctr"/>
            <a:r>
              <a:rPr lang="en-US" dirty="0" smtClean="0">
                <a:solidFill>
                  <a:schemeClr val="tx1"/>
                </a:solidFill>
              </a:rPr>
              <a:t>A</a:t>
            </a:r>
          </a:p>
          <a:p>
            <a:pPr algn="ctr"/>
            <a:r>
              <a:rPr lang="en-US" dirty="0">
                <a:solidFill>
                  <a:schemeClr val="tx1"/>
                </a:solidFill>
              </a:rPr>
              <a:t>P</a:t>
            </a:r>
          </a:p>
        </p:txBody>
      </p:sp>
      <p:sp>
        <p:nvSpPr>
          <p:cNvPr id="21" name="Flowchart: Alternate Process 46"/>
          <p:cNvSpPr/>
          <p:nvPr/>
        </p:nvSpPr>
        <p:spPr>
          <a:xfrm>
            <a:off x="6559106" y="4305869"/>
            <a:ext cx="527494" cy="1180531"/>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t>
            </a:r>
          </a:p>
          <a:p>
            <a:pPr algn="ctr"/>
            <a:r>
              <a:rPr lang="en-US" dirty="0" smtClean="0">
                <a:solidFill>
                  <a:schemeClr val="tx1"/>
                </a:solidFill>
              </a:rPr>
              <a:t>E</a:t>
            </a:r>
          </a:p>
          <a:p>
            <a:pPr algn="ctr"/>
            <a:r>
              <a:rPr lang="en-US" dirty="0" smtClean="0">
                <a:solidFill>
                  <a:schemeClr val="tx1"/>
                </a:solidFill>
              </a:rPr>
              <a:t>S</a:t>
            </a:r>
          </a:p>
          <a:p>
            <a:pPr algn="ctr"/>
            <a:r>
              <a:rPr lang="en-US" dirty="0">
                <a:solidFill>
                  <a:schemeClr val="tx1"/>
                </a:solidFill>
              </a:rPr>
              <a:t>T</a:t>
            </a:r>
            <a:endParaRPr lang="en-US" dirty="0" smtClean="0">
              <a:solidFill>
                <a:schemeClr val="tx1"/>
              </a:solidFill>
            </a:endParaRPr>
          </a:p>
        </p:txBody>
      </p:sp>
      <p:sp>
        <p:nvSpPr>
          <p:cNvPr id="22" name="TextBox 21"/>
          <p:cNvSpPr txBox="1"/>
          <p:nvPr/>
        </p:nvSpPr>
        <p:spPr>
          <a:xfrm>
            <a:off x="2963333" y="3415880"/>
            <a:ext cx="862737" cy="646331"/>
          </a:xfrm>
          <a:prstGeom prst="rect">
            <a:avLst/>
          </a:prstGeom>
          <a:noFill/>
        </p:spPr>
        <p:txBody>
          <a:bodyPr wrap="none" rtlCol="0">
            <a:spAutoFit/>
          </a:bodyPr>
          <a:lstStyle/>
          <a:p>
            <a:pPr algn="ctr"/>
            <a:r>
              <a:rPr lang="en-US" dirty="0" smtClean="0"/>
              <a:t>data</a:t>
            </a:r>
          </a:p>
          <a:p>
            <a:pPr algn="ctr"/>
            <a:r>
              <a:rPr lang="en-US" dirty="0" smtClean="0"/>
              <a:t>objects</a:t>
            </a:r>
            <a:endParaRPr lang="en-US" dirty="0"/>
          </a:p>
        </p:txBody>
      </p:sp>
      <p:cxnSp>
        <p:nvCxnSpPr>
          <p:cNvPr id="23" name="Straight Arrow Connector 22"/>
          <p:cNvCxnSpPr>
            <a:stCxn id="18" idx="3"/>
            <a:endCxn id="20" idx="1"/>
          </p:cNvCxnSpPr>
          <p:nvPr/>
        </p:nvCxnSpPr>
        <p:spPr>
          <a:xfrm flipV="1">
            <a:off x="4572000" y="2736375"/>
            <a:ext cx="1987106" cy="10109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3"/>
            <a:endCxn id="21" idx="1"/>
          </p:cNvCxnSpPr>
          <p:nvPr/>
        </p:nvCxnSpPr>
        <p:spPr>
          <a:xfrm>
            <a:off x="4572000" y="3747360"/>
            <a:ext cx="1987106" cy="11487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7580382" y="3516616"/>
            <a:ext cx="1537216" cy="523220"/>
          </a:xfrm>
          <a:prstGeom prst="rect">
            <a:avLst/>
          </a:prstGeom>
          <a:noFill/>
        </p:spPr>
        <p:txBody>
          <a:bodyPr wrap="none" rtlCol="0">
            <a:spAutoFit/>
          </a:bodyPr>
          <a:lstStyle/>
          <a:p>
            <a:r>
              <a:rPr lang="en-US" sz="2800" dirty="0" smtClean="0"/>
              <a:t>WaterML</a:t>
            </a:r>
            <a:endParaRPr lang="en-US" sz="2800" dirty="0"/>
          </a:p>
        </p:txBody>
      </p:sp>
      <p:sp>
        <p:nvSpPr>
          <p:cNvPr id="26" name="TextBox 25"/>
          <p:cNvSpPr txBox="1"/>
          <p:nvPr/>
        </p:nvSpPr>
        <p:spPr>
          <a:xfrm>
            <a:off x="1828800" y="5802868"/>
            <a:ext cx="5379522" cy="369332"/>
          </a:xfrm>
          <a:prstGeom prst="rect">
            <a:avLst/>
          </a:prstGeom>
          <a:noFill/>
        </p:spPr>
        <p:txBody>
          <a:bodyPr wrap="none" rtlCol="0">
            <a:spAutoFit/>
          </a:bodyPr>
          <a:lstStyle/>
          <a:p>
            <a:r>
              <a:rPr lang="en-US" dirty="0" smtClean="0"/>
              <a:t>The Data Access Object (DAO) links </a:t>
            </a:r>
            <a:r>
              <a:rPr lang="en-US" dirty="0" smtClean="0"/>
              <a:t>WOF</a:t>
            </a:r>
            <a:r>
              <a:rPr lang="en-US" dirty="0" smtClean="0"/>
              <a:t> </a:t>
            </a:r>
            <a:r>
              <a:rPr lang="en-US" dirty="0" smtClean="0"/>
              <a:t>to your data</a:t>
            </a:r>
            <a:endParaRPr lang="en-US" dirty="0"/>
          </a:p>
        </p:txBody>
      </p:sp>
      <p:sp>
        <p:nvSpPr>
          <p:cNvPr id="27" name="TextBox 26"/>
          <p:cNvSpPr txBox="1"/>
          <p:nvPr/>
        </p:nvSpPr>
        <p:spPr>
          <a:xfrm>
            <a:off x="3352800" y="2286000"/>
            <a:ext cx="1251496" cy="523220"/>
          </a:xfrm>
          <a:prstGeom prst="rect">
            <a:avLst/>
          </a:prstGeom>
          <a:noFill/>
        </p:spPr>
        <p:txBody>
          <a:bodyPr wrap="none" rtlCol="0">
            <a:spAutoFit/>
          </a:bodyPr>
          <a:lstStyle/>
          <a:p>
            <a:r>
              <a:rPr lang="en-US" sz="2800" dirty="0"/>
              <a:t>WOFpy</a:t>
            </a:r>
            <a:endParaRPr lang="en-US" dirty="0"/>
          </a:p>
        </p:txBody>
      </p:sp>
    </p:spTree>
    <p:extLst>
      <p:ext uri="{BB962C8B-B14F-4D97-AF65-F5344CB8AC3E}">
        <p14:creationId xmlns:p14="http://schemas.microsoft.com/office/powerpoint/2010/main" val="26435379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PyHIS</a:t>
            </a:r>
            <a:endParaRPr lang="en-US" dirty="0"/>
          </a:p>
        </p:txBody>
      </p:sp>
      <p:grpSp>
        <p:nvGrpSpPr>
          <p:cNvPr id="3" name="Group 2"/>
          <p:cNvGrpSpPr>
            <a:grpSpLocks/>
          </p:cNvGrpSpPr>
          <p:nvPr/>
        </p:nvGrpSpPr>
        <p:grpSpPr bwMode="auto">
          <a:xfrm>
            <a:off x="652335" y="1370347"/>
            <a:ext cx="3543539" cy="2157904"/>
            <a:chOff x="624" y="1056"/>
            <a:chExt cx="3936" cy="2304"/>
          </a:xfrm>
        </p:grpSpPr>
        <p:sp>
          <p:nvSpPr>
            <p:cNvPr id="4" name="Rectangle 3"/>
            <p:cNvSpPr>
              <a:spLocks noChangeArrowheads="1"/>
            </p:cNvSpPr>
            <p:nvPr/>
          </p:nvSpPr>
          <p:spPr bwMode="auto">
            <a:xfrm>
              <a:off x="624" y="1056"/>
              <a:ext cx="3936" cy="230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 y="1248"/>
              <a:ext cx="3840" cy="1946"/>
            </a:xfrm>
            <a:prstGeom prst="rect">
              <a:avLst/>
            </a:prstGeom>
            <a:gradFill rotWithShape="1">
              <a:gsLst>
                <a:gs pos="0">
                  <a:schemeClr val="bg1">
                    <a:alpha val="50000"/>
                  </a:schemeClr>
                </a:gs>
                <a:gs pos="100000">
                  <a:srgbClr val="F8F8F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 name="Straight Connector 6"/>
          <p:cNvCxnSpPr/>
          <p:nvPr/>
        </p:nvCxnSpPr>
        <p:spPr>
          <a:xfrm>
            <a:off x="695549" y="3233684"/>
            <a:ext cx="3457111" cy="6211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95029" y="3278354"/>
            <a:ext cx="4572000" cy="276999"/>
          </a:xfrm>
          <a:prstGeom prst="rect">
            <a:avLst/>
          </a:prstGeom>
        </p:spPr>
        <p:txBody>
          <a:bodyPr>
            <a:spAutoFit/>
          </a:bodyPr>
          <a:lstStyle/>
          <a:p>
            <a:r>
              <a:rPr lang="en-US" sz="1200" b="1" u="sng" dirty="0" err="1" smtClean="0"/>
              <a:t>PyHIS</a:t>
            </a:r>
            <a:r>
              <a:rPr lang="en-US" sz="1200" u="sng" dirty="0"/>
              <a:t> </a:t>
            </a:r>
            <a:r>
              <a:rPr lang="en-US" sz="1200" u="sng" dirty="0" smtClean="0"/>
              <a:t>- </a:t>
            </a:r>
            <a:r>
              <a:rPr lang="en-US" sz="1200" u="sng" dirty="0"/>
              <a:t>A cross-platform </a:t>
            </a:r>
            <a:r>
              <a:rPr lang="en-US" sz="1200" b="1" u="sng" dirty="0" smtClean="0"/>
              <a:t>Py</a:t>
            </a:r>
            <a:r>
              <a:rPr lang="en-US" sz="1200" u="sng" dirty="0" smtClean="0"/>
              <a:t>thon toolkit to </a:t>
            </a:r>
            <a:r>
              <a:rPr lang="en-US" sz="1200" u="sng" dirty="0"/>
              <a:t>access </a:t>
            </a:r>
            <a:r>
              <a:rPr lang="en-US" sz="1200" b="1" u="sng" dirty="0"/>
              <a:t>HIS</a:t>
            </a:r>
            <a:r>
              <a:rPr lang="en-US" sz="1200" u="sng" dirty="0"/>
              <a:t> </a:t>
            </a:r>
            <a:r>
              <a:rPr lang="en-US" sz="1200" u="sng" dirty="0" smtClean="0"/>
              <a:t>data</a:t>
            </a:r>
            <a:endParaRPr lang="en-US" sz="1200" u="sng" dirty="0"/>
          </a:p>
        </p:txBody>
      </p:sp>
      <p:pic>
        <p:nvPicPr>
          <p:cNvPr id="12" name="Picture 5" descr="C:\Users\whiteatl.AUSTIN\AppData\Local\Microsoft\Windows\Temporary Internet Files\Content.IE5\JXPCYVK5\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935" y="1470616"/>
            <a:ext cx="614613" cy="6146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whiteatl.AUSTIN\AppData\Local\Microsoft\Windows\Temporary Internet Files\Content.IE5\JXPCYVK5\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194" y="1965175"/>
            <a:ext cx="614613" cy="614613"/>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a:off x="4103963" y="1613954"/>
            <a:ext cx="908003" cy="351221"/>
          </a:xfrm>
          <a:prstGeom prst="wedgeRoundRectCallout">
            <a:avLst>
              <a:gd name="adj1" fmla="val -183772"/>
              <a:gd name="adj2" fmla="val 22352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HIS</a:t>
            </a:r>
            <a:endParaRPr lang="en-US" dirty="0"/>
          </a:p>
        </p:txBody>
      </p:sp>
      <p:sp>
        <p:nvSpPr>
          <p:cNvPr id="16" name="Oval Callout 15"/>
          <p:cNvSpPr/>
          <p:nvPr/>
        </p:nvSpPr>
        <p:spPr>
          <a:xfrm>
            <a:off x="5798684" y="1680793"/>
            <a:ext cx="2423082" cy="887280"/>
          </a:xfrm>
          <a:prstGeom prst="wedgeEllipseCallout">
            <a:avLst>
              <a:gd name="adj1" fmla="val -126124"/>
              <a:gd name="adj2" fmla="val 6532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We may need a better logo</a:t>
            </a:r>
            <a:endParaRPr lang="en-US" dirty="0"/>
          </a:p>
        </p:txBody>
      </p:sp>
      <p:sp>
        <p:nvSpPr>
          <p:cNvPr id="17" name="TextBox 16"/>
          <p:cNvSpPr txBox="1"/>
          <p:nvPr/>
        </p:nvSpPr>
        <p:spPr>
          <a:xfrm>
            <a:off x="248405" y="3629442"/>
            <a:ext cx="6794498" cy="1200329"/>
          </a:xfrm>
          <a:prstGeom prst="rect">
            <a:avLst/>
          </a:prstGeom>
          <a:noFill/>
        </p:spPr>
        <p:txBody>
          <a:bodyPr wrap="none" rtlCol="0">
            <a:spAutoFit/>
          </a:bodyPr>
          <a:lstStyle/>
          <a:p>
            <a:r>
              <a:rPr lang="en-US" dirty="0" smtClean="0"/>
              <a:t>Can access CUAHSI HIS services as well as USGS NWIS REST Services</a:t>
            </a:r>
            <a:endParaRPr lang="en-US" dirty="0" smtClean="0"/>
          </a:p>
          <a:p>
            <a:endParaRPr lang="en-US" dirty="0" smtClean="0"/>
          </a:p>
          <a:p>
            <a:r>
              <a:rPr lang="en-US" dirty="0" err="1" smtClean="0"/>
              <a:t>PyHIS</a:t>
            </a:r>
            <a:r>
              <a:rPr lang="en-US" dirty="0" smtClean="0"/>
              <a:t> uses Python to implement a </a:t>
            </a:r>
            <a:r>
              <a:rPr lang="en-US" i="1" dirty="0" smtClean="0">
                <a:solidFill>
                  <a:srgbClr val="0000FF"/>
                </a:solidFill>
              </a:rPr>
              <a:t>medium-level</a:t>
            </a:r>
            <a:r>
              <a:rPr lang="en-US" dirty="0" smtClean="0"/>
              <a:t> access to HIS data</a:t>
            </a:r>
          </a:p>
          <a:p>
            <a:endParaRPr lang="en-US" dirty="0"/>
          </a:p>
        </p:txBody>
      </p:sp>
      <p:sp>
        <p:nvSpPr>
          <p:cNvPr id="13" name="Rectangle 12"/>
          <p:cNvSpPr/>
          <p:nvPr/>
        </p:nvSpPr>
        <p:spPr>
          <a:xfrm>
            <a:off x="1700194" y="2101939"/>
            <a:ext cx="1286741" cy="923330"/>
          </a:xfrm>
          <a:prstGeom prst="rect">
            <a:avLst/>
          </a:prstGeom>
          <a:noFill/>
        </p:spPr>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TextBox 17"/>
          <p:cNvSpPr txBox="1"/>
          <p:nvPr/>
        </p:nvSpPr>
        <p:spPr>
          <a:xfrm>
            <a:off x="2700227" y="4645809"/>
            <a:ext cx="5091739" cy="1477328"/>
          </a:xfrm>
          <a:prstGeom prst="rect">
            <a:avLst/>
          </a:prstGeom>
          <a:noFill/>
        </p:spPr>
        <p:txBody>
          <a:bodyPr wrap="none" rtlCol="0">
            <a:spAutoFit/>
          </a:bodyPr>
          <a:lstStyle/>
          <a:p>
            <a:r>
              <a:rPr lang="en-US" i="1" dirty="0" smtClean="0">
                <a:solidFill>
                  <a:srgbClr val="0000FF"/>
                </a:solidFill>
              </a:rPr>
              <a:t>Low enough </a:t>
            </a:r>
            <a:r>
              <a:rPr lang="en-US" dirty="0" smtClean="0"/>
              <a:t>to build flexible workflows and scripts </a:t>
            </a:r>
          </a:p>
          <a:p>
            <a:r>
              <a:rPr lang="en-US" dirty="0" smtClean="0"/>
              <a:t>and for use as a back end in larger applications</a:t>
            </a:r>
          </a:p>
          <a:p>
            <a:endParaRPr lang="en-US" dirty="0" smtClean="0"/>
          </a:p>
          <a:p>
            <a:r>
              <a:rPr lang="en-US" i="1" dirty="0" smtClean="0">
                <a:solidFill>
                  <a:srgbClr val="0000FF"/>
                </a:solidFill>
              </a:rPr>
              <a:t>High enough </a:t>
            </a:r>
            <a:r>
              <a:rPr lang="en-US" dirty="0" smtClean="0"/>
              <a:t>to not have to know anything about: </a:t>
            </a:r>
          </a:p>
          <a:p>
            <a:r>
              <a:rPr lang="en-US" dirty="0" smtClean="0"/>
              <a:t>Web Services/SOAP/XML/WOF/</a:t>
            </a:r>
            <a:r>
              <a:rPr lang="en-US" dirty="0" err="1" smtClean="0"/>
              <a:t>WaterML</a:t>
            </a:r>
            <a:r>
              <a:rPr lang="en-US" dirty="0" smtClean="0"/>
              <a:t>/@#!%$&amp;</a:t>
            </a:r>
            <a:endParaRPr lang="en-US" dirty="0"/>
          </a:p>
        </p:txBody>
      </p:sp>
      <p:sp>
        <p:nvSpPr>
          <p:cNvPr id="19" name="TextBox 18"/>
          <p:cNvSpPr txBox="1"/>
          <p:nvPr/>
        </p:nvSpPr>
        <p:spPr>
          <a:xfrm>
            <a:off x="3534708" y="6223372"/>
            <a:ext cx="3642281" cy="369332"/>
          </a:xfrm>
          <a:prstGeom prst="rect">
            <a:avLst/>
          </a:prstGeom>
          <a:noFill/>
        </p:spPr>
        <p:txBody>
          <a:bodyPr wrap="none" rtlCol="0">
            <a:spAutoFit/>
          </a:bodyPr>
          <a:lstStyle/>
          <a:p>
            <a:r>
              <a:rPr lang="en-US" i="1" dirty="0">
                <a:solidFill>
                  <a:srgbClr val="008000"/>
                </a:solidFill>
              </a:rPr>
              <a:t>t</a:t>
            </a:r>
            <a:r>
              <a:rPr lang="en-US" i="1" dirty="0" smtClean="0">
                <a:solidFill>
                  <a:srgbClr val="008000"/>
                </a:solidFill>
              </a:rPr>
              <a:t>hink of a </a:t>
            </a:r>
            <a:r>
              <a:rPr lang="en-US" i="1" dirty="0" err="1" smtClean="0">
                <a:solidFill>
                  <a:srgbClr val="008000"/>
                </a:solidFill>
              </a:rPr>
              <a:t>Matlab</a:t>
            </a:r>
            <a:r>
              <a:rPr lang="en-US" i="1" dirty="0">
                <a:solidFill>
                  <a:srgbClr val="008000"/>
                </a:solidFill>
              </a:rPr>
              <a:t> </a:t>
            </a:r>
            <a:r>
              <a:rPr lang="en-US" i="1" dirty="0" smtClean="0">
                <a:solidFill>
                  <a:srgbClr val="008000"/>
                </a:solidFill>
              </a:rPr>
              <a:t>or R type interface</a:t>
            </a:r>
            <a:endParaRPr lang="en-US" i="1" dirty="0">
              <a:solidFill>
                <a:srgbClr val="008000"/>
              </a:solidFill>
            </a:endParaRPr>
          </a:p>
        </p:txBody>
      </p:sp>
    </p:spTree>
    <p:extLst>
      <p:ext uri="{BB962C8B-B14F-4D97-AF65-F5344CB8AC3E}">
        <p14:creationId xmlns:p14="http://schemas.microsoft.com/office/powerpoint/2010/main" val="13221225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and Drought Data Hub</a:t>
            </a:r>
            <a:endParaRPr lang="en-US" dirty="0"/>
          </a:p>
        </p:txBody>
      </p:sp>
      <p:sp>
        <p:nvSpPr>
          <p:cNvPr id="3" name="TextBox 2"/>
          <p:cNvSpPr txBox="1"/>
          <p:nvPr/>
        </p:nvSpPr>
        <p:spPr>
          <a:xfrm>
            <a:off x="457200" y="1173205"/>
            <a:ext cx="7827784" cy="2585323"/>
          </a:xfrm>
          <a:prstGeom prst="rect">
            <a:avLst/>
          </a:prstGeom>
          <a:noFill/>
        </p:spPr>
        <p:txBody>
          <a:bodyPr wrap="none" rtlCol="0">
            <a:spAutoFit/>
          </a:bodyPr>
          <a:lstStyle/>
          <a:p>
            <a:pPr marL="285750" indent="-285750">
              <a:buFont typeface="Arial"/>
              <a:buChar char="•"/>
            </a:pPr>
            <a:r>
              <a:rPr lang="en-US" dirty="0" smtClean="0"/>
              <a:t>Data from : TWDB, USGS, USACE, USBR, IBWC, LCRA, NCDC, TAMU, DRI</a:t>
            </a:r>
          </a:p>
          <a:p>
            <a:endParaRPr lang="en-US" dirty="0" smtClean="0"/>
          </a:p>
          <a:p>
            <a:pPr marL="285750" indent="-285750">
              <a:buFont typeface="Arial"/>
              <a:buChar char="•"/>
            </a:pPr>
            <a:r>
              <a:rPr lang="en-US" dirty="0" smtClean="0"/>
              <a:t>Pulling in offline historical data </a:t>
            </a:r>
          </a:p>
          <a:p>
            <a:pPr marL="285750" indent="-285750">
              <a:buFont typeface="Arial"/>
              <a:buChar char="•"/>
            </a:pPr>
            <a:endParaRPr lang="en-US" dirty="0"/>
          </a:p>
          <a:p>
            <a:pPr marL="285750" indent="-285750">
              <a:buFont typeface="Arial"/>
              <a:buChar char="•"/>
            </a:pPr>
            <a:r>
              <a:rPr lang="en-US" dirty="0" smtClean="0"/>
              <a:t>Assembling ‘best available’ time series from date of reservoir impoundment</a:t>
            </a:r>
          </a:p>
          <a:p>
            <a:pPr marL="285750" indent="-285750">
              <a:buFont typeface="Arial"/>
              <a:buChar char="•"/>
            </a:pPr>
            <a:endParaRPr lang="en-US" dirty="0"/>
          </a:p>
          <a:p>
            <a:pPr marL="285750" indent="-285750">
              <a:buFont typeface="Arial"/>
              <a:buChar char="•"/>
            </a:pPr>
            <a:r>
              <a:rPr lang="en-US" dirty="0" smtClean="0"/>
              <a:t>Compiling aggregate measurements (i.e. statewide percent full </a:t>
            </a:r>
            <a:r>
              <a:rPr lang="en-US" dirty="0" err="1" smtClean="0"/>
              <a:t>etc</a:t>
            </a:r>
            <a:r>
              <a:rPr lang="en-US" dirty="0" smtClean="0"/>
              <a:t>)</a:t>
            </a:r>
          </a:p>
          <a:p>
            <a:pPr marL="285750" indent="-285750">
              <a:buFont typeface="Arial"/>
              <a:buChar char="•"/>
            </a:pPr>
            <a:endParaRPr lang="en-US" dirty="0"/>
          </a:p>
          <a:p>
            <a:pPr marL="285750" indent="-285750">
              <a:buFont typeface="Arial"/>
              <a:buChar char="•"/>
            </a:pPr>
            <a:r>
              <a:rPr lang="en-US" dirty="0" smtClean="0"/>
              <a:t>Data will be re-served as web services.  </a:t>
            </a:r>
            <a:endParaRPr lang="en-US" dirty="0"/>
          </a:p>
        </p:txBody>
      </p:sp>
      <p:pic>
        <p:nvPicPr>
          <p:cNvPr id="4" name="Picture 3" descr="Screen Shot 2012-03-19 at 3.44.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961" y="3741595"/>
            <a:ext cx="7194106" cy="6858000"/>
          </a:xfrm>
          <a:prstGeom prst="rect">
            <a:avLst/>
          </a:prstGeom>
        </p:spPr>
      </p:pic>
    </p:spTree>
    <p:extLst>
      <p:ext uri="{BB962C8B-B14F-4D97-AF65-F5344CB8AC3E}">
        <p14:creationId xmlns:p14="http://schemas.microsoft.com/office/powerpoint/2010/main" val="25771173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3-19 at 3.45.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752" y="1371600"/>
            <a:ext cx="6138248" cy="5486399"/>
          </a:xfrm>
          <a:prstGeom prst="rect">
            <a:avLst/>
          </a:prstGeom>
        </p:spPr>
      </p:pic>
      <p:sp>
        <p:nvSpPr>
          <p:cNvPr id="2" name="Title 1"/>
          <p:cNvSpPr>
            <a:spLocks noGrp="1"/>
          </p:cNvSpPr>
          <p:nvPr>
            <p:ph type="title"/>
          </p:nvPr>
        </p:nvSpPr>
        <p:spPr/>
        <p:txBody>
          <a:bodyPr/>
          <a:lstStyle/>
          <a:p>
            <a:r>
              <a:rPr lang="en-US" dirty="0" smtClean="0"/>
              <a:t>Data Objectives</a:t>
            </a:r>
            <a:endParaRPr lang="en-US" dirty="0"/>
          </a:p>
        </p:txBody>
      </p:sp>
      <p:sp>
        <p:nvSpPr>
          <p:cNvPr id="3" name="Rectangle 2"/>
          <p:cNvSpPr/>
          <p:nvPr/>
        </p:nvSpPr>
        <p:spPr>
          <a:xfrm>
            <a:off x="0" y="1065242"/>
            <a:ext cx="2946400" cy="5355313"/>
          </a:xfrm>
          <a:prstGeom prst="rect">
            <a:avLst/>
          </a:prstGeom>
        </p:spPr>
        <p:txBody>
          <a:bodyPr wrap="square">
            <a:spAutoFit/>
          </a:bodyPr>
          <a:lstStyle/>
          <a:p>
            <a:pPr marL="285750" indent="-285750">
              <a:buFont typeface="Arial"/>
              <a:buChar char="•"/>
            </a:pPr>
            <a:r>
              <a:rPr lang="en-US" dirty="0" smtClean="0"/>
              <a:t>data </a:t>
            </a:r>
            <a:r>
              <a:rPr lang="en-US" dirty="0"/>
              <a:t>should have clear audit trails back to </a:t>
            </a:r>
            <a:r>
              <a:rPr lang="en-US" dirty="0" smtClean="0"/>
              <a:t>source</a:t>
            </a:r>
          </a:p>
          <a:p>
            <a:pPr marL="285750" indent="-285750">
              <a:buFont typeface="Arial"/>
              <a:buChar char="•"/>
            </a:pPr>
            <a:endParaRPr lang="en-US" dirty="0"/>
          </a:p>
          <a:p>
            <a:pPr marL="285750" indent="-285750">
              <a:buFont typeface="Arial"/>
              <a:buChar char="•"/>
            </a:pPr>
            <a:r>
              <a:rPr lang="en-US" dirty="0"/>
              <a:t>All changes </a:t>
            </a:r>
            <a:r>
              <a:rPr lang="en-US" dirty="0" smtClean="0"/>
              <a:t>to data must be tracked</a:t>
            </a:r>
          </a:p>
          <a:p>
            <a:pPr marL="285750" indent="-285750">
              <a:buFont typeface="Arial"/>
              <a:buChar char="•"/>
            </a:pPr>
            <a:endParaRPr lang="en-US" dirty="0"/>
          </a:p>
          <a:p>
            <a:pPr marL="285750" indent="-285750">
              <a:buFont typeface="Arial"/>
              <a:buChar char="•"/>
            </a:pPr>
            <a:r>
              <a:rPr lang="en-US" dirty="0"/>
              <a:t>Flexible enough to deal with changes over time in gauging locations and data providers and with multiple types of sources (</a:t>
            </a:r>
            <a:r>
              <a:rPr lang="en-US" dirty="0" err="1"/>
              <a:t>csv</a:t>
            </a:r>
            <a:r>
              <a:rPr lang="en-US" dirty="0"/>
              <a:t>, web services, </a:t>
            </a:r>
            <a:r>
              <a:rPr lang="en-US" dirty="0" err="1"/>
              <a:t>pdf</a:t>
            </a:r>
            <a:r>
              <a:rPr lang="en-US" dirty="0"/>
              <a:t> </a:t>
            </a:r>
            <a:r>
              <a:rPr lang="en-US" dirty="0" err="1"/>
              <a:t>etc</a:t>
            </a:r>
            <a:r>
              <a:rPr lang="en-US" dirty="0" smtClean="0"/>
              <a:t>)</a:t>
            </a:r>
          </a:p>
          <a:p>
            <a:r>
              <a:rPr lang="en-US" dirty="0" smtClean="0"/>
              <a:t> </a:t>
            </a:r>
            <a:endParaRPr lang="en-US" dirty="0"/>
          </a:p>
          <a:p>
            <a:pPr marL="285750" indent="-285750">
              <a:buFont typeface="Arial"/>
              <a:buChar char="•"/>
            </a:pPr>
            <a:r>
              <a:rPr lang="en-US" dirty="0"/>
              <a:t>Aggregate datasets (i.e. statewide totals) should have clear trail back to components</a:t>
            </a:r>
            <a:r>
              <a:rPr lang="en-US" dirty="0" smtClean="0"/>
              <a:t>.</a:t>
            </a:r>
          </a:p>
          <a:p>
            <a:endParaRPr lang="en-US" dirty="0"/>
          </a:p>
        </p:txBody>
      </p:sp>
      <p:pic>
        <p:nvPicPr>
          <p:cNvPr id="5" name="Picture 4" descr="Screen Shot 2012-03-19 at 4.00.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534" y="3018495"/>
            <a:ext cx="2675466" cy="2282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443809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8063</TotalTime>
  <Words>480</Words>
  <Application>Microsoft Macintosh PowerPoint</Application>
  <PresentationFormat>On-screen Show (4:3)</PresentationFormat>
  <Paragraphs>94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Waveform</vt:lpstr>
      <vt:lpstr>PowerPoint Presentation</vt:lpstr>
      <vt:lpstr>PowerPoint Presentation</vt:lpstr>
      <vt:lpstr>PowerPoint Presentation</vt:lpstr>
      <vt:lpstr>how did we get involved? – data!</vt:lpstr>
      <vt:lpstr>What have we done?</vt:lpstr>
      <vt:lpstr>WOFpy</vt:lpstr>
      <vt:lpstr>PyHIS</vt:lpstr>
      <vt:lpstr>Lake and Drought Data Hub</vt:lpstr>
      <vt:lpstr>Data Objectives</vt:lpstr>
      <vt:lpstr>Drought Indices</vt:lpstr>
      <vt:lpstr>observations</vt:lpstr>
    </vt:vector>
  </TitlesOfParts>
  <Company>Texas Water Development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PyHIS  A cross-platform toolkit  to access HIS data</dc:title>
  <dc:creator>Dharhas Pothina</dc:creator>
  <cp:lastModifiedBy>Dharhas Pothina</cp:lastModifiedBy>
  <cp:revision>28</cp:revision>
  <dcterms:created xsi:type="dcterms:W3CDTF">2011-11-10T15:25:44Z</dcterms:created>
  <dcterms:modified xsi:type="dcterms:W3CDTF">2012-03-20T13:30:21Z</dcterms:modified>
</cp:coreProperties>
</file>