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72" r:id="rId3"/>
    <p:sldId id="273" r:id="rId4"/>
    <p:sldId id="274" r:id="rId5"/>
    <p:sldId id="258" r:id="rId6"/>
    <p:sldId id="259" r:id="rId7"/>
    <p:sldId id="275" r:id="rId8"/>
    <p:sldId id="260" r:id="rId9"/>
    <p:sldId id="263" r:id="rId10"/>
    <p:sldId id="266" r:id="rId11"/>
    <p:sldId id="276" r:id="rId12"/>
    <p:sldId id="268"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90C5AF-FEA8-4902-894D-47E7FB933F0B}" type="datetimeFigureOut">
              <a:rPr lang="en-US" smtClean="0"/>
              <a:t>3/19/2012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F24AB-F198-4C84-8B85-05A08FEF49F0}" type="slidenum">
              <a:rPr lang="en-US" smtClean="0"/>
              <a:t>‹#›</a:t>
            </a:fld>
            <a:endParaRPr lang="en-US"/>
          </a:p>
        </p:txBody>
      </p:sp>
    </p:spTree>
    <p:extLst>
      <p:ext uri="{BB962C8B-B14F-4D97-AF65-F5344CB8AC3E}">
        <p14:creationId xmlns:p14="http://schemas.microsoft.com/office/powerpoint/2010/main" val="384705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E65F86-FA9D-4B4C-A439-98B2EB9EE2C1}" type="datetime1">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B210-99E4-404E-9C12-BAF72DEA1C2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213F0-EE8D-44FF-81C6-52AD92E622FA}" type="datetime1">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49093B-C20D-4CEB-BF94-B00E2630DE9E}" type="datetime1">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7C9E3D-684F-4863-B5BA-02E1A7C51762}" type="datetime1">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B210-99E4-404E-9C12-BAF72DEA1C2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274BD5-D6C4-452E-917A-0447AA74DAF8}" type="datetime1">
              <a:rPr lang="en-US" smtClean="0"/>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CC1B9B-247C-4709-AFFF-46DD794E0C22}" type="datetime1">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DB210-99E4-404E-9C12-BAF72DEA1C2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703CB-0BA0-41F0-9830-A953CDEA9A0C}" type="datetime1">
              <a:rPr lang="en-US" smtClean="0"/>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DB210-99E4-404E-9C12-BAF72DEA1C2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389C43-F6AB-43C1-9E7E-8E1D3E67FF5C}" type="datetime1">
              <a:rPr lang="en-US" smtClean="0"/>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CA0EF-6D99-41DA-BA5B-87BA3833433D}" type="datetime1">
              <a:rPr lang="en-US" smtClean="0"/>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CC911D-9758-421F-BA9D-C03486DD2583}" type="datetime1">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DB210-99E4-404E-9C12-BAF72DEA1C2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236C1-76D7-4665-965C-B081D0008A58}" type="datetime1">
              <a:rPr lang="en-US" smtClean="0"/>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DB210-99E4-404E-9C12-BAF72DEA1C2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F1957C-A884-47EA-82AF-37A326367071}" type="datetime1">
              <a:rPr lang="en-US" smtClean="0"/>
              <a:t>3/19/2012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73DB210-99E4-404E-9C12-BAF72DEA1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dayoung@wswc.utah.gov" TargetMode="External"/><Relationship Id="rId2" Type="http://schemas.openxmlformats.org/officeDocument/2006/relationships/hyperlink" Target="http://www.westgov.org/wswc/wateruse" TargetMode="External"/><Relationship Id="rId1" Type="http://schemas.openxmlformats.org/officeDocument/2006/relationships/slideLayout" Target="../slideLayouts/slideLayout7.xml"/><Relationship Id="rId4" Type="http://schemas.openxmlformats.org/officeDocument/2006/relationships/hyperlink" Target="mailto:saralarsen@wswc.utah.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Western States Water Council</a:t>
            </a:r>
          </a:p>
        </p:txBody>
      </p:sp>
      <p:sp>
        <p:nvSpPr>
          <p:cNvPr id="2" name="Title 1"/>
          <p:cNvSpPr>
            <a:spLocks noGrp="1"/>
          </p:cNvSpPr>
          <p:nvPr>
            <p:ph type="ctrTitle"/>
          </p:nvPr>
        </p:nvSpPr>
        <p:spPr/>
        <p:txBody>
          <a:bodyPr/>
          <a:lstStyle/>
          <a:p>
            <a:pPr marL="182880" indent="0">
              <a:buNone/>
            </a:pPr>
            <a:r>
              <a:rPr lang="en-US" dirty="0" smtClean="0"/>
              <a:t>Water Use Data Exchange</a:t>
            </a:r>
            <a:endParaRPr lang="en-US" dirty="0"/>
          </a:p>
        </p:txBody>
      </p:sp>
      <p:pic>
        <p:nvPicPr>
          <p:cNvPr id="1026" name="Picture 2" descr="C:\Users\dyoung\Pictures\WSWC-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7097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young\Pictures\WESTFAS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24151"/>
            <a:ext cx="1238250" cy="96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54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685800"/>
            <a:ext cx="7848600"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dirty="0" smtClean="0"/>
              <a:t>Types of Data</a:t>
            </a:r>
            <a:endParaRPr lang="en-US" dirty="0"/>
          </a:p>
        </p:txBody>
      </p:sp>
      <p:sp>
        <p:nvSpPr>
          <p:cNvPr id="3" name="TextBox 2"/>
          <p:cNvSpPr txBox="1"/>
          <p:nvPr/>
        </p:nvSpPr>
        <p:spPr>
          <a:xfrm>
            <a:off x="990600" y="1676400"/>
            <a:ext cx="7620000" cy="4247317"/>
          </a:xfrm>
          <a:prstGeom prst="rect">
            <a:avLst/>
          </a:prstGeom>
          <a:noFill/>
        </p:spPr>
        <p:txBody>
          <a:bodyPr wrap="square" rtlCol="0">
            <a:spAutoFit/>
          </a:bodyPr>
          <a:lstStyle/>
          <a:p>
            <a:pPr marL="342900" indent="-342900">
              <a:buFont typeface="Arial" pitchFamily="34" charset="0"/>
              <a:buChar char="•"/>
            </a:pPr>
            <a:r>
              <a:rPr lang="en-US" dirty="0" smtClean="0"/>
              <a:t>Two Categories of Data: </a:t>
            </a:r>
          </a:p>
          <a:p>
            <a:pPr marL="800100" lvl="1" indent="-342900">
              <a:buFont typeface="Arial" pitchFamily="34" charset="0"/>
              <a:buChar char="•"/>
            </a:pPr>
            <a:r>
              <a:rPr lang="en-US" dirty="0" smtClean="0"/>
              <a:t>Measured Data (i.e. </a:t>
            </a:r>
            <a:r>
              <a:rPr lang="en-US" dirty="0" err="1" smtClean="0"/>
              <a:t>streamgaging</a:t>
            </a:r>
            <a:r>
              <a:rPr lang="en-US" dirty="0" smtClean="0"/>
              <a:t> data)</a:t>
            </a:r>
          </a:p>
          <a:p>
            <a:pPr marL="800100" lvl="1" indent="-342900">
              <a:buFont typeface="Arial" pitchFamily="34" charset="0"/>
              <a:buChar char="•"/>
            </a:pPr>
            <a:r>
              <a:rPr lang="en-US" dirty="0" smtClean="0"/>
              <a:t>Derived Data (i.e. water availability estimates)</a:t>
            </a:r>
          </a:p>
          <a:p>
            <a:pPr marL="285750" indent="-285750">
              <a:buFont typeface="Arial" pitchFamily="34" charset="0"/>
              <a:buChar char="•"/>
            </a:pPr>
            <a:endParaRPr lang="en-US" dirty="0"/>
          </a:p>
          <a:p>
            <a:pPr marL="342900" indent="-342900">
              <a:buFont typeface="Arial" pitchFamily="34" charset="0"/>
              <a:buChar char="•"/>
            </a:pPr>
            <a:r>
              <a:rPr lang="en-US" dirty="0" smtClean="0"/>
              <a:t>We’re interested in both types of data</a:t>
            </a:r>
          </a:p>
          <a:p>
            <a:pPr marL="285750" indent="-285750">
              <a:buFont typeface="Arial" pitchFamily="34" charset="0"/>
              <a:buChar char="•"/>
            </a:pPr>
            <a:endParaRPr lang="en-US" dirty="0"/>
          </a:p>
          <a:p>
            <a:pPr marL="342900" indent="-342900">
              <a:buFont typeface="Arial" pitchFamily="34" charset="0"/>
              <a:buChar char="•"/>
            </a:pPr>
            <a:r>
              <a:rPr lang="en-US" dirty="0" smtClean="0"/>
              <a:t>Measured data that we’re targeting include:</a:t>
            </a:r>
          </a:p>
          <a:p>
            <a:pPr marL="800100" lvl="1" indent="-342900">
              <a:buFont typeface="Arial" pitchFamily="34" charset="0"/>
              <a:buChar char="•"/>
            </a:pPr>
            <a:r>
              <a:rPr lang="en-US" dirty="0" smtClean="0"/>
              <a:t>SNOTEL Data, Precipitation Data, Reservoir Height Data, </a:t>
            </a:r>
            <a:r>
              <a:rPr lang="en-US" dirty="0" err="1" smtClean="0"/>
              <a:t>Streamgage</a:t>
            </a:r>
            <a:r>
              <a:rPr lang="en-US" dirty="0" smtClean="0"/>
              <a:t> Data, and Groundwater Data</a:t>
            </a:r>
          </a:p>
          <a:p>
            <a:pPr marL="285750" indent="-285750">
              <a:buFont typeface="Arial" pitchFamily="34" charset="0"/>
              <a:buChar char="•"/>
            </a:pPr>
            <a:endParaRPr lang="en-US" dirty="0"/>
          </a:p>
          <a:p>
            <a:pPr marL="342900" indent="-342900">
              <a:buFont typeface="Arial" pitchFamily="34" charset="0"/>
              <a:buChar char="•"/>
            </a:pPr>
            <a:r>
              <a:rPr lang="en-US" dirty="0" smtClean="0"/>
              <a:t>Derived data that we’re targeting include:</a:t>
            </a:r>
          </a:p>
          <a:p>
            <a:pPr marL="800100" lvl="1" indent="-342900">
              <a:buFont typeface="Arial" pitchFamily="34" charset="0"/>
              <a:buChar char="•"/>
            </a:pPr>
            <a:r>
              <a:rPr lang="en-US" dirty="0" smtClean="0"/>
              <a:t>Information on water appropriations</a:t>
            </a:r>
          </a:p>
          <a:p>
            <a:pPr marL="800100" lvl="1" indent="-342900">
              <a:buFont typeface="Arial" pitchFamily="34" charset="0"/>
              <a:buChar char="•"/>
            </a:pPr>
            <a:r>
              <a:rPr lang="en-US" dirty="0" smtClean="0"/>
              <a:t>Information on consumptive use</a:t>
            </a:r>
          </a:p>
          <a:p>
            <a:pPr marL="800100" lvl="1" indent="-342900">
              <a:buFont typeface="Arial" pitchFamily="34" charset="0"/>
              <a:buChar char="•"/>
            </a:pPr>
            <a:r>
              <a:rPr lang="en-US" dirty="0" smtClean="0"/>
              <a:t>Information on water availability</a:t>
            </a:r>
          </a:p>
          <a:p>
            <a:pPr marL="800100" lvl="1" indent="-342900">
              <a:buFont typeface="Arial" pitchFamily="34" charset="0"/>
              <a:buChar char="•"/>
            </a:pPr>
            <a:r>
              <a:rPr lang="en-US" dirty="0" smtClean="0"/>
              <a:t>The methods used to derive all this information</a:t>
            </a:r>
          </a:p>
        </p:txBody>
      </p:sp>
      <p:sp>
        <p:nvSpPr>
          <p:cNvPr id="4" name="Slide Number Placeholder 3"/>
          <p:cNvSpPr>
            <a:spLocks noGrp="1"/>
          </p:cNvSpPr>
          <p:nvPr>
            <p:ph type="sldNum" sz="quarter" idx="12"/>
          </p:nvPr>
        </p:nvSpPr>
        <p:spPr/>
        <p:txBody>
          <a:bodyPr/>
          <a:lstStyle/>
          <a:p>
            <a:fld id="{073DB210-99E4-404E-9C12-BAF72DEA1C28}" type="slidenum">
              <a:rPr lang="en-US" smtClean="0"/>
              <a:t>10</a:t>
            </a:fld>
            <a:endParaRPr lang="en-US"/>
          </a:p>
        </p:txBody>
      </p:sp>
    </p:spTree>
    <p:extLst>
      <p:ext uri="{BB962C8B-B14F-4D97-AF65-F5344CB8AC3E}">
        <p14:creationId xmlns:p14="http://schemas.microsoft.com/office/powerpoint/2010/main" val="2263751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256"/>
            <a:ext cx="8763000" cy="6771409"/>
          </a:xfrm>
          <a:prstGeom prst="rect">
            <a:avLst/>
          </a:prstGeom>
        </p:spPr>
      </p:pic>
    </p:spTree>
    <p:extLst>
      <p:ext uri="{BB962C8B-B14F-4D97-AF65-F5344CB8AC3E}">
        <p14:creationId xmlns:p14="http://schemas.microsoft.com/office/powerpoint/2010/main" val="2483127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685800"/>
            <a:ext cx="7848600"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dirty="0" smtClean="0"/>
              <a:t>Schedule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36456828"/>
              </p:ext>
            </p:extLst>
          </p:nvPr>
        </p:nvGraphicFramePr>
        <p:xfrm>
          <a:off x="457200" y="1905000"/>
          <a:ext cx="7620000" cy="3332480"/>
        </p:xfrm>
        <a:graphic>
          <a:graphicData uri="http://schemas.openxmlformats.org/drawingml/2006/table">
            <a:tbl>
              <a:tblPr firstRow="1" bandRow="1">
                <a:tableStyleId>{5C22544A-7EE6-4342-B048-85BDC9FD1C3A}</a:tableStyleId>
              </a:tblPr>
              <a:tblGrid>
                <a:gridCol w="4267200"/>
                <a:gridCol w="1676400"/>
                <a:gridCol w="1676400"/>
              </a:tblGrid>
              <a:tr h="0">
                <a:tc>
                  <a:txBody>
                    <a:bodyPr/>
                    <a:lstStyle/>
                    <a:p>
                      <a:r>
                        <a:rPr lang="en-US" dirty="0" err="1" smtClean="0"/>
                        <a:t>Workplan</a:t>
                      </a:r>
                      <a:r>
                        <a:rPr lang="en-US" dirty="0" smtClean="0"/>
                        <a:t> Item</a:t>
                      </a:r>
                      <a:endParaRPr lang="en-US" dirty="0"/>
                    </a:p>
                  </a:txBody>
                  <a:tcPr/>
                </a:tc>
                <a:tc>
                  <a:txBody>
                    <a:bodyPr/>
                    <a:lstStyle/>
                    <a:p>
                      <a:r>
                        <a:rPr lang="en-US" dirty="0" smtClean="0"/>
                        <a:t>Schedule</a:t>
                      </a:r>
                      <a:endParaRPr lang="en-US" dirty="0"/>
                    </a:p>
                  </a:txBody>
                  <a:tcPr/>
                </a:tc>
                <a:tc>
                  <a:txBody>
                    <a:bodyPr/>
                    <a:lstStyle/>
                    <a:p>
                      <a:r>
                        <a:rPr lang="en-US" dirty="0" smtClean="0"/>
                        <a:t>Complete?</a:t>
                      </a:r>
                      <a:endParaRPr lang="en-US" dirty="0"/>
                    </a:p>
                  </a:txBody>
                  <a:tcPr/>
                </a:tc>
              </a:tr>
              <a:tr h="370840">
                <a:tc>
                  <a:txBody>
                    <a:bodyPr/>
                    <a:lstStyle/>
                    <a:p>
                      <a:r>
                        <a:rPr lang="en-US" dirty="0" smtClean="0"/>
                        <a:t>Establish Workgroups</a:t>
                      </a:r>
                      <a:endParaRPr lang="en-US" dirty="0"/>
                    </a:p>
                  </a:txBody>
                  <a:tcPr/>
                </a:tc>
                <a:tc>
                  <a:txBody>
                    <a:bodyPr/>
                    <a:lstStyle/>
                    <a:p>
                      <a:r>
                        <a:rPr lang="en-US" dirty="0" smtClean="0"/>
                        <a:t>Nov. 2011</a:t>
                      </a:r>
                      <a:endParaRPr lang="en-US" dirty="0"/>
                    </a:p>
                  </a:txBody>
                  <a:tcPr/>
                </a:tc>
                <a:tc>
                  <a:txBody>
                    <a:bodyPr/>
                    <a:lstStyle/>
                    <a:p>
                      <a:endParaRPr lang="en-US" dirty="0"/>
                    </a:p>
                  </a:txBody>
                  <a:tcPr/>
                </a:tc>
              </a:tr>
              <a:tr h="370840">
                <a:tc>
                  <a:txBody>
                    <a:bodyPr/>
                    <a:lstStyle/>
                    <a:p>
                      <a:r>
                        <a:rPr lang="en-US" dirty="0" smtClean="0"/>
                        <a:t>Develop Survey</a:t>
                      </a:r>
                      <a:endParaRPr lang="en-US" dirty="0"/>
                    </a:p>
                  </a:txBody>
                  <a:tcPr/>
                </a:tc>
                <a:tc>
                  <a:txBody>
                    <a:bodyPr/>
                    <a:lstStyle/>
                    <a:p>
                      <a:r>
                        <a:rPr lang="en-US" dirty="0" smtClean="0"/>
                        <a:t>Jan. 2012</a:t>
                      </a:r>
                      <a:endParaRPr lang="en-US" dirty="0"/>
                    </a:p>
                  </a:txBody>
                  <a:tcPr/>
                </a:tc>
                <a:tc>
                  <a:txBody>
                    <a:bodyPr/>
                    <a:lstStyle/>
                    <a:p>
                      <a:endParaRPr lang="en-US" dirty="0"/>
                    </a:p>
                  </a:txBody>
                  <a:tcPr/>
                </a:tc>
              </a:tr>
              <a:tr h="370840">
                <a:tc>
                  <a:txBody>
                    <a:bodyPr/>
                    <a:lstStyle/>
                    <a:p>
                      <a:r>
                        <a:rPr lang="en-US" dirty="0" smtClean="0"/>
                        <a:t>Develop Data Elements</a:t>
                      </a:r>
                      <a:endParaRPr lang="en-US" dirty="0"/>
                    </a:p>
                  </a:txBody>
                  <a:tcPr/>
                </a:tc>
                <a:tc>
                  <a:txBody>
                    <a:bodyPr/>
                    <a:lstStyle/>
                    <a:p>
                      <a:r>
                        <a:rPr lang="en-US" dirty="0" smtClean="0"/>
                        <a:t>Feb. 2012</a:t>
                      </a:r>
                      <a:endParaRPr lang="en-US" dirty="0"/>
                    </a:p>
                  </a:txBody>
                  <a:tcPr/>
                </a:tc>
                <a:tc>
                  <a:txBody>
                    <a:bodyPr/>
                    <a:lstStyle/>
                    <a:p>
                      <a:r>
                        <a:rPr lang="en-US" dirty="0" smtClean="0"/>
                        <a:t>In Progress</a:t>
                      </a:r>
                      <a:endParaRPr lang="en-US" dirty="0"/>
                    </a:p>
                  </a:txBody>
                  <a:tcPr/>
                </a:tc>
              </a:tr>
              <a:tr h="370840">
                <a:tc>
                  <a:txBody>
                    <a:bodyPr/>
                    <a:lstStyle/>
                    <a:p>
                      <a:r>
                        <a:rPr lang="en-US" dirty="0" smtClean="0"/>
                        <a:t>Outreach to States</a:t>
                      </a:r>
                      <a:endParaRPr lang="en-US" dirty="0"/>
                    </a:p>
                  </a:txBody>
                  <a:tcPr/>
                </a:tc>
                <a:tc>
                  <a:txBody>
                    <a:bodyPr/>
                    <a:lstStyle/>
                    <a:p>
                      <a:r>
                        <a:rPr lang="en-US" dirty="0" smtClean="0"/>
                        <a:t>Feb. 2012</a:t>
                      </a:r>
                      <a:endParaRPr lang="en-US" dirty="0"/>
                    </a:p>
                  </a:txBody>
                  <a:tcPr/>
                </a:tc>
                <a:tc>
                  <a:txBody>
                    <a:bodyPr/>
                    <a:lstStyle/>
                    <a:p>
                      <a:r>
                        <a:rPr lang="en-US" dirty="0" smtClean="0"/>
                        <a:t>In Progress</a:t>
                      </a:r>
                      <a:endParaRPr lang="en-US" dirty="0"/>
                    </a:p>
                  </a:txBody>
                  <a:tcPr/>
                </a:tc>
              </a:tr>
              <a:tr h="370840">
                <a:tc>
                  <a:txBody>
                    <a:bodyPr/>
                    <a:lstStyle/>
                    <a:p>
                      <a:r>
                        <a:rPr lang="en-US" dirty="0" smtClean="0"/>
                        <a:t>Develop XML Schema</a:t>
                      </a:r>
                      <a:endParaRPr lang="en-US" dirty="0"/>
                    </a:p>
                  </a:txBody>
                  <a:tcPr/>
                </a:tc>
                <a:tc>
                  <a:txBody>
                    <a:bodyPr/>
                    <a:lstStyle/>
                    <a:p>
                      <a:r>
                        <a:rPr lang="en-US" dirty="0" smtClean="0"/>
                        <a:t>Mar. 2012</a:t>
                      </a:r>
                      <a:endParaRPr lang="en-US" dirty="0"/>
                    </a:p>
                  </a:txBody>
                  <a:tcPr/>
                </a:tc>
                <a:tc>
                  <a:txBody>
                    <a:bodyPr/>
                    <a:lstStyle/>
                    <a:p>
                      <a:endParaRPr lang="en-US" dirty="0"/>
                    </a:p>
                  </a:txBody>
                  <a:tcPr/>
                </a:tc>
              </a:tr>
              <a:tr h="370840">
                <a:tc>
                  <a:txBody>
                    <a:bodyPr/>
                    <a:lstStyle/>
                    <a:p>
                      <a:r>
                        <a:rPr lang="en-US" dirty="0" smtClean="0"/>
                        <a:t>Develop Draft Services</a:t>
                      </a:r>
                      <a:endParaRPr lang="en-US" dirty="0"/>
                    </a:p>
                  </a:txBody>
                  <a:tcPr/>
                </a:tc>
                <a:tc>
                  <a:txBody>
                    <a:bodyPr/>
                    <a:lstStyle/>
                    <a:p>
                      <a:r>
                        <a:rPr lang="en-US" dirty="0" smtClean="0"/>
                        <a:t>Oct. 2012</a:t>
                      </a:r>
                      <a:endParaRPr lang="en-US" dirty="0"/>
                    </a:p>
                  </a:txBody>
                  <a:tcPr/>
                </a:tc>
                <a:tc>
                  <a:txBody>
                    <a:bodyPr/>
                    <a:lstStyle/>
                    <a:p>
                      <a:endParaRPr lang="en-US" dirty="0"/>
                    </a:p>
                  </a:txBody>
                  <a:tcPr/>
                </a:tc>
              </a:tr>
              <a:tr h="370840">
                <a:tc>
                  <a:txBody>
                    <a:bodyPr/>
                    <a:lstStyle/>
                    <a:p>
                      <a:r>
                        <a:rPr lang="en-US" dirty="0" smtClean="0"/>
                        <a:t>Beta</a:t>
                      </a:r>
                      <a:r>
                        <a:rPr lang="en-US" baseline="0" dirty="0" smtClean="0"/>
                        <a:t> Release of System</a:t>
                      </a:r>
                      <a:endParaRPr lang="en-US" dirty="0"/>
                    </a:p>
                  </a:txBody>
                  <a:tcPr/>
                </a:tc>
                <a:tc>
                  <a:txBody>
                    <a:bodyPr/>
                    <a:lstStyle/>
                    <a:p>
                      <a:r>
                        <a:rPr lang="en-US" dirty="0" smtClean="0"/>
                        <a:t>Jan. 2013</a:t>
                      </a:r>
                      <a:endParaRPr lang="en-US" dirty="0"/>
                    </a:p>
                  </a:txBody>
                  <a:tcPr/>
                </a:tc>
                <a:tc>
                  <a:txBody>
                    <a:bodyPr/>
                    <a:lstStyle/>
                    <a:p>
                      <a:endParaRPr lang="en-US" dirty="0"/>
                    </a:p>
                  </a:txBody>
                  <a:tcPr/>
                </a:tc>
              </a:tr>
              <a:tr h="370840">
                <a:tc>
                  <a:txBody>
                    <a:bodyPr/>
                    <a:lstStyle/>
                    <a:p>
                      <a:r>
                        <a:rPr lang="en-US" dirty="0" smtClean="0"/>
                        <a:t>Initial Release</a:t>
                      </a:r>
                      <a:endParaRPr lang="en-US" dirty="0"/>
                    </a:p>
                  </a:txBody>
                  <a:tcPr/>
                </a:tc>
                <a:tc>
                  <a:txBody>
                    <a:bodyPr/>
                    <a:lstStyle/>
                    <a:p>
                      <a:r>
                        <a:rPr lang="en-US" dirty="0" smtClean="0"/>
                        <a:t>May 2013</a:t>
                      </a:r>
                      <a:endParaRPr lang="en-US" dirty="0"/>
                    </a:p>
                  </a:txBody>
                  <a:tcPr/>
                </a:tc>
                <a:tc>
                  <a:txBody>
                    <a:bodyPr/>
                    <a:lstStyle/>
                    <a:p>
                      <a:endParaRPr lang="en-US" dirty="0"/>
                    </a:p>
                  </a:txBody>
                  <a:tcPr/>
                </a:tc>
              </a:tr>
            </a:tbl>
          </a:graphicData>
        </a:graphic>
      </p:graphicFrame>
      <p:pic>
        <p:nvPicPr>
          <p:cNvPr id="4098" name="Picture 2" descr="C:\Users\dyoung\AppData\Local\Microsoft\Windows\Temporary Internet Files\Content.IE5\THAGLDP3\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702" y="2334918"/>
            <a:ext cx="372698" cy="2558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young\AppData\Local\Microsoft\Windows\Temporary Internet Files\Content.IE5\THAGLDP3\MC90043253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743200"/>
            <a:ext cx="372698" cy="2558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73DB210-99E4-404E-9C12-BAF72DEA1C28}" type="slidenum">
              <a:rPr lang="en-US" smtClean="0"/>
              <a:t>12</a:t>
            </a:fld>
            <a:endParaRPr lang="en-US"/>
          </a:p>
        </p:txBody>
      </p:sp>
    </p:spTree>
    <p:extLst>
      <p:ext uri="{BB962C8B-B14F-4D97-AF65-F5344CB8AC3E}">
        <p14:creationId xmlns:p14="http://schemas.microsoft.com/office/powerpoint/2010/main" val="258019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685800"/>
            <a:ext cx="7848600"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en-US" dirty="0" smtClean="0"/>
              <a:t>For More Information</a:t>
            </a:r>
            <a:endParaRPr lang="en-US" dirty="0"/>
          </a:p>
        </p:txBody>
      </p:sp>
      <p:sp>
        <p:nvSpPr>
          <p:cNvPr id="3" name="TextBox 2"/>
          <p:cNvSpPr txBox="1"/>
          <p:nvPr/>
        </p:nvSpPr>
        <p:spPr>
          <a:xfrm>
            <a:off x="990600" y="1507306"/>
            <a:ext cx="7620000" cy="2585323"/>
          </a:xfrm>
          <a:prstGeom prst="rect">
            <a:avLst/>
          </a:prstGeom>
          <a:noFill/>
        </p:spPr>
        <p:txBody>
          <a:bodyPr wrap="square" rtlCol="0">
            <a:spAutoFit/>
          </a:bodyPr>
          <a:lstStyle/>
          <a:p>
            <a:pPr lvl="1"/>
            <a:endParaRPr lang="en-US" dirty="0"/>
          </a:p>
          <a:p>
            <a:pPr lvl="1"/>
            <a:r>
              <a:rPr lang="en-US" u="sng" dirty="0" smtClean="0"/>
              <a:t>Water Use Data Exchange Project Website</a:t>
            </a:r>
            <a:r>
              <a:rPr lang="en-US" dirty="0" smtClean="0"/>
              <a:t>: </a:t>
            </a:r>
            <a:r>
              <a:rPr lang="en-US" dirty="0" smtClean="0">
                <a:hlinkClick r:id="rId2"/>
              </a:rPr>
              <a:t>http://www.westgov.org/wswc/wateruse</a:t>
            </a:r>
            <a:endParaRPr lang="en-US" dirty="0" smtClean="0"/>
          </a:p>
          <a:p>
            <a:pPr lvl="1"/>
            <a:endParaRPr lang="en-US" dirty="0"/>
          </a:p>
          <a:p>
            <a:pPr lvl="1"/>
            <a:r>
              <a:rPr lang="en-US" u="sng" dirty="0" smtClean="0"/>
              <a:t>Contact:</a:t>
            </a:r>
            <a:r>
              <a:rPr lang="en-US" dirty="0" smtClean="0"/>
              <a:t> Dwane Young (</a:t>
            </a:r>
            <a:r>
              <a:rPr lang="en-US" dirty="0" smtClean="0">
                <a:hlinkClick r:id="rId3"/>
              </a:rPr>
              <a:t>dayoung@wswc.utah.gov</a:t>
            </a:r>
            <a:r>
              <a:rPr lang="en-US" dirty="0" smtClean="0"/>
              <a:t>) or</a:t>
            </a:r>
          </a:p>
          <a:p>
            <a:pPr lvl="1"/>
            <a:r>
              <a:rPr lang="en-US" dirty="0" smtClean="0"/>
              <a:t>Sara Larsen (</a:t>
            </a:r>
            <a:r>
              <a:rPr lang="en-US" dirty="0" smtClean="0">
                <a:hlinkClick r:id="rId4"/>
              </a:rPr>
              <a:t>saralarsen@wswc.utah.gov</a:t>
            </a:r>
            <a:r>
              <a:rPr lang="en-US" dirty="0" smtClean="0"/>
              <a:t>)</a:t>
            </a:r>
          </a:p>
          <a:p>
            <a:pPr lvl="1"/>
            <a:endParaRPr lang="en-US" dirty="0"/>
          </a:p>
          <a:p>
            <a:pPr lvl="1"/>
            <a:r>
              <a:rPr lang="en-US" u="sng" dirty="0" smtClean="0"/>
              <a:t>Phone</a:t>
            </a:r>
            <a:r>
              <a:rPr lang="en-US" dirty="0" smtClean="0"/>
              <a:t>: 801-685-2555</a:t>
            </a:r>
          </a:p>
          <a:p>
            <a:pPr marL="342900" indent="-342900">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fld id="{073DB210-99E4-404E-9C12-BAF72DEA1C28}" type="slidenum">
              <a:rPr lang="en-US" smtClean="0"/>
              <a:t>13</a:t>
            </a:fld>
            <a:endParaRPr lang="en-US"/>
          </a:p>
        </p:txBody>
      </p:sp>
    </p:spTree>
    <p:extLst>
      <p:ext uri="{BB962C8B-B14F-4D97-AF65-F5344CB8AC3E}">
        <p14:creationId xmlns:p14="http://schemas.microsoft.com/office/powerpoint/2010/main" val="1336786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2438400"/>
            <a:ext cx="7408333" cy="3450696"/>
          </a:xfrm>
          <a:prstGeom prst="rect">
            <a:avLst/>
          </a:prstGeom>
        </p:spPr>
        <p:txBody>
          <a:bodyPr>
            <a:normAutofit fontScale="92500" lnSpcReduction="20000"/>
          </a:bodyPr>
          <a:lstStyle/>
          <a:p>
            <a:r>
              <a:rPr lang="en-US" dirty="0" smtClean="0"/>
              <a:t>Affiliate of the Western Governors’ Association</a:t>
            </a:r>
          </a:p>
          <a:p>
            <a:r>
              <a:rPr lang="en-US" dirty="0" smtClean="0"/>
              <a:t>Created in 1965 and consists of appointed representatives from 18 of the western </a:t>
            </a:r>
            <a:r>
              <a:rPr lang="en-US" dirty="0"/>
              <a:t>s</a:t>
            </a:r>
            <a:r>
              <a:rPr lang="en-US" dirty="0" smtClean="0"/>
              <a:t>tates</a:t>
            </a:r>
          </a:p>
          <a:p>
            <a:r>
              <a:rPr lang="en-US" dirty="0" smtClean="0"/>
              <a:t>Purposes include:</a:t>
            </a:r>
          </a:p>
          <a:p>
            <a:pPr marL="759143" lvl="1" indent="-457200">
              <a:buAutoNum type="arabicPeriod"/>
            </a:pPr>
            <a:r>
              <a:rPr lang="en-US" dirty="0" smtClean="0"/>
              <a:t>Promote effective cooperation among the western states on water management and water resources</a:t>
            </a:r>
          </a:p>
          <a:p>
            <a:pPr marL="759143" lvl="1" indent="-457200">
              <a:buAutoNum type="arabicPeriod"/>
            </a:pPr>
            <a:r>
              <a:rPr lang="en-US" dirty="0" smtClean="0"/>
              <a:t>Promote state prerogatives while accommodating federal interests</a:t>
            </a:r>
          </a:p>
          <a:p>
            <a:pPr marL="759143" lvl="1" indent="-457200">
              <a:buAutoNum type="arabicPeriod"/>
            </a:pPr>
            <a:r>
              <a:rPr lang="en-US" dirty="0" smtClean="0"/>
              <a:t>Provide a forum for the exchange of views/perspectives</a:t>
            </a:r>
          </a:p>
          <a:p>
            <a:pPr marL="759143" lvl="1" indent="-457200">
              <a:buAutoNum type="arabicPeriod"/>
            </a:pPr>
            <a:r>
              <a:rPr lang="en-US" dirty="0" smtClean="0"/>
              <a:t>Provide analysis of federal /state developments to assist member states in evaluating the potential impacts</a:t>
            </a:r>
            <a:endParaRPr lang="en-US" dirty="0"/>
          </a:p>
        </p:txBody>
      </p:sp>
      <p:sp>
        <p:nvSpPr>
          <p:cNvPr id="3" name="Title 2"/>
          <p:cNvSpPr>
            <a:spLocks noGrp="1"/>
          </p:cNvSpPr>
          <p:nvPr>
            <p:ph type="title"/>
          </p:nvPr>
        </p:nvSpPr>
        <p:spPr>
          <a:xfrm>
            <a:off x="609600" y="990600"/>
            <a:ext cx="6512511" cy="1143000"/>
          </a:xfrm>
        </p:spPr>
        <p:txBody>
          <a:bodyPr/>
          <a:lstStyle/>
          <a:p>
            <a:pPr marL="0" indent="0" algn="l">
              <a:buNone/>
            </a:pPr>
            <a:r>
              <a:rPr lang="en-US" dirty="0" smtClean="0"/>
              <a:t>What is the WSWC?</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5715000"/>
            <a:ext cx="1042416" cy="1042416"/>
          </a:xfrm>
          <a:prstGeom prst="rect">
            <a:avLst/>
          </a:prstGeom>
        </p:spPr>
      </p:pic>
    </p:spTree>
    <p:custDataLst>
      <p:tags r:id="rId1"/>
    </p:custDataLst>
    <p:extLst>
      <p:ext uri="{BB962C8B-B14F-4D97-AF65-F5344CB8AC3E}">
        <p14:creationId xmlns:p14="http://schemas.microsoft.com/office/powerpoint/2010/main" val="1014600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1" y="304800"/>
            <a:ext cx="1837056" cy="2386557"/>
          </a:xfrm>
          <a:prstGeom prst="rect">
            <a:avLst/>
          </a:prstGeom>
          <a:effectLst>
            <a:innerShdw blurRad="63500" dist="50800" dir="8100000">
              <a:prstClr val="black">
                <a:alpha val="50000"/>
              </a:prstClr>
            </a:innerShdw>
          </a:effectLst>
        </p:spPr>
      </p:pic>
      <p:sp>
        <p:nvSpPr>
          <p:cNvPr id="6" name="Content Placeholder 5"/>
          <p:cNvSpPr>
            <a:spLocks noGrp="1"/>
          </p:cNvSpPr>
          <p:nvPr>
            <p:ph idx="4294967295"/>
          </p:nvPr>
        </p:nvSpPr>
        <p:spPr>
          <a:xfrm>
            <a:off x="1354522" y="2820565"/>
            <a:ext cx="7408333" cy="3450696"/>
          </a:xfrm>
          <a:prstGeom prst="rect">
            <a:avLst/>
          </a:prstGeom>
        </p:spPr>
        <p:txBody>
          <a:bodyPr/>
          <a:lstStyle/>
          <a:p>
            <a:r>
              <a:rPr lang="en-US" dirty="0" smtClean="0"/>
              <a:t>2008 Governors’ ‘Next Steps’ report suggested formation of a federal team to assist the coordination and implementation of the recommendations of the report</a:t>
            </a:r>
          </a:p>
          <a:p>
            <a:r>
              <a:rPr lang="en-US" dirty="0" smtClean="0"/>
              <a:t>WestFAST is a collaboration of 11 Federal agencies with water management interests in the West</a:t>
            </a:r>
          </a:p>
          <a:p>
            <a:r>
              <a:rPr lang="en-US" dirty="0"/>
              <a:t>These 11 agencies fund a liaison position to work in the WSWC </a:t>
            </a:r>
            <a:r>
              <a:rPr lang="en-US" dirty="0" smtClean="0"/>
              <a:t>office</a:t>
            </a:r>
          </a:p>
          <a:p>
            <a:pPr marL="0" indent="0">
              <a:buNone/>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5791200"/>
            <a:ext cx="1237491" cy="960122"/>
          </a:xfrm>
          <a:prstGeom prst="rect">
            <a:avLst/>
          </a:prstGeom>
        </p:spPr>
      </p:pic>
      <p:sp>
        <p:nvSpPr>
          <p:cNvPr id="8" name="Title 2"/>
          <p:cNvSpPr txBox="1">
            <a:spLocks/>
          </p:cNvSpPr>
          <p:nvPr/>
        </p:nvSpPr>
        <p:spPr>
          <a:xfrm>
            <a:off x="2133600" y="762000"/>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dirty="0" smtClean="0"/>
              <a:t>What is the WestFAST?</a:t>
            </a:r>
            <a:endParaRPr lang="en-US" dirty="0"/>
          </a:p>
        </p:txBody>
      </p:sp>
    </p:spTree>
    <p:custDataLst>
      <p:tags r:id="rId1"/>
    </p:custDataLst>
    <p:extLst>
      <p:ext uri="{BB962C8B-B14F-4D97-AF65-F5344CB8AC3E}">
        <p14:creationId xmlns:p14="http://schemas.microsoft.com/office/powerpoint/2010/main" val="286002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843925" y="2139311"/>
            <a:ext cx="7408333" cy="3450696"/>
          </a:xfrm>
          <a:prstGeom prst="rect">
            <a:avLst/>
          </a:prstGeom>
        </p:spPr>
        <p:txBody>
          <a:bodyPr/>
          <a:lstStyle/>
          <a:p>
            <a:r>
              <a:rPr lang="en-US" b="1" dirty="0" smtClean="0"/>
              <a:t>Senior-level staff from the following agencies</a:t>
            </a:r>
            <a:r>
              <a:rPr lang="en-US" b="1" dirty="0" smtClean="0"/>
              <a:t>:</a:t>
            </a:r>
            <a:endParaRPr lang="en-US" b="1" dirty="0" smtClean="0"/>
          </a:p>
        </p:txBody>
      </p:sp>
      <p:sp>
        <p:nvSpPr>
          <p:cNvPr id="3" name="Title 2"/>
          <p:cNvSpPr>
            <a:spLocks noGrp="1"/>
          </p:cNvSpPr>
          <p:nvPr>
            <p:ph type="title"/>
          </p:nvPr>
        </p:nvSpPr>
        <p:spPr>
          <a:xfrm>
            <a:off x="331860" y="990600"/>
            <a:ext cx="8404080" cy="1143000"/>
          </a:xfrm>
        </p:spPr>
        <p:txBody>
          <a:bodyPr/>
          <a:lstStyle/>
          <a:p>
            <a:pPr marL="0" indent="0" algn="l">
              <a:buNone/>
            </a:pPr>
            <a:r>
              <a:rPr lang="en-US" dirty="0" smtClean="0"/>
              <a:t>Who makes up WestFAST?</a:t>
            </a:r>
            <a:endParaRPr lang="en-US" dirty="0"/>
          </a:p>
        </p:txBody>
      </p:sp>
      <p:sp>
        <p:nvSpPr>
          <p:cNvPr id="4" name="TextBox 3"/>
          <p:cNvSpPr txBox="1"/>
          <p:nvPr/>
        </p:nvSpPr>
        <p:spPr>
          <a:xfrm>
            <a:off x="1219200" y="3148373"/>
            <a:ext cx="6629400" cy="1477328"/>
          </a:xfrm>
          <a:prstGeom prst="rect">
            <a:avLst/>
          </a:prstGeom>
          <a:noFill/>
        </p:spPr>
        <p:txBody>
          <a:bodyPr wrap="square" numCol="3" rtlCol="0">
            <a:spAutoFit/>
          </a:bodyPr>
          <a:lstStyle/>
          <a:p>
            <a:pPr marL="285750" indent="-285750">
              <a:buFontTx/>
              <a:buChar char="-"/>
            </a:pPr>
            <a:r>
              <a:rPr lang="en-US" dirty="0" smtClean="0"/>
              <a:t>Dept. of Energy</a:t>
            </a:r>
          </a:p>
          <a:p>
            <a:pPr marL="285750" indent="-285750">
              <a:buFontTx/>
              <a:buChar char="-"/>
            </a:pPr>
            <a:r>
              <a:rPr lang="en-US" dirty="0" smtClean="0"/>
              <a:t>NASA</a:t>
            </a:r>
          </a:p>
          <a:p>
            <a:pPr marL="285750" indent="-285750">
              <a:buFontTx/>
              <a:buChar char="-"/>
            </a:pPr>
            <a:r>
              <a:rPr lang="en-US" dirty="0" smtClean="0"/>
              <a:t>EPA</a:t>
            </a:r>
          </a:p>
          <a:p>
            <a:pPr marL="285750" indent="-285750">
              <a:buFontTx/>
              <a:buChar char="-"/>
            </a:pPr>
            <a:r>
              <a:rPr lang="en-US" dirty="0" smtClean="0"/>
              <a:t>Forest Service</a:t>
            </a:r>
          </a:p>
          <a:p>
            <a:pPr marL="285750" indent="-285750">
              <a:buFontTx/>
              <a:buChar char="-"/>
            </a:pPr>
            <a:r>
              <a:rPr lang="en-US" dirty="0" smtClean="0"/>
              <a:t>NRCS</a:t>
            </a:r>
          </a:p>
          <a:p>
            <a:pPr marL="285750" indent="-285750">
              <a:buFontTx/>
              <a:buChar char="-"/>
            </a:pPr>
            <a:r>
              <a:rPr lang="en-US" dirty="0" smtClean="0"/>
              <a:t>NOAA</a:t>
            </a:r>
          </a:p>
          <a:p>
            <a:pPr marL="285750" indent="-285750">
              <a:buFontTx/>
              <a:buChar char="-"/>
            </a:pPr>
            <a:r>
              <a:rPr lang="en-US" dirty="0" smtClean="0"/>
              <a:t>Army Corps of Engineers</a:t>
            </a:r>
          </a:p>
          <a:p>
            <a:pPr marL="285750" indent="-285750">
              <a:buFontTx/>
              <a:buChar char="-"/>
            </a:pPr>
            <a:r>
              <a:rPr lang="en-US" dirty="0" smtClean="0"/>
              <a:t>Fish and Wildlife Service</a:t>
            </a:r>
          </a:p>
          <a:p>
            <a:pPr marL="285750" indent="-285750">
              <a:buFontTx/>
              <a:buChar char="-"/>
            </a:pPr>
            <a:r>
              <a:rPr lang="en-US" dirty="0" smtClean="0"/>
              <a:t>BLM</a:t>
            </a:r>
          </a:p>
          <a:p>
            <a:pPr marL="285750" indent="-285750">
              <a:buFontTx/>
              <a:buChar char="-"/>
            </a:pPr>
            <a:r>
              <a:rPr lang="en-US" dirty="0" smtClean="0"/>
              <a:t>USGS</a:t>
            </a:r>
          </a:p>
          <a:p>
            <a:pPr marL="285750" indent="-285750">
              <a:buFontTx/>
              <a:buChar char="-"/>
            </a:pPr>
            <a:r>
              <a:rPr lang="en-US" dirty="0" smtClean="0"/>
              <a:t>Reclamation</a:t>
            </a:r>
          </a:p>
          <a:p>
            <a:pPr marL="285750" indent="-285750">
              <a:buFontTx/>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24" y="5611616"/>
            <a:ext cx="815203" cy="9048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188" y="5739553"/>
            <a:ext cx="1412768" cy="6490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64" y="4608800"/>
            <a:ext cx="996525" cy="107392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5682723"/>
            <a:ext cx="781990" cy="686413"/>
          </a:xfrm>
          <a:prstGeom prst="rect">
            <a:avLst/>
          </a:prstGeom>
        </p:spPr>
      </p:pic>
      <p:pic>
        <p:nvPicPr>
          <p:cNvPr id="10" name="Picture 6" descr="fs_green.jpg - 2962 By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9290" y="4757692"/>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9845" y="4801563"/>
            <a:ext cx="29908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4600" y="5649742"/>
            <a:ext cx="749794" cy="739082"/>
          </a:xfrm>
          <a:prstGeom prst="rect">
            <a:avLst/>
          </a:prstGeom>
        </p:spPr>
      </p:pic>
      <p:pic>
        <p:nvPicPr>
          <p:cNvPr id="14" name="Picture 4" descr="hdqLO-03_tif"/>
          <p:cNvPicPr>
            <a:picLocks noChangeAspect="1" noChangeArrowheads="1"/>
          </p:cNvPicPr>
          <p:nvPr/>
        </p:nvPicPr>
        <p:blipFill>
          <a:blip r:embed="rId10">
            <a:extLst>
              <a:ext uri="{28A0092B-C50C-407E-A947-70E740481C1C}">
                <a14:useLocalDpi xmlns:a14="http://schemas.microsoft.com/office/drawing/2010/main" val="0"/>
              </a:ext>
            </a:extLst>
          </a:blip>
          <a:srcRect r="35135" b="40741"/>
          <a:stretch>
            <a:fillRect/>
          </a:stretch>
        </p:blipFill>
        <p:spPr>
          <a:xfrm>
            <a:off x="3404359" y="5559246"/>
            <a:ext cx="1143000" cy="8718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48200" y="5500113"/>
            <a:ext cx="752475" cy="904875"/>
          </a:xfrm>
          <a:prstGeom prst="rect">
            <a:avLst/>
          </a:prstGeom>
        </p:spPr>
      </p:pic>
      <p:pic>
        <p:nvPicPr>
          <p:cNvPr id="16" name="Picture 5" descr="USG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2592" y="4757692"/>
            <a:ext cx="1143000" cy="62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38799" y="5526762"/>
            <a:ext cx="973029" cy="842374"/>
          </a:xfrm>
          <a:prstGeom prst="rect">
            <a:avLst/>
          </a:prstGeom>
        </p:spPr>
      </p:pic>
    </p:spTree>
    <p:custDataLst>
      <p:tags r:id="rId1"/>
    </p:custDataLst>
    <p:extLst>
      <p:ext uri="{BB962C8B-B14F-4D97-AF65-F5344CB8AC3E}">
        <p14:creationId xmlns:p14="http://schemas.microsoft.com/office/powerpoint/2010/main" val="3352738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035" b="8035"/>
          <a:stretch>
            <a:fillRect/>
          </a:stretch>
        </p:blipFill>
        <p:spPr>
          <a:xfrm>
            <a:off x="4475175" y="1219200"/>
            <a:ext cx="4014555" cy="3051606"/>
          </a:xfrm>
        </p:spPr>
      </p:pic>
      <p:sp>
        <p:nvSpPr>
          <p:cNvPr id="3" name="Text Placeholder 2"/>
          <p:cNvSpPr>
            <a:spLocks noGrp="1"/>
          </p:cNvSpPr>
          <p:nvPr>
            <p:ph type="body" sz="half" idx="2"/>
          </p:nvPr>
        </p:nvSpPr>
        <p:spPr>
          <a:xfrm>
            <a:off x="685800" y="1219200"/>
            <a:ext cx="3694114" cy="2163020"/>
          </a:xfrm>
        </p:spPr>
        <p:txBody>
          <a:bodyPr>
            <a:normAutofit fontScale="92500" lnSpcReduction="10000"/>
          </a:bodyPr>
          <a:lstStyle/>
          <a:p>
            <a:pPr marL="0" indent="0">
              <a:buNone/>
            </a:pPr>
            <a:r>
              <a:rPr lang="en-US" dirty="0" smtClean="0"/>
              <a:t>The </a:t>
            </a:r>
            <a:r>
              <a:rPr lang="en-US" dirty="0"/>
              <a:t>Water Use Data Exchange is a project that will focus on better enabling the western states to share water use, water allocation, and water planning data with one another and with the Federal Government.  It will also seek to improve the sharing of Federal data that supports state water planning efforts</a:t>
            </a:r>
            <a:r>
              <a:rPr lang="en-US" dirty="0" smtClean="0"/>
              <a:t>.</a:t>
            </a:r>
            <a:endParaRPr lang="en-US" dirty="0"/>
          </a:p>
          <a:p>
            <a:pPr marL="0" indent="0">
              <a:buNone/>
            </a:pPr>
            <a:endParaRPr lang="en-US" dirty="0"/>
          </a:p>
        </p:txBody>
      </p:sp>
      <p:sp>
        <p:nvSpPr>
          <p:cNvPr id="4" name="Title 3"/>
          <p:cNvSpPr>
            <a:spLocks noGrp="1"/>
          </p:cNvSpPr>
          <p:nvPr>
            <p:ph type="title"/>
          </p:nvPr>
        </p:nvSpPr>
        <p:spPr>
          <a:xfrm>
            <a:off x="762000" y="4648200"/>
            <a:ext cx="6383538" cy="1143000"/>
          </a:xfrm>
        </p:spPr>
        <p:txBody>
          <a:bodyPr/>
          <a:lstStyle/>
          <a:p>
            <a:pPr marL="0" indent="0">
              <a:buNone/>
            </a:pPr>
            <a:r>
              <a:rPr lang="en-US" dirty="0" smtClean="0"/>
              <a:t>What is the Water Use Data Exchange?</a:t>
            </a:r>
            <a:endParaRPr lang="en-US" dirty="0"/>
          </a:p>
        </p:txBody>
      </p:sp>
      <p:sp>
        <p:nvSpPr>
          <p:cNvPr id="2" name="Slide Number Placeholder 1"/>
          <p:cNvSpPr>
            <a:spLocks noGrp="1"/>
          </p:cNvSpPr>
          <p:nvPr>
            <p:ph type="sldNum" sz="quarter" idx="12"/>
          </p:nvPr>
        </p:nvSpPr>
        <p:spPr/>
        <p:txBody>
          <a:bodyPr/>
          <a:lstStyle/>
          <a:p>
            <a:fld id="{073DB210-99E4-404E-9C12-BAF72DEA1C28}" type="slidenum">
              <a:rPr lang="en-US" smtClean="0"/>
              <a:t>5</a:t>
            </a:fld>
            <a:endParaRPr lang="en-US"/>
          </a:p>
        </p:txBody>
      </p:sp>
    </p:spTree>
    <p:extLst>
      <p:ext uri="{BB962C8B-B14F-4D97-AF65-F5344CB8AC3E}">
        <p14:creationId xmlns:p14="http://schemas.microsoft.com/office/powerpoint/2010/main" val="456396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6512511" cy="1143000"/>
          </a:xfrm>
        </p:spPr>
        <p:txBody>
          <a:bodyPr/>
          <a:lstStyle/>
          <a:p>
            <a:pPr marL="0" indent="0" algn="l">
              <a:buNone/>
            </a:pPr>
            <a:r>
              <a:rPr lang="en-US" dirty="0" smtClean="0"/>
              <a:t>Background</a:t>
            </a:r>
            <a:endParaRPr lang="en-US" dirty="0"/>
          </a:p>
        </p:txBody>
      </p:sp>
      <p:sp>
        <p:nvSpPr>
          <p:cNvPr id="3" name="TextBox 2"/>
          <p:cNvSpPr txBox="1"/>
          <p:nvPr/>
        </p:nvSpPr>
        <p:spPr>
          <a:xfrm>
            <a:off x="990600" y="1371600"/>
            <a:ext cx="7620000" cy="5355312"/>
          </a:xfrm>
          <a:prstGeom prst="rect">
            <a:avLst/>
          </a:prstGeom>
          <a:noFill/>
        </p:spPr>
        <p:txBody>
          <a:bodyPr wrap="square" rtlCol="0">
            <a:spAutoFit/>
          </a:bodyPr>
          <a:lstStyle/>
          <a:p>
            <a:pPr marL="285750" indent="-285750">
              <a:buFont typeface="Arial" pitchFamily="34" charset="0"/>
              <a:buChar char="•"/>
            </a:pPr>
            <a:r>
              <a:rPr lang="en-US" dirty="0" smtClean="0"/>
              <a:t>The Water Use Data Exchange is a collaborative effort between the WSWC and the Western States Federal Agency Support Team (WestFAST)</a:t>
            </a:r>
          </a:p>
          <a:p>
            <a:pPr marL="285750" indent="-285750">
              <a:buFont typeface="Arial" pitchFamily="34" charset="0"/>
              <a:buChar char="•"/>
            </a:pPr>
            <a:endParaRPr lang="en-US" dirty="0"/>
          </a:p>
          <a:p>
            <a:pPr marL="285750" indent="-285750">
              <a:buFont typeface="Arial" pitchFamily="34" charset="0"/>
              <a:buChar char="•"/>
            </a:pPr>
            <a:r>
              <a:rPr lang="en-US" dirty="0" smtClean="0"/>
              <a:t>This project is in direct support of a study being conducted by the Sandia Labs, in cooperation with the Western Governors’ Association (WGA), to investigate water availability for potential energy generation.</a:t>
            </a:r>
          </a:p>
          <a:p>
            <a:endParaRPr lang="en-US" dirty="0" smtClean="0"/>
          </a:p>
          <a:p>
            <a:pPr marL="285750" indent="-285750">
              <a:buFont typeface="Arial" pitchFamily="34" charset="0"/>
              <a:buChar char="•"/>
            </a:pPr>
            <a:r>
              <a:rPr lang="en-US" dirty="0" smtClean="0"/>
              <a:t>The Project is being directed under the Water Information and Data Subcommittee within the WSWC</a:t>
            </a:r>
          </a:p>
          <a:p>
            <a:endParaRPr lang="en-US" dirty="0" smtClean="0"/>
          </a:p>
          <a:p>
            <a:pPr marL="285750" indent="-285750">
              <a:buFont typeface="Arial" pitchFamily="34" charset="0"/>
              <a:buChar char="•"/>
            </a:pPr>
            <a:r>
              <a:rPr lang="en-US" dirty="0" smtClean="0"/>
              <a:t>The subcommittee has established 4 workgroups to help guide the effort:</a:t>
            </a:r>
          </a:p>
          <a:p>
            <a:pPr marL="800100" lvl="1" indent="-342900">
              <a:buFont typeface="+mj-lt"/>
              <a:buAutoNum type="arabicPeriod"/>
            </a:pPr>
            <a:r>
              <a:rPr lang="en-US" dirty="0" smtClean="0"/>
              <a:t>State Capabilities Assessment Workgroup</a:t>
            </a:r>
          </a:p>
          <a:p>
            <a:pPr marL="800100" lvl="1" indent="-342900">
              <a:buFont typeface="+mj-lt"/>
              <a:buAutoNum type="arabicPeriod"/>
            </a:pPr>
            <a:r>
              <a:rPr lang="en-US" dirty="0" smtClean="0"/>
              <a:t>Methods Workgroup</a:t>
            </a:r>
          </a:p>
          <a:p>
            <a:pPr marL="800100" lvl="1" indent="-342900">
              <a:buFont typeface="+mj-lt"/>
              <a:buAutoNum type="arabicPeriod"/>
            </a:pPr>
            <a:r>
              <a:rPr lang="en-US" dirty="0" smtClean="0"/>
              <a:t>Data Exchange Template Workgroup</a:t>
            </a:r>
          </a:p>
          <a:p>
            <a:pPr marL="800100" lvl="1" indent="-342900">
              <a:buFont typeface="+mj-lt"/>
              <a:buAutoNum type="arabicPeriod"/>
            </a:pPr>
            <a:r>
              <a:rPr lang="en-US" dirty="0" smtClean="0"/>
              <a:t>Data Exchange Methodologies Workgroup</a:t>
            </a:r>
          </a:p>
          <a:p>
            <a:pPr lvl="1"/>
            <a:endParaRPr lang="en-US" dirty="0"/>
          </a:p>
        </p:txBody>
      </p:sp>
      <p:sp>
        <p:nvSpPr>
          <p:cNvPr id="4" name="Slide Number Placeholder 3"/>
          <p:cNvSpPr>
            <a:spLocks noGrp="1"/>
          </p:cNvSpPr>
          <p:nvPr>
            <p:ph type="sldNum" sz="quarter" idx="12"/>
          </p:nvPr>
        </p:nvSpPr>
        <p:spPr/>
        <p:txBody>
          <a:bodyPr/>
          <a:lstStyle/>
          <a:p>
            <a:fld id="{073DB210-99E4-404E-9C12-BAF72DEA1C28}" type="slidenum">
              <a:rPr lang="en-US" smtClean="0"/>
              <a:t>6</a:t>
            </a:fld>
            <a:endParaRPr lang="en-US"/>
          </a:p>
        </p:txBody>
      </p:sp>
    </p:spTree>
    <p:extLst>
      <p:ext uri="{BB962C8B-B14F-4D97-AF65-F5344CB8AC3E}">
        <p14:creationId xmlns:p14="http://schemas.microsoft.com/office/powerpoint/2010/main" val="1189956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74233" cy="654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655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685800"/>
            <a:ext cx="6512511" cy="1143000"/>
          </a:xfrm>
        </p:spPr>
        <p:txBody>
          <a:bodyPr/>
          <a:lstStyle/>
          <a:p>
            <a:pPr marL="0" indent="0" algn="l">
              <a:buNone/>
            </a:pPr>
            <a:r>
              <a:rPr lang="en-US" dirty="0" smtClean="0"/>
              <a:t>Goals</a:t>
            </a:r>
            <a:endParaRPr lang="en-US" dirty="0"/>
          </a:p>
        </p:txBody>
      </p:sp>
      <p:sp>
        <p:nvSpPr>
          <p:cNvPr id="4" name="TextBox 3"/>
          <p:cNvSpPr txBox="1"/>
          <p:nvPr/>
        </p:nvSpPr>
        <p:spPr>
          <a:xfrm>
            <a:off x="990600" y="1676400"/>
            <a:ext cx="7620000" cy="3693319"/>
          </a:xfrm>
          <a:prstGeom prst="rect">
            <a:avLst/>
          </a:prstGeom>
          <a:noFill/>
        </p:spPr>
        <p:txBody>
          <a:bodyPr wrap="square" rtlCol="0">
            <a:spAutoFit/>
          </a:bodyPr>
          <a:lstStyle/>
          <a:p>
            <a:pPr marL="342900" indent="-342900">
              <a:buFont typeface="+mj-lt"/>
              <a:buAutoNum type="arabicPeriod"/>
            </a:pPr>
            <a:r>
              <a:rPr lang="en-US" dirty="0" smtClean="0"/>
              <a:t>Gain a better understanding of the variability between state water planning programs.</a:t>
            </a:r>
          </a:p>
          <a:p>
            <a:endParaRPr lang="en-US" dirty="0" smtClean="0"/>
          </a:p>
          <a:p>
            <a:pPr marL="342900" indent="-342900">
              <a:buFont typeface="+mj-lt"/>
              <a:buAutoNum type="arabicPeriod" startAt="2"/>
            </a:pPr>
            <a:r>
              <a:rPr lang="en-US" dirty="0" smtClean="0"/>
              <a:t>Provide documentation for the various consumptive use and water availability estimation methods that the states currently use.</a:t>
            </a:r>
          </a:p>
          <a:p>
            <a:endParaRPr lang="en-US" dirty="0" smtClean="0"/>
          </a:p>
          <a:p>
            <a:pPr marL="342900" indent="-342900">
              <a:buFont typeface="+mj-lt"/>
              <a:buAutoNum type="arabicPeriod" startAt="3"/>
            </a:pPr>
            <a:r>
              <a:rPr lang="en-US" dirty="0" smtClean="0"/>
              <a:t>Develop a common ‘Schema’ or format that can be used for sharing these data.</a:t>
            </a:r>
          </a:p>
          <a:p>
            <a:endParaRPr lang="en-US" dirty="0" smtClean="0"/>
          </a:p>
          <a:p>
            <a:pPr marL="342900" indent="-342900">
              <a:buFont typeface="+mj-lt"/>
              <a:buAutoNum type="arabicPeriod" startAt="4"/>
            </a:pPr>
            <a:r>
              <a:rPr lang="en-US" dirty="0" smtClean="0"/>
              <a:t>Encourage the adoption of standard approaches for sharing ‘time-series’ data.</a:t>
            </a:r>
          </a:p>
          <a:p>
            <a:endParaRPr lang="en-US" dirty="0" smtClean="0"/>
          </a:p>
          <a:p>
            <a:pPr marL="342900" indent="-342900">
              <a:buFont typeface="+mj-lt"/>
              <a:buAutoNum type="arabicPeriod" startAt="5"/>
            </a:pPr>
            <a:r>
              <a:rPr lang="en-US" dirty="0" smtClean="0"/>
              <a:t>Assist ongoing efforts in gaining access to state data.</a:t>
            </a:r>
          </a:p>
        </p:txBody>
      </p:sp>
      <p:sp>
        <p:nvSpPr>
          <p:cNvPr id="2" name="Slide Number Placeholder 1"/>
          <p:cNvSpPr>
            <a:spLocks noGrp="1"/>
          </p:cNvSpPr>
          <p:nvPr>
            <p:ph type="sldNum" sz="quarter" idx="12"/>
          </p:nvPr>
        </p:nvSpPr>
        <p:spPr/>
        <p:txBody>
          <a:bodyPr/>
          <a:lstStyle/>
          <a:p>
            <a:fld id="{073DB210-99E4-404E-9C12-BAF72DEA1C28}" type="slidenum">
              <a:rPr lang="en-US" smtClean="0"/>
              <a:t>8</a:t>
            </a:fld>
            <a:endParaRPr lang="en-US"/>
          </a:p>
        </p:txBody>
      </p:sp>
    </p:spTree>
    <p:extLst>
      <p:ext uri="{BB962C8B-B14F-4D97-AF65-F5344CB8AC3E}">
        <p14:creationId xmlns:p14="http://schemas.microsoft.com/office/powerpoint/2010/main" val="70567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4612192" y="762000"/>
            <a:ext cx="3778216" cy="3810000"/>
          </a:xfrm>
        </p:spPr>
      </p:pic>
      <p:sp>
        <p:nvSpPr>
          <p:cNvPr id="3" name="Text Placeholder 2"/>
          <p:cNvSpPr>
            <a:spLocks noGrp="1"/>
          </p:cNvSpPr>
          <p:nvPr>
            <p:ph type="body" sz="half" idx="2"/>
          </p:nvPr>
        </p:nvSpPr>
        <p:spPr>
          <a:xfrm>
            <a:off x="877887" y="1010486"/>
            <a:ext cx="3694114" cy="2570914"/>
          </a:xfrm>
        </p:spPr>
        <p:txBody>
          <a:bodyPr>
            <a:normAutofit fontScale="92500" lnSpcReduction="20000"/>
          </a:bodyPr>
          <a:lstStyle/>
          <a:p>
            <a:pPr marL="0" indent="0">
              <a:buNone/>
            </a:pPr>
            <a:r>
              <a:rPr lang="en-US" dirty="0" smtClean="0"/>
              <a:t>The Central Portal would be a map-based interface that would compile data by 8-digit HUC and provide summary-level information for that HUC. Some things that it could show would be:</a:t>
            </a:r>
          </a:p>
          <a:p>
            <a:pPr>
              <a:buClrTx/>
              <a:buFont typeface="Arial" pitchFamily="34" charset="0"/>
              <a:buChar char="•"/>
            </a:pPr>
            <a:r>
              <a:rPr lang="en-US" dirty="0" smtClean="0"/>
              <a:t>Water appropriations</a:t>
            </a:r>
          </a:p>
          <a:p>
            <a:pPr>
              <a:buClrTx/>
              <a:buFont typeface="Arial" pitchFamily="34" charset="0"/>
              <a:buChar char="•"/>
            </a:pPr>
            <a:r>
              <a:rPr lang="en-US" dirty="0" smtClean="0"/>
              <a:t>Consumptive use</a:t>
            </a:r>
          </a:p>
          <a:p>
            <a:pPr>
              <a:buClrTx/>
              <a:buFont typeface="Arial" pitchFamily="34" charset="0"/>
              <a:buChar char="•"/>
            </a:pPr>
            <a:r>
              <a:rPr lang="en-US" dirty="0" smtClean="0"/>
              <a:t>An indication of water availability</a:t>
            </a:r>
          </a:p>
          <a:p>
            <a:pPr>
              <a:buClrTx/>
              <a:buFont typeface="Arial" pitchFamily="34" charset="0"/>
              <a:buChar char="•"/>
            </a:pPr>
            <a:r>
              <a:rPr lang="en-US" dirty="0" smtClean="0"/>
              <a:t>Provide access to the underlying data and methods used to  make those determinations</a:t>
            </a:r>
            <a:endParaRPr lang="en-US" dirty="0"/>
          </a:p>
        </p:txBody>
      </p:sp>
      <p:sp>
        <p:nvSpPr>
          <p:cNvPr id="4" name="Title 3"/>
          <p:cNvSpPr>
            <a:spLocks noGrp="1"/>
          </p:cNvSpPr>
          <p:nvPr>
            <p:ph type="title"/>
          </p:nvPr>
        </p:nvSpPr>
        <p:spPr/>
        <p:txBody>
          <a:bodyPr/>
          <a:lstStyle/>
          <a:p>
            <a:pPr marL="0" indent="0">
              <a:buNone/>
            </a:pPr>
            <a:r>
              <a:rPr lang="en-US" dirty="0" smtClean="0"/>
              <a:t>The Central Portal</a:t>
            </a:r>
            <a:endParaRPr lang="en-US" dirty="0"/>
          </a:p>
        </p:txBody>
      </p:sp>
      <p:sp>
        <p:nvSpPr>
          <p:cNvPr id="2" name="Slide Number Placeholder 1"/>
          <p:cNvSpPr>
            <a:spLocks noGrp="1"/>
          </p:cNvSpPr>
          <p:nvPr>
            <p:ph type="sldNum" sz="quarter" idx="12"/>
          </p:nvPr>
        </p:nvSpPr>
        <p:spPr/>
        <p:txBody>
          <a:bodyPr/>
          <a:lstStyle/>
          <a:p>
            <a:fld id="{073DB210-99E4-404E-9C12-BAF72DEA1C28}" type="slidenum">
              <a:rPr lang="en-US" smtClean="0"/>
              <a:t>9</a:t>
            </a:fld>
            <a:endParaRPr lang="en-US"/>
          </a:p>
        </p:txBody>
      </p:sp>
    </p:spTree>
    <p:extLst>
      <p:ext uri="{BB962C8B-B14F-4D97-AF65-F5344CB8AC3E}">
        <p14:creationId xmlns:p14="http://schemas.microsoft.com/office/powerpoint/2010/main" val="36433468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d847d6fe-6c22-40c4-903e-1caa8fd4a97a"/>
</p:tagLst>
</file>

<file path=ppt/tags/tag2.xml><?xml version="1.0" encoding="utf-8"?>
<p:tagLst xmlns:a="http://schemas.openxmlformats.org/drawingml/2006/main" xmlns:r="http://schemas.openxmlformats.org/officeDocument/2006/relationships" xmlns:p="http://schemas.openxmlformats.org/presentationml/2006/main">
  <p:tag name="OFFISYNC_SLIDE_GUID" val="c0af8d27-857a-477e-afbc-f62757c293c7"/>
</p:tagLst>
</file>

<file path=ppt/tags/tag3.xml><?xml version="1.0" encoding="utf-8"?>
<p:tagLst xmlns:a="http://schemas.openxmlformats.org/drawingml/2006/main" xmlns:r="http://schemas.openxmlformats.org/officeDocument/2006/relationships" xmlns:p="http://schemas.openxmlformats.org/presentationml/2006/main">
  <p:tag name="OFFISYNC_SLIDE_GUID" val="3991f2bc-abaf-427d-9263-e8c0f771a888"/>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202</TotalTime>
  <Words>642</Words>
  <Application>Microsoft Office PowerPoint</Application>
  <PresentationFormat>On-screen Show (4:3)</PresentationFormat>
  <Paragraphs>111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Slipstream</vt:lpstr>
      <vt:lpstr>Water Use Data Exchange</vt:lpstr>
      <vt:lpstr>What is the WSWC?</vt:lpstr>
      <vt:lpstr>PowerPoint Presentation</vt:lpstr>
      <vt:lpstr>Who makes up WestFAST?</vt:lpstr>
      <vt:lpstr>What is the Water Use Data Exchange?</vt:lpstr>
      <vt:lpstr>Background</vt:lpstr>
      <vt:lpstr>PowerPoint Presentation</vt:lpstr>
      <vt:lpstr>Goals</vt:lpstr>
      <vt:lpstr>The Central Portal</vt:lpstr>
      <vt:lpstr>PowerPoint Presentation</vt:lpstr>
      <vt:lpstr>PowerPoint Presentation</vt:lpstr>
      <vt:lpstr>PowerPoint Presentation</vt:lpstr>
      <vt:lpstr>PowerPoint Presentation</vt:lpstr>
    </vt:vector>
  </TitlesOfParts>
  <Company>WestFAST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Use Data Exchange</dc:title>
  <dc:creator>Dwane Young</dc:creator>
  <cp:lastModifiedBy>Dwane Young</cp:lastModifiedBy>
  <cp:revision>19</cp:revision>
  <dcterms:created xsi:type="dcterms:W3CDTF">2012-02-06T23:03:15Z</dcterms:created>
  <dcterms:modified xsi:type="dcterms:W3CDTF">2012-03-19T20:44:09Z</dcterms:modified>
</cp:coreProperties>
</file>