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5"/>
  </p:notesMasterIdLst>
  <p:sldIdLst>
    <p:sldId id="257" r:id="rId2"/>
    <p:sldId id="280" r:id="rId3"/>
    <p:sldId id="414" r:id="rId4"/>
    <p:sldId id="260" r:id="rId5"/>
    <p:sldId id="269" r:id="rId6"/>
    <p:sldId id="259" r:id="rId7"/>
    <p:sldId id="263" r:id="rId8"/>
    <p:sldId id="378" r:id="rId9"/>
    <p:sldId id="364" r:id="rId10"/>
    <p:sldId id="363" r:id="rId11"/>
    <p:sldId id="402" r:id="rId12"/>
    <p:sldId id="422" r:id="rId13"/>
    <p:sldId id="423" r:id="rId14"/>
    <p:sldId id="433" r:id="rId15"/>
    <p:sldId id="424" r:id="rId16"/>
    <p:sldId id="425" r:id="rId17"/>
    <p:sldId id="426" r:id="rId18"/>
    <p:sldId id="427" r:id="rId19"/>
    <p:sldId id="428" r:id="rId20"/>
    <p:sldId id="429" r:id="rId21"/>
    <p:sldId id="430" r:id="rId22"/>
    <p:sldId id="432" r:id="rId23"/>
    <p:sldId id="374" r:id="rId24"/>
  </p:sldIdLst>
  <p:sldSz cx="9144000" cy="6858000" type="screen4x3"/>
  <p:notesSz cx="6858000" cy="9144000"/>
  <p:defaultTextStyle>
    <a:defPPr>
      <a:defRPr lang="en-US"/>
    </a:defPPr>
    <a:lvl1pPr algn="l" rtl="0" eaLnBrk="0" fontAlgn="base" hangingPunct="0">
      <a:spcBef>
        <a:spcPct val="0"/>
      </a:spcBef>
      <a:spcAft>
        <a:spcPct val="0"/>
      </a:spcAft>
      <a:defRPr sz="1000" b="1" kern="1200">
        <a:solidFill>
          <a:schemeClr val="tx1"/>
        </a:solidFill>
        <a:latin typeface="CG Times" pitchFamily="18" charset="0"/>
        <a:ea typeface="+mn-ea"/>
        <a:cs typeface="Arial" charset="0"/>
      </a:defRPr>
    </a:lvl1pPr>
    <a:lvl2pPr marL="457200" algn="l" rtl="0" eaLnBrk="0" fontAlgn="base" hangingPunct="0">
      <a:spcBef>
        <a:spcPct val="0"/>
      </a:spcBef>
      <a:spcAft>
        <a:spcPct val="0"/>
      </a:spcAft>
      <a:defRPr sz="1000" b="1" kern="1200">
        <a:solidFill>
          <a:schemeClr val="tx1"/>
        </a:solidFill>
        <a:latin typeface="CG Times" pitchFamily="18" charset="0"/>
        <a:ea typeface="+mn-ea"/>
        <a:cs typeface="Arial" charset="0"/>
      </a:defRPr>
    </a:lvl2pPr>
    <a:lvl3pPr marL="914400" algn="l" rtl="0" eaLnBrk="0" fontAlgn="base" hangingPunct="0">
      <a:spcBef>
        <a:spcPct val="0"/>
      </a:spcBef>
      <a:spcAft>
        <a:spcPct val="0"/>
      </a:spcAft>
      <a:defRPr sz="1000" b="1" kern="1200">
        <a:solidFill>
          <a:schemeClr val="tx1"/>
        </a:solidFill>
        <a:latin typeface="CG Times" pitchFamily="18" charset="0"/>
        <a:ea typeface="+mn-ea"/>
        <a:cs typeface="Arial" charset="0"/>
      </a:defRPr>
    </a:lvl3pPr>
    <a:lvl4pPr marL="1371600" algn="l" rtl="0" eaLnBrk="0" fontAlgn="base" hangingPunct="0">
      <a:spcBef>
        <a:spcPct val="0"/>
      </a:spcBef>
      <a:spcAft>
        <a:spcPct val="0"/>
      </a:spcAft>
      <a:defRPr sz="1000" b="1" kern="1200">
        <a:solidFill>
          <a:schemeClr val="tx1"/>
        </a:solidFill>
        <a:latin typeface="CG Times" pitchFamily="18" charset="0"/>
        <a:ea typeface="+mn-ea"/>
        <a:cs typeface="Arial" charset="0"/>
      </a:defRPr>
    </a:lvl4pPr>
    <a:lvl5pPr marL="1828800" algn="l" rtl="0" eaLnBrk="0" fontAlgn="base" hangingPunct="0">
      <a:spcBef>
        <a:spcPct val="0"/>
      </a:spcBef>
      <a:spcAft>
        <a:spcPct val="0"/>
      </a:spcAft>
      <a:defRPr sz="1000" b="1" kern="1200">
        <a:solidFill>
          <a:schemeClr val="tx1"/>
        </a:solidFill>
        <a:latin typeface="CG Times" pitchFamily="18" charset="0"/>
        <a:ea typeface="+mn-ea"/>
        <a:cs typeface="Arial" charset="0"/>
      </a:defRPr>
    </a:lvl5pPr>
    <a:lvl6pPr marL="2286000" algn="l" defTabSz="914400" rtl="0" eaLnBrk="1" latinLnBrk="0" hangingPunct="1">
      <a:defRPr sz="1000" b="1" kern="1200">
        <a:solidFill>
          <a:schemeClr val="tx1"/>
        </a:solidFill>
        <a:latin typeface="CG Times" pitchFamily="18" charset="0"/>
        <a:ea typeface="+mn-ea"/>
        <a:cs typeface="Arial" charset="0"/>
      </a:defRPr>
    </a:lvl6pPr>
    <a:lvl7pPr marL="2743200" algn="l" defTabSz="914400" rtl="0" eaLnBrk="1" latinLnBrk="0" hangingPunct="1">
      <a:defRPr sz="1000" b="1" kern="1200">
        <a:solidFill>
          <a:schemeClr val="tx1"/>
        </a:solidFill>
        <a:latin typeface="CG Times" pitchFamily="18" charset="0"/>
        <a:ea typeface="+mn-ea"/>
        <a:cs typeface="Arial" charset="0"/>
      </a:defRPr>
    </a:lvl7pPr>
    <a:lvl8pPr marL="3200400" algn="l" defTabSz="914400" rtl="0" eaLnBrk="1" latinLnBrk="0" hangingPunct="1">
      <a:defRPr sz="1000" b="1" kern="1200">
        <a:solidFill>
          <a:schemeClr val="tx1"/>
        </a:solidFill>
        <a:latin typeface="CG Times" pitchFamily="18" charset="0"/>
        <a:ea typeface="+mn-ea"/>
        <a:cs typeface="Arial" charset="0"/>
      </a:defRPr>
    </a:lvl8pPr>
    <a:lvl9pPr marL="3657600" algn="l" defTabSz="914400" rtl="0" eaLnBrk="1" latinLnBrk="0" hangingPunct="1">
      <a:defRPr sz="1000" b="1" kern="1200">
        <a:solidFill>
          <a:schemeClr val="tx1"/>
        </a:solidFill>
        <a:latin typeface="CG Times"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0" autoAdjust="0"/>
    <p:restoredTop sz="94660"/>
  </p:normalViewPr>
  <p:slideViewPr>
    <p:cSldViewPr>
      <p:cViewPr varScale="1">
        <p:scale>
          <a:sx n="71" d="100"/>
          <a:sy n="71" d="100"/>
        </p:scale>
        <p:origin x="-45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47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2EAF5E-0AC6-6E47-BDED-594D75DA91F5}" type="doc">
      <dgm:prSet loTypeId="urn:microsoft.com/office/officeart/2005/8/layout/cycle1" loCatId="cycle" qsTypeId="urn:microsoft.com/office/officeart/2005/8/quickstyle/simple5" qsCatId="simple" csTypeId="urn:microsoft.com/office/officeart/2005/8/colors/accent1_2#1" csCatId="accent1" phldr="1"/>
      <dgm:spPr/>
      <dgm:t>
        <a:bodyPr/>
        <a:lstStyle/>
        <a:p>
          <a:endParaRPr lang="en-US"/>
        </a:p>
      </dgm:t>
    </dgm:pt>
    <dgm:pt modelId="{3F1E0391-6A8B-6A48-BD8C-7BB905E0B5A7}">
      <dgm:prSet phldrT="[Text]"/>
      <dgm:spPr/>
      <dgm:t>
        <a:bodyPr/>
        <a:lstStyle/>
        <a:p>
          <a:r>
            <a:rPr lang="en-US" dirty="0" smtClean="0"/>
            <a:t>Development</a:t>
          </a:r>
        </a:p>
        <a:p>
          <a:r>
            <a:rPr lang="en-US" dirty="0" smtClean="0"/>
            <a:t>Focus</a:t>
          </a:r>
        </a:p>
      </dgm:t>
    </dgm:pt>
    <dgm:pt modelId="{86460B90-018F-5D45-A04E-941AFB6CBF84}" type="parTrans" cxnId="{F8A8086F-3021-FA44-95F4-E71C493A0E0D}">
      <dgm:prSet/>
      <dgm:spPr/>
      <dgm:t>
        <a:bodyPr/>
        <a:lstStyle/>
        <a:p>
          <a:endParaRPr lang="en-US"/>
        </a:p>
      </dgm:t>
    </dgm:pt>
    <dgm:pt modelId="{5FBAD242-948B-5D4F-9E82-C2A2E399D0CC}" type="sibTrans" cxnId="{F8A8086F-3021-FA44-95F4-E71C493A0E0D}">
      <dgm:prSet/>
      <dgm:spPr/>
      <dgm:t>
        <a:bodyPr/>
        <a:lstStyle/>
        <a:p>
          <a:endParaRPr lang="en-US"/>
        </a:p>
      </dgm:t>
    </dgm:pt>
    <dgm:pt modelId="{F79E265B-F126-E74F-BE3F-E87FB4838DA4}">
      <dgm:prSet phldrT="[Text]"/>
      <dgm:spPr/>
      <dgm:t>
        <a:bodyPr/>
        <a:lstStyle/>
        <a:p>
          <a:r>
            <a:rPr lang="en-US" dirty="0" smtClean="0"/>
            <a:t>Plan</a:t>
          </a:r>
          <a:endParaRPr lang="en-US" dirty="0"/>
        </a:p>
      </dgm:t>
    </dgm:pt>
    <dgm:pt modelId="{8A67404B-3605-D546-B910-CA2C935F09A8}" type="parTrans" cxnId="{5B2DB5E5-F328-8640-AEFF-E4CC53D3F751}">
      <dgm:prSet/>
      <dgm:spPr/>
      <dgm:t>
        <a:bodyPr/>
        <a:lstStyle/>
        <a:p>
          <a:endParaRPr lang="en-US"/>
        </a:p>
      </dgm:t>
    </dgm:pt>
    <dgm:pt modelId="{EA3888DF-C815-E845-BA38-F8BCF15FF0D9}" type="sibTrans" cxnId="{5B2DB5E5-F328-8640-AEFF-E4CC53D3F751}">
      <dgm:prSet/>
      <dgm:spPr/>
      <dgm:t>
        <a:bodyPr/>
        <a:lstStyle/>
        <a:p>
          <a:endParaRPr lang="en-US"/>
        </a:p>
      </dgm:t>
    </dgm:pt>
    <dgm:pt modelId="{4A51E914-94F4-7944-B4B8-F808A8CCD67A}">
      <dgm:prSet phldrT="[Text]"/>
      <dgm:spPr/>
      <dgm:t>
        <a:bodyPr/>
        <a:lstStyle/>
        <a:p>
          <a:r>
            <a:rPr lang="en-US" dirty="0" smtClean="0"/>
            <a:t>Do</a:t>
          </a:r>
          <a:endParaRPr lang="en-US" dirty="0"/>
        </a:p>
      </dgm:t>
    </dgm:pt>
    <dgm:pt modelId="{D8D8577B-509F-8C43-BD83-5EA51473C7F0}" type="parTrans" cxnId="{73E8AD82-5F98-8B42-8287-6E051FF0A2C4}">
      <dgm:prSet/>
      <dgm:spPr/>
      <dgm:t>
        <a:bodyPr/>
        <a:lstStyle/>
        <a:p>
          <a:endParaRPr lang="en-US"/>
        </a:p>
      </dgm:t>
    </dgm:pt>
    <dgm:pt modelId="{9C4BA0AA-DB33-D14E-9911-7CF67FE1AB6A}" type="sibTrans" cxnId="{73E8AD82-5F98-8B42-8287-6E051FF0A2C4}">
      <dgm:prSet/>
      <dgm:spPr/>
      <dgm:t>
        <a:bodyPr/>
        <a:lstStyle/>
        <a:p>
          <a:endParaRPr lang="en-US"/>
        </a:p>
      </dgm:t>
    </dgm:pt>
    <dgm:pt modelId="{A21D8F5E-6437-394B-BBE8-5DA82CD8AAE3}">
      <dgm:prSet phldrT="[Text]"/>
      <dgm:spPr/>
      <dgm:t>
        <a:bodyPr/>
        <a:lstStyle/>
        <a:p>
          <a:r>
            <a:rPr lang="en-US" dirty="0" smtClean="0"/>
            <a:t>Demonstrate</a:t>
          </a:r>
          <a:endParaRPr lang="en-US" dirty="0"/>
        </a:p>
      </dgm:t>
    </dgm:pt>
    <dgm:pt modelId="{C50217B5-F71E-4241-B0BE-D67C985CE9A6}" type="parTrans" cxnId="{9EAC395D-A140-5A45-BF01-D4B4EEBA9E87}">
      <dgm:prSet/>
      <dgm:spPr/>
      <dgm:t>
        <a:bodyPr/>
        <a:lstStyle/>
        <a:p>
          <a:endParaRPr lang="en-US"/>
        </a:p>
      </dgm:t>
    </dgm:pt>
    <dgm:pt modelId="{816B3F1A-68B6-3549-933C-9ACEFE9F2D5B}" type="sibTrans" cxnId="{9EAC395D-A140-5A45-BF01-D4B4EEBA9E87}">
      <dgm:prSet/>
      <dgm:spPr/>
      <dgm:t>
        <a:bodyPr/>
        <a:lstStyle/>
        <a:p>
          <a:endParaRPr lang="en-US"/>
        </a:p>
      </dgm:t>
    </dgm:pt>
    <dgm:pt modelId="{286120F2-6850-284F-9AC8-5B60BE83CB33}">
      <dgm:prSet phldrT="[Text]"/>
      <dgm:spPr/>
      <dgm:t>
        <a:bodyPr/>
        <a:lstStyle/>
        <a:p>
          <a:r>
            <a:rPr lang="en-US" dirty="0" smtClean="0"/>
            <a:t>Improve</a:t>
          </a:r>
          <a:endParaRPr lang="en-US" dirty="0"/>
        </a:p>
      </dgm:t>
    </dgm:pt>
    <dgm:pt modelId="{5509D4ED-5FBA-E44C-BABC-C5DCE90F3D18}" type="parTrans" cxnId="{24CD0DCE-0C3D-0F4D-9E55-6918DF4618C1}">
      <dgm:prSet/>
      <dgm:spPr/>
      <dgm:t>
        <a:bodyPr/>
        <a:lstStyle/>
        <a:p>
          <a:endParaRPr lang="en-US"/>
        </a:p>
      </dgm:t>
    </dgm:pt>
    <dgm:pt modelId="{84F819F2-930A-2F42-97BA-523817C317A4}" type="sibTrans" cxnId="{24CD0DCE-0C3D-0F4D-9E55-6918DF4618C1}">
      <dgm:prSet/>
      <dgm:spPr/>
      <dgm:t>
        <a:bodyPr/>
        <a:lstStyle/>
        <a:p>
          <a:endParaRPr lang="en-US"/>
        </a:p>
      </dgm:t>
    </dgm:pt>
    <dgm:pt modelId="{76524980-5AE9-6940-BA7B-FB6B5D41AF50}" type="pres">
      <dgm:prSet presAssocID="{242EAF5E-0AC6-6E47-BDED-594D75DA91F5}" presName="cycle" presStyleCnt="0">
        <dgm:presLayoutVars>
          <dgm:dir/>
          <dgm:resizeHandles val="exact"/>
        </dgm:presLayoutVars>
      </dgm:prSet>
      <dgm:spPr/>
      <dgm:t>
        <a:bodyPr/>
        <a:lstStyle/>
        <a:p>
          <a:endParaRPr lang="en-US"/>
        </a:p>
      </dgm:t>
    </dgm:pt>
    <dgm:pt modelId="{65BFC57B-6C4A-574A-AF77-3C75983E9597}" type="pres">
      <dgm:prSet presAssocID="{3F1E0391-6A8B-6A48-BD8C-7BB905E0B5A7}" presName="dummy" presStyleCnt="0"/>
      <dgm:spPr/>
      <dgm:t>
        <a:bodyPr/>
        <a:lstStyle/>
        <a:p>
          <a:endParaRPr lang="en-US"/>
        </a:p>
      </dgm:t>
    </dgm:pt>
    <dgm:pt modelId="{7915F972-E9BF-1E4F-BD3B-4107AADD0804}" type="pres">
      <dgm:prSet presAssocID="{3F1E0391-6A8B-6A48-BD8C-7BB905E0B5A7}" presName="node" presStyleLbl="revTx" presStyleIdx="0" presStyleCnt="5">
        <dgm:presLayoutVars>
          <dgm:bulletEnabled val="1"/>
        </dgm:presLayoutVars>
      </dgm:prSet>
      <dgm:spPr/>
      <dgm:t>
        <a:bodyPr/>
        <a:lstStyle/>
        <a:p>
          <a:endParaRPr lang="en-US"/>
        </a:p>
      </dgm:t>
    </dgm:pt>
    <dgm:pt modelId="{310259E7-03C8-8945-BDE6-48B882D85781}" type="pres">
      <dgm:prSet presAssocID="{5FBAD242-948B-5D4F-9E82-C2A2E399D0CC}" presName="sibTrans" presStyleLbl="node1" presStyleIdx="0" presStyleCnt="5"/>
      <dgm:spPr/>
      <dgm:t>
        <a:bodyPr/>
        <a:lstStyle/>
        <a:p>
          <a:endParaRPr lang="en-US"/>
        </a:p>
      </dgm:t>
    </dgm:pt>
    <dgm:pt modelId="{21A7FC8E-A9E7-6B4F-A7EF-E6D46E86341B}" type="pres">
      <dgm:prSet presAssocID="{F79E265B-F126-E74F-BE3F-E87FB4838DA4}" presName="dummy" presStyleCnt="0"/>
      <dgm:spPr/>
      <dgm:t>
        <a:bodyPr/>
        <a:lstStyle/>
        <a:p>
          <a:endParaRPr lang="en-US"/>
        </a:p>
      </dgm:t>
    </dgm:pt>
    <dgm:pt modelId="{11E00A39-8FC6-E248-A5D1-9B4820FDF23B}" type="pres">
      <dgm:prSet presAssocID="{F79E265B-F126-E74F-BE3F-E87FB4838DA4}" presName="node" presStyleLbl="revTx" presStyleIdx="1" presStyleCnt="5">
        <dgm:presLayoutVars>
          <dgm:bulletEnabled val="1"/>
        </dgm:presLayoutVars>
      </dgm:prSet>
      <dgm:spPr/>
      <dgm:t>
        <a:bodyPr/>
        <a:lstStyle/>
        <a:p>
          <a:endParaRPr lang="en-US"/>
        </a:p>
      </dgm:t>
    </dgm:pt>
    <dgm:pt modelId="{D118F85E-A788-974E-8AA6-AF25DEDBBD00}" type="pres">
      <dgm:prSet presAssocID="{EA3888DF-C815-E845-BA38-F8BCF15FF0D9}" presName="sibTrans" presStyleLbl="node1" presStyleIdx="1" presStyleCnt="5"/>
      <dgm:spPr/>
      <dgm:t>
        <a:bodyPr/>
        <a:lstStyle/>
        <a:p>
          <a:endParaRPr lang="en-US"/>
        </a:p>
      </dgm:t>
    </dgm:pt>
    <dgm:pt modelId="{BB9800D3-CD33-CA44-B546-7DC45CF18ADD}" type="pres">
      <dgm:prSet presAssocID="{4A51E914-94F4-7944-B4B8-F808A8CCD67A}" presName="dummy" presStyleCnt="0"/>
      <dgm:spPr/>
      <dgm:t>
        <a:bodyPr/>
        <a:lstStyle/>
        <a:p>
          <a:endParaRPr lang="en-US"/>
        </a:p>
      </dgm:t>
    </dgm:pt>
    <dgm:pt modelId="{7E2167E6-8AF2-1A49-939A-5C07AAABE276}" type="pres">
      <dgm:prSet presAssocID="{4A51E914-94F4-7944-B4B8-F808A8CCD67A}" presName="node" presStyleLbl="revTx" presStyleIdx="2" presStyleCnt="5">
        <dgm:presLayoutVars>
          <dgm:bulletEnabled val="1"/>
        </dgm:presLayoutVars>
      </dgm:prSet>
      <dgm:spPr/>
      <dgm:t>
        <a:bodyPr/>
        <a:lstStyle/>
        <a:p>
          <a:endParaRPr lang="en-US"/>
        </a:p>
      </dgm:t>
    </dgm:pt>
    <dgm:pt modelId="{D856653A-20C6-8E42-B21F-473334AD4144}" type="pres">
      <dgm:prSet presAssocID="{9C4BA0AA-DB33-D14E-9911-7CF67FE1AB6A}" presName="sibTrans" presStyleLbl="node1" presStyleIdx="2" presStyleCnt="5"/>
      <dgm:spPr/>
      <dgm:t>
        <a:bodyPr/>
        <a:lstStyle/>
        <a:p>
          <a:endParaRPr lang="en-US"/>
        </a:p>
      </dgm:t>
    </dgm:pt>
    <dgm:pt modelId="{158A54DA-8AE2-8847-B63C-459911611633}" type="pres">
      <dgm:prSet presAssocID="{A21D8F5E-6437-394B-BBE8-5DA82CD8AAE3}" presName="dummy" presStyleCnt="0"/>
      <dgm:spPr/>
      <dgm:t>
        <a:bodyPr/>
        <a:lstStyle/>
        <a:p>
          <a:endParaRPr lang="en-US"/>
        </a:p>
      </dgm:t>
    </dgm:pt>
    <dgm:pt modelId="{ECD1449F-BE41-A645-BB08-50B837F5C1EA}" type="pres">
      <dgm:prSet presAssocID="{A21D8F5E-6437-394B-BBE8-5DA82CD8AAE3}" presName="node" presStyleLbl="revTx" presStyleIdx="3" presStyleCnt="5">
        <dgm:presLayoutVars>
          <dgm:bulletEnabled val="1"/>
        </dgm:presLayoutVars>
      </dgm:prSet>
      <dgm:spPr/>
      <dgm:t>
        <a:bodyPr/>
        <a:lstStyle/>
        <a:p>
          <a:endParaRPr lang="en-US"/>
        </a:p>
      </dgm:t>
    </dgm:pt>
    <dgm:pt modelId="{1001028B-6772-D449-80E8-EFF47EB3C655}" type="pres">
      <dgm:prSet presAssocID="{816B3F1A-68B6-3549-933C-9ACEFE9F2D5B}" presName="sibTrans" presStyleLbl="node1" presStyleIdx="3" presStyleCnt="5"/>
      <dgm:spPr/>
      <dgm:t>
        <a:bodyPr/>
        <a:lstStyle/>
        <a:p>
          <a:endParaRPr lang="en-US"/>
        </a:p>
      </dgm:t>
    </dgm:pt>
    <dgm:pt modelId="{BC5720EE-AD94-7546-88E6-5BE38D1AD91E}" type="pres">
      <dgm:prSet presAssocID="{286120F2-6850-284F-9AC8-5B60BE83CB33}" presName="dummy" presStyleCnt="0"/>
      <dgm:spPr/>
      <dgm:t>
        <a:bodyPr/>
        <a:lstStyle/>
        <a:p>
          <a:endParaRPr lang="en-US"/>
        </a:p>
      </dgm:t>
    </dgm:pt>
    <dgm:pt modelId="{11D82446-CB5A-9946-B0E7-618D7B97C166}" type="pres">
      <dgm:prSet presAssocID="{286120F2-6850-284F-9AC8-5B60BE83CB33}" presName="node" presStyleLbl="revTx" presStyleIdx="4" presStyleCnt="5">
        <dgm:presLayoutVars>
          <dgm:bulletEnabled val="1"/>
        </dgm:presLayoutVars>
      </dgm:prSet>
      <dgm:spPr/>
      <dgm:t>
        <a:bodyPr/>
        <a:lstStyle/>
        <a:p>
          <a:endParaRPr lang="en-US"/>
        </a:p>
      </dgm:t>
    </dgm:pt>
    <dgm:pt modelId="{3617504B-3516-D44A-A488-8109CA640410}" type="pres">
      <dgm:prSet presAssocID="{84F819F2-930A-2F42-97BA-523817C317A4}" presName="sibTrans" presStyleLbl="node1" presStyleIdx="4" presStyleCnt="5"/>
      <dgm:spPr/>
      <dgm:t>
        <a:bodyPr/>
        <a:lstStyle/>
        <a:p>
          <a:endParaRPr lang="en-US"/>
        </a:p>
      </dgm:t>
    </dgm:pt>
  </dgm:ptLst>
  <dgm:cxnLst>
    <dgm:cxn modelId="{E1D02AEE-5829-4A64-A7D4-92FC0439BA44}" type="presOf" srcId="{9C4BA0AA-DB33-D14E-9911-7CF67FE1AB6A}" destId="{D856653A-20C6-8E42-B21F-473334AD4144}" srcOrd="0" destOrd="0" presId="urn:microsoft.com/office/officeart/2005/8/layout/cycle1"/>
    <dgm:cxn modelId="{9EAC395D-A140-5A45-BF01-D4B4EEBA9E87}" srcId="{242EAF5E-0AC6-6E47-BDED-594D75DA91F5}" destId="{A21D8F5E-6437-394B-BBE8-5DA82CD8AAE3}" srcOrd="3" destOrd="0" parTransId="{C50217B5-F71E-4241-B0BE-D67C985CE9A6}" sibTransId="{816B3F1A-68B6-3549-933C-9ACEFE9F2D5B}"/>
    <dgm:cxn modelId="{F97A575E-2A1C-4518-AFCA-0684D39E046A}" type="presOf" srcId="{3F1E0391-6A8B-6A48-BD8C-7BB905E0B5A7}" destId="{7915F972-E9BF-1E4F-BD3B-4107AADD0804}" srcOrd="0" destOrd="0" presId="urn:microsoft.com/office/officeart/2005/8/layout/cycle1"/>
    <dgm:cxn modelId="{73E8AD82-5F98-8B42-8287-6E051FF0A2C4}" srcId="{242EAF5E-0AC6-6E47-BDED-594D75DA91F5}" destId="{4A51E914-94F4-7944-B4B8-F808A8CCD67A}" srcOrd="2" destOrd="0" parTransId="{D8D8577B-509F-8C43-BD83-5EA51473C7F0}" sibTransId="{9C4BA0AA-DB33-D14E-9911-7CF67FE1AB6A}"/>
    <dgm:cxn modelId="{5B2DB5E5-F328-8640-AEFF-E4CC53D3F751}" srcId="{242EAF5E-0AC6-6E47-BDED-594D75DA91F5}" destId="{F79E265B-F126-E74F-BE3F-E87FB4838DA4}" srcOrd="1" destOrd="0" parTransId="{8A67404B-3605-D546-B910-CA2C935F09A8}" sibTransId="{EA3888DF-C815-E845-BA38-F8BCF15FF0D9}"/>
    <dgm:cxn modelId="{FC1D265D-FADC-4C96-9443-B6AA0473F53A}" type="presOf" srcId="{A21D8F5E-6437-394B-BBE8-5DA82CD8AAE3}" destId="{ECD1449F-BE41-A645-BB08-50B837F5C1EA}" srcOrd="0" destOrd="0" presId="urn:microsoft.com/office/officeart/2005/8/layout/cycle1"/>
    <dgm:cxn modelId="{DA890239-42E3-4607-9AD3-54E429B73D98}" type="presOf" srcId="{242EAF5E-0AC6-6E47-BDED-594D75DA91F5}" destId="{76524980-5AE9-6940-BA7B-FB6B5D41AF50}" srcOrd="0" destOrd="0" presId="urn:microsoft.com/office/officeart/2005/8/layout/cycle1"/>
    <dgm:cxn modelId="{24CD0DCE-0C3D-0F4D-9E55-6918DF4618C1}" srcId="{242EAF5E-0AC6-6E47-BDED-594D75DA91F5}" destId="{286120F2-6850-284F-9AC8-5B60BE83CB33}" srcOrd="4" destOrd="0" parTransId="{5509D4ED-5FBA-E44C-BABC-C5DCE90F3D18}" sibTransId="{84F819F2-930A-2F42-97BA-523817C317A4}"/>
    <dgm:cxn modelId="{67929607-561E-4C90-B2FD-07CC4D409758}" type="presOf" srcId="{4A51E914-94F4-7944-B4B8-F808A8CCD67A}" destId="{7E2167E6-8AF2-1A49-939A-5C07AAABE276}" srcOrd="0" destOrd="0" presId="urn:microsoft.com/office/officeart/2005/8/layout/cycle1"/>
    <dgm:cxn modelId="{F8A8086F-3021-FA44-95F4-E71C493A0E0D}" srcId="{242EAF5E-0AC6-6E47-BDED-594D75DA91F5}" destId="{3F1E0391-6A8B-6A48-BD8C-7BB905E0B5A7}" srcOrd="0" destOrd="0" parTransId="{86460B90-018F-5D45-A04E-941AFB6CBF84}" sibTransId="{5FBAD242-948B-5D4F-9E82-C2A2E399D0CC}"/>
    <dgm:cxn modelId="{4672BC50-A44D-40EB-B113-5BB9E5A54A01}" type="presOf" srcId="{EA3888DF-C815-E845-BA38-F8BCF15FF0D9}" destId="{D118F85E-A788-974E-8AA6-AF25DEDBBD00}" srcOrd="0" destOrd="0" presId="urn:microsoft.com/office/officeart/2005/8/layout/cycle1"/>
    <dgm:cxn modelId="{4C17C57B-EFD7-4D37-9A60-DDB4A5805F90}" type="presOf" srcId="{816B3F1A-68B6-3549-933C-9ACEFE9F2D5B}" destId="{1001028B-6772-D449-80E8-EFF47EB3C655}" srcOrd="0" destOrd="0" presId="urn:microsoft.com/office/officeart/2005/8/layout/cycle1"/>
    <dgm:cxn modelId="{0E89E332-2731-4B4C-9F50-FD640E3608FB}" type="presOf" srcId="{F79E265B-F126-E74F-BE3F-E87FB4838DA4}" destId="{11E00A39-8FC6-E248-A5D1-9B4820FDF23B}" srcOrd="0" destOrd="0" presId="urn:microsoft.com/office/officeart/2005/8/layout/cycle1"/>
    <dgm:cxn modelId="{2ABE0E1F-59BD-47E0-A664-3BE7FEB3D8ED}" type="presOf" srcId="{84F819F2-930A-2F42-97BA-523817C317A4}" destId="{3617504B-3516-D44A-A488-8109CA640410}" srcOrd="0" destOrd="0" presId="urn:microsoft.com/office/officeart/2005/8/layout/cycle1"/>
    <dgm:cxn modelId="{20230A87-3039-44C9-A9DE-2B392B6C2E8A}" type="presOf" srcId="{286120F2-6850-284F-9AC8-5B60BE83CB33}" destId="{11D82446-CB5A-9946-B0E7-618D7B97C166}" srcOrd="0" destOrd="0" presId="urn:microsoft.com/office/officeart/2005/8/layout/cycle1"/>
    <dgm:cxn modelId="{1EC41105-1404-4E9F-94A1-E46FDD922960}" type="presOf" srcId="{5FBAD242-948B-5D4F-9E82-C2A2E399D0CC}" destId="{310259E7-03C8-8945-BDE6-48B882D85781}" srcOrd="0" destOrd="0" presId="urn:microsoft.com/office/officeart/2005/8/layout/cycle1"/>
    <dgm:cxn modelId="{873F55EE-C6E6-453F-8777-9946550B50AE}" type="presParOf" srcId="{76524980-5AE9-6940-BA7B-FB6B5D41AF50}" destId="{65BFC57B-6C4A-574A-AF77-3C75983E9597}" srcOrd="0" destOrd="0" presId="urn:microsoft.com/office/officeart/2005/8/layout/cycle1"/>
    <dgm:cxn modelId="{0FB456CF-1C33-4BBC-8389-F7A6E313F4F6}" type="presParOf" srcId="{76524980-5AE9-6940-BA7B-FB6B5D41AF50}" destId="{7915F972-E9BF-1E4F-BD3B-4107AADD0804}" srcOrd="1" destOrd="0" presId="urn:microsoft.com/office/officeart/2005/8/layout/cycle1"/>
    <dgm:cxn modelId="{2FCEAB72-9F3C-4EA2-AAA5-07EDE4F03F51}" type="presParOf" srcId="{76524980-5AE9-6940-BA7B-FB6B5D41AF50}" destId="{310259E7-03C8-8945-BDE6-48B882D85781}" srcOrd="2" destOrd="0" presId="urn:microsoft.com/office/officeart/2005/8/layout/cycle1"/>
    <dgm:cxn modelId="{72C27EF0-46A5-4A7F-9D69-1C65D25A5959}" type="presParOf" srcId="{76524980-5AE9-6940-BA7B-FB6B5D41AF50}" destId="{21A7FC8E-A9E7-6B4F-A7EF-E6D46E86341B}" srcOrd="3" destOrd="0" presId="urn:microsoft.com/office/officeart/2005/8/layout/cycle1"/>
    <dgm:cxn modelId="{B354B8A5-4529-4892-817D-99B64B1A6262}" type="presParOf" srcId="{76524980-5AE9-6940-BA7B-FB6B5D41AF50}" destId="{11E00A39-8FC6-E248-A5D1-9B4820FDF23B}" srcOrd="4" destOrd="0" presId="urn:microsoft.com/office/officeart/2005/8/layout/cycle1"/>
    <dgm:cxn modelId="{8CB7F93A-A33E-45ED-BBDC-160584EA53FD}" type="presParOf" srcId="{76524980-5AE9-6940-BA7B-FB6B5D41AF50}" destId="{D118F85E-A788-974E-8AA6-AF25DEDBBD00}" srcOrd="5" destOrd="0" presId="urn:microsoft.com/office/officeart/2005/8/layout/cycle1"/>
    <dgm:cxn modelId="{BBE443A8-1F50-47EB-A64D-8DC25F26AB9E}" type="presParOf" srcId="{76524980-5AE9-6940-BA7B-FB6B5D41AF50}" destId="{BB9800D3-CD33-CA44-B546-7DC45CF18ADD}" srcOrd="6" destOrd="0" presId="urn:microsoft.com/office/officeart/2005/8/layout/cycle1"/>
    <dgm:cxn modelId="{F25F036E-7957-4FB7-84D2-879B7221F39E}" type="presParOf" srcId="{76524980-5AE9-6940-BA7B-FB6B5D41AF50}" destId="{7E2167E6-8AF2-1A49-939A-5C07AAABE276}" srcOrd="7" destOrd="0" presId="urn:microsoft.com/office/officeart/2005/8/layout/cycle1"/>
    <dgm:cxn modelId="{4AFBE7F4-0EDC-47AB-89AF-13FD64106B07}" type="presParOf" srcId="{76524980-5AE9-6940-BA7B-FB6B5D41AF50}" destId="{D856653A-20C6-8E42-B21F-473334AD4144}" srcOrd="8" destOrd="0" presId="urn:microsoft.com/office/officeart/2005/8/layout/cycle1"/>
    <dgm:cxn modelId="{950598E5-361C-409F-A30A-CC947CABD94A}" type="presParOf" srcId="{76524980-5AE9-6940-BA7B-FB6B5D41AF50}" destId="{158A54DA-8AE2-8847-B63C-459911611633}" srcOrd="9" destOrd="0" presId="urn:microsoft.com/office/officeart/2005/8/layout/cycle1"/>
    <dgm:cxn modelId="{EB31438A-E0C0-4D1E-9313-2BA4A9C7301A}" type="presParOf" srcId="{76524980-5AE9-6940-BA7B-FB6B5D41AF50}" destId="{ECD1449F-BE41-A645-BB08-50B837F5C1EA}" srcOrd="10" destOrd="0" presId="urn:microsoft.com/office/officeart/2005/8/layout/cycle1"/>
    <dgm:cxn modelId="{BD5C276C-0882-49F8-91D4-EEE7F00BA1F1}" type="presParOf" srcId="{76524980-5AE9-6940-BA7B-FB6B5D41AF50}" destId="{1001028B-6772-D449-80E8-EFF47EB3C655}" srcOrd="11" destOrd="0" presId="urn:microsoft.com/office/officeart/2005/8/layout/cycle1"/>
    <dgm:cxn modelId="{182E1ED8-806A-45C2-96B8-56443740D484}" type="presParOf" srcId="{76524980-5AE9-6940-BA7B-FB6B5D41AF50}" destId="{BC5720EE-AD94-7546-88E6-5BE38D1AD91E}" srcOrd="12" destOrd="0" presId="urn:microsoft.com/office/officeart/2005/8/layout/cycle1"/>
    <dgm:cxn modelId="{653E550C-4D0F-4CD7-81DB-7F736CC46742}" type="presParOf" srcId="{76524980-5AE9-6940-BA7B-FB6B5D41AF50}" destId="{11D82446-CB5A-9946-B0E7-618D7B97C166}" srcOrd="13" destOrd="0" presId="urn:microsoft.com/office/officeart/2005/8/layout/cycle1"/>
    <dgm:cxn modelId="{F1178EC5-7C68-4F57-94EA-AC4DB6C98AE5}" type="presParOf" srcId="{76524980-5AE9-6940-BA7B-FB6B5D41AF50}" destId="{3617504B-3516-D44A-A488-8109CA640410}"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5F972-E9BF-1E4F-BD3B-4107AADD0804}">
      <dsp:nvSpPr>
        <dsp:cNvPr id="0" name=""/>
        <dsp:cNvSpPr/>
      </dsp:nvSpPr>
      <dsp:spPr>
        <a:xfrm>
          <a:off x="4796427" y="35656"/>
          <a:ext cx="1187369" cy="1187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Development</a:t>
          </a:r>
        </a:p>
        <a:p>
          <a:pPr lvl="0" algn="ctr" defTabSz="666750">
            <a:lnSpc>
              <a:spcPct val="90000"/>
            </a:lnSpc>
            <a:spcBef>
              <a:spcPct val="0"/>
            </a:spcBef>
            <a:spcAft>
              <a:spcPct val="35000"/>
            </a:spcAft>
          </a:pPr>
          <a:r>
            <a:rPr lang="en-US" sz="1500" kern="1200" dirty="0" smtClean="0"/>
            <a:t>Focus</a:t>
          </a:r>
        </a:p>
      </dsp:txBody>
      <dsp:txXfrm>
        <a:off x="4796427" y="35656"/>
        <a:ext cx="1187369" cy="1187369"/>
      </dsp:txXfrm>
    </dsp:sp>
    <dsp:sp modelId="{310259E7-03C8-8945-BDE6-48B882D85781}">
      <dsp:nvSpPr>
        <dsp:cNvPr id="0" name=""/>
        <dsp:cNvSpPr/>
      </dsp:nvSpPr>
      <dsp:spPr>
        <a:xfrm>
          <a:off x="2003036" y="1273"/>
          <a:ext cx="4452127" cy="4452127"/>
        </a:xfrm>
        <a:prstGeom prst="circularArrow">
          <a:avLst>
            <a:gd name="adj1" fmla="val 5201"/>
            <a:gd name="adj2" fmla="val 335945"/>
            <a:gd name="adj3" fmla="val 21293113"/>
            <a:gd name="adj4" fmla="val 19766352"/>
            <a:gd name="adj5" fmla="val 6067"/>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1E00A39-8FC6-E248-A5D1-9B4820FDF23B}">
      <dsp:nvSpPr>
        <dsp:cNvPr id="0" name=""/>
        <dsp:cNvSpPr/>
      </dsp:nvSpPr>
      <dsp:spPr>
        <a:xfrm>
          <a:off x="5513972" y="2244033"/>
          <a:ext cx="1187369" cy="1187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Plan</a:t>
          </a:r>
          <a:endParaRPr lang="en-US" sz="1500" kern="1200" dirty="0"/>
        </a:p>
      </dsp:txBody>
      <dsp:txXfrm>
        <a:off x="5513972" y="2244033"/>
        <a:ext cx="1187369" cy="1187369"/>
      </dsp:txXfrm>
    </dsp:sp>
    <dsp:sp modelId="{D118F85E-A788-974E-8AA6-AF25DEDBBD00}">
      <dsp:nvSpPr>
        <dsp:cNvPr id="0" name=""/>
        <dsp:cNvSpPr/>
      </dsp:nvSpPr>
      <dsp:spPr>
        <a:xfrm>
          <a:off x="2003036" y="1273"/>
          <a:ext cx="4452127" cy="4452127"/>
        </a:xfrm>
        <a:prstGeom prst="circularArrow">
          <a:avLst>
            <a:gd name="adj1" fmla="val 5201"/>
            <a:gd name="adj2" fmla="val 335945"/>
            <a:gd name="adj3" fmla="val 4014565"/>
            <a:gd name="adj4" fmla="val 2253555"/>
            <a:gd name="adj5" fmla="val 6067"/>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E2167E6-8AF2-1A49-939A-5C07AAABE276}">
      <dsp:nvSpPr>
        <dsp:cNvPr id="0" name=""/>
        <dsp:cNvSpPr/>
      </dsp:nvSpPr>
      <dsp:spPr>
        <a:xfrm>
          <a:off x="3635415" y="3608885"/>
          <a:ext cx="1187369" cy="1187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Do</a:t>
          </a:r>
          <a:endParaRPr lang="en-US" sz="1500" kern="1200" dirty="0"/>
        </a:p>
      </dsp:txBody>
      <dsp:txXfrm>
        <a:off x="3635415" y="3608885"/>
        <a:ext cx="1187369" cy="1187369"/>
      </dsp:txXfrm>
    </dsp:sp>
    <dsp:sp modelId="{D856653A-20C6-8E42-B21F-473334AD4144}">
      <dsp:nvSpPr>
        <dsp:cNvPr id="0" name=""/>
        <dsp:cNvSpPr/>
      </dsp:nvSpPr>
      <dsp:spPr>
        <a:xfrm>
          <a:off x="2003036" y="1273"/>
          <a:ext cx="4452127" cy="4452127"/>
        </a:xfrm>
        <a:prstGeom prst="circularArrow">
          <a:avLst>
            <a:gd name="adj1" fmla="val 5201"/>
            <a:gd name="adj2" fmla="val 335945"/>
            <a:gd name="adj3" fmla="val 8210500"/>
            <a:gd name="adj4" fmla="val 6449491"/>
            <a:gd name="adj5" fmla="val 6067"/>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CD1449F-BE41-A645-BB08-50B837F5C1EA}">
      <dsp:nvSpPr>
        <dsp:cNvPr id="0" name=""/>
        <dsp:cNvSpPr/>
      </dsp:nvSpPr>
      <dsp:spPr>
        <a:xfrm>
          <a:off x="1756857" y="2244033"/>
          <a:ext cx="1187369" cy="1187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Demonstrate</a:t>
          </a:r>
          <a:endParaRPr lang="en-US" sz="1500" kern="1200" dirty="0"/>
        </a:p>
      </dsp:txBody>
      <dsp:txXfrm>
        <a:off x="1756857" y="2244033"/>
        <a:ext cx="1187369" cy="1187369"/>
      </dsp:txXfrm>
    </dsp:sp>
    <dsp:sp modelId="{1001028B-6772-D449-80E8-EFF47EB3C655}">
      <dsp:nvSpPr>
        <dsp:cNvPr id="0" name=""/>
        <dsp:cNvSpPr/>
      </dsp:nvSpPr>
      <dsp:spPr>
        <a:xfrm>
          <a:off x="2003036" y="1273"/>
          <a:ext cx="4452127" cy="4452127"/>
        </a:xfrm>
        <a:prstGeom prst="circularArrow">
          <a:avLst>
            <a:gd name="adj1" fmla="val 5201"/>
            <a:gd name="adj2" fmla="val 335945"/>
            <a:gd name="adj3" fmla="val 12297704"/>
            <a:gd name="adj4" fmla="val 10770942"/>
            <a:gd name="adj5" fmla="val 6067"/>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1D82446-CB5A-9946-B0E7-618D7B97C166}">
      <dsp:nvSpPr>
        <dsp:cNvPr id="0" name=""/>
        <dsp:cNvSpPr/>
      </dsp:nvSpPr>
      <dsp:spPr>
        <a:xfrm>
          <a:off x="2474402" y="35656"/>
          <a:ext cx="1187369" cy="1187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Improve</a:t>
          </a:r>
          <a:endParaRPr lang="en-US" sz="1500" kern="1200" dirty="0"/>
        </a:p>
      </dsp:txBody>
      <dsp:txXfrm>
        <a:off x="2474402" y="35656"/>
        <a:ext cx="1187369" cy="1187369"/>
      </dsp:txXfrm>
    </dsp:sp>
    <dsp:sp modelId="{3617504B-3516-D44A-A488-8109CA640410}">
      <dsp:nvSpPr>
        <dsp:cNvPr id="0" name=""/>
        <dsp:cNvSpPr/>
      </dsp:nvSpPr>
      <dsp:spPr>
        <a:xfrm>
          <a:off x="2003036" y="1273"/>
          <a:ext cx="4452127" cy="4452127"/>
        </a:xfrm>
        <a:prstGeom prst="circularArrow">
          <a:avLst>
            <a:gd name="adj1" fmla="val 5201"/>
            <a:gd name="adj2" fmla="val 335945"/>
            <a:gd name="adj3" fmla="val 16865554"/>
            <a:gd name="adj4" fmla="val 15198502"/>
            <a:gd name="adj5" fmla="val 6067"/>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pitchFamily="34" charset="0"/>
                <a:cs typeface="Arial" pitchFamily="34" charset="0"/>
              </a:defRPr>
            </a:lvl1pPr>
          </a:lstStyle>
          <a:p>
            <a:pPr>
              <a:defRPr/>
            </a:pPr>
            <a:endParaRPr lang="en-US"/>
          </a:p>
        </p:txBody>
      </p:sp>
      <p:sp>
        <p:nvSpPr>
          <p:cNvPr id="1536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pitchFamily="34" charset="0"/>
                <a:cs typeface="Arial" pitchFamily="34"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pitchFamily="34" charset="0"/>
                <a:cs typeface="Arial" pitchFamily="34" charset="0"/>
              </a:defRPr>
            </a:lvl1pPr>
          </a:lstStyle>
          <a:p>
            <a:pPr>
              <a:defRPr/>
            </a:pPr>
            <a:endParaRPr lang="en-US"/>
          </a:p>
        </p:txBody>
      </p:sp>
      <p:sp>
        <p:nvSpPr>
          <p:cNvPr id="1536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pitchFamily="34" charset="0"/>
                <a:cs typeface="Arial" pitchFamily="34" charset="0"/>
              </a:defRPr>
            </a:lvl1pPr>
          </a:lstStyle>
          <a:p>
            <a:pPr>
              <a:defRPr/>
            </a:pPr>
            <a:fld id="{5A8122BE-5FC1-4BC3-B46E-637588F99B1B}" type="slidenum">
              <a:rPr lang="en-US"/>
              <a:pPr>
                <a:defRPr/>
              </a:pPr>
              <a:t>‹#›</a:t>
            </a:fld>
            <a:endParaRPr lang="en-US"/>
          </a:p>
        </p:txBody>
      </p:sp>
    </p:spTree>
    <p:extLst>
      <p:ext uri="{BB962C8B-B14F-4D97-AF65-F5344CB8AC3E}">
        <p14:creationId xmlns:p14="http://schemas.microsoft.com/office/powerpoint/2010/main" val="20987089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4F95BE7F-DDC9-4EC7-A65D-D07699F00F2D}" type="slidenum">
              <a:rPr lang="en-US" smtClean="0">
                <a:latin typeface="Arial" charset="0"/>
                <a:cs typeface="Arial" charset="0"/>
              </a:rPr>
              <a:pPr/>
              <a:t>1</a:t>
            </a:fld>
            <a:endParaRPr lang="en-US" smtClean="0">
              <a:latin typeface="Arial" charset="0"/>
              <a:cs typeface="Arial"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5A8122BE-5FC1-4BC3-B46E-637588F99B1B}"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5A8122BE-5FC1-4BC3-B46E-637588F99B1B}"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43CAFAD7-4662-44CB-8D65-5FC92AF5D4D7}" type="slidenum">
              <a:rPr lang="en-US" smtClean="0">
                <a:latin typeface="Arial" charset="0"/>
                <a:cs typeface="Arial" charset="0"/>
              </a:rPr>
              <a:pPr/>
              <a:t>6</a:t>
            </a:fld>
            <a:endParaRPr lang="en-US" smtClean="0">
              <a:latin typeface="Arial" charset="0"/>
              <a:cs typeface="Arial" charset="0"/>
            </a:endParaRPr>
          </a:p>
        </p:txBody>
      </p:sp>
      <p:sp>
        <p:nvSpPr>
          <p:cNvPr id="16387" name="Rectangle 2"/>
          <p:cNvSpPr>
            <a:spLocks noGrp="1" noRot="1" noChangeAspect="1" noChangeArrowheads="1" noTextEdit="1"/>
          </p:cNvSpPr>
          <p:nvPr>
            <p:ph type="sldImg"/>
          </p:nvPr>
        </p:nvSpPr>
        <p:spPr>
          <a:xfrm>
            <a:off x="1141413" y="685800"/>
            <a:ext cx="4573587" cy="3430588"/>
          </a:xfrm>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ln>
        </p:spPr>
        <p:txBody>
          <a:bodyPr lIns="91259" tIns="45629" rIns="91259" bIns="45629"/>
          <a:lstStyle/>
          <a:p>
            <a:pPr eaLnBrk="1" hangingPunct="1"/>
            <a:endParaRPr lang="en-US"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5A8122BE-5FC1-4BC3-B46E-637588F99B1B}"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5A8122BE-5FC1-4BC3-B46E-637588F99B1B}"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A4ECAA4F-4762-4B26-A96E-4022B555B5CC}"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A4ECAA4F-4762-4B26-A96E-4022B555B5CC}"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host\Shared Folders\LinuxDesktop\templates\ppt_image_081104.tif"/>
          <p:cNvPicPr>
            <a:picLocks noChangeAspect="1" noChangeArrowheads="1"/>
          </p:cNvPicPr>
          <p:nvPr/>
        </p:nvPicPr>
        <p:blipFill>
          <a:blip r:embed="rId2" cstate="print"/>
          <a:srcRect/>
          <a:stretch>
            <a:fillRect/>
          </a:stretch>
        </p:blipFill>
        <p:spPr bwMode="auto">
          <a:xfrm>
            <a:off x="1588" y="1588"/>
            <a:ext cx="9142412" cy="6856412"/>
          </a:xfrm>
          <a:prstGeom prst="rect">
            <a:avLst/>
          </a:prstGeom>
          <a:noFill/>
          <a:ln w="9525">
            <a:noFill/>
            <a:miter lim="800000"/>
            <a:headEnd/>
            <a:tailEnd/>
          </a:ln>
        </p:spPr>
      </p:pic>
      <p:sp>
        <p:nvSpPr>
          <p:cNvPr id="31748" name="Rectangle 4"/>
          <p:cNvSpPr>
            <a:spLocks noGrp="1" noChangeArrowheads="1"/>
          </p:cNvSpPr>
          <p:nvPr>
            <p:ph type="ctrTitle"/>
          </p:nvPr>
        </p:nvSpPr>
        <p:spPr>
          <a:xfrm>
            <a:off x="762000" y="2286000"/>
            <a:ext cx="7772400" cy="1143000"/>
          </a:xfrm>
        </p:spPr>
        <p:txBody>
          <a:bodyPr/>
          <a:lstStyle>
            <a:lvl1pPr>
              <a:defRPr>
                <a:latin typeface="Arial Black" pitchFamily="34" charset="0"/>
              </a:defRPr>
            </a:lvl1pPr>
          </a:lstStyle>
          <a:p>
            <a:r>
              <a:rPr lang="en-US"/>
              <a:t>Click to edit Master title style</a:t>
            </a:r>
          </a:p>
        </p:txBody>
      </p:sp>
      <p:sp>
        <p:nvSpPr>
          <p:cNvPr id="31767" name="Rectangle 23"/>
          <p:cNvSpPr>
            <a:spLocks noGrp="1" noChangeArrowheads="1"/>
          </p:cNvSpPr>
          <p:nvPr>
            <p:ph type="subTitle" idx="1"/>
          </p:nvPr>
        </p:nvSpPr>
        <p:spPr>
          <a:xfrm>
            <a:off x="1447800" y="4752975"/>
            <a:ext cx="6400800" cy="1371600"/>
          </a:xfrm>
        </p:spPr>
        <p:txBody>
          <a:bodyPr/>
          <a:lstStyle>
            <a:lvl1pPr marL="0" indent="0" algn="ctr">
              <a:buFontTx/>
              <a:buNone/>
              <a:defRPr sz="1800">
                <a:solidFill>
                  <a:srgbClr val="092E5C"/>
                </a:solidFill>
              </a:defRPr>
            </a:lvl1pPr>
          </a:lstStyle>
          <a:p>
            <a:r>
              <a:rPr lang="en-US"/>
              <a:t>58th OGC Technical Committee</a:t>
            </a:r>
          </a:p>
          <a:p>
            <a:r>
              <a:rPr lang="en-US"/>
              <a:t>Tysons Corners</a:t>
            </a:r>
          </a:p>
          <a:p>
            <a:r>
              <a:rPr lang="en-US"/>
              <a:t>&lt;Chair name here&gt;</a:t>
            </a:r>
          </a:p>
          <a:p>
            <a:r>
              <a:rPr lang="en-US"/>
              <a:t>October 5, 2006</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0E6F1DF-7AC1-4739-BF26-92226D5EC4F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319088"/>
            <a:ext cx="2114550" cy="5759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6075" y="319088"/>
            <a:ext cx="6191250" cy="5759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461D0A0-2E4F-45E3-A7A3-EF64601B828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9D98B19-EEF3-478C-9CE9-17346711F53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645173F-9CC5-4BA9-875A-77DCB7FDF67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6075" y="1279525"/>
            <a:ext cx="4152900" cy="479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279525"/>
            <a:ext cx="4152900" cy="479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6DDB5826-D0A9-467E-87DF-45FCB8015EB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D2FBE8ED-BDA4-4A7D-9D2A-2072475D149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1A34A95D-14C6-4698-82AC-16565A7915D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BDF2D4D-71D2-461F-94F1-4F84E1E072A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5B2AC51-9255-4E70-959E-A920CC89EE9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828498A-DB0F-40D6-BDA0-C621CC3B9B9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6075" y="319088"/>
            <a:ext cx="84582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42900" y="1295400"/>
            <a:ext cx="8458200" cy="4799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Text Box 5"/>
          <p:cNvSpPr txBox="1">
            <a:spLocks noChangeArrowheads="1"/>
          </p:cNvSpPr>
          <p:nvPr/>
        </p:nvSpPr>
        <p:spPr bwMode="auto">
          <a:xfrm>
            <a:off x="-1539875" y="3059113"/>
            <a:ext cx="184150" cy="304800"/>
          </a:xfrm>
          <a:prstGeom prst="rect">
            <a:avLst/>
          </a:prstGeom>
          <a:noFill/>
          <a:ln w="9525">
            <a:noFill/>
            <a:miter lim="800000"/>
            <a:headEnd/>
            <a:tailEnd/>
          </a:ln>
          <a:effectLst/>
        </p:spPr>
        <p:txBody>
          <a:bodyPr wrap="none">
            <a:spAutoFit/>
          </a:bodyPr>
          <a:lstStyle/>
          <a:p>
            <a:pPr>
              <a:defRPr/>
            </a:pPr>
            <a:endParaRPr lang="en-US" sz="1400">
              <a:effectLst>
                <a:outerShdw blurRad="38100" dist="38100" dir="2700000" algn="tl">
                  <a:srgbClr val="C0C0C0"/>
                </a:outerShdw>
              </a:effectLst>
              <a:latin typeface="Arial" pitchFamily="34" charset="0"/>
              <a:cs typeface="Arial" pitchFamily="34" charset="0"/>
            </a:endParaRPr>
          </a:p>
        </p:txBody>
      </p:sp>
      <p:sp>
        <p:nvSpPr>
          <p:cNvPr id="1030" name="Rectangle 6"/>
          <p:cNvSpPr>
            <a:spLocks noGrp="1" noChangeArrowheads="1"/>
          </p:cNvSpPr>
          <p:nvPr>
            <p:ph type="sldNum" sz="quarter" idx="4"/>
          </p:nvPr>
        </p:nvSpPr>
        <p:spPr bwMode="auto">
          <a:xfrm>
            <a:off x="6896100" y="65532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b="0">
                <a:solidFill>
                  <a:srgbClr val="092E5C"/>
                </a:solidFill>
                <a:latin typeface="+mn-lt"/>
                <a:cs typeface="Arial" pitchFamily="34" charset="0"/>
              </a:defRPr>
            </a:lvl1pPr>
          </a:lstStyle>
          <a:p>
            <a:pPr>
              <a:defRPr/>
            </a:pPr>
            <a:fld id="{6D07AB6F-F4DD-496B-95AD-2AE6F6608065}" type="slidenum">
              <a:rPr lang="en-US"/>
              <a:pPr>
                <a:defRPr/>
              </a:pPr>
              <a:t>‹#›</a:t>
            </a:fld>
            <a:endParaRPr lang="en-US"/>
          </a:p>
        </p:txBody>
      </p:sp>
      <p:sp>
        <p:nvSpPr>
          <p:cNvPr id="1031" name="Rectangle 7"/>
          <p:cNvSpPr>
            <a:spLocks noChangeArrowheads="1"/>
          </p:cNvSpPr>
          <p:nvPr/>
        </p:nvSpPr>
        <p:spPr bwMode="auto">
          <a:xfrm>
            <a:off x="304800" y="6477000"/>
            <a:ext cx="1905000" cy="228600"/>
          </a:xfrm>
          <a:prstGeom prst="rect">
            <a:avLst/>
          </a:prstGeom>
          <a:noFill/>
          <a:ln w="9525">
            <a:noFill/>
            <a:miter lim="800000"/>
            <a:headEnd/>
            <a:tailEnd/>
          </a:ln>
          <a:effectLst/>
        </p:spPr>
        <p:txBody>
          <a:bodyPr/>
          <a:lstStyle/>
          <a:p>
            <a:pPr>
              <a:defRPr/>
            </a:pPr>
            <a:endParaRPr lang="en-US">
              <a:effectLst>
                <a:outerShdw blurRad="38100" dist="38100" dir="2700000" algn="tl">
                  <a:srgbClr val="C0C0C0"/>
                </a:outerShdw>
              </a:effectLst>
              <a:latin typeface="Arial" pitchFamily="34" charset="0"/>
              <a:cs typeface="Arial" pitchFamily="34" charset="0"/>
            </a:endParaRPr>
          </a:p>
        </p:txBody>
      </p:sp>
      <p:sp>
        <p:nvSpPr>
          <p:cNvPr id="1033" name="Text Box 9"/>
          <p:cNvSpPr txBox="1">
            <a:spLocks noChangeArrowheads="1"/>
          </p:cNvSpPr>
          <p:nvPr/>
        </p:nvSpPr>
        <p:spPr bwMode="auto">
          <a:xfrm>
            <a:off x="6845300" y="6340475"/>
            <a:ext cx="1955800" cy="365125"/>
          </a:xfrm>
          <a:prstGeom prst="rect">
            <a:avLst/>
          </a:prstGeom>
          <a:noFill/>
          <a:ln w="9525">
            <a:noFill/>
            <a:miter lim="800000"/>
            <a:headEnd/>
            <a:tailEnd/>
          </a:ln>
          <a:effectLst/>
        </p:spPr>
        <p:txBody>
          <a:bodyPr wrap="none">
            <a:spAutoFit/>
          </a:bodyPr>
          <a:lstStyle/>
          <a:p>
            <a:pPr>
              <a:defRPr/>
            </a:pPr>
            <a:r>
              <a:rPr lang="en-US" sz="900" b="0" i="1">
                <a:solidFill>
                  <a:srgbClr val="003399"/>
                </a:solidFill>
                <a:cs typeface="Arial" pitchFamily="34" charset="0"/>
              </a:rPr>
              <a:t>Helping the World to Communicate</a:t>
            </a:r>
          </a:p>
          <a:p>
            <a:pPr>
              <a:defRPr/>
            </a:pPr>
            <a:r>
              <a:rPr lang="en-US" sz="900" b="0" i="1">
                <a:solidFill>
                  <a:srgbClr val="003399"/>
                </a:solidFill>
                <a:cs typeface="Arial" pitchFamily="34" charset="0"/>
              </a:rPr>
              <a:t>Geographically</a:t>
            </a:r>
          </a:p>
        </p:txBody>
      </p:sp>
      <p:pic>
        <p:nvPicPr>
          <p:cNvPr id="1032" name="Picture 10" descr="hexagons.png                                                   0005D1B2JeffToo                        ABA78158:"/>
          <p:cNvPicPr>
            <a:picLocks noChangeAspect="1" noChangeArrowheads="1"/>
          </p:cNvPicPr>
          <p:nvPr/>
        </p:nvPicPr>
        <p:blipFill>
          <a:blip r:embed="rId13" cstate="print"/>
          <a:srcRect/>
          <a:stretch>
            <a:fillRect/>
          </a:stretch>
        </p:blipFill>
        <p:spPr bwMode="auto">
          <a:xfrm>
            <a:off x="152400" y="762000"/>
            <a:ext cx="8839200" cy="503238"/>
          </a:xfrm>
          <a:prstGeom prst="rect">
            <a:avLst/>
          </a:prstGeom>
          <a:noFill/>
          <a:ln w="9525">
            <a:noFill/>
            <a:miter lim="800000"/>
            <a:headEnd/>
            <a:tailEnd/>
          </a:ln>
        </p:spPr>
      </p:pic>
      <p:pic>
        <p:nvPicPr>
          <p:cNvPr id="2" name="Picture 11" descr="C:\Documents and Settings\Greg Buehler.JUMBO\Desktop\OGC_Logo_No_Border_Blue_3D.bmp"/>
          <p:cNvPicPr>
            <a:picLocks noChangeAspect="1" noChangeArrowheads="1"/>
          </p:cNvPicPr>
          <p:nvPr/>
        </p:nvPicPr>
        <p:blipFill>
          <a:blip r:embed="rId14" cstate="print"/>
          <a:srcRect/>
          <a:stretch>
            <a:fillRect/>
          </a:stretch>
        </p:blipFill>
        <p:spPr bwMode="auto">
          <a:xfrm>
            <a:off x="381000" y="6248400"/>
            <a:ext cx="1403350" cy="4841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4"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sldNum="0" hdr="0" dt="0"/>
  <p:txStyles>
    <p:titleStyle>
      <a:lvl1pPr algn="ctr" rtl="0" eaLnBrk="0" fontAlgn="base" hangingPunct="0">
        <a:spcBef>
          <a:spcPct val="0"/>
        </a:spcBef>
        <a:spcAft>
          <a:spcPct val="0"/>
        </a:spcAft>
        <a:defRPr sz="3200">
          <a:solidFill>
            <a:srgbClr val="092E5C"/>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a:solidFill>
            <a:srgbClr val="092E5C"/>
          </a:solidFill>
          <a:effectLst>
            <a:outerShdw blurRad="38100" dist="38100" dir="2700000" algn="tl">
              <a:srgbClr val="C0C0C0"/>
            </a:outerShdw>
          </a:effectLst>
          <a:latin typeface="Arial" pitchFamily="34" charset="0"/>
        </a:defRPr>
      </a:lvl2pPr>
      <a:lvl3pPr algn="ctr" rtl="0" eaLnBrk="0" fontAlgn="base" hangingPunct="0">
        <a:spcBef>
          <a:spcPct val="0"/>
        </a:spcBef>
        <a:spcAft>
          <a:spcPct val="0"/>
        </a:spcAft>
        <a:defRPr sz="3200">
          <a:solidFill>
            <a:srgbClr val="092E5C"/>
          </a:solidFill>
          <a:effectLst>
            <a:outerShdw blurRad="38100" dist="38100" dir="2700000" algn="tl">
              <a:srgbClr val="C0C0C0"/>
            </a:outerShdw>
          </a:effectLst>
          <a:latin typeface="Arial" pitchFamily="34" charset="0"/>
        </a:defRPr>
      </a:lvl3pPr>
      <a:lvl4pPr algn="ctr" rtl="0" eaLnBrk="0" fontAlgn="base" hangingPunct="0">
        <a:spcBef>
          <a:spcPct val="0"/>
        </a:spcBef>
        <a:spcAft>
          <a:spcPct val="0"/>
        </a:spcAft>
        <a:defRPr sz="3200">
          <a:solidFill>
            <a:srgbClr val="092E5C"/>
          </a:solidFill>
          <a:effectLst>
            <a:outerShdw blurRad="38100" dist="38100" dir="2700000" algn="tl">
              <a:srgbClr val="C0C0C0"/>
            </a:outerShdw>
          </a:effectLst>
          <a:latin typeface="Arial" pitchFamily="34" charset="0"/>
        </a:defRPr>
      </a:lvl4pPr>
      <a:lvl5pPr algn="ctr" rtl="0" eaLnBrk="0" fontAlgn="base" hangingPunct="0">
        <a:spcBef>
          <a:spcPct val="0"/>
        </a:spcBef>
        <a:spcAft>
          <a:spcPct val="0"/>
        </a:spcAft>
        <a:defRPr sz="3200">
          <a:solidFill>
            <a:srgbClr val="092E5C"/>
          </a:solidFill>
          <a:effectLst>
            <a:outerShdw blurRad="38100" dist="38100" dir="2700000" algn="tl">
              <a:srgbClr val="C0C0C0"/>
            </a:outerShdw>
          </a:effectLst>
          <a:latin typeface="Arial" pitchFamily="34" charset="0"/>
        </a:defRPr>
      </a:lvl5pPr>
      <a:lvl6pPr marL="457200" algn="ctr" rtl="0" eaLnBrk="0" fontAlgn="base" hangingPunct="0">
        <a:spcBef>
          <a:spcPct val="0"/>
        </a:spcBef>
        <a:spcAft>
          <a:spcPct val="0"/>
        </a:spcAft>
        <a:defRPr sz="3200">
          <a:solidFill>
            <a:srgbClr val="092E5C"/>
          </a:solidFill>
          <a:effectLst>
            <a:outerShdw blurRad="38100" dist="38100" dir="2700000" algn="tl">
              <a:srgbClr val="C0C0C0"/>
            </a:outerShdw>
          </a:effectLst>
          <a:latin typeface="Arial" pitchFamily="34" charset="0"/>
        </a:defRPr>
      </a:lvl6pPr>
      <a:lvl7pPr marL="914400" algn="ctr" rtl="0" eaLnBrk="0" fontAlgn="base" hangingPunct="0">
        <a:spcBef>
          <a:spcPct val="0"/>
        </a:spcBef>
        <a:spcAft>
          <a:spcPct val="0"/>
        </a:spcAft>
        <a:defRPr sz="3200">
          <a:solidFill>
            <a:srgbClr val="092E5C"/>
          </a:solidFill>
          <a:effectLst>
            <a:outerShdw blurRad="38100" dist="38100" dir="2700000" algn="tl">
              <a:srgbClr val="C0C0C0"/>
            </a:outerShdw>
          </a:effectLst>
          <a:latin typeface="Arial" pitchFamily="34" charset="0"/>
        </a:defRPr>
      </a:lvl7pPr>
      <a:lvl8pPr marL="1371600" algn="ctr" rtl="0" eaLnBrk="0" fontAlgn="base" hangingPunct="0">
        <a:spcBef>
          <a:spcPct val="0"/>
        </a:spcBef>
        <a:spcAft>
          <a:spcPct val="0"/>
        </a:spcAft>
        <a:defRPr sz="3200">
          <a:solidFill>
            <a:srgbClr val="092E5C"/>
          </a:solidFill>
          <a:effectLst>
            <a:outerShdw blurRad="38100" dist="38100" dir="2700000" algn="tl">
              <a:srgbClr val="C0C0C0"/>
            </a:outerShdw>
          </a:effectLst>
          <a:latin typeface="Arial" pitchFamily="34" charset="0"/>
        </a:defRPr>
      </a:lvl8pPr>
      <a:lvl9pPr marL="1828800" algn="ctr" rtl="0" eaLnBrk="0" fontAlgn="base" hangingPunct="0">
        <a:spcBef>
          <a:spcPct val="0"/>
        </a:spcBef>
        <a:spcAft>
          <a:spcPct val="0"/>
        </a:spcAft>
        <a:defRPr sz="3200">
          <a:solidFill>
            <a:srgbClr val="092E5C"/>
          </a:solidFill>
          <a:effectLst>
            <a:outerShdw blurRad="38100" dist="38100" dir="2700000" algn="tl">
              <a:srgbClr val="C0C0C0"/>
            </a:outerShdw>
          </a:effectLst>
          <a:latin typeface="Arial" pitchFamily="34" charset="0"/>
        </a:defRPr>
      </a:lvl9pPr>
    </p:titleStyle>
    <p:bodyStyle>
      <a:lvl1pPr marL="233363" indent="-233363" algn="l" rtl="0" eaLnBrk="0" fontAlgn="base" hangingPunct="0">
        <a:spcBef>
          <a:spcPct val="20000"/>
        </a:spcBef>
        <a:spcAft>
          <a:spcPct val="0"/>
        </a:spcAft>
        <a:buClr>
          <a:srgbClr val="092E5C"/>
        </a:buClr>
        <a:buChar char="•"/>
        <a:defRPr sz="2400">
          <a:solidFill>
            <a:schemeClr val="tx1"/>
          </a:solidFill>
          <a:latin typeface="+mn-lt"/>
          <a:ea typeface="+mn-ea"/>
          <a:cs typeface="+mn-cs"/>
        </a:defRPr>
      </a:lvl1pPr>
      <a:lvl2pPr marL="569913" indent="-222250" algn="l" rtl="0" eaLnBrk="0" fontAlgn="base" hangingPunct="0">
        <a:spcBef>
          <a:spcPct val="20000"/>
        </a:spcBef>
        <a:spcAft>
          <a:spcPct val="0"/>
        </a:spcAft>
        <a:buClr>
          <a:srgbClr val="092E5C"/>
        </a:buClr>
        <a:buChar char="–"/>
        <a:defRPr sz="2000">
          <a:solidFill>
            <a:schemeClr val="tx1"/>
          </a:solidFill>
          <a:latin typeface="+mn-lt"/>
        </a:defRPr>
      </a:lvl2pPr>
      <a:lvl3pPr marL="912813" indent="-228600" algn="l" rtl="0" eaLnBrk="0" fontAlgn="base" hangingPunct="0">
        <a:spcBef>
          <a:spcPct val="20000"/>
        </a:spcBef>
        <a:spcAft>
          <a:spcPct val="0"/>
        </a:spcAft>
        <a:buClr>
          <a:srgbClr val="092E5C"/>
        </a:buClr>
        <a:buChar char="•"/>
        <a:defRPr>
          <a:solidFill>
            <a:schemeClr val="tx1"/>
          </a:solidFill>
          <a:latin typeface="+mn-lt"/>
        </a:defRPr>
      </a:lvl3pPr>
      <a:lvl4pPr marL="1255713" indent="-228600" algn="l" rtl="0" eaLnBrk="0" fontAlgn="base" hangingPunct="0">
        <a:spcBef>
          <a:spcPct val="20000"/>
        </a:spcBef>
        <a:spcAft>
          <a:spcPct val="0"/>
        </a:spcAft>
        <a:buClr>
          <a:srgbClr val="092E5C"/>
        </a:buClr>
        <a:buChar char="–"/>
        <a:defRPr sz="1600">
          <a:solidFill>
            <a:schemeClr val="tx1"/>
          </a:solidFill>
          <a:latin typeface="+mn-lt"/>
        </a:defRPr>
      </a:lvl4pPr>
      <a:lvl5pPr marL="1598613" indent="-228600" algn="l" rtl="0" eaLnBrk="0" fontAlgn="base" hangingPunct="0">
        <a:spcBef>
          <a:spcPct val="20000"/>
        </a:spcBef>
        <a:spcAft>
          <a:spcPct val="0"/>
        </a:spcAft>
        <a:buClr>
          <a:srgbClr val="092E5C"/>
        </a:buClr>
        <a:buChar char="»"/>
        <a:defRPr sz="1600">
          <a:solidFill>
            <a:schemeClr val="tx1"/>
          </a:solidFill>
          <a:latin typeface="+mn-lt"/>
        </a:defRPr>
      </a:lvl5pPr>
      <a:lvl6pPr marL="2055813" indent="-228600" algn="l" rtl="0" eaLnBrk="0" fontAlgn="base" hangingPunct="0">
        <a:spcBef>
          <a:spcPct val="20000"/>
        </a:spcBef>
        <a:spcAft>
          <a:spcPct val="0"/>
        </a:spcAft>
        <a:buClr>
          <a:srgbClr val="092E5C"/>
        </a:buClr>
        <a:buChar char="»"/>
        <a:defRPr sz="1600">
          <a:solidFill>
            <a:schemeClr val="tx1"/>
          </a:solidFill>
          <a:latin typeface="+mn-lt"/>
        </a:defRPr>
      </a:lvl6pPr>
      <a:lvl7pPr marL="2513013" indent="-228600" algn="l" rtl="0" eaLnBrk="0" fontAlgn="base" hangingPunct="0">
        <a:spcBef>
          <a:spcPct val="20000"/>
        </a:spcBef>
        <a:spcAft>
          <a:spcPct val="0"/>
        </a:spcAft>
        <a:buClr>
          <a:srgbClr val="092E5C"/>
        </a:buClr>
        <a:buChar char="»"/>
        <a:defRPr sz="1600">
          <a:solidFill>
            <a:schemeClr val="tx1"/>
          </a:solidFill>
          <a:latin typeface="+mn-lt"/>
        </a:defRPr>
      </a:lvl7pPr>
      <a:lvl8pPr marL="2970213" indent="-228600" algn="l" rtl="0" eaLnBrk="0" fontAlgn="base" hangingPunct="0">
        <a:spcBef>
          <a:spcPct val="20000"/>
        </a:spcBef>
        <a:spcAft>
          <a:spcPct val="0"/>
        </a:spcAft>
        <a:buClr>
          <a:srgbClr val="092E5C"/>
        </a:buClr>
        <a:buChar char="»"/>
        <a:defRPr sz="1600">
          <a:solidFill>
            <a:schemeClr val="tx1"/>
          </a:solidFill>
          <a:latin typeface="+mn-lt"/>
        </a:defRPr>
      </a:lvl8pPr>
      <a:lvl9pPr marL="3427413" indent="-228600" algn="l" rtl="0" eaLnBrk="0" fontAlgn="base" hangingPunct="0">
        <a:spcBef>
          <a:spcPct val="20000"/>
        </a:spcBef>
        <a:spcAft>
          <a:spcPct val="0"/>
        </a:spcAft>
        <a:buClr>
          <a:srgbClr val="092E5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external.opengis.org/twiki_public/bin/view/HydrologyDWG" TargetMode="External"/><Relationship Id="rId2" Type="http://schemas.openxmlformats.org/officeDocument/2006/relationships/hyperlink" Target="https://lists.opengeospatial.org/mailman/listinfo/hydro.dwg"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Grp="1" noChangeArrowheads="1"/>
          </p:cNvSpPr>
          <p:nvPr>
            <p:ph type="ctrTitle"/>
          </p:nvPr>
        </p:nvSpPr>
        <p:spPr>
          <a:xfrm>
            <a:off x="685800" y="2285992"/>
            <a:ext cx="7772400" cy="2571768"/>
          </a:xfrm>
        </p:spPr>
        <p:txBody>
          <a:bodyPr/>
          <a:lstStyle/>
          <a:p>
            <a:pPr>
              <a:defRPr/>
            </a:pPr>
            <a:r>
              <a:rPr lang="en-AU" sz="2800" dirty="0" smtClean="0"/>
              <a:t>OGC/WMO Hydrology Domain Working Group</a:t>
            </a:r>
            <a:endParaRPr lang="en-US" sz="2800" dirty="0" smtClean="0"/>
          </a:p>
        </p:txBody>
      </p:sp>
      <p:sp>
        <p:nvSpPr>
          <p:cNvPr id="3078" name="Rectangle 16"/>
          <p:cNvSpPr>
            <a:spLocks noChangeArrowheads="1"/>
          </p:cNvSpPr>
          <p:nvPr/>
        </p:nvSpPr>
        <p:spPr bwMode="auto">
          <a:xfrm>
            <a:off x="3257550" y="3235325"/>
            <a:ext cx="9144000" cy="0"/>
          </a:xfrm>
          <a:prstGeom prst="rect">
            <a:avLst/>
          </a:prstGeom>
          <a:solidFill>
            <a:srgbClr val="F0F0F0"/>
          </a:solidFill>
          <a:ln w="9525">
            <a:noFill/>
            <a:miter lim="800000"/>
            <a:headEnd/>
            <a:tailEnd/>
          </a:ln>
        </p:spPr>
        <p:txBody>
          <a:bodyPr lIns="36501" tIns="33327" rIns="36501" bIns="33327">
            <a:spAutoFit/>
          </a:bodyPr>
          <a:lstStyle/>
          <a:p>
            <a:endParaRPr lang="en-US"/>
          </a:p>
        </p:txBody>
      </p:sp>
      <p:sp>
        <p:nvSpPr>
          <p:cNvPr id="3079" name="Rectangle 17"/>
          <p:cNvSpPr>
            <a:spLocks noChangeArrowheads="1"/>
          </p:cNvSpPr>
          <p:nvPr/>
        </p:nvSpPr>
        <p:spPr bwMode="auto">
          <a:xfrm>
            <a:off x="3257550" y="3235325"/>
            <a:ext cx="9144000" cy="0"/>
          </a:xfrm>
          <a:prstGeom prst="rect">
            <a:avLst/>
          </a:prstGeom>
          <a:solidFill>
            <a:srgbClr val="F0F0F0"/>
          </a:solidFill>
          <a:ln w="9525">
            <a:noFill/>
            <a:miter lim="800000"/>
            <a:headEnd/>
            <a:tailEnd/>
          </a:ln>
        </p:spPr>
        <p:txBody>
          <a:bodyPr>
            <a:spAutoFit/>
          </a:bodyPr>
          <a:lstStyle/>
          <a:p>
            <a:endParaRPr lang="en-US"/>
          </a:p>
        </p:txBody>
      </p:sp>
      <p:sp>
        <p:nvSpPr>
          <p:cNvPr id="3080" name="Rectangle 18"/>
          <p:cNvSpPr>
            <a:spLocks noChangeArrowheads="1"/>
          </p:cNvSpPr>
          <p:nvPr/>
        </p:nvSpPr>
        <p:spPr bwMode="auto">
          <a:xfrm>
            <a:off x="3257550" y="3235325"/>
            <a:ext cx="9144000" cy="0"/>
          </a:xfrm>
          <a:prstGeom prst="rect">
            <a:avLst/>
          </a:prstGeom>
          <a:solidFill>
            <a:srgbClr val="F0F0F0"/>
          </a:solidFill>
          <a:ln w="9525">
            <a:noFill/>
            <a:miter lim="800000"/>
            <a:headEnd/>
            <a:tailEnd/>
          </a:ln>
        </p:spPr>
        <p:txBody>
          <a:bodyPr>
            <a:spAutoFit/>
          </a:bodyPr>
          <a:lstStyle/>
          <a:p>
            <a:endParaRPr lang="en-US"/>
          </a:p>
        </p:txBody>
      </p:sp>
      <p:sp>
        <p:nvSpPr>
          <p:cNvPr id="3081" name="Rectangle 21"/>
          <p:cNvSpPr>
            <a:spLocks noChangeArrowheads="1"/>
          </p:cNvSpPr>
          <p:nvPr/>
        </p:nvSpPr>
        <p:spPr bwMode="auto">
          <a:xfrm>
            <a:off x="0" y="2649538"/>
            <a:ext cx="9144000" cy="0"/>
          </a:xfrm>
          <a:prstGeom prst="rect">
            <a:avLst/>
          </a:prstGeom>
          <a:solidFill>
            <a:srgbClr val="F0F0F0"/>
          </a:solidFill>
          <a:ln w="9525">
            <a:noFill/>
            <a:miter lim="800000"/>
            <a:headEnd/>
            <a:tailEnd/>
          </a:ln>
        </p:spPr>
        <p:txBody>
          <a:bodyPr lIns="36501" tIns="33327" rIns="36501" bIns="33327">
            <a:spAutoFit/>
          </a:bodyPr>
          <a:lstStyle/>
          <a:p>
            <a:endParaRPr lang="en-US"/>
          </a:p>
        </p:txBody>
      </p:sp>
      <p:sp>
        <p:nvSpPr>
          <p:cNvPr id="3082" name="Rectangle 22"/>
          <p:cNvSpPr>
            <a:spLocks noChangeArrowheads="1"/>
          </p:cNvSpPr>
          <p:nvPr/>
        </p:nvSpPr>
        <p:spPr bwMode="auto">
          <a:xfrm>
            <a:off x="0" y="2649538"/>
            <a:ext cx="9144000" cy="0"/>
          </a:xfrm>
          <a:prstGeom prst="rect">
            <a:avLst/>
          </a:prstGeom>
          <a:solidFill>
            <a:srgbClr val="F0F0F0"/>
          </a:solidFill>
          <a:ln w="9525">
            <a:noFill/>
            <a:miter lim="800000"/>
            <a:headEnd/>
            <a:tailEnd/>
          </a:ln>
        </p:spPr>
        <p:txBody>
          <a:bodyPr>
            <a:spAutoFit/>
          </a:bodyPr>
          <a:lstStyle/>
          <a:p>
            <a:endParaRPr lang="en-US"/>
          </a:p>
        </p:txBody>
      </p:sp>
      <p:sp>
        <p:nvSpPr>
          <p:cNvPr id="3083" name="Rectangle 23"/>
          <p:cNvSpPr>
            <a:spLocks noChangeArrowheads="1"/>
          </p:cNvSpPr>
          <p:nvPr/>
        </p:nvSpPr>
        <p:spPr bwMode="auto">
          <a:xfrm>
            <a:off x="0" y="2649538"/>
            <a:ext cx="9144000" cy="0"/>
          </a:xfrm>
          <a:prstGeom prst="rect">
            <a:avLst/>
          </a:prstGeom>
          <a:solidFill>
            <a:srgbClr val="F0F0F0"/>
          </a:solidFill>
          <a:ln w="9525">
            <a:noFill/>
            <a:miter lim="800000"/>
            <a:headEnd/>
            <a:tailEnd/>
          </a:ln>
        </p:spPr>
        <p:txBody>
          <a:bodyPr>
            <a:spAutoFit/>
          </a:bodyPr>
          <a:lstStyle/>
          <a:p>
            <a:endParaRPr lang="en-US"/>
          </a:p>
        </p:txBody>
      </p:sp>
      <p:sp>
        <p:nvSpPr>
          <p:cNvPr id="3084" name="Rectangle 31"/>
          <p:cNvSpPr>
            <a:spLocks noChangeArrowheads="1"/>
          </p:cNvSpPr>
          <p:nvPr/>
        </p:nvSpPr>
        <p:spPr bwMode="auto">
          <a:xfrm>
            <a:off x="0" y="1793875"/>
            <a:ext cx="9144000" cy="0"/>
          </a:xfrm>
          <a:prstGeom prst="rect">
            <a:avLst/>
          </a:prstGeom>
          <a:solidFill>
            <a:srgbClr val="F0F0F0"/>
          </a:solidFill>
          <a:ln w="9525">
            <a:noFill/>
            <a:miter lim="800000"/>
            <a:headEnd/>
            <a:tailEnd/>
          </a:ln>
        </p:spPr>
        <p:txBody>
          <a:bodyPr>
            <a:spAutoFit/>
          </a:bodyPr>
          <a:lstStyle/>
          <a:p>
            <a:endParaRPr lang="en-US"/>
          </a:p>
        </p:txBody>
      </p:sp>
      <p:sp>
        <p:nvSpPr>
          <p:cNvPr id="3085" name="Rectangle 32"/>
          <p:cNvSpPr>
            <a:spLocks noChangeArrowheads="1"/>
          </p:cNvSpPr>
          <p:nvPr/>
        </p:nvSpPr>
        <p:spPr bwMode="auto">
          <a:xfrm>
            <a:off x="0" y="1793875"/>
            <a:ext cx="9144000" cy="0"/>
          </a:xfrm>
          <a:prstGeom prst="rect">
            <a:avLst/>
          </a:prstGeom>
          <a:solidFill>
            <a:srgbClr val="F0F0F0"/>
          </a:solidFill>
          <a:ln w="9525">
            <a:noFill/>
            <a:miter lim="800000"/>
            <a:headEnd/>
            <a:tailEnd/>
          </a:ln>
        </p:spPr>
        <p:txBody>
          <a:bodyPr>
            <a:spAutoFit/>
          </a:bodyPr>
          <a:lstStyle/>
          <a:p>
            <a:endParaRPr lang="en-US"/>
          </a:p>
        </p:txBody>
      </p:sp>
      <p:sp>
        <p:nvSpPr>
          <p:cNvPr id="3086" name="Rectangle 40"/>
          <p:cNvSpPr>
            <a:spLocks noChangeArrowheads="1"/>
          </p:cNvSpPr>
          <p:nvPr/>
        </p:nvSpPr>
        <p:spPr bwMode="auto">
          <a:xfrm>
            <a:off x="19050" y="3008313"/>
            <a:ext cx="9144000" cy="0"/>
          </a:xfrm>
          <a:prstGeom prst="rect">
            <a:avLst/>
          </a:prstGeom>
          <a:solidFill>
            <a:srgbClr val="F0F0F0"/>
          </a:solidFill>
          <a:ln w="9525">
            <a:noFill/>
            <a:miter lim="800000"/>
            <a:headEnd/>
            <a:tailEnd/>
          </a:ln>
        </p:spPr>
        <p:txBody>
          <a:bodyPr>
            <a:spAutoFit/>
          </a:bodyPr>
          <a:lstStyle/>
          <a:p>
            <a:endParaRPr lang="en-US"/>
          </a:p>
        </p:txBody>
      </p:sp>
      <p:sp>
        <p:nvSpPr>
          <p:cNvPr id="3087" name="Rectangle 41"/>
          <p:cNvSpPr>
            <a:spLocks noChangeArrowheads="1"/>
          </p:cNvSpPr>
          <p:nvPr/>
        </p:nvSpPr>
        <p:spPr bwMode="auto">
          <a:xfrm>
            <a:off x="19050" y="3008313"/>
            <a:ext cx="9144000" cy="0"/>
          </a:xfrm>
          <a:prstGeom prst="rect">
            <a:avLst/>
          </a:prstGeom>
          <a:solidFill>
            <a:srgbClr val="F0F0F0"/>
          </a:solidFill>
          <a:ln w="9525">
            <a:noFill/>
            <a:miter lim="800000"/>
            <a:headEnd/>
            <a:tailEnd/>
          </a:ln>
        </p:spPr>
        <p:txBody>
          <a:bodyPr>
            <a:spAutoFit/>
          </a:bodyPr>
          <a:lstStyle/>
          <a:p>
            <a:endParaRPr lang="en-US"/>
          </a:p>
        </p:txBody>
      </p:sp>
      <p:sp>
        <p:nvSpPr>
          <p:cNvPr id="3088" name="Rectangle 46"/>
          <p:cNvSpPr>
            <a:spLocks noChangeArrowheads="1"/>
          </p:cNvSpPr>
          <p:nvPr/>
        </p:nvSpPr>
        <p:spPr bwMode="auto">
          <a:xfrm>
            <a:off x="0" y="3086100"/>
            <a:ext cx="9144000" cy="0"/>
          </a:xfrm>
          <a:prstGeom prst="rect">
            <a:avLst/>
          </a:prstGeom>
          <a:solidFill>
            <a:srgbClr val="F0F0F0"/>
          </a:solidFill>
          <a:ln w="9525">
            <a:noFill/>
            <a:miter lim="800000"/>
            <a:headEnd/>
            <a:tailEnd/>
          </a:ln>
        </p:spPr>
        <p:txBody>
          <a:bodyPr>
            <a:spAutoFit/>
          </a:bodyPr>
          <a:lstStyle/>
          <a:p>
            <a:endParaRPr lang="en-US"/>
          </a:p>
        </p:txBody>
      </p:sp>
      <p:sp>
        <p:nvSpPr>
          <p:cNvPr id="3089" name="Rectangle 47"/>
          <p:cNvSpPr>
            <a:spLocks noChangeArrowheads="1"/>
          </p:cNvSpPr>
          <p:nvPr/>
        </p:nvSpPr>
        <p:spPr bwMode="auto">
          <a:xfrm>
            <a:off x="0" y="3086100"/>
            <a:ext cx="9144000" cy="0"/>
          </a:xfrm>
          <a:prstGeom prst="rect">
            <a:avLst/>
          </a:prstGeom>
          <a:solidFill>
            <a:srgbClr val="F0F0F0"/>
          </a:solidFill>
          <a:ln w="9525">
            <a:noFill/>
            <a:miter lim="800000"/>
            <a:headEnd/>
            <a:tailEnd/>
          </a:ln>
        </p:spPr>
        <p:txBody>
          <a:bodyPr>
            <a:spAutoFit/>
          </a:bodyPr>
          <a:lstStyle/>
          <a:p>
            <a:endParaRPr lang="en-US"/>
          </a:p>
        </p:txBody>
      </p:sp>
      <p:sp>
        <p:nvSpPr>
          <p:cNvPr id="3090" name="Rectangle 52"/>
          <p:cNvSpPr>
            <a:spLocks noChangeArrowheads="1"/>
          </p:cNvSpPr>
          <p:nvPr/>
        </p:nvSpPr>
        <p:spPr bwMode="auto">
          <a:xfrm>
            <a:off x="0" y="2914650"/>
            <a:ext cx="9144000" cy="0"/>
          </a:xfrm>
          <a:prstGeom prst="rect">
            <a:avLst/>
          </a:prstGeom>
          <a:solidFill>
            <a:srgbClr val="F0F0F0"/>
          </a:solidFill>
          <a:ln w="9525">
            <a:noFill/>
            <a:miter lim="800000"/>
            <a:headEnd/>
            <a:tailEnd/>
          </a:ln>
        </p:spPr>
        <p:txBody>
          <a:bodyPr>
            <a:spAutoFit/>
          </a:bodyPr>
          <a:lstStyle/>
          <a:p>
            <a:endParaRPr lang="en-US"/>
          </a:p>
        </p:txBody>
      </p:sp>
      <p:sp>
        <p:nvSpPr>
          <p:cNvPr id="3091" name="Rectangle 53"/>
          <p:cNvSpPr>
            <a:spLocks noChangeArrowheads="1"/>
          </p:cNvSpPr>
          <p:nvPr/>
        </p:nvSpPr>
        <p:spPr bwMode="auto">
          <a:xfrm>
            <a:off x="0" y="2914650"/>
            <a:ext cx="9144000" cy="0"/>
          </a:xfrm>
          <a:prstGeom prst="rect">
            <a:avLst/>
          </a:prstGeom>
          <a:solidFill>
            <a:srgbClr val="F0F0F0"/>
          </a:solidFill>
          <a:ln w="9525">
            <a:noFill/>
            <a:miter lim="800000"/>
            <a:headEnd/>
            <a:tailEnd/>
          </a:ln>
        </p:spPr>
        <p:txBody>
          <a:bodyPr>
            <a:spAutoFit/>
          </a:bodyPr>
          <a:lstStyle/>
          <a:p>
            <a:endParaRPr lang="en-US"/>
          </a:p>
        </p:txBody>
      </p:sp>
      <p:sp>
        <p:nvSpPr>
          <p:cNvPr id="3092" name="Rectangle 57"/>
          <p:cNvSpPr>
            <a:spLocks noChangeArrowheads="1"/>
          </p:cNvSpPr>
          <p:nvPr/>
        </p:nvSpPr>
        <p:spPr bwMode="auto">
          <a:xfrm>
            <a:off x="0" y="1257300"/>
            <a:ext cx="9144000" cy="0"/>
          </a:xfrm>
          <a:prstGeom prst="rect">
            <a:avLst/>
          </a:prstGeom>
          <a:solidFill>
            <a:srgbClr val="F0F0F0"/>
          </a:solidFill>
          <a:ln w="9525">
            <a:noFill/>
            <a:miter lim="800000"/>
            <a:headEnd/>
            <a:tailEnd/>
          </a:ln>
        </p:spPr>
        <p:txBody>
          <a:bodyPr>
            <a:spAutoFit/>
          </a:bodyPr>
          <a:lstStyle/>
          <a:p>
            <a:endParaRPr lang="en-US"/>
          </a:p>
        </p:txBody>
      </p:sp>
      <p:sp>
        <p:nvSpPr>
          <p:cNvPr id="3093" name="Rectangle 58"/>
          <p:cNvSpPr>
            <a:spLocks noChangeArrowheads="1"/>
          </p:cNvSpPr>
          <p:nvPr/>
        </p:nvSpPr>
        <p:spPr bwMode="auto">
          <a:xfrm>
            <a:off x="0" y="1257300"/>
            <a:ext cx="9144000" cy="0"/>
          </a:xfrm>
          <a:prstGeom prst="rect">
            <a:avLst/>
          </a:prstGeom>
          <a:solidFill>
            <a:srgbClr val="F0F0F0"/>
          </a:solidFill>
          <a:ln w="9525">
            <a:noFill/>
            <a:miter lim="800000"/>
            <a:headEnd/>
            <a:tailEnd/>
          </a:ln>
        </p:spPr>
        <p:txBody>
          <a:bodyPr>
            <a:spAutoFit/>
          </a:bodyPr>
          <a:lstStyle/>
          <a:p>
            <a:endParaRPr lang="en-US"/>
          </a:p>
        </p:txBody>
      </p:sp>
      <p:sp>
        <p:nvSpPr>
          <p:cNvPr id="3094" name="Rectangle 63"/>
          <p:cNvSpPr>
            <a:spLocks noChangeArrowheads="1"/>
          </p:cNvSpPr>
          <p:nvPr/>
        </p:nvSpPr>
        <p:spPr bwMode="auto">
          <a:xfrm>
            <a:off x="0" y="4078288"/>
            <a:ext cx="9144000" cy="0"/>
          </a:xfrm>
          <a:prstGeom prst="rect">
            <a:avLst/>
          </a:prstGeom>
          <a:solidFill>
            <a:srgbClr val="F0F0F0"/>
          </a:solidFill>
          <a:ln w="9525">
            <a:noFill/>
            <a:miter lim="800000"/>
            <a:headEnd/>
            <a:tailEnd/>
          </a:ln>
        </p:spPr>
        <p:txBody>
          <a:bodyPr>
            <a:spAutoFit/>
          </a:bodyPr>
          <a:lstStyle/>
          <a:p>
            <a:endParaRPr lang="en-US"/>
          </a:p>
        </p:txBody>
      </p:sp>
      <p:sp>
        <p:nvSpPr>
          <p:cNvPr id="3095" name="Rectangle 66"/>
          <p:cNvSpPr>
            <a:spLocks noChangeArrowheads="1"/>
          </p:cNvSpPr>
          <p:nvPr/>
        </p:nvSpPr>
        <p:spPr bwMode="auto">
          <a:xfrm>
            <a:off x="0" y="3086100"/>
            <a:ext cx="9144000" cy="0"/>
          </a:xfrm>
          <a:prstGeom prst="rect">
            <a:avLst/>
          </a:prstGeom>
          <a:solidFill>
            <a:srgbClr val="F0F0F0"/>
          </a:solidFill>
          <a:ln w="9525">
            <a:noFill/>
            <a:miter lim="800000"/>
            <a:headEnd/>
            <a:tailEnd/>
          </a:ln>
        </p:spPr>
        <p:txBody>
          <a:bodyPr>
            <a:spAutoFit/>
          </a:bodyPr>
          <a:lstStyle/>
          <a:p>
            <a:endParaRPr lang="en-US"/>
          </a:p>
        </p:txBody>
      </p:sp>
      <p:sp>
        <p:nvSpPr>
          <p:cNvPr id="3096" name="Rectangle 67"/>
          <p:cNvSpPr>
            <a:spLocks noChangeArrowheads="1"/>
          </p:cNvSpPr>
          <p:nvPr/>
        </p:nvSpPr>
        <p:spPr bwMode="auto">
          <a:xfrm>
            <a:off x="0" y="3086100"/>
            <a:ext cx="9144000" cy="0"/>
          </a:xfrm>
          <a:prstGeom prst="rect">
            <a:avLst/>
          </a:prstGeom>
          <a:solidFill>
            <a:srgbClr val="F0F0F0"/>
          </a:solidFill>
          <a:ln w="9525">
            <a:noFill/>
            <a:miter lim="800000"/>
            <a:headEnd/>
            <a:tailEnd/>
          </a:ln>
        </p:spPr>
        <p:txBody>
          <a:bodyPr>
            <a:spAutoFit/>
          </a:bodyPr>
          <a:lstStyle/>
          <a:p>
            <a:endParaRPr lang="en-US"/>
          </a:p>
        </p:txBody>
      </p:sp>
      <p:sp>
        <p:nvSpPr>
          <p:cNvPr id="22" name="TextBox 21"/>
          <p:cNvSpPr txBox="1"/>
          <p:nvPr/>
        </p:nvSpPr>
        <p:spPr>
          <a:xfrm>
            <a:off x="1428728" y="4869160"/>
            <a:ext cx="6143668" cy="1015663"/>
          </a:xfrm>
          <a:prstGeom prst="rect">
            <a:avLst/>
          </a:prstGeom>
          <a:noFill/>
        </p:spPr>
        <p:txBody>
          <a:bodyPr wrap="square" rtlCol="0">
            <a:spAutoFit/>
          </a:bodyPr>
          <a:lstStyle/>
          <a:p>
            <a:r>
              <a:rPr lang="en-AU" sz="2000" dirty="0" smtClean="0">
                <a:latin typeface="+mj-lt"/>
              </a:rPr>
              <a:t>David Lemon (CSIRO)</a:t>
            </a:r>
          </a:p>
          <a:p>
            <a:r>
              <a:rPr lang="en-AU" sz="2000" dirty="0" smtClean="0">
                <a:latin typeface="+mj-lt"/>
              </a:rPr>
              <a:t>Ulrich Looser (GRDC/WMO)</a:t>
            </a:r>
          </a:p>
          <a:p>
            <a:r>
              <a:rPr lang="en-AU" sz="2000" dirty="0" smtClean="0">
                <a:latin typeface="+mj-lt"/>
              </a:rPr>
              <a:t>Ilya Zaslavsky (SDSC/CUAHSI)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30" name="Rectangle 2"/>
          <p:cNvSpPr>
            <a:spLocks noGrp="1" noChangeArrowheads="1"/>
          </p:cNvSpPr>
          <p:nvPr>
            <p:ph type="title"/>
          </p:nvPr>
        </p:nvSpPr>
        <p:spPr/>
        <p:txBody>
          <a:bodyPr/>
          <a:lstStyle/>
          <a:p>
            <a:pPr>
              <a:defRPr/>
            </a:pPr>
            <a:r>
              <a:rPr lang="en-US" dirty="0" smtClean="0"/>
              <a:t>Expected Outcomes</a:t>
            </a:r>
          </a:p>
        </p:txBody>
      </p:sp>
      <p:sp>
        <p:nvSpPr>
          <p:cNvPr id="4101" name="Rectangle 3"/>
          <p:cNvSpPr>
            <a:spLocks noGrp="1" noChangeArrowheads="1"/>
          </p:cNvSpPr>
          <p:nvPr>
            <p:ph type="body" idx="1"/>
          </p:nvPr>
        </p:nvSpPr>
        <p:spPr>
          <a:xfrm>
            <a:off x="762000" y="1130200"/>
            <a:ext cx="7770440" cy="4891088"/>
          </a:xfrm>
        </p:spPr>
        <p:txBody>
          <a:bodyPr/>
          <a:lstStyle/>
          <a:p>
            <a:r>
              <a:rPr lang="en-US" dirty="0" smtClean="0"/>
              <a:t>An agreed </a:t>
            </a:r>
            <a:r>
              <a:rPr lang="en-US" dirty="0" smtClean="0">
                <a:solidFill>
                  <a:srgbClr val="FF0000"/>
                </a:solidFill>
              </a:rPr>
              <a:t>feature model</a:t>
            </a:r>
          </a:p>
          <a:p>
            <a:pPr lvl="1"/>
            <a:r>
              <a:rPr lang="en-US" dirty="0" smtClean="0"/>
              <a:t>what are the features of the hydrosphere (from an information perspective) and </a:t>
            </a:r>
          </a:p>
          <a:p>
            <a:pPr lvl="1"/>
            <a:r>
              <a:rPr lang="en-US" dirty="0" smtClean="0"/>
              <a:t>how are they related.</a:t>
            </a:r>
          </a:p>
          <a:p>
            <a:r>
              <a:rPr lang="en-US" dirty="0" smtClean="0"/>
              <a:t>An agreed </a:t>
            </a:r>
            <a:r>
              <a:rPr lang="en-US" dirty="0" smtClean="0">
                <a:solidFill>
                  <a:srgbClr val="FF0000"/>
                </a:solidFill>
              </a:rPr>
              <a:t>observation model</a:t>
            </a:r>
            <a:r>
              <a:rPr lang="en-US" dirty="0" smtClean="0"/>
              <a:t>. </a:t>
            </a:r>
          </a:p>
          <a:p>
            <a:r>
              <a:rPr lang="en-US" dirty="0" smtClean="0"/>
              <a:t>Agreed </a:t>
            </a:r>
            <a:r>
              <a:rPr lang="en-US" dirty="0" smtClean="0">
                <a:solidFill>
                  <a:srgbClr val="FF0000"/>
                </a:solidFill>
              </a:rPr>
              <a:t>vocabularies</a:t>
            </a:r>
            <a:r>
              <a:rPr lang="en-US" dirty="0" smtClean="0"/>
              <a:t>, endorsed by the community, and by WMO in particular. </a:t>
            </a:r>
          </a:p>
          <a:p>
            <a:r>
              <a:rPr lang="en-US" dirty="0" smtClean="0"/>
              <a:t>Services carrying the above (where applicable)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342900" y="1295400"/>
          <a:ext cx="8458200" cy="4799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267" name="Rounded Rectangle 15"/>
          <p:cNvSpPr>
            <a:spLocks noChangeArrowheads="1"/>
          </p:cNvSpPr>
          <p:nvPr/>
        </p:nvSpPr>
        <p:spPr bwMode="auto">
          <a:xfrm>
            <a:off x="3352800" y="2514600"/>
            <a:ext cx="2438400" cy="1828800"/>
          </a:xfrm>
          <a:prstGeom prst="roundRect">
            <a:avLst>
              <a:gd name="adj" fmla="val 16667"/>
            </a:avLst>
          </a:prstGeom>
          <a:solidFill>
            <a:schemeClr val="bg1"/>
          </a:solidFill>
          <a:ln w="9525" algn="ctr">
            <a:solidFill>
              <a:schemeClr val="tx1"/>
            </a:solidFill>
            <a:round/>
            <a:headEnd/>
            <a:tailEnd/>
          </a:ln>
        </p:spPr>
        <p:txBody>
          <a:bodyPr/>
          <a:lstStyle/>
          <a:p>
            <a:pPr eaLnBrk="0" hangingPunct="0"/>
            <a:endParaRPr lang="en-US" sz="1000" b="1">
              <a:latin typeface="CG Times" charset="0"/>
              <a:cs typeface="Arial" charset="0"/>
            </a:endParaRPr>
          </a:p>
        </p:txBody>
      </p:sp>
      <p:sp>
        <p:nvSpPr>
          <p:cNvPr id="11268" name="Title 1"/>
          <p:cNvSpPr>
            <a:spLocks noGrp="1"/>
          </p:cNvSpPr>
          <p:nvPr>
            <p:ph type="title" idx="4294967295"/>
          </p:nvPr>
        </p:nvSpPr>
        <p:spPr>
          <a:xfrm>
            <a:off x="0" y="0"/>
            <a:ext cx="8229600" cy="1143000"/>
          </a:xfrm>
        </p:spPr>
        <p:txBody>
          <a:bodyPr/>
          <a:lstStyle/>
          <a:p>
            <a:r>
              <a:rPr lang="en-US"/>
              <a:t>Iterative Development</a:t>
            </a:r>
          </a:p>
        </p:txBody>
      </p:sp>
      <p:sp>
        <p:nvSpPr>
          <p:cNvPr id="11269" name="Rounded Rectangular Callout 4"/>
          <p:cNvSpPr>
            <a:spLocks noChangeArrowheads="1"/>
          </p:cNvSpPr>
          <p:nvPr/>
        </p:nvSpPr>
        <p:spPr bwMode="auto">
          <a:xfrm>
            <a:off x="6934200" y="914400"/>
            <a:ext cx="1676400" cy="930275"/>
          </a:xfrm>
          <a:prstGeom prst="wedgeRoundRectCallout">
            <a:avLst>
              <a:gd name="adj1" fmla="val -89079"/>
              <a:gd name="adj2" fmla="val 64542"/>
              <a:gd name="adj3" fmla="val 16667"/>
            </a:avLst>
          </a:prstGeom>
          <a:solidFill>
            <a:schemeClr val="bg1"/>
          </a:solidFill>
          <a:ln w="9525" algn="ctr">
            <a:solidFill>
              <a:schemeClr val="tx1"/>
            </a:solidFill>
            <a:round/>
            <a:headEnd/>
            <a:tailEnd/>
          </a:ln>
        </p:spPr>
        <p:txBody>
          <a:bodyPr anchor="ctr"/>
          <a:lstStyle/>
          <a:p>
            <a:pPr algn="ctr" defTabSz="457200"/>
            <a:r>
              <a:rPr lang="en-US" sz="1400">
                <a:latin typeface="Calibri" pitchFamily="34" charset="0"/>
              </a:rPr>
              <a:t>Hydro-DWG workplan priority</a:t>
            </a:r>
          </a:p>
        </p:txBody>
      </p:sp>
      <p:sp>
        <p:nvSpPr>
          <p:cNvPr id="11270" name="Rounded Rectangular Callout 6"/>
          <p:cNvSpPr>
            <a:spLocks noChangeArrowheads="1"/>
          </p:cNvSpPr>
          <p:nvPr/>
        </p:nvSpPr>
        <p:spPr bwMode="auto">
          <a:xfrm>
            <a:off x="7162800" y="2819400"/>
            <a:ext cx="1676400" cy="930275"/>
          </a:xfrm>
          <a:prstGeom prst="wedgeRoundRectCallout">
            <a:avLst>
              <a:gd name="adj1" fmla="val -89079"/>
              <a:gd name="adj2" fmla="val 64542"/>
              <a:gd name="adj3" fmla="val 16667"/>
            </a:avLst>
          </a:prstGeom>
          <a:solidFill>
            <a:schemeClr val="bg1"/>
          </a:solidFill>
          <a:ln w="9525" algn="ctr">
            <a:solidFill>
              <a:schemeClr val="tx1"/>
            </a:solidFill>
            <a:round/>
            <a:headEnd/>
            <a:tailEnd/>
          </a:ln>
        </p:spPr>
        <p:txBody>
          <a:bodyPr anchor="ctr"/>
          <a:lstStyle/>
          <a:p>
            <a:pPr algn="ctr" defTabSz="457200"/>
            <a:r>
              <a:rPr lang="en-US" sz="1400">
                <a:latin typeface="Calibri" pitchFamily="34" charset="0"/>
              </a:rPr>
              <a:t>Develop</a:t>
            </a:r>
          </a:p>
          <a:p>
            <a:pPr algn="ctr" defTabSz="457200"/>
            <a:r>
              <a:rPr lang="en-US" sz="1400">
                <a:latin typeface="Calibri" pitchFamily="34" charset="0"/>
              </a:rPr>
              <a:t>IE</a:t>
            </a:r>
          </a:p>
        </p:txBody>
      </p:sp>
      <p:sp>
        <p:nvSpPr>
          <p:cNvPr id="11271" name="Rounded Rectangular Callout 7"/>
          <p:cNvSpPr>
            <a:spLocks noChangeArrowheads="1"/>
          </p:cNvSpPr>
          <p:nvPr/>
        </p:nvSpPr>
        <p:spPr bwMode="auto">
          <a:xfrm>
            <a:off x="6019800" y="5105400"/>
            <a:ext cx="1676400" cy="930275"/>
          </a:xfrm>
          <a:prstGeom prst="wedgeRoundRectCallout">
            <a:avLst>
              <a:gd name="adj1" fmla="val -116958"/>
              <a:gd name="adj2" fmla="val 2245"/>
              <a:gd name="adj3" fmla="val 16667"/>
            </a:avLst>
          </a:prstGeom>
          <a:solidFill>
            <a:schemeClr val="bg1"/>
          </a:solidFill>
          <a:ln w="9525" algn="ctr">
            <a:solidFill>
              <a:schemeClr val="tx1"/>
            </a:solidFill>
            <a:round/>
            <a:headEnd/>
            <a:tailEnd/>
          </a:ln>
        </p:spPr>
        <p:txBody>
          <a:bodyPr anchor="ctr"/>
          <a:lstStyle/>
          <a:p>
            <a:pPr algn="ctr" defTabSz="457200"/>
            <a:r>
              <a:rPr lang="en-US" sz="1400">
                <a:latin typeface="Calibri" pitchFamily="34" charset="0"/>
              </a:rPr>
              <a:t>Complete</a:t>
            </a:r>
          </a:p>
          <a:p>
            <a:pPr algn="ctr" defTabSz="457200"/>
            <a:r>
              <a:rPr lang="en-US" sz="1400">
                <a:latin typeface="Calibri" pitchFamily="34" charset="0"/>
              </a:rPr>
              <a:t>IE</a:t>
            </a:r>
          </a:p>
        </p:txBody>
      </p:sp>
      <p:sp>
        <p:nvSpPr>
          <p:cNvPr id="11272" name="Rounded Rectangular Callout 8"/>
          <p:cNvSpPr>
            <a:spLocks noChangeArrowheads="1"/>
          </p:cNvSpPr>
          <p:nvPr/>
        </p:nvSpPr>
        <p:spPr bwMode="auto">
          <a:xfrm>
            <a:off x="609600" y="2819400"/>
            <a:ext cx="1676400" cy="930275"/>
          </a:xfrm>
          <a:prstGeom prst="wedgeRoundRectCallout">
            <a:avLst>
              <a:gd name="adj1" fmla="val 49106"/>
              <a:gd name="adj2" fmla="val 67819"/>
              <a:gd name="adj3" fmla="val 16667"/>
            </a:avLst>
          </a:prstGeom>
          <a:solidFill>
            <a:schemeClr val="bg1"/>
          </a:solidFill>
          <a:ln w="9525" algn="ctr">
            <a:solidFill>
              <a:schemeClr val="tx1"/>
            </a:solidFill>
            <a:round/>
            <a:headEnd/>
            <a:tailEnd/>
          </a:ln>
        </p:spPr>
        <p:txBody>
          <a:bodyPr anchor="ctr"/>
          <a:lstStyle/>
          <a:p>
            <a:pPr algn="ctr" defTabSz="457200"/>
            <a:r>
              <a:rPr lang="en-US" sz="1400">
                <a:latin typeface="Calibri" pitchFamily="34" charset="0"/>
              </a:rPr>
              <a:t>Conclude IE</a:t>
            </a:r>
          </a:p>
          <a:p>
            <a:pPr algn="ctr" defTabSz="457200"/>
            <a:r>
              <a:rPr lang="en-US" sz="1400">
                <a:latin typeface="Calibri" pitchFamily="34" charset="0"/>
              </a:rPr>
              <a:t>Demonstration</a:t>
            </a:r>
          </a:p>
        </p:txBody>
      </p:sp>
      <p:sp>
        <p:nvSpPr>
          <p:cNvPr id="11273" name="Rounded Rectangular Callout 9"/>
          <p:cNvSpPr>
            <a:spLocks noChangeArrowheads="1"/>
          </p:cNvSpPr>
          <p:nvPr/>
        </p:nvSpPr>
        <p:spPr bwMode="auto">
          <a:xfrm>
            <a:off x="1219200" y="990600"/>
            <a:ext cx="1676400" cy="930275"/>
          </a:xfrm>
          <a:prstGeom prst="wedgeRoundRectCallout">
            <a:avLst>
              <a:gd name="adj1" fmla="val 49106"/>
              <a:gd name="adj2" fmla="val 67819"/>
              <a:gd name="adj3" fmla="val 16667"/>
            </a:avLst>
          </a:prstGeom>
          <a:solidFill>
            <a:schemeClr val="bg1"/>
          </a:solidFill>
          <a:ln w="9525" algn="ctr">
            <a:solidFill>
              <a:schemeClr val="tx1"/>
            </a:solidFill>
            <a:round/>
            <a:headEnd/>
            <a:tailEnd/>
          </a:ln>
        </p:spPr>
        <p:txBody>
          <a:bodyPr anchor="ctr"/>
          <a:lstStyle/>
          <a:p>
            <a:pPr algn="ctr" defTabSz="457200"/>
            <a:r>
              <a:rPr lang="en-US" sz="1400">
                <a:latin typeface="Calibri" pitchFamily="34" charset="0"/>
              </a:rPr>
              <a:t>Feedback to standards and services</a:t>
            </a:r>
          </a:p>
        </p:txBody>
      </p:sp>
      <p:sp>
        <p:nvSpPr>
          <p:cNvPr id="11274" name="TextBox 10"/>
          <p:cNvSpPr txBox="1">
            <a:spLocks noChangeArrowheads="1"/>
          </p:cNvSpPr>
          <p:nvPr/>
        </p:nvSpPr>
        <p:spPr bwMode="auto">
          <a:xfrm>
            <a:off x="3581400" y="2743200"/>
            <a:ext cx="2032000" cy="338138"/>
          </a:xfrm>
          <a:prstGeom prst="rect">
            <a:avLst/>
          </a:prstGeom>
          <a:noFill/>
          <a:ln w="9525">
            <a:noFill/>
            <a:miter lim="800000"/>
            <a:headEnd/>
            <a:tailEnd/>
          </a:ln>
        </p:spPr>
        <p:txBody>
          <a:bodyPr wrap="none">
            <a:spAutoFit/>
          </a:bodyPr>
          <a:lstStyle/>
          <a:p>
            <a:pPr defTabSz="457200"/>
            <a:r>
              <a:rPr lang="en-US" sz="1600">
                <a:latin typeface="Calibri" pitchFamily="34" charset="0"/>
              </a:rPr>
              <a:t>Observation Model</a:t>
            </a:r>
          </a:p>
        </p:txBody>
      </p:sp>
      <p:sp>
        <p:nvSpPr>
          <p:cNvPr id="11275" name="TextBox 11"/>
          <p:cNvSpPr txBox="1">
            <a:spLocks noChangeArrowheads="1"/>
          </p:cNvSpPr>
          <p:nvPr/>
        </p:nvSpPr>
        <p:spPr bwMode="auto">
          <a:xfrm>
            <a:off x="3810000" y="3068638"/>
            <a:ext cx="1404938" cy="336550"/>
          </a:xfrm>
          <a:prstGeom prst="rect">
            <a:avLst/>
          </a:prstGeom>
          <a:noFill/>
          <a:ln w="9525">
            <a:noFill/>
            <a:miter lim="800000"/>
            <a:headEnd/>
            <a:tailEnd/>
          </a:ln>
        </p:spPr>
        <p:txBody>
          <a:bodyPr wrap="none">
            <a:spAutoFit/>
          </a:bodyPr>
          <a:lstStyle/>
          <a:p>
            <a:pPr defTabSz="457200"/>
            <a:r>
              <a:rPr lang="en-US" sz="1600">
                <a:latin typeface="Calibri" pitchFamily="34" charset="0"/>
              </a:rPr>
              <a:t>Feature Model</a:t>
            </a:r>
          </a:p>
        </p:txBody>
      </p:sp>
      <p:sp>
        <p:nvSpPr>
          <p:cNvPr id="11276" name="TextBox 12"/>
          <p:cNvSpPr txBox="1">
            <a:spLocks noChangeArrowheads="1"/>
          </p:cNvSpPr>
          <p:nvPr/>
        </p:nvSpPr>
        <p:spPr bwMode="auto">
          <a:xfrm>
            <a:off x="3886200" y="3429000"/>
            <a:ext cx="1244600" cy="336550"/>
          </a:xfrm>
          <a:prstGeom prst="rect">
            <a:avLst/>
          </a:prstGeom>
          <a:noFill/>
          <a:ln w="9525">
            <a:noFill/>
            <a:miter lim="800000"/>
            <a:headEnd/>
            <a:tailEnd/>
          </a:ln>
        </p:spPr>
        <p:txBody>
          <a:bodyPr wrap="none">
            <a:spAutoFit/>
          </a:bodyPr>
          <a:lstStyle/>
          <a:p>
            <a:pPr defTabSz="457200"/>
            <a:r>
              <a:rPr lang="en-US" sz="1600">
                <a:latin typeface="Calibri" pitchFamily="34" charset="0"/>
              </a:rPr>
              <a:t>Vocabularies</a:t>
            </a:r>
          </a:p>
        </p:txBody>
      </p:sp>
      <p:sp>
        <p:nvSpPr>
          <p:cNvPr id="11277" name="Right Arrow 16"/>
          <p:cNvSpPr>
            <a:spLocks noChangeArrowheads="1"/>
          </p:cNvSpPr>
          <p:nvPr/>
        </p:nvSpPr>
        <p:spPr bwMode="auto">
          <a:xfrm rot="-3301143">
            <a:off x="4840288" y="2335213"/>
            <a:ext cx="609600" cy="228600"/>
          </a:xfrm>
          <a:prstGeom prst="rightArrow">
            <a:avLst>
              <a:gd name="adj1" fmla="val 50000"/>
              <a:gd name="adj2" fmla="val 50000"/>
            </a:avLst>
          </a:prstGeom>
          <a:solidFill>
            <a:schemeClr val="bg1"/>
          </a:solidFill>
          <a:ln w="9525" algn="ctr">
            <a:solidFill>
              <a:schemeClr val="tx1"/>
            </a:solidFill>
            <a:round/>
            <a:headEnd/>
            <a:tailEnd/>
          </a:ln>
        </p:spPr>
        <p:txBody>
          <a:bodyPr/>
          <a:lstStyle/>
          <a:p>
            <a:pPr eaLnBrk="0" hangingPunct="0"/>
            <a:endParaRPr lang="en-US" sz="1000" b="1">
              <a:latin typeface="CG Times" charset="0"/>
              <a:cs typeface="Arial" charset="0"/>
            </a:endParaRPr>
          </a:p>
        </p:txBody>
      </p:sp>
      <p:sp>
        <p:nvSpPr>
          <p:cNvPr id="11278" name="Right Arrow 17"/>
          <p:cNvSpPr>
            <a:spLocks noChangeArrowheads="1"/>
          </p:cNvSpPr>
          <p:nvPr/>
        </p:nvSpPr>
        <p:spPr bwMode="auto">
          <a:xfrm rot="3241335">
            <a:off x="3471863" y="2333625"/>
            <a:ext cx="609600" cy="228600"/>
          </a:xfrm>
          <a:prstGeom prst="rightArrow">
            <a:avLst>
              <a:gd name="adj1" fmla="val 50000"/>
              <a:gd name="adj2" fmla="val 50000"/>
            </a:avLst>
          </a:prstGeom>
          <a:solidFill>
            <a:schemeClr val="bg1"/>
          </a:solidFill>
          <a:ln w="9525" algn="ctr">
            <a:solidFill>
              <a:schemeClr val="tx1"/>
            </a:solidFill>
            <a:round/>
            <a:headEnd/>
            <a:tailEnd/>
          </a:ln>
        </p:spPr>
        <p:txBody>
          <a:bodyPr/>
          <a:lstStyle/>
          <a:p>
            <a:pPr eaLnBrk="0" hangingPunct="0"/>
            <a:endParaRPr lang="en-US" sz="1000" b="1">
              <a:latin typeface="CG Times" charset="0"/>
              <a:cs typeface="Arial" charset="0"/>
            </a:endParaRPr>
          </a:p>
        </p:txBody>
      </p:sp>
      <p:sp>
        <p:nvSpPr>
          <p:cNvPr id="11279" name="TextBox 12"/>
          <p:cNvSpPr txBox="1">
            <a:spLocks noChangeArrowheads="1"/>
          </p:cNvSpPr>
          <p:nvPr/>
        </p:nvSpPr>
        <p:spPr bwMode="auto">
          <a:xfrm>
            <a:off x="3851275" y="3813175"/>
            <a:ext cx="1323975" cy="336550"/>
          </a:xfrm>
          <a:prstGeom prst="rect">
            <a:avLst/>
          </a:prstGeom>
          <a:noFill/>
          <a:ln w="9525">
            <a:noFill/>
            <a:miter lim="800000"/>
            <a:headEnd/>
            <a:tailEnd/>
          </a:ln>
        </p:spPr>
        <p:txBody>
          <a:bodyPr wrap="none">
            <a:spAutoFit/>
          </a:bodyPr>
          <a:lstStyle/>
          <a:p>
            <a:pPr defTabSz="457200"/>
            <a:r>
              <a:rPr lang="en-US" sz="1600">
                <a:latin typeface="Calibri" pitchFamily="34" charset="0"/>
              </a:rPr>
              <a:t>Services stack</a:t>
            </a:r>
          </a:p>
        </p:txBody>
      </p:sp>
      <p:sp>
        <p:nvSpPr>
          <p:cNvPr id="16" name="TextBox 15"/>
          <p:cNvSpPr txBox="1"/>
          <p:nvPr/>
        </p:nvSpPr>
        <p:spPr>
          <a:xfrm>
            <a:off x="1835696" y="6453336"/>
            <a:ext cx="2736304" cy="246221"/>
          </a:xfrm>
          <a:prstGeom prst="rect">
            <a:avLst/>
          </a:prstGeom>
          <a:noFill/>
        </p:spPr>
        <p:txBody>
          <a:bodyPr wrap="square" rtlCol="0">
            <a:spAutoFit/>
          </a:bodyPr>
          <a:lstStyle/>
          <a:p>
            <a:r>
              <a:rPr lang="en-AU" dirty="0" smtClean="0"/>
              <a:t>From Peter Fitch (CSIRO)</a:t>
            </a:r>
            <a:endParaRPr lang="en-A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225" y="150912"/>
            <a:ext cx="8458200" cy="685800"/>
          </a:xfrm>
        </p:spPr>
        <p:txBody>
          <a:bodyPr/>
          <a:lstStyle/>
          <a:p>
            <a:pPr>
              <a:defRPr/>
            </a:pPr>
            <a:r>
              <a:rPr lang="en-AU" dirty="0" smtClean="0"/>
              <a:t>Interoperability Experiments: Timeline</a:t>
            </a:r>
            <a:endParaRPr lang="en-AU" dirty="0"/>
          </a:p>
        </p:txBody>
      </p:sp>
      <p:sp>
        <p:nvSpPr>
          <p:cNvPr id="15363" name="Content Placeholder 2"/>
          <p:cNvSpPr>
            <a:spLocks noGrp="1"/>
          </p:cNvSpPr>
          <p:nvPr>
            <p:ph idx="1"/>
          </p:nvPr>
        </p:nvSpPr>
        <p:spPr>
          <a:xfrm>
            <a:off x="35496" y="1295400"/>
            <a:ext cx="2871788" cy="4799013"/>
          </a:xfrm>
        </p:spPr>
        <p:txBody>
          <a:bodyPr>
            <a:normAutofit/>
          </a:bodyPr>
          <a:lstStyle/>
          <a:p>
            <a:r>
              <a:rPr lang="en-AU" sz="2000" dirty="0" smtClean="0"/>
              <a:t>Groundwater</a:t>
            </a:r>
          </a:p>
          <a:p>
            <a:pPr lvl="1"/>
            <a:r>
              <a:rPr lang="en-AU" sz="1800" dirty="0" smtClean="0"/>
              <a:t>GSC\USGS</a:t>
            </a:r>
          </a:p>
          <a:p>
            <a:pPr lvl="1"/>
            <a:r>
              <a:rPr lang="en-AU" sz="1800" dirty="0" smtClean="0"/>
              <a:t>Dec 09 – Dec 10</a:t>
            </a:r>
            <a:br>
              <a:rPr lang="en-AU" sz="1800" dirty="0" smtClean="0"/>
            </a:br>
            <a:endParaRPr lang="en-AU" sz="1800" dirty="0" smtClean="0"/>
          </a:p>
          <a:p>
            <a:r>
              <a:rPr lang="en-AU" sz="2000" dirty="0" smtClean="0"/>
              <a:t>Surface Water</a:t>
            </a:r>
          </a:p>
          <a:p>
            <a:pPr lvl="1"/>
            <a:r>
              <a:rPr lang="en-AU" sz="1800" dirty="0" smtClean="0"/>
              <a:t>3 use cases</a:t>
            </a:r>
          </a:p>
          <a:p>
            <a:pPr lvl="1"/>
            <a:r>
              <a:rPr lang="en-AU" sz="1800" dirty="0" smtClean="0"/>
              <a:t>Jun 10 – Sept 11</a:t>
            </a:r>
            <a:br>
              <a:rPr lang="en-AU" sz="1800" dirty="0" smtClean="0"/>
            </a:br>
            <a:endParaRPr lang="en-AU" sz="1800" dirty="0" smtClean="0"/>
          </a:p>
          <a:p>
            <a:r>
              <a:rPr lang="en-AU" sz="2000" dirty="0" smtClean="0"/>
              <a:t>Forecasting</a:t>
            </a:r>
          </a:p>
          <a:p>
            <a:pPr lvl="1"/>
            <a:r>
              <a:rPr lang="en-AU" sz="1800" dirty="0" smtClean="0"/>
              <a:t>Sep 11 – Sep 12</a:t>
            </a:r>
          </a:p>
          <a:p>
            <a:r>
              <a:rPr lang="en-AU" sz="2000" dirty="0" smtClean="0"/>
              <a:t>Water Quality</a:t>
            </a:r>
          </a:p>
          <a:p>
            <a:r>
              <a:rPr lang="en-AU" sz="2000" dirty="0" smtClean="0"/>
              <a:t>Water Use</a:t>
            </a:r>
          </a:p>
          <a:p>
            <a:r>
              <a:rPr lang="en-AU" sz="2000" dirty="0" smtClean="0"/>
              <a:t>… other?</a:t>
            </a:r>
          </a:p>
          <a:p>
            <a:pPr lvl="1"/>
            <a:endParaRPr lang="en-AU" sz="1800" dirty="0" smtClean="0"/>
          </a:p>
        </p:txBody>
      </p:sp>
      <p:sp>
        <p:nvSpPr>
          <p:cNvPr id="4" name="Rectangle 3"/>
          <p:cNvSpPr/>
          <p:nvPr/>
        </p:nvSpPr>
        <p:spPr bwMode="auto">
          <a:xfrm>
            <a:off x="2854648" y="1428750"/>
            <a:ext cx="1357312" cy="357188"/>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AU">
              <a:latin typeface="CG Times" pitchFamily="18" charset="0"/>
              <a:cs typeface="Arial" pitchFamily="34" charset="0"/>
            </a:endParaRPr>
          </a:p>
        </p:txBody>
      </p:sp>
      <p:sp>
        <p:nvSpPr>
          <p:cNvPr id="5" name="Rectangle 4"/>
          <p:cNvSpPr/>
          <p:nvPr/>
        </p:nvSpPr>
        <p:spPr bwMode="auto">
          <a:xfrm>
            <a:off x="3630192" y="2643188"/>
            <a:ext cx="1805906" cy="357187"/>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AU">
              <a:latin typeface="CG Times" pitchFamily="18" charset="0"/>
              <a:cs typeface="Arial" pitchFamily="34" charset="0"/>
            </a:endParaRPr>
          </a:p>
        </p:txBody>
      </p:sp>
      <p:sp>
        <p:nvSpPr>
          <p:cNvPr id="9" name="Rectangle 8"/>
          <p:cNvSpPr/>
          <p:nvPr/>
        </p:nvSpPr>
        <p:spPr bwMode="auto">
          <a:xfrm>
            <a:off x="2915816" y="2643188"/>
            <a:ext cx="714375" cy="357187"/>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AU">
              <a:latin typeface="CG Times" pitchFamily="18" charset="0"/>
              <a:cs typeface="Arial" pitchFamily="34" charset="0"/>
            </a:endParaRPr>
          </a:p>
        </p:txBody>
      </p:sp>
      <p:grpSp>
        <p:nvGrpSpPr>
          <p:cNvPr id="15368" name="Group 15367"/>
          <p:cNvGrpSpPr/>
          <p:nvPr/>
        </p:nvGrpSpPr>
        <p:grpSpPr>
          <a:xfrm>
            <a:off x="4716016" y="4079925"/>
            <a:ext cx="2185119" cy="357187"/>
            <a:chOff x="4716016" y="4079925"/>
            <a:chExt cx="2185119" cy="357187"/>
          </a:xfrm>
        </p:grpSpPr>
        <p:sp>
          <p:nvSpPr>
            <p:cNvPr id="6" name="Rectangle 5"/>
            <p:cNvSpPr/>
            <p:nvPr/>
          </p:nvSpPr>
          <p:spPr bwMode="auto">
            <a:xfrm>
              <a:off x="5430391" y="4079925"/>
              <a:ext cx="1470744" cy="357187"/>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AU">
                <a:latin typeface="CG Times" pitchFamily="18" charset="0"/>
                <a:cs typeface="Arial" pitchFamily="34" charset="0"/>
              </a:endParaRPr>
            </a:p>
          </p:txBody>
        </p:sp>
        <p:sp>
          <p:nvSpPr>
            <p:cNvPr id="11" name="Rectangle 10"/>
            <p:cNvSpPr/>
            <p:nvPr/>
          </p:nvSpPr>
          <p:spPr bwMode="auto">
            <a:xfrm>
              <a:off x="4716016" y="4079925"/>
              <a:ext cx="714375" cy="357187"/>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AU">
                <a:latin typeface="CG Times" pitchFamily="18" charset="0"/>
                <a:cs typeface="Arial" pitchFamily="34" charset="0"/>
              </a:endParaRPr>
            </a:p>
          </p:txBody>
        </p:sp>
      </p:grpSp>
      <p:grpSp>
        <p:nvGrpSpPr>
          <p:cNvPr id="15369" name="Group 15368"/>
          <p:cNvGrpSpPr/>
          <p:nvPr/>
        </p:nvGrpSpPr>
        <p:grpSpPr>
          <a:xfrm>
            <a:off x="5970737" y="4583981"/>
            <a:ext cx="2273671" cy="357187"/>
            <a:chOff x="5508104" y="4583981"/>
            <a:chExt cx="2273671" cy="357187"/>
          </a:xfrm>
        </p:grpSpPr>
        <p:sp>
          <p:nvSpPr>
            <p:cNvPr id="7" name="Rectangle 6"/>
            <p:cNvSpPr/>
            <p:nvPr/>
          </p:nvSpPr>
          <p:spPr bwMode="auto">
            <a:xfrm>
              <a:off x="6222479" y="4583981"/>
              <a:ext cx="1559296" cy="357187"/>
            </a:xfrm>
            <a:prstGeom prst="rect">
              <a:avLst/>
            </a:prstGeom>
            <a:solidFill>
              <a:schemeClr val="bg1">
                <a:lumMod val="75000"/>
              </a:schemeClr>
            </a:solidFill>
            <a:ln w="9525" cap="flat" cmpd="sng" algn="ctr">
              <a:solidFill>
                <a:schemeClr val="tx1"/>
              </a:solidFill>
              <a:prstDash val="dash"/>
              <a:round/>
              <a:headEnd type="none" w="med" len="med"/>
              <a:tailEnd type="none" w="med" len="med"/>
            </a:ln>
            <a:effectLst/>
          </p:spPr>
          <p:txBody>
            <a:bodyPr/>
            <a:lstStyle/>
            <a:p>
              <a:pPr eaLnBrk="0" hangingPunct="0">
                <a:defRPr/>
              </a:pPr>
              <a:endParaRPr lang="en-AU">
                <a:latin typeface="CG Times" pitchFamily="18" charset="0"/>
                <a:cs typeface="Arial" pitchFamily="34" charset="0"/>
              </a:endParaRPr>
            </a:p>
          </p:txBody>
        </p:sp>
        <p:sp>
          <p:nvSpPr>
            <p:cNvPr id="12" name="Rectangle 11"/>
            <p:cNvSpPr/>
            <p:nvPr/>
          </p:nvSpPr>
          <p:spPr bwMode="auto">
            <a:xfrm>
              <a:off x="5508104" y="4583981"/>
              <a:ext cx="714375" cy="357187"/>
            </a:xfrm>
            <a:prstGeom prst="rect">
              <a:avLst/>
            </a:prstGeom>
            <a:solidFill>
              <a:schemeClr val="bg2">
                <a:lumMod val="60000"/>
                <a:lumOff val="40000"/>
              </a:schemeClr>
            </a:solidFill>
            <a:ln w="9525" cap="flat" cmpd="sng" algn="ctr">
              <a:solidFill>
                <a:schemeClr val="tx1"/>
              </a:solidFill>
              <a:prstDash val="dash"/>
              <a:round/>
              <a:headEnd type="none" w="med" len="med"/>
              <a:tailEnd type="none" w="med" len="med"/>
            </a:ln>
            <a:effectLst/>
          </p:spPr>
          <p:txBody>
            <a:bodyPr/>
            <a:lstStyle/>
            <a:p>
              <a:pPr eaLnBrk="0" hangingPunct="0">
                <a:defRPr/>
              </a:pPr>
              <a:endParaRPr lang="en-AU">
                <a:latin typeface="CG Times" pitchFamily="18" charset="0"/>
                <a:cs typeface="Arial" pitchFamily="34" charset="0"/>
              </a:endParaRPr>
            </a:p>
          </p:txBody>
        </p:sp>
      </p:grpSp>
      <p:grpSp>
        <p:nvGrpSpPr>
          <p:cNvPr id="15370" name="Group 15369"/>
          <p:cNvGrpSpPr/>
          <p:nvPr/>
        </p:nvGrpSpPr>
        <p:grpSpPr>
          <a:xfrm>
            <a:off x="7396856" y="5088036"/>
            <a:ext cx="2215704" cy="357188"/>
            <a:chOff x="6388744" y="5088036"/>
            <a:chExt cx="2215704" cy="357188"/>
          </a:xfrm>
        </p:grpSpPr>
        <p:sp>
          <p:nvSpPr>
            <p:cNvPr id="8" name="Rectangle 7"/>
            <p:cNvSpPr/>
            <p:nvPr/>
          </p:nvSpPr>
          <p:spPr bwMode="auto">
            <a:xfrm>
              <a:off x="7103119" y="5088036"/>
              <a:ext cx="1501329" cy="357188"/>
            </a:xfrm>
            <a:prstGeom prst="rect">
              <a:avLst/>
            </a:prstGeom>
            <a:solidFill>
              <a:schemeClr val="bg1">
                <a:lumMod val="75000"/>
              </a:schemeClr>
            </a:solidFill>
            <a:ln w="9525" cap="flat" cmpd="sng" algn="ctr">
              <a:solidFill>
                <a:schemeClr val="tx1"/>
              </a:solidFill>
              <a:prstDash val="dash"/>
              <a:round/>
              <a:headEnd type="none" w="med" len="med"/>
              <a:tailEnd type="none" w="med" len="med"/>
            </a:ln>
            <a:effectLst/>
          </p:spPr>
          <p:txBody>
            <a:bodyPr/>
            <a:lstStyle/>
            <a:p>
              <a:pPr eaLnBrk="0" hangingPunct="0">
                <a:defRPr/>
              </a:pPr>
              <a:endParaRPr lang="en-AU">
                <a:latin typeface="CG Times" pitchFamily="18" charset="0"/>
                <a:cs typeface="Arial" pitchFamily="34" charset="0"/>
              </a:endParaRPr>
            </a:p>
          </p:txBody>
        </p:sp>
        <p:sp>
          <p:nvSpPr>
            <p:cNvPr id="13" name="Rectangle 12"/>
            <p:cNvSpPr/>
            <p:nvPr/>
          </p:nvSpPr>
          <p:spPr bwMode="auto">
            <a:xfrm>
              <a:off x="6388744" y="5088036"/>
              <a:ext cx="714375" cy="357188"/>
            </a:xfrm>
            <a:prstGeom prst="rect">
              <a:avLst/>
            </a:prstGeom>
            <a:solidFill>
              <a:schemeClr val="bg2">
                <a:lumMod val="60000"/>
                <a:lumOff val="40000"/>
              </a:schemeClr>
            </a:solidFill>
            <a:ln w="9525" cap="flat" cmpd="sng" algn="ctr">
              <a:solidFill>
                <a:schemeClr val="tx1"/>
              </a:solidFill>
              <a:prstDash val="dash"/>
              <a:round/>
              <a:headEnd type="none" w="med" len="med"/>
              <a:tailEnd type="none" w="med" len="med"/>
            </a:ln>
            <a:effectLst/>
          </p:spPr>
          <p:txBody>
            <a:bodyPr/>
            <a:lstStyle/>
            <a:p>
              <a:pPr eaLnBrk="0" hangingPunct="0">
                <a:defRPr/>
              </a:pPr>
              <a:endParaRPr lang="en-AU">
                <a:latin typeface="CG Times" pitchFamily="18" charset="0"/>
                <a:cs typeface="Arial" pitchFamily="34" charset="0"/>
              </a:endParaRPr>
            </a:p>
          </p:txBody>
        </p:sp>
      </p:grpSp>
      <p:cxnSp>
        <p:nvCxnSpPr>
          <p:cNvPr id="10" name="Straight Arrow Connector 9"/>
          <p:cNvCxnSpPr/>
          <p:nvPr/>
        </p:nvCxnSpPr>
        <p:spPr bwMode="auto">
          <a:xfrm>
            <a:off x="1691680" y="5857876"/>
            <a:ext cx="7200800" cy="0"/>
          </a:xfrm>
          <a:prstGeom prst="straightConnector1">
            <a:avLst/>
          </a:prstGeom>
          <a:solidFill>
            <a:schemeClr val="bg1"/>
          </a:solidFill>
          <a:ln w="9525" cap="flat" cmpd="sng" algn="ctr">
            <a:solidFill>
              <a:schemeClr val="tx1"/>
            </a:solidFill>
            <a:prstDash val="solid"/>
            <a:round/>
            <a:headEnd type="none" w="med" len="med"/>
            <a:tailEnd type="arrow"/>
          </a:ln>
          <a:effectLst/>
        </p:spPr>
      </p:cxnSp>
      <p:sp>
        <p:nvSpPr>
          <p:cNvPr id="16" name="TextBox 15"/>
          <p:cNvSpPr txBox="1"/>
          <p:nvPr/>
        </p:nvSpPr>
        <p:spPr>
          <a:xfrm>
            <a:off x="1744717" y="5877272"/>
            <a:ext cx="595035" cy="338554"/>
          </a:xfrm>
          <a:prstGeom prst="rect">
            <a:avLst/>
          </a:prstGeom>
          <a:noFill/>
        </p:spPr>
        <p:txBody>
          <a:bodyPr wrap="none" rtlCol="0">
            <a:spAutoFit/>
          </a:bodyPr>
          <a:lstStyle/>
          <a:p>
            <a:r>
              <a:rPr lang="en-US" sz="1600" dirty="0" smtClean="0"/>
              <a:t>2009</a:t>
            </a:r>
            <a:endParaRPr lang="en-US" sz="1600" dirty="0"/>
          </a:p>
        </p:txBody>
      </p:sp>
      <p:sp>
        <p:nvSpPr>
          <p:cNvPr id="18" name="TextBox 17"/>
          <p:cNvSpPr txBox="1"/>
          <p:nvPr/>
        </p:nvSpPr>
        <p:spPr>
          <a:xfrm>
            <a:off x="3271113" y="5877272"/>
            <a:ext cx="595035" cy="338554"/>
          </a:xfrm>
          <a:prstGeom prst="rect">
            <a:avLst/>
          </a:prstGeom>
          <a:noFill/>
        </p:spPr>
        <p:txBody>
          <a:bodyPr wrap="none" rtlCol="0">
            <a:spAutoFit/>
          </a:bodyPr>
          <a:lstStyle/>
          <a:p>
            <a:r>
              <a:rPr lang="en-US" sz="1600" dirty="0" smtClean="0"/>
              <a:t>2010</a:t>
            </a:r>
            <a:endParaRPr lang="en-US" sz="1600" dirty="0"/>
          </a:p>
        </p:txBody>
      </p:sp>
      <p:sp>
        <p:nvSpPr>
          <p:cNvPr id="19" name="TextBox 18"/>
          <p:cNvSpPr txBox="1"/>
          <p:nvPr/>
        </p:nvSpPr>
        <p:spPr>
          <a:xfrm>
            <a:off x="4850546" y="5877272"/>
            <a:ext cx="583686" cy="338554"/>
          </a:xfrm>
          <a:prstGeom prst="rect">
            <a:avLst/>
          </a:prstGeom>
          <a:noFill/>
        </p:spPr>
        <p:txBody>
          <a:bodyPr wrap="none" rtlCol="0">
            <a:spAutoFit/>
          </a:bodyPr>
          <a:lstStyle/>
          <a:p>
            <a:r>
              <a:rPr lang="en-US" sz="1600" dirty="0" smtClean="0"/>
              <a:t>2011</a:t>
            </a:r>
            <a:endParaRPr lang="en-US" sz="1600" dirty="0"/>
          </a:p>
        </p:txBody>
      </p:sp>
      <p:sp>
        <p:nvSpPr>
          <p:cNvPr id="20" name="TextBox 19"/>
          <p:cNvSpPr txBox="1"/>
          <p:nvPr/>
        </p:nvSpPr>
        <p:spPr>
          <a:xfrm>
            <a:off x="6429979" y="5877272"/>
            <a:ext cx="595035" cy="338554"/>
          </a:xfrm>
          <a:prstGeom prst="rect">
            <a:avLst/>
          </a:prstGeom>
          <a:noFill/>
        </p:spPr>
        <p:txBody>
          <a:bodyPr wrap="none" rtlCol="0">
            <a:spAutoFit/>
          </a:bodyPr>
          <a:lstStyle/>
          <a:p>
            <a:r>
              <a:rPr lang="en-US" sz="1600" dirty="0" smtClean="0"/>
              <a:t>2012</a:t>
            </a:r>
            <a:endParaRPr lang="en-US" sz="1600" dirty="0"/>
          </a:p>
        </p:txBody>
      </p:sp>
      <p:sp>
        <p:nvSpPr>
          <p:cNvPr id="21" name="TextBox 20"/>
          <p:cNvSpPr txBox="1"/>
          <p:nvPr/>
        </p:nvSpPr>
        <p:spPr>
          <a:xfrm>
            <a:off x="8009413" y="5877272"/>
            <a:ext cx="595035" cy="338554"/>
          </a:xfrm>
          <a:prstGeom prst="rect">
            <a:avLst/>
          </a:prstGeom>
          <a:noFill/>
        </p:spPr>
        <p:txBody>
          <a:bodyPr wrap="none" rtlCol="0">
            <a:spAutoFit/>
          </a:bodyPr>
          <a:lstStyle/>
          <a:p>
            <a:r>
              <a:rPr lang="en-US" sz="1600" dirty="0" smtClean="0"/>
              <a:t>2013</a:t>
            </a:r>
            <a:endParaRPr lang="en-US" sz="1600" dirty="0"/>
          </a:p>
        </p:txBody>
      </p:sp>
      <p:sp>
        <p:nvSpPr>
          <p:cNvPr id="22" name="Rectangle 21"/>
          <p:cNvSpPr/>
          <p:nvPr/>
        </p:nvSpPr>
        <p:spPr bwMode="auto">
          <a:xfrm>
            <a:off x="1979712" y="1428750"/>
            <a:ext cx="867126" cy="357187"/>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AU">
              <a:latin typeface="CG Times" pitchFamily="18" charset="0"/>
              <a:cs typeface="Arial" pitchFamily="34" charset="0"/>
            </a:endParaRPr>
          </a:p>
        </p:txBody>
      </p:sp>
      <p:cxnSp>
        <p:nvCxnSpPr>
          <p:cNvPr id="23" name="Straight Connector 22"/>
          <p:cNvCxnSpPr/>
          <p:nvPr/>
        </p:nvCxnSpPr>
        <p:spPr bwMode="auto">
          <a:xfrm>
            <a:off x="2771800" y="5857876"/>
            <a:ext cx="0" cy="188673"/>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4355976" y="5877272"/>
            <a:ext cx="0" cy="188673"/>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5940152" y="5877272"/>
            <a:ext cx="0" cy="188673"/>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7524328" y="5877272"/>
            <a:ext cx="0" cy="188673"/>
          </a:xfrm>
          <a:prstGeom prst="line">
            <a:avLst/>
          </a:prstGeom>
          <a:solidFill>
            <a:schemeClr val="bg1"/>
          </a:solidFill>
          <a:ln w="9525" cap="flat" cmpd="sng" algn="ctr">
            <a:solidFill>
              <a:schemeClr val="tx1"/>
            </a:solidFill>
            <a:prstDash val="solid"/>
            <a:round/>
            <a:headEnd type="none" w="med" len="med"/>
            <a:tailEnd type="none" w="med" len="med"/>
          </a:ln>
          <a:effectLst/>
        </p:spPr>
      </p:cxnSp>
      <p:grpSp>
        <p:nvGrpSpPr>
          <p:cNvPr id="15371" name="Group 15370"/>
          <p:cNvGrpSpPr/>
          <p:nvPr/>
        </p:nvGrpSpPr>
        <p:grpSpPr>
          <a:xfrm>
            <a:off x="4216704" y="1610216"/>
            <a:ext cx="1219392" cy="4123040"/>
            <a:chOff x="4216704" y="1610216"/>
            <a:chExt cx="1219392" cy="4123040"/>
          </a:xfrm>
        </p:grpSpPr>
        <p:sp>
          <p:nvSpPr>
            <p:cNvPr id="14" name="TextBox 13"/>
            <p:cNvSpPr txBox="1"/>
            <p:nvPr/>
          </p:nvSpPr>
          <p:spPr>
            <a:xfrm>
              <a:off x="4216704" y="1610216"/>
              <a:ext cx="1219392" cy="877163"/>
            </a:xfrm>
            <a:prstGeom prst="rect">
              <a:avLst/>
            </a:prstGeom>
            <a:noFill/>
          </p:spPr>
          <p:txBody>
            <a:bodyPr wrap="square" rtlCol="0">
              <a:spAutoFit/>
            </a:bodyPr>
            <a:lstStyle/>
            <a:p>
              <a:pPr algn="ctr" defTabSz="914144"/>
              <a:r>
                <a:rPr lang="en-US" sz="1700" i="1" dirty="0" err="1" smtClean="0">
                  <a:solidFill>
                    <a:srgbClr val="00B050"/>
                  </a:solidFill>
                </a:rPr>
                <a:t>WaterML</a:t>
              </a:r>
              <a:r>
                <a:rPr lang="en-US" sz="1700" i="1" dirty="0" smtClean="0">
                  <a:solidFill>
                    <a:srgbClr val="00B050"/>
                  </a:solidFill>
                </a:rPr>
                <a:t> 2 </a:t>
              </a:r>
              <a:br>
                <a:rPr lang="en-US" sz="1700" i="1" dirty="0" smtClean="0">
                  <a:solidFill>
                    <a:srgbClr val="00B050"/>
                  </a:solidFill>
                </a:rPr>
              </a:br>
              <a:r>
                <a:rPr lang="en-US" sz="1700" i="1" dirty="0" smtClean="0">
                  <a:solidFill>
                    <a:srgbClr val="00B050"/>
                  </a:solidFill>
                </a:rPr>
                <a:t>SWG</a:t>
              </a:r>
            </a:p>
            <a:p>
              <a:pPr algn="ctr" defTabSz="914144"/>
              <a:r>
                <a:rPr lang="en-US" sz="1700" i="1" dirty="0" smtClean="0">
                  <a:solidFill>
                    <a:srgbClr val="00B050"/>
                  </a:solidFill>
                </a:rPr>
                <a:t>(Mar 2011)</a:t>
              </a:r>
              <a:endParaRPr lang="en-US" sz="1700" i="1" dirty="0">
                <a:solidFill>
                  <a:srgbClr val="00B050"/>
                </a:solidFill>
              </a:endParaRPr>
            </a:p>
          </p:txBody>
        </p:sp>
        <p:cxnSp>
          <p:nvCxnSpPr>
            <p:cNvPr id="15360" name="Straight Connector 15359"/>
            <p:cNvCxnSpPr>
              <a:stCxn id="14" idx="2"/>
            </p:cNvCxnSpPr>
            <p:nvPr/>
          </p:nvCxnSpPr>
          <p:spPr bwMode="auto">
            <a:xfrm>
              <a:off x="4826400" y="2487379"/>
              <a:ext cx="0" cy="3245877"/>
            </a:xfrm>
            <a:prstGeom prst="line">
              <a:avLst/>
            </a:prstGeom>
            <a:solidFill>
              <a:schemeClr val="bg1"/>
            </a:solidFill>
            <a:ln w="9525" cap="flat" cmpd="sng" algn="ctr">
              <a:solidFill>
                <a:srgbClr val="00B050"/>
              </a:solidFill>
              <a:prstDash val="solid"/>
              <a:round/>
              <a:headEnd type="none" w="med" len="med"/>
              <a:tailEnd type="none" w="med" len="med"/>
            </a:ln>
            <a:effectLst/>
          </p:spPr>
        </p:cxnSp>
      </p:grpSp>
      <p:sp>
        <p:nvSpPr>
          <p:cNvPr id="15361" name="TextBox 15360"/>
          <p:cNvSpPr txBox="1"/>
          <p:nvPr/>
        </p:nvSpPr>
        <p:spPr>
          <a:xfrm>
            <a:off x="5897099" y="980728"/>
            <a:ext cx="3166251" cy="2585323"/>
          </a:xfrm>
          <a:prstGeom prst="rect">
            <a:avLst/>
          </a:prstGeom>
          <a:noFill/>
        </p:spPr>
        <p:txBody>
          <a:bodyPr wrap="none" rtlCol="0">
            <a:spAutoFit/>
          </a:bodyPr>
          <a:lstStyle/>
          <a:p>
            <a:r>
              <a:rPr lang="en-US" sz="1800" b="0" dirty="0" smtClean="0">
                <a:solidFill>
                  <a:srgbClr val="FF0000"/>
                </a:solidFill>
              </a:rPr>
              <a:t>Additional WaterML2 issues:</a:t>
            </a:r>
          </a:p>
          <a:p>
            <a:pPr marL="285750" indent="-285750">
              <a:buFont typeface="Arial" pitchFamily="34" charset="0"/>
              <a:buChar char="•"/>
            </a:pPr>
            <a:r>
              <a:rPr lang="en-US" sz="1800" b="0" i="1" dirty="0" smtClean="0"/>
              <a:t>Rating curves</a:t>
            </a:r>
          </a:p>
          <a:p>
            <a:pPr marL="285750" indent="-285750">
              <a:buFont typeface="Arial" pitchFamily="34" charset="0"/>
              <a:buChar char="•"/>
            </a:pPr>
            <a:r>
              <a:rPr lang="en-US" sz="1800" b="0" i="1" dirty="0" smtClean="0"/>
              <a:t>Rating measurements</a:t>
            </a:r>
          </a:p>
          <a:p>
            <a:pPr marL="285750" indent="-285750">
              <a:buFont typeface="Arial" pitchFamily="34" charset="0"/>
              <a:buChar char="•"/>
            </a:pPr>
            <a:r>
              <a:rPr lang="en-US" sz="1800" b="0" i="1" dirty="0" smtClean="0"/>
              <a:t>Accuracy/quality/uncertainty</a:t>
            </a:r>
          </a:p>
          <a:p>
            <a:pPr marL="285750" indent="-285750">
              <a:buFont typeface="Arial" pitchFamily="34" charset="0"/>
              <a:buChar char="•"/>
            </a:pPr>
            <a:r>
              <a:rPr lang="en-US" sz="1800" b="0" i="1" dirty="0" smtClean="0"/>
              <a:t>Lightweight encoding</a:t>
            </a:r>
          </a:p>
          <a:p>
            <a:pPr marL="285750" indent="-285750">
              <a:buFont typeface="Arial" pitchFamily="34" charset="0"/>
              <a:buChar char="•"/>
            </a:pPr>
            <a:r>
              <a:rPr lang="en-US" sz="1800" b="0" i="1" dirty="0" smtClean="0"/>
              <a:t>Vocabularies</a:t>
            </a:r>
          </a:p>
          <a:p>
            <a:pPr marL="285750" indent="-285750">
              <a:buFont typeface="Arial" pitchFamily="34" charset="0"/>
              <a:buChar char="•"/>
            </a:pPr>
            <a:r>
              <a:rPr lang="en-US" sz="1800" b="0" i="1" dirty="0" smtClean="0"/>
              <a:t>Access control</a:t>
            </a:r>
          </a:p>
          <a:p>
            <a:pPr marL="285750" indent="-285750">
              <a:buFont typeface="Arial" pitchFamily="34" charset="0"/>
              <a:buChar char="•"/>
            </a:pPr>
            <a:r>
              <a:rPr lang="en-US" sz="1800" b="0" i="1" dirty="0" smtClean="0"/>
              <a:t>Hydrologic Features</a:t>
            </a:r>
          </a:p>
          <a:p>
            <a:pPr marL="285750" indent="-285750">
              <a:buFont typeface="Arial" pitchFamily="34" charset="0"/>
              <a:buChar char="•"/>
            </a:pPr>
            <a:r>
              <a:rPr lang="en-US" sz="1800" b="0" i="1" dirty="0" smtClean="0"/>
              <a:t>Event mapping (peaks, etc.)</a:t>
            </a:r>
            <a:endParaRPr lang="en-US" sz="1800" b="0" i="1" dirty="0"/>
          </a:p>
        </p:txBody>
      </p:sp>
      <p:grpSp>
        <p:nvGrpSpPr>
          <p:cNvPr id="15372" name="Group 15371"/>
          <p:cNvGrpSpPr/>
          <p:nvPr/>
        </p:nvGrpSpPr>
        <p:grpSpPr>
          <a:xfrm>
            <a:off x="5292080" y="1631122"/>
            <a:ext cx="648072" cy="645750"/>
            <a:chOff x="5292080" y="1631122"/>
            <a:chExt cx="648072" cy="645750"/>
          </a:xfrm>
        </p:grpSpPr>
        <p:cxnSp>
          <p:nvCxnSpPr>
            <p:cNvPr id="15364" name="Straight Arrow Connector 15363"/>
            <p:cNvCxnSpPr/>
            <p:nvPr/>
          </p:nvCxnSpPr>
          <p:spPr bwMode="auto">
            <a:xfrm>
              <a:off x="5292080" y="1979548"/>
              <a:ext cx="648072" cy="0"/>
            </a:xfrm>
            <a:prstGeom prst="straightConnector1">
              <a:avLst/>
            </a:prstGeom>
            <a:solidFill>
              <a:schemeClr val="bg1"/>
            </a:solidFill>
            <a:ln w="38100" cap="flat" cmpd="sng" algn="ctr">
              <a:solidFill>
                <a:srgbClr val="00B050"/>
              </a:solidFill>
              <a:prstDash val="solid"/>
              <a:round/>
              <a:headEnd type="none" w="med" len="med"/>
              <a:tailEnd type="arrow"/>
            </a:ln>
            <a:effectLst/>
          </p:spPr>
        </p:cxnSp>
        <p:cxnSp>
          <p:nvCxnSpPr>
            <p:cNvPr id="15366" name="Straight Connector 15365"/>
            <p:cNvCxnSpPr/>
            <p:nvPr/>
          </p:nvCxnSpPr>
          <p:spPr bwMode="auto">
            <a:xfrm>
              <a:off x="5940152" y="1631122"/>
              <a:ext cx="0" cy="645750"/>
            </a:xfrm>
            <a:prstGeom prst="line">
              <a:avLst/>
            </a:prstGeom>
            <a:solidFill>
              <a:schemeClr val="bg1"/>
            </a:solidFill>
            <a:ln w="28575" cap="flat" cmpd="sng" algn="ctr">
              <a:solidFill>
                <a:srgbClr val="00B050"/>
              </a:solidFill>
              <a:prstDash val="solid"/>
              <a:round/>
              <a:headEnd type="none" w="med" len="med"/>
              <a:tailEnd type="none" w="med" len="med"/>
            </a:ln>
            <a:effectLst/>
          </p:spPr>
        </p:cxnSp>
      </p:grpSp>
    </p:spTree>
    <p:extLst>
      <p:ext uri="{BB962C8B-B14F-4D97-AF65-F5344CB8AC3E}">
        <p14:creationId xmlns:p14="http://schemas.microsoft.com/office/powerpoint/2010/main" val="39383661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5371"/>
                                        </p:tgtEl>
                                        <p:attrNameLst>
                                          <p:attrName>style.visibility</p:attrName>
                                        </p:attrNameLst>
                                      </p:cBhvr>
                                      <p:to>
                                        <p:strVal val="visible"/>
                                      </p:to>
                                    </p:set>
                                    <p:animEffect transition="in" filter="wipe(up)">
                                      <p:cBhvr>
                                        <p:cTn id="15" dur="500"/>
                                        <p:tgtEl>
                                          <p:spTgt spid="1537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5372"/>
                                        </p:tgtEl>
                                        <p:attrNameLst>
                                          <p:attrName>style.visibility</p:attrName>
                                        </p:attrNameLst>
                                      </p:cBhvr>
                                      <p:to>
                                        <p:strVal val="visible"/>
                                      </p:to>
                                    </p:set>
                                    <p:animEffect transition="in" filter="wipe(left)">
                                      <p:cBhvr>
                                        <p:cTn id="20" dur="500"/>
                                        <p:tgtEl>
                                          <p:spTgt spid="1537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5368"/>
                                        </p:tgtEl>
                                        <p:attrNameLst>
                                          <p:attrName>style.visibility</p:attrName>
                                        </p:attrNameLst>
                                      </p:cBhvr>
                                      <p:to>
                                        <p:strVal val="visible"/>
                                      </p:to>
                                    </p:set>
                                    <p:animEffect transition="in" filter="wipe(left)">
                                      <p:cBhvr>
                                        <p:cTn id="25" dur="500"/>
                                        <p:tgtEl>
                                          <p:spTgt spid="15368"/>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5369"/>
                                        </p:tgtEl>
                                        <p:attrNameLst>
                                          <p:attrName>style.visibility</p:attrName>
                                        </p:attrNameLst>
                                      </p:cBhvr>
                                      <p:to>
                                        <p:strVal val="visible"/>
                                      </p:to>
                                    </p:set>
                                    <p:animEffect transition="in" filter="wipe(left)">
                                      <p:cBhvr>
                                        <p:cTn id="29" dur="500"/>
                                        <p:tgtEl>
                                          <p:spTgt spid="15369"/>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15370"/>
                                        </p:tgtEl>
                                        <p:attrNameLst>
                                          <p:attrName>style.visibility</p:attrName>
                                        </p:attrNameLst>
                                      </p:cBhvr>
                                      <p:to>
                                        <p:strVal val="visible"/>
                                      </p:to>
                                    </p:set>
                                    <p:animEffect transition="in" filter="wipe(left)">
                                      <p:cBhvr>
                                        <p:cTn id="33" dur="500"/>
                                        <p:tgtEl>
                                          <p:spTgt spid="1537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5361"/>
                                        </p:tgtEl>
                                        <p:attrNameLst>
                                          <p:attrName>style.visibility</p:attrName>
                                        </p:attrNameLst>
                                      </p:cBhvr>
                                      <p:to>
                                        <p:strVal val="visible"/>
                                      </p:to>
                                    </p:set>
                                    <p:animEffect transition="in" filter="wipe(left)">
                                      <p:cBhvr>
                                        <p:cTn id="38" dur="500"/>
                                        <p:tgtEl>
                                          <p:spTgt spid="15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2" grpId="0" animBg="1"/>
      <p:bldP spid="1536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323528" y="260648"/>
            <a:ext cx="8458200" cy="685800"/>
          </a:xfrm>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dirty="0" err="1"/>
              <a:t>WaterML</a:t>
            </a:r>
            <a:r>
              <a:rPr lang="en-US" dirty="0"/>
              <a:t> 2.0 SWG</a:t>
            </a:r>
          </a:p>
        </p:txBody>
      </p:sp>
      <p:sp>
        <p:nvSpPr>
          <p:cNvPr id="16386" name="Rectangle 3"/>
          <p:cNvSpPr>
            <a:spLocks noGrp="1" noChangeArrowheads="1"/>
          </p:cNvSpPr>
          <p:nvPr>
            <p:ph type="body" idx="1"/>
          </p:nvPr>
        </p:nvSpPr>
        <p:spPr>
          <a:xfrm>
            <a:off x="346074" y="1219200"/>
            <a:ext cx="8645525" cy="4891088"/>
          </a:xfrm>
        </p:spPr>
        <p:txBody>
          <a:bodyPr/>
          <a:lstStyle/>
          <a:p>
            <a:pPr marL="0" indent="0">
              <a:buNone/>
            </a:pPr>
            <a:r>
              <a:rPr lang="en-US" b="1" dirty="0" smtClean="0"/>
              <a:t>GOALS:</a:t>
            </a:r>
          </a:p>
          <a:p>
            <a:r>
              <a:rPr lang="en-US" sz="2000" dirty="0" smtClean="0"/>
              <a:t>Define a profile of Observations &amp; Measurements 2.0 to support exchange of hydrological observations</a:t>
            </a:r>
          </a:p>
          <a:p>
            <a:r>
              <a:rPr lang="en-US" sz="2000" dirty="0" smtClean="0"/>
              <a:t>Initial focus is in-situ monitoring producing time series: </a:t>
            </a:r>
            <a:r>
              <a:rPr lang="en-US" sz="1800" b="1" dirty="0" smtClean="0"/>
              <a:t>WaterML2  - Part 1</a:t>
            </a:r>
          </a:p>
          <a:p>
            <a:r>
              <a:rPr lang="en-US" sz="2000" dirty="0" smtClean="0"/>
              <a:t>Participants: CSIRO, SDSC (CUAHSI), USGS, Australian Bureau of Meteorology, KISTERS, NOAA, </a:t>
            </a:r>
            <a:r>
              <a:rPr lang="en-US" sz="2000" dirty="0" err="1" smtClean="0"/>
              <a:t>Deltares</a:t>
            </a:r>
            <a:r>
              <a:rPr lang="en-US" sz="2000" dirty="0" smtClean="0"/>
              <a:t>, German Institute of Hydrology plus others..</a:t>
            </a:r>
            <a:r>
              <a:rPr lang="en-AU" sz="2000" dirty="0" smtClean="0"/>
              <a:t> </a:t>
            </a:r>
          </a:p>
          <a:p>
            <a:pPr marL="0" indent="0">
              <a:buNone/>
            </a:pPr>
            <a:r>
              <a:rPr lang="en-AU" b="1" dirty="0" smtClean="0"/>
              <a:t>STATUS:</a:t>
            </a:r>
          </a:p>
          <a:p>
            <a:r>
              <a:rPr lang="en-US" sz="2000" dirty="0" smtClean="0"/>
              <a:t>Defined a conceptual model based on O&amp;M 2.0; </a:t>
            </a:r>
            <a:r>
              <a:rPr lang="en-US" sz="1800" dirty="0" smtClean="0"/>
              <a:t>ISO19123 – </a:t>
            </a:r>
            <a:r>
              <a:rPr lang="en-US" sz="1800" dirty="0" err="1" smtClean="0"/>
              <a:t>Coverages</a:t>
            </a:r>
            <a:endParaRPr lang="en-US" sz="1800" dirty="0" smtClean="0"/>
          </a:p>
          <a:p>
            <a:r>
              <a:rPr lang="en-US" sz="2000" dirty="0" smtClean="0"/>
              <a:t>Defined XML encoding using: </a:t>
            </a:r>
            <a:r>
              <a:rPr lang="en-US" sz="1800" dirty="0" smtClean="0"/>
              <a:t>OMXML 2.0; GML 3.2; SWE Common 2.0 </a:t>
            </a:r>
          </a:p>
          <a:p>
            <a:r>
              <a:rPr lang="en-US" sz="2000" dirty="0" smtClean="0"/>
              <a:t>Currently: reviewing comments from the RFC period; preparing for 60-day adoption vote</a:t>
            </a:r>
          </a:p>
          <a:p>
            <a:pPr marL="0" indent="0">
              <a:buNone/>
            </a:pPr>
            <a:endParaRPr lang="en-US" sz="1800" b="1" dirty="0" smtClean="0"/>
          </a:p>
        </p:txBody>
      </p:sp>
    </p:spTree>
    <p:extLst>
      <p:ext uri="{BB962C8B-B14F-4D97-AF65-F5344CB8AC3E}">
        <p14:creationId xmlns:p14="http://schemas.microsoft.com/office/powerpoint/2010/main" val="81170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2400" dirty="0" smtClean="0">
                <a:effectLst/>
              </a:rPr>
              <a:t>WMO </a:t>
            </a:r>
            <a:r>
              <a:rPr lang="en-GB" sz="2400" dirty="0" err="1" smtClean="0">
                <a:effectLst/>
              </a:rPr>
              <a:t>CHy</a:t>
            </a:r>
            <a:r>
              <a:rPr lang="en-GB" sz="2400" dirty="0" smtClean="0">
                <a:effectLst/>
              </a:rPr>
              <a:t> Advisory Working Group: Findings</a:t>
            </a:r>
            <a:endParaRPr lang="en-US" sz="2400" dirty="0" smtClean="0">
              <a:effectLst/>
            </a:endParaRPr>
          </a:p>
        </p:txBody>
      </p:sp>
      <p:sp>
        <p:nvSpPr>
          <p:cNvPr id="23555" name="Rectangle 3"/>
          <p:cNvSpPr>
            <a:spLocks noGrp="1" noChangeArrowheads="1"/>
          </p:cNvSpPr>
          <p:nvPr>
            <p:ph type="body" idx="1"/>
          </p:nvPr>
        </p:nvSpPr>
        <p:spPr>
          <a:xfrm>
            <a:off x="539552" y="1706265"/>
            <a:ext cx="8229600" cy="4891087"/>
          </a:xfrm>
        </p:spPr>
        <p:txBody>
          <a:bodyPr/>
          <a:lstStyle/>
          <a:p>
            <a:pPr>
              <a:buFontTx/>
              <a:buNone/>
            </a:pPr>
            <a:r>
              <a:rPr lang="en-US" sz="2000" dirty="0" smtClean="0"/>
              <a:t>Addition of a new thematic area to </a:t>
            </a:r>
            <a:r>
              <a:rPr lang="en-US" sz="2000" dirty="0" err="1" smtClean="0"/>
              <a:t>CHy</a:t>
            </a:r>
            <a:r>
              <a:rPr lang="en-US" sz="2000" dirty="0" smtClean="0"/>
              <a:t> activities on:</a:t>
            </a:r>
          </a:p>
          <a:p>
            <a:pPr>
              <a:buFontTx/>
              <a:buNone/>
            </a:pPr>
            <a:r>
              <a:rPr lang="en-US" sz="2000" dirty="0" smtClean="0"/>
              <a:t>“Data Operations and Management”</a:t>
            </a:r>
          </a:p>
          <a:p>
            <a:pPr>
              <a:buFontTx/>
              <a:buNone/>
            </a:pPr>
            <a:endParaRPr lang="en-US" sz="2000" dirty="0" smtClean="0"/>
          </a:p>
          <a:p>
            <a:pPr>
              <a:buFontTx/>
              <a:buNone/>
            </a:pPr>
            <a:r>
              <a:rPr lang="en-US" sz="2000" dirty="0" smtClean="0"/>
              <a:t>Revision of </a:t>
            </a:r>
            <a:r>
              <a:rPr lang="en-US" sz="2000" dirty="0" err="1" smtClean="0"/>
              <a:t>CHy</a:t>
            </a:r>
            <a:r>
              <a:rPr lang="en-US" sz="2000" dirty="0" smtClean="0"/>
              <a:t> structure to accommodate new thematic area</a:t>
            </a:r>
          </a:p>
          <a:p>
            <a:pPr>
              <a:buFontTx/>
              <a:buNone/>
            </a:pPr>
            <a:endParaRPr lang="en-US" sz="2000" dirty="0" smtClean="0"/>
          </a:p>
          <a:p>
            <a:pPr>
              <a:buFontTx/>
              <a:buNone/>
            </a:pPr>
            <a:r>
              <a:rPr lang="en-US" sz="2000" dirty="0" smtClean="0"/>
              <a:t>Resolution proposal for upcoming </a:t>
            </a:r>
            <a:r>
              <a:rPr lang="en-US" sz="2000" dirty="0" err="1" smtClean="0"/>
              <a:t>CHy</a:t>
            </a:r>
            <a:r>
              <a:rPr lang="en-US" sz="2000" dirty="0" smtClean="0"/>
              <a:t> session (Nov. 2012) on: </a:t>
            </a:r>
          </a:p>
          <a:p>
            <a:pPr>
              <a:buFontTx/>
              <a:buNone/>
            </a:pPr>
            <a:r>
              <a:rPr lang="en-US" sz="2000" dirty="0" smtClean="0"/>
              <a:t>“Data Exchange and Protocols, and Information Management”</a:t>
            </a:r>
          </a:p>
          <a:p>
            <a:pPr>
              <a:buFontTx/>
              <a:buNone/>
            </a:pPr>
            <a:endParaRPr lang="en-US" sz="2000" dirty="0" smtClean="0"/>
          </a:p>
          <a:p>
            <a:pPr>
              <a:buFontTx/>
              <a:buNone/>
            </a:pPr>
            <a:r>
              <a:rPr lang="en-US" sz="2000" dirty="0" smtClean="0"/>
              <a:t>Suggested topics for the scientific </a:t>
            </a:r>
            <a:r>
              <a:rPr lang="en-US" sz="2000" dirty="0" err="1" smtClean="0"/>
              <a:t>programme</a:t>
            </a:r>
            <a:r>
              <a:rPr lang="en-US" sz="2000" dirty="0" smtClean="0"/>
              <a:t> of the next </a:t>
            </a:r>
            <a:r>
              <a:rPr lang="en-US" sz="2000" dirty="0" err="1" smtClean="0"/>
              <a:t>CHy</a:t>
            </a:r>
            <a:r>
              <a:rPr lang="en-US" sz="2000" dirty="0" smtClean="0"/>
              <a:t> session:</a:t>
            </a:r>
          </a:p>
          <a:p>
            <a:pPr>
              <a:buFontTx/>
              <a:buNone/>
            </a:pPr>
            <a:r>
              <a:rPr lang="en-US" sz="2000" dirty="0" smtClean="0"/>
              <a:t>“Data exchange protocols (OGC, </a:t>
            </a:r>
            <a:r>
              <a:rPr lang="en-US" sz="2000" dirty="0" err="1" smtClean="0"/>
              <a:t>WaterML</a:t>
            </a:r>
            <a:r>
              <a:rPr lang="en-US" sz="2000" dirty="0" smtClean="0"/>
              <a:t> 2.0, etc.)” </a:t>
            </a:r>
          </a:p>
        </p:txBody>
      </p:sp>
      <p:sp>
        <p:nvSpPr>
          <p:cNvPr id="2" name="TextBox 1"/>
          <p:cNvSpPr txBox="1"/>
          <p:nvPr/>
        </p:nvSpPr>
        <p:spPr>
          <a:xfrm>
            <a:off x="3208690" y="980728"/>
            <a:ext cx="2542876" cy="400110"/>
          </a:xfrm>
          <a:prstGeom prst="rect">
            <a:avLst/>
          </a:prstGeom>
          <a:noFill/>
        </p:spPr>
        <p:txBody>
          <a:bodyPr wrap="none" rtlCol="0">
            <a:spAutoFit/>
          </a:bodyPr>
          <a:lstStyle/>
          <a:p>
            <a:r>
              <a:rPr lang="en-US" sz="2000" dirty="0" smtClean="0"/>
              <a:t>(From Ulrich Looser)</a:t>
            </a:r>
            <a:endParaRPr lang="en-US" sz="2000" dirty="0"/>
          </a:p>
        </p:txBody>
      </p:sp>
    </p:spTree>
    <p:extLst>
      <p:ext uri="{BB962C8B-B14F-4D97-AF65-F5344CB8AC3E}">
        <p14:creationId xmlns:p14="http://schemas.microsoft.com/office/powerpoint/2010/main" val="23012025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GroundWater</a:t>
            </a:r>
            <a:r>
              <a:rPr lang="en-US" dirty="0" smtClean="0"/>
              <a:t> IE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591561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539552" y="1844824"/>
            <a:ext cx="8382000" cy="411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spcBef>
                <a:spcPct val="20000"/>
              </a:spcBef>
              <a:buClr>
                <a:srgbClr val="092E5C"/>
              </a:buClr>
            </a:pPr>
            <a:r>
              <a:rPr lang="en-US" sz="2800" dirty="0">
                <a:solidFill>
                  <a:srgbClr val="092E5C"/>
                </a:solidFill>
                <a:latin typeface="Arial" pitchFamily="34" charset="0"/>
                <a:cs typeface="Arial" pitchFamily="34" charset="0"/>
              </a:rPr>
              <a:t>Background</a:t>
            </a:r>
          </a:p>
          <a:p>
            <a:pPr marL="457200" indent="-457200">
              <a:spcBef>
                <a:spcPct val="20000"/>
              </a:spcBef>
              <a:buClr>
                <a:srgbClr val="092E5C"/>
              </a:buClr>
              <a:buFontTx/>
              <a:buChar char="•"/>
            </a:pPr>
            <a:r>
              <a:rPr lang="en-US" sz="2400" b="0" dirty="0">
                <a:solidFill>
                  <a:srgbClr val="092E5C"/>
                </a:solidFill>
                <a:latin typeface="Arial" pitchFamily="34" charset="0"/>
                <a:cs typeface="Arial" pitchFamily="34" charset="0"/>
              </a:rPr>
              <a:t> Development of WaterML2 by Hydro DWG </a:t>
            </a:r>
          </a:p>
          <a:p>
            <a:pPr marL="457200" indent="-457200">
              <a:spcBef>
                <a:spcPct val="20000"/>
              </a:spcBef>
              <a:buClr>
                <a:srgbClr val="092E5C"/>
              </a:buClr>
              <a:buFontTx/>
              <a:buChar char="•"/>
            </a:pPr>
            <a:r>
              <a:rPr lang="en-US" sz="2400" b="0" dirty="0">
                <a:solidFill>
                  <a:srgbClr val="092E5C"/>
                </a:solidFill>
                <a:latin typeface="Arial" pitchFamily="34" charset="0"/>
                <a:cs typeface="Arial" pitchFamily="34" charset="0"/>
              </a:rPr>
              <a:t> USGS and GSC seek to share groundwater data </a:t>
            </a:r>
          </a:p>
          <a:p>
            <a:pPr marL="457200" indent="-457200">
              <a:spcBef>
                <a:spcPct val="20000"/>
              </a:spcBef>
              <a:buClr>
                <a:srgbClr val="092E5C"/>
              </a:buClr>
              <a:buFontTx/>
              <a:buChar char="•"/>
            </a:pPr>
            <a:endParaRPr lang="en-US" sz="2400" b="0" dirty="0">
              <a:solidFill>
                <a:srgbClr val="092E5C"/>
              </a:solidFill>
              <a:latin typeface="Arial" pitchFamily="34" charset="0"/>
              <a:cs typeface="Arial" pitchFamily="34" charset="0"/>
            </a:endParaRPr>
          </a:p>
          <a:p>
            <a:pPr marL="457200" indent="-457200">
              <a:spcBef>
                <a:spcPct val="20000"/>
              </a:spcBef>
              <a:buClr>
                <a:srgbClr val="092E5C"/>
              </a:buClr>
            </a:pPr>
            <a:r>
              <a:rPr lang="en-US" sz="2800" dirty="0">
                <a:solidFill>
                  <a:srgbClr val="092E5C"/>
                </a:solidFill>
                <a:latin typeface="Arial" pitchFamily="34" charset="0"/>
                <a:cs typeface="Arial" pitchFamily="34" charset="0"/>
              </a:rPr>
              <a:t>Goals</a:t>
            </a:r>
          </a:p>
          <a:p>
            <a:pPr marL="457200" indent="-457200">
              <a:spcBef>
                <a:spcPct val="20000"/>
              </a:spcBef>
              <a:buClr>
                <a:srgbClr val="092E5C"/>
              </a:buClr>
              <a:buFontTx/>
              <a:buAutoNum type="arabicPeriod"/>
            </a:pPr>
            <a:r>
              <a:rPr lang="en-US" sz="2400" b="0" dirty="0">
                <a:solidFill>
                  <a:srgbClr val="092E5C"/>
                </a:solidFill>
                <a:latin typeface="Arial" pitchFamily="34" charset="0"/>
                <a:cs typeface="Arial" pitchFamily="34" charset="0"/>
              </a:rPr>
              <a:t> Test WaterML2 with OGC services (WMS, SOS, WFS) and GWML1</a:t>
            </a:r>
          </a:p>
          <a:p>
            <a:pPr marL="457200" indent="-457200">
              <a:spcBef>
                <a:spcPct val="20000"/>
              </a:spcBef>
              <a:buClr>
                <a:srgbClr val="092E5C"/>
              </a:buClr>
              <a:buFontTx/>
              <a:buAutoNum type="arabicPeriod"/>
            </a:pPr>
            <a:r>
              <a:rPr lang="en-US" sz="2400" b="0" dirty="0">
                <a:solidFill>
                  <a:srgbClr val="092E5C"/>
                </a:solidFill>
                <a:latin typeface="Arial" pitchFamily="34" charset="0"/>
                <a:cs typeface="Arial" pitchFamily="34" charset="0"/>
              </a:rPr>
              <a:t> US and Canada groundwater data interoperability</a:t>
            </a:r>
          </a:p>
          <a:p>
            <a:pPr marL="457200" indent="-457200">
              <a:spcBef>
                <a:spcPct val="20000"/>
              </a:spcBef>
              <a:buClr>
                <a:srgbClr val="092E5C"/>
              </a:buClr>
              <a:buFontTx/>
              <a:buAutoNum type="arabicPeriod"/>
            </a:pPr>
            <a:r>
              <a:rPr lang="en-US" sz="2400" b="0" dirty="0">
                <a:solidFill>
                  <a:srgbClr val="092E5C"/>
                </a:solidFill>
                <a:latin typeface="Arial" pitchFamily="34" charset="0"/>
                <a:cs typeface="Arial" pitchFamily="34" charset="0"/>
              </a:rPr>
              <a:t> OGC standards comments/changes</a:t>
            </a:r>
          </a:p>
        </p:txBody>
      </p:sp>
    </p:spTree>
    <p:extLst>
      <p:ext uri="{BB962C8B-B14F-4D97-AF65-F5344CB8AC3E}">
        <p14:creationId xmlns:p14="http://schemas.microsoft.com/office/powerpoint/2010/main" val="24919722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dissolve">
                                      <p:cBhvr>
                                        <p:cTn id="7" dur="5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467544" y="1772816"/>
            <a:ext cx="8532440" cy="4464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spcBef>
                <a:spcPct val="20000"/>
              </a:spcBef>
              <a:buClr>
                <a:srgbClr val="092E5C"/>
              </a:buClr>
            </a:pPr>
            <a:r>
              <a:rPr lang="en-US" sz="2400" dirty="0">
                <a:solidFill>
                  <a:srgbClr val="092E5C"/>
                </a:solidFill>
                <a:latin typeface="Arial" pitchFamily="34" charset="0"/>
                <a:cs typeface="Arial" pitchFamily="34" charset="0"/>
              </a:rPr>
              <a:t>Results </a:t>
            </a:r>
          </a:p>
          <a:p>
            <a:pPr marL="457200" indent="-457200">
              <a:spcBef>
                <a:spcPct val="50000"/>
              </a:spcBef>
              <a:buClr>
                <a:srgbClr val="092E5C"/>
              </a:buClr>
              <a:buFontTx/>
              <a:buAutoNum type="arabicPeriod"/>
            </a:pPr>
            <a:r>
              <a:rPr lang="en-US" sz="2000" dirty="0">
                <a:solidFill>
                  <a:srgbClr val="092E5C"/>
                </a:solidFill>
                <a:latin typeface="Arial" pitchFamily="34" charset="0"/>
                <a:cs typeface="Arial" pitchFamily="34" charset="0"/>
              </a:rPr>
              <a:t> WaterML2 and GWML1 interaction successful</a:t>
            </a:r>
          </a:p>
          <a:p>
            <a:pPr marL="457200" indent="-457200">
              <a:spcBef>
                <a:spcPct val="50000"/>
              </a:spcBef>
              <a:buClr>
                <a:srgbClr val="092E5C"/>
              </a:buClr>
              <a:buFontTx/>
              <a:buAutoNum type="arabicPeriod"/>
            </a:pPr>
            <a:r>
              <a:rPr lang="en-US" sz="2000" dirty="0">
                <a:solidFill>
                  <a:srgbClr val="092E5C"/>
                </a:solidFill>
                <a:latin typeface="Arial" pitchFamily="34" charset="0"/>
                <a:cs typeface="Arial" pitchFamily="34" charset="0"/>
              </a:rPr>
              <a:t> Cross-border data interoperability achieved</a:t>
            </a:r>
          </a:p>
          <a:p>
            <a:pPr marL="457200" indent="-457200">
              <a:spcBef>
                <a:spcPct val="50000"/>
              </a:spcBef>
              <a:buClr>
                <a:srgbClr val="092E5C"/>
              </a:buClr>
              <a:buFontTx/>
              <a:buAutoNum type="arabicPeriod"/>
            </a:pPr>
            <a:r>
              <a:rPr lang="en-US" sz="2000" dirty="0">
                <a:solidFill>
                  <a:srgbClr val="092E5C"/>
                </a:solidFill>
                <a:latin typeface="Arial" pitchFamily="34" charset="0"/>
                <a:cs typeface="Arial" pitchFamily="34" charset="0"/>
              </a:rPr>
              <a:t> Feedback to OGC:</a:t>
            </a:r>
          </a:p>
          <a:p>
            <a:pPr marL="838200" lvl="1" indent="-381000">
              <a:spcBef>
                <a:spcPct val="50000"/>
              </a:spcBef>
              <a:buClr>
                <a:srgbClr val="092E5C"/>
              </a:buClr>
              <a:buFontTx/>
              <a:buChar char="–"/>
            </a:pPr>
            <a:r>
              <a:rPr lang="en-US" sz="2000" b="0" dirty="0">
                <a:solidFill>
                  <a:srgbClr val="092E5C"/>
                </a:solidFill>
                <a:latin typeface="Arial" pitchFamily="34" charset="0"/>
                <a:cs typeface="Arial" pitchFamily="34" charset="0"/>
              </a:rPr>
              <a:t> SOS profile elements: 13</a:t>
            </a:r>
          </a:p>
          <a:p>
            <a:pPr marL="838200" lvl="1" indent="-381000">
              <a:spcBef>
                <a:spcPct val="25000"/>
              </a:spcBef>
              <a:buClr>
                <a:srgbClr val="092E5C"/>
              </a:buClr>
              <a:buFontTx/>
              <a:buChar char="–"/>
            </a:pPr>
            <a:r>
              <a:rPr lang="en-US" sz="2000" b="0" dirty="0">
                <a:solidFill>
                  <a:srgbClr val="092E5C"/>
                </a:solidFill>
                <a:latin typeface="Arial" pitchFamily="34" charset="0"/>
                <a:cs typeface="Arial" pitchFamily="34" charset="0"/>
              </a:rPr>
              <a:t> WFS profile elements: 3</a:t>
            </a:r>
          </a:p>
          <a:p>
            <a:pPr marL="838200" lvl="1" indent="-381000">
              <a:spcBef>
                <a:spcPct val="25000"/>
              </a:spcBef>
              <a:buClr>
                <a:srgbClr val="092E5C"/>
              </a:buClr>
              <a:buFontTx/>
              <a:buChar char="–"/>
            </a:pPr>
            <a:r>
              <a:rPr lang="en-US" sz="2000" b="0" dirty="0">
                <a:solidFill>
                  <a:srgbClr val="092E5C"/>
                </a:solidFill>
                <a:latin typeface="Arial" pitchFamily="34" charset="0"/>
                <a:cs typeface="Arial" pitchFamily="34" charset="0"/>
              </a:rPr>
              <a:t> WaterML2 profile elements: 7</a:t>
            </a:r>
          </a:p>
          <a:p>
            <a:pPr marL="838200" lvl="1" indent="-381000">
              <a:spcBef>
                <a:spcPct val="25000"/>
              </a:spcBef>
              <a:buClr>
                <a:srgbClr val="092E5C"/>
              </a:buClr>
              <a:buFontTx/>
              <a:buChar char="–"/>
            </a:pPr>
            <a:r>
              <a:rPr lang="en-US" sz="2000" b="0" dirty="0">
                <a:solidFill>
                  <a:srgbClr val="092E5C"/>
                </a:solidFill>
                <a:latin typeface="Arial" pitchFamily="34" charset="0"/>
                <a:cs typeface="Arial" pitchFamily="34" charset="0"/>
              </a:rPr>
              <a:t> GWML profile elements: 1</a:t>
            </a:r>
          </a:p>
          <a:p>
            <a:pPr marL="838200" lvl="1" indent="-381000">
              <a:spcBef>
                <a:spcPct val="25000"/>
              </a:spcBef>
              <a:buClr>
                <a:srgbClr val="092E5C"/>
              </a:buClr>
              <a:buFontTx/>
              <a:buChar char="–"/>
            </a:pPr>
            <a:r>
              <a:rPr lang="en-US" sz="2000" b="0" dirty="0">
                <a:solidFill>
                  <a:srgbClr val="092E5C"/>
                </a:solidFill>
                <a:latin typeface="Arial" pitchFamily="34" charset="0"/>
                <a:cs typeface="Arial" pitchFamily="34" charset="0"/>
              </a:rPr>
              <a:t> Standards recommendations: 9</a:t>
            </a:r>
          </a:p>
        </p:txBody>
      </p:sp>
    </p:spTree>
    <p:extLst>
      <p:ext uri="{BB962C8B-B14F-4D97-AF65-F5344CB8AC3E}">
        <p14:creationId xmlns:p14="http://schemas.microsoft.com/office/powerpoint/2010/main" val="1523175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dissolve">
                                      <p:cBhvr>
                                        <p:cTn id="7" dur="5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ChangeArrowheads="1"/>
          </p:cNvSpPr>
          <p:nvPr/>
        </p:nvSpPr>
        <p:spPr bwMode="auto">
          <a:xfrm>
            <a:off x="2051720" y="908720"/>
            <a:ext cx="6781800" cy="1066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rgbClr val="092E5C"/>
              </a:buClr>
            </a:pPr>
            <a:r>
              <a:rPr lang="en-US" sz="2400" dirty="0">
                <a:solidFill>
                  <a:srgbClr val="092E5C"/>
                </a:solidFill>
                <a:latin typeface="Arial" pitchFamily="34" charset="0"/>
                <a:cs typeface="Arial" pitchFamily="34" charset="0"/>
              </a:rPr>
              <a:t>Result2: cross-border interoperability… data</a:t>
            </a:r>
          </a:p>
          <a:p>
            <a:pPr>
              <a:spcBef>
                <a:spcPct val="50000"/>
              </a:spcBef>
              <a:buClr>
                <a:srgbClr val="092E5C"/>
              </a:buClr>
              <a:buFontTx/>
              <a:buChar char="•"/>
            </a:pPr>
            <a:endParaRPr lang="en-US" sz="2400" b="0" dirty="0">
              <a:solidFill>
                <a:srgbClr val="092E5C"/>
              </a:solidFill>
              <a:latin typeface="Arial" pitchFamily="34" charset="0"/>
              <a:cs typeface="Arial" pitchFamily="34" charset="0"/>
            </a:endParaRPr>
          </a:p>
        </p:txBody>
      </p:sp>
      <p:grpSp>
        <p:nvGrpSpPr>
          <p:cNvPr id="47107" name="Group 3"/>
          <p:cNvGrpSpPr>
            <a:grpSpLocks/>
          </p:cNvGrpSpPr>
          <p:nvPr/>
        </p:nvGrpSpPr>
        <p:grpSpPr bwMode="auto">
          <a:xfrm>
            <a:off x="2590800" y="1828800"/>
            <a:ext cx="4953000" cy="3429000"/>
            <a:chOff x="2304" y="1056"/>
            <a:chExt cx="3264" cy="2304"/>
          </a:xfrm>
        </p:grpSpPr>
        <p:pic>
          <p:nvPicPr>
            <p:cNvPr id="471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4" y="1056"/>
              <a:ext cx="3264" cy="2304"/>
            </a:xfrm>
            <a:prstGeom prst="rect">
              <a:avLst/>
            </a:prstGeom>
            <a:noFill/>
            <a:ln w="9525">
              <a:solidFill>
                <a:schemeClr val="bg2"/>
              </a:solidFill>
              <a:miter lim="800000"/>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pic>
        <p:sp>
          <p:nvSpPr>
            <p:cNvPr id="47109" name="Oval 5"/>
            <p:cNvSpPr>
              <a:spLocks noChangeArrowheads="1"/>
            </p:cNvSpPr>
            <p:nvPr/>
          </p:nvSpPr>
          <p:spPr bwMode="auto">
            <a:xfrm>
              <a:off x="3392" y="2131"/>
              <a:ext cx="189" cy="205"/>
            </a:xfrm>
            <a:prstGeom prst="ellipse">
              <a:avLst/>
            </a:prstGeom>
            <a:noFill/>
            <a:ln w="57150">
              <a:solidFill>
                <a:schemeClr val="bg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endParaRPr lang="en-US"/>
            </a:p>
          </p:txBody>
        </p:sp>
        <p:sp>
          <p:nvSpPr>
            <p:cNvPr id="47110" name="Oval 6"/>
            <p:cNvSpPr>
              <a:spLocks noChangeArrowheads="1"/>
            </p:cNvSpPr>
            <p:nvPr/>
          </p:nvSpPr>
          <p:spPr bwMode="auto">
            <a:xfrm>
              <a:off x="4527" y="2541"/>
              <a:ext cx="190" cy="205"/>
            </a:xfrm>
            <a:prstGeom prst="ellipse">
              <a:avLst/>
            </a:prstGeom>
            <a:noFill/>
            <a:ln w="5715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endParaRPr lang="en-US"/>
            </a:p>
          </p:txBody>
        </p:sp>
      </p:grpSp>
      <p:grpSp>
        <p:nvGrpSpPr>
          <p:cNvPr id="47111" name="Group 7"/>
          <p:cNvGrpSpPr>
            <a:grpSpLocks/>
          </p:cNvGrpSpPr>
          <p:nvPr/>
        </p:nvGrpSpPr>
        <p:grpSpPr bwMode="auto">
          <a:xfrm>
            <a:off x="990600" y="4419600"/>
            <a:ext cx="3886200" cy="1905000"/>
            <a:chOff x="480" y="2592"/>
            <a:chExt cx="2256" cy="1092"/>
          </a:xfrm>
        </p:grpSpPr>
        <p:pic>
          <p:nvPicPr>
            <p:cNvPr id="4711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 y="2592"/>
              <a:ext cx="2256" cy="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13" name="Text Box 9"/>
            <p:cNvSpPr txBox="1">
              <a:spLocks noChangeArrowheads="1"/>
            </p:cNvSpPr>
            <p:nvPr/>
          </p:nvSpPr>
          <p:spPr bwMode="auto">
            <a:xfrm>
              <a:off x="1152" y="2736"/>
              <a:ext cx="1440" cy="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CA" sz="1200">
                  <a:latin typeface="Arial" pitchFamily="34" charset="0"/>
                </a:rPr>
                <a:t>USGS groundwater level</a:t>
              </a:r>
            </a:p>
          </p:txBody>
        </p:sp>
      </p:grpSp>
      <p:grpSp>
        <p:nvGrpSpPr>
          <p:cNvPr id="47114" name="Group 10"/>
          <p:cNvGrpSpPr>
            <a:grpSpLocks/>
          </p:cNvGrpSpPr>
          <p:nvPr/>
        </p:nvGrpSpPr>
        <p:grpSpPr bwMode="auto">
          <a:xfrm>
            <a:off x="4876800" y="4419600"/>
            <a:ext cx="3886200" cy="1905000"/>
            <a:chOff x="3408" y="2592"/>
            <a:chExt cx="2256" cy="1104"/>
          </a:xfrm>
        </p:grpSpPr>
        <p:pic>
          <p:nvPicPr>
            <p:cNvPr id="47115"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8" y="2592"/>
              <a:ext cx="2256" cy="1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16" name="Text Box 12"/>
            <p:cNvSpPr txBox="1">
              <a:spLocks noChangeArrowheads="1"/>
            </p:cNvSpPr>
            <p:nvPr/>
          </p:nvSpPr>
          <p:spPr bwMode="auto">
            <a:xfrm>
              <a:off x="4176" y="2736"/>
              <a:ext cx="1440" cy="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CA" sz="1200">
                  <a:latin typeface="Arial" pitchFamily="34" charset="0"/>
                </a:rPr>
                <a:t>Ontario groundwater level</a:t>
              </a:r>
            </a:p>
          </p:txBody>
        </p:sp>
      </p:grpSp>
    </p:spTree>
    <p:extLst>
      <p:ext uri="{BB962C8B-B14F-4D97-AF65-F5344CB8AC3E}">
        <p14:creationId xmlns:p14="http://schemas.microsoft.com/office/powerpoint/2010/main" val="1347150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dissolve">
                                      <p:cBhvr>
                                        <p:cTn id="7" dur="500"/>
                                        <p:tgtEl>
                                          <p:spTgt spid="47106"/>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47107"/>
                                        </p:tgtEl>
                                        <p:attrNameLst>
                                          <p:attrName>style.visibility</p:attrName>
                                        </p:attrNameLst>
                                      </p:cBhvr>
                                      <p:to>
                                        <p:strVal val="visible"/>
                                      </p:to>
                                    </p:set>
                                    <p:animEffect transition="in" filter="dissolve">
                                      <p:cBhvr>
                                        <p:cTn id="11" dur="500"/>
                                        <p:tgtEl>
                                          <p:spTgt spid="4710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47111"/>
                                        </p:tgtEl>
                                        <p:attrNameLst>
                                          <p:attrName>style.visibility</p:attrName>
                                        </p:attrNameLst>
                                      </p:cBhvr>
                                      <p:to>
                                        <p:strVal val="visible"/>
                                      </p:to>
                                    </p:set>
                                    <p:animEffect transition="in" filter="dissolve">
                                      <p:cBhvr>
                                        <p:cTn id="16" dur="500"/>
                                        <p:tgtEl>
                                          <p:spTgt spid="47111"/>
                                        </p:tgtEl>
                                      </p:cBhvr>
                                    </p:animEffect>
                                  </p:childTnLst>
                                </p:cTn>
                              </p:par>
                              <p:par>
                                <p:cTn id="17" presetID="9" presetClass="entr" presetSubtype="0" fill="hold" nodeType="withEffect">
                                  <p:stCondLst>
                                    <p:cond delay="0"/>
                                  </p:stCondLst>
                                  <p:childTnLst>
                                    <p:set>
                                      <p:cBhvr>
                                        <p:cTn id="18" dur="1" fill="hold">
                                          <p:stCondLst>
                                            <p:cond delay="0"/>
                                          </p:stCondLst>
                                        </p:cTn>
                                        <p:tgtEl>
                                          <p:spTgt spid="47114"/>
                                        </p:tgtEl>
                                        <p:attrNameLst>
                                          <p:attrName>style.visibility</p:attrName>
                                        </p:attrNameLst>
                                      </p:cBhvr>
                                      <p:to>
                                        <p:strVal val="visible"/>
                                      </p:to>
                                    </p:set>
                                    <p:animEffect transition="in" filter="dissolve">
                                      <p:cBhvr>
                                        <p:cTn id="19" dur="500"/>
                                        <p:tgtEl>
                                          <p:spTgt spid="47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Water IE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6515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Water - our most valuable asset but ...</a:t>
            </a:r>
            <a:endParaRPr lang="en-AU" dirty="0"/>
          </a:p>
        </p:txBody>
      </p:sp>
      <p:sp>
        <p:nvSpPr>
          <p:cNvPr id="3" name="Content Placeholder 2"/>
          <p:cNvSpPr>
            <a:spLocks noGrp="1"/>
          </p:cNvSpPr>
          <p:nvPr>
            <p:ph idx="1"/>
          </p:nvPr>
        </p:nvSpPr>
        <p:spPr/>
        <p:txBody>
          <a:bodyPr/>
          <a:lstStyle/>
          <a:p>
            <a:r>
              <a:rPr lang="en-AU" dirty="0" smtClean="0"/>
              <a:t>In many places we can’t assess </a:t>
            </a:r>
          </a:p>
          <a:p>
            <a:pPr lvl="1"/>
            <a:r>
              <a:rPr lang="en-AU" dirty="0" smtClean="0"/>
              <a:t>How much we have</a:t>
            </a:r>
          </a:p>
          <a:p>
            <a:pPr lvl="1"/>
            <a:r>
              <a:rPr lang="en-AU" dirty="0" smtClean="0"/>
              <a:t>Where it is</a:t>
            </a:r>
          </a:p>
          <a:p>
            <a:pPr lvl="1"/>
            <a:r>
              <a:rPr lang="en-AU" dirty="0" smtClean="0"/>
              <a:t>Who owns it</a:t>
            </a:r>
          </a:p>
          <a:p>
            <a:pPr lvl="1"/>
            <a:r>
              <a:rPr lang="en-AU" dirty="0" smtClean="0"/>
              <a:t>What it is fit for</a:t>
            </a:r>
          </a:p>
          <a:p>
            <a:pPr lvl="1"/>
            <a:r>
              <a:rPr lang="en-AU" dirty="0" smtClean="0"/>
              <a:t>How much we will have</a:t>
            </a:r>
          </a:p>
          <a:p>
            <a:pPr lvl="1"/>
            <a:r>
              <a:rPr lang="en-AU" dirty="0" smtClean="0"/>
              <a:t>Where it will be</a:t>
            </a:r>
          </a:p>
          <a:p>
            <a:pPr marL="0" indent="0">
              <a:buNone/>
            </a:pPr>
            <a:endParaRPr lang="en-AU"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MS PGothic" pitchFamily="34" charset="-128"/>
              </a:rPr>
              <a:t>Surface Water IE: Aims</a:t>
            </a:r>
          </a:p>
        </p:txBody>
      </p:sp>
      <p:sp>
        <p:nvSpPr>
          <p:cNvPr id="17410" name="Content Placeholder 2"/>
          <p:cNvSpPr>
            <a:spLocks noGrp="1"/>
          </p:cNvSpPr>
          <p:nvPr>
            <p:ph idx="1"/>
          </p:nvPr>
        </p:nvSpPr>
        <p:spPr>
          <a:xfrm>
            <a:off x="381000" y="1143000"/>
            <a:ext cx="8458200" cy="4891088"/>
          </a:xfrm>
        </p:spPr>
        <p:txBody>
          <a:bodyPr>
            <a:normAutofit lnSpcReduction="10000"/>
          </a:bodyPr>
          <a:lstStyle/>
          <a:p>
            <a:pPr>
              <a:defRPr/>
            </a:pPr>
            <a:r>
              <a:rPr lang="en-US">
                <a:ea typeface="ＭＳ Ｐゴシック" charset="0"/>
              </a:rPr>
              <a:t>(1)	Advancing the development of WaterML 2.0 to the sub domain of surface water observations.</a:t>
            </a:r>
          </a:p>
          <a:p>
            <a:pPr>
              <a:defRPr/>
            </a:pPr>
            <a:r>
              <a:rPr lang="en-US">
                <a:ea typeface="ＭＳ Ｐゴシック" charset="0"/>
              </a:rPr>
              <a:t>(2)	Test compatibility of WaterML 2.0 with existing services and with implementation of the OGC SOS, WFS, WMS standards;</a:t>
            </a:r>
          </a:p>
          <a:p>
            <a:pPr>
              <a:defRPr/>
            </a:pPr>
            <a:r>
              <a:rPr lang="en-US">
                <a:ea typeface="ＭＳ Ｐゴシック" charset="0"/>
              </a:rPr>
              <a:t>(3)	Advance exchange of surface water data between Germany and France in the cross-border area of the Rhine/Rhin river.</a:t>
            </a:r>
          </a:p>
          <a:p>
            <a:pPr>
              <a:defRPr/>
            </a:pPr>
            <a:r>
              <a:rPr lang="en-US">
                <a:ea typeface="ＭＳ Ｐゴシック" charset="0"/>
              </a:rPr>
              <a:t>(4)	Test compatibility of WaterML 2.0 for use with hydrological forecasting systems.</a:t>
            </a:r>
          </a:p>
          <a:p>
            <a:pPr>
              <a:defRPr/>
            </a:pPr>
            <a:r>
              <a:rPr lang="en-US">
                <a:ea typeface="ＭＳ Ｐゴシック" charset="0"/>
              </a:rPr>
              <a:t>(5)	Establish a limited surface water feature model and vocabularies suitable for the provision of surface water data using WaterML 2.0.</a:t>
            </a:r>
          </a:p>
          <a:p>
            <a:pPr>
              <a:defRPr/>
            </a:pPr>
            <a:endParaRPr lang="en-US">
              <a:ea typeface="ＭＳ Ｐゴシック" charset="0"/>
            </a:endParaRPr>
          </a:p>
        </p:txBody>
      </p:sp>
      <p:sp>
        <p:nvSpPr>
          <p:cNvPr id="1741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b="1">
                <a:solidFill>
                  <a:schemeClr val="tx1"/>
                </a:solidFill>
                <a:latin typeface="CG Times"/>
                <a:ea typeface="MS PGothic" pitchFamily="34" charset="-128"/>
              </a:defRPr>
            </a:lvl1pPr>
            <a:lvl2pPr marL="742950" indent="-285750" eaLnBrk="0" hangingPunct="0">
              <a:defRPr sz="1000" b="1">
                <a:solidFill>
                  <a:schemeClr val="tx1"/>
                </a:solidFill>
                <a:latin typeface="CG Times"/>
                <a:ea typeface="MS PGothic" pitchFamily="34" charset="-128"/>
              </a:defRPr>
            </a:lvl2pPr>
            <a:lvl3pPr marL="1143000" indent="-228600" eaLnBrk="0" hangingPunct="0">
              <a:defRPr sz="1000" b="1">
                <a:solidFill>
                  <a:schemeClr val="tx1"/>
                </a:solidFill>
                <a:latin typeface="CG Times"/>
                <a:ea typeface="MS PGothic" pitchFamily="34" charset="-128"/>
              </a:defRPr>
            </a:lvl3pPr>
            <a:lvl4pPr marL="1600200" indent="-228600" eaLnBrk="0" hangingPunct="0">
              <a:defRPr sz="1000" b="1">
                <a:solidFill>
                  <a:schemeClr val="tx1"/>
                </a:solidFill>
                <a:latin typeface="CG Times"/>
                <a:ea typeface="MS PGothic" pitchFamily="34" charset="-128"/>
              </a:defRPr>
            </a:lvl4pPr>
            <a:lvl5pPr marL="2057400" indent="-228600" eaLnBrk="0" hangingPunct="0">
              <a:defRPr sz="1000" b="1">
                <a:solidFill>
                  <a:schemeClr val="tx1"/>
                </a:solidFill>
                <a:latin typeface="CG Times"/>
                <a:ea typeface="MS PGothic" pitchFamily="34" charset="-128"/>
              </a:defRPr>
            </a:lvl5pPr>
            <a:lvl6pPr marL="2514600" indent="-228600" eaLnBrk="0" fontAlgn="base" hangingPunct="0">
              <a:spcBef>
                <a:spcPct val="0"/>
              </a:spcBef>
              <a:spcAft>
                <a:spcPct val="0"/>
              </a:spcAft>
              <a:defRPr sz="1000" b="1">
                <a:solidFill>
                  <a:schemeClr val="tx1"/>
                </a:solidFill>
                <a:latin typeface="CG Times"/>
                <a:ea typeface="MS PGothic" pitchFamily="34" charset="-128"/>
              </a:defRPr>
            </a:lvl6pPr>
            <a:lvl7pPr marL="2971800" indent="-228600" eaLnBrk="0" fontAlgn="base" hangingPunct="0">
              <a:spcBef>
                <a:spcPct val="0"/>
              </a:spcBef>
              <a:spcAft>
                <a:spcPct val="0"/>
              </a:spcAft>
              <a:defRPr sz="1000" b="1">
                <a:solidFill>
                  <a:schemeClr val="tx1"/>
                </a:solidFill>
                <a:latin typeface="CG Times"/>
                <a:ea typeface="MS PGothic" pitchFamily="34" charset="-128"/>
              </a:defRPr>
            </a:lvl7pPr>
            <a:lvl8pPr marL="3429000" indent="-228600" eaLnBrk="0" fontAlgn="base" hangingPunct="0">
              <a:spcBef>
                <a:spcPct val="0"/>
              </a:spcBef>
              <a:spcAft>
                <a:spcPct val="0"/>
              </a:spcAft>
              <a:defRPr sz="1000" b="1">
                <a:solidFill>
                  <a:schemeClr val="tx1"/>
                </a:solidFill>
                <a:latin typeface="CG Times"/>
                <a:ea typeface="MS PGothic" pitchFamily="34" charset="-128"/>
              </a:defRPr>
            </a:lvl8pPr>
            <a:lvl9pPr marL="3886200" indent="-228600" eaLnBrk="0" fontAlgn="base" hangingPunct="0">
              <a:spcBef>
                <a:spcPct val="0"/>
              </a:spcBef>
              <a:spcAft>
                <a:spcPct val="0"/>
              </a:spcAft>
              <a:defRPr sz="1000" b="1">
                <a:solidFill>
                  <a:schemeClr val="tx1"/>
                </a:solidFill>
                <a:latin typeface="CG Times"/>
                <a:ea typeface="MS PGothic" pitchFamily="34" charset="-128"/>
              </a:defRPr>
            </a:lvl9pPr>
          </a:lstStyle>
          <a:p>
            <a:r>
              <a:rPr lang="en-US" sz="900" b="0">
                <a:solidFill>
                  <a:srgbClr val="092E5C"/>
                </a:solidFill>
                <a:latin typeface="Arial" pitchFamily="34" charset="0"/>
              </a:rPr>
              <a:t>© 2010 Open Geospatial Consortium, Inc.</a:t>
            </a:r>
          </a:p>
        </p:txBody>
      </p:sp>
      <p:sp>
        <p:nvSpPr>
          <p:cNvPr id="17412" name="Slide Number Placeholder 4"/>
          <p:cNvSpPr>
            <a:spLocks noGrp="1"/>
          </p:cNvSpPr>
          <p:nvPr>
            <p:ph type="sldNum" sz="quarter" idx="4294967295"/>
          </p:nvPr>
        </p:nvSpPr>
        <p:spPr>
          <a:xfrm>
            <a:off x="6896100" y="6553200"/>
            <a:ext cx="1905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b="1">
                <a:solidFill>
                  <a:schemeClr val="tx1"/>
                </a:solidFill>
                <a:latin typeface="CG Times"/>
                <a:ea typeface="MS PGothic" pitchFamily="34" charset="-128"/>
              </a:defRPr>
            </a:lvl1pPr>
            <a:lvl2pPr marL="742950" indent="-285750" eaLnBrk="0" hangingPunct="0">
              <a:defRPr sz="1000" b="1">
                <a:solidFill>
                  <a:schemeClr val="tx1"/>
                </a:solidFill>
                <a:latin typeface="CG Times"/>
                <a:ea typeface="MS PGothic" pitchFamily="34" charset="-128"/>
              </a:defRPr>
            </a:lvl2pPr>
            <a:lvl3pPr marL="1143000" indent="-228600" eaLnBrk="0" hangingPunct="0">
              <a:defRPr sz="1000" b="1">
                <a:solidFill>
                  <a:schemeClr val="tx1"/>
                </a:solidFill>
                <a:latin typeface="CG Times"/>
                <a:ea typeface="MS PGothic" pitchFamily="34" charset="-128"/>
              </a:defRPr>
            </a:lvl3pPr>
            <a:lvl4pPr marL="1600200" indent="-228600" eaLnBrk="0" hangingPunct="0">
              <a:defRPr sz="1000" b="1">
                <a:solidFill>
                  <a:schemeClr val="tx1"/>
                </a:solidFill>
                <a:latin typeface="CG Times"/>
                <a:ea typeface="MS PGothic" pitchFamily="34" charset="-128"/>
              </a:defRPr>
            </a:lvl4pPr>
            <a:lvl5pPr marL="2057400" indent="-228600" eaLnBrk="0" hangingPunct="0">
              <a:defRPr sz="1000" b="1">
                <a:solidFill>
                  <a:schemeClr val="tx1"/>
                </a:solidFill>
                <a:latin typeface="CG Times"/>
                <a:ea typeface="MS PGothic" pitchFamily="34" charset="-128"/>
              </a:defRPr>
            </a:lvl5pPr>
            <a:lvl6pPr marL="2514600" indent="-228600" eaLnBrk="0" fontAlgn="base" hangingPunct="0">
              <a:spcBef>
                <a:spcPct val="0"/>
              </a:spcBef>
              <a:spcAft>
                <a:spcPct val="0"/>
              </a:spcAft>
              <a:defRPr sz="1000" b="1">
                <a:solidFill>
                  <a:schemeClr val="tx1"/>
                </a:solidFill>
                <a:latin typeface="CG Times"/>
                <a:ea typeface="MS PGothic" pitchFamily="34" charset="-128"/>
              </a:defRPr>
            </a:lvl6pPr>
            <a:lvl7pPr marL="2971800" indent="-228600" eaLnBrk="0" fontAlgn="base" hangingPunct="0">
              <a:spcBef>
                <a:spcPct val="0"/>
              </a:spcBef>
              <a:spcAft>
                <a:spcPct val="0"/>
              </a:spcAft>
              <a:defRPr sz="1000" b="1">
                <a:solidFill>
                  <a:schemeClr val="tx1"/>
                </a:solidFill>
                <a:latin typeface="CG Times"/>
                <a:ea typeface="MS PGothic" pitchFamily="34" charset="-128"/>
              </a:defRPr>
            </a:lvl7pPr>
            <a:lvl8pPr marL="3429000" indent="-228600" eaLnBrk="0" fontAlgn="base" hangingPunct="0">
              <a:spcBef>
                <a:spcPct val="0"/>
              </a:spcBef>
              <a:spcAft>
                <a:spcPct val="0"/>
              </a:spcAft>
              <a:defRPr sz="1000" b="1">
                <a:solidFill>
                  <a:schemeClr val="tx1"/>
                </a:solidFill>
                <a:latin typeface="CG Times"/>
                <a:ea typeface="MS PGothic" pitchFamily="34" charset="-128"/>
              </a:defRPr>
            </a:lvl8pPr>
            <a:lvl9pPr marL="3886200" indent="-228600" eaLnBrk="0" fontAlgn="base" hangingPunct="0">
              <a:spcBef>
                <a:spcPct val="0"/>
              </a:spcBef>
              <a:spcAft>
                <a:spcPct val="0"/>
              </a:spcAft>
              <a:defRPr sz="1000" b="1">
                <a:solidFill>
                  <a:schemeClr val="tx1"/>
                </a:solidFill>
                <a:latin typeface="CG Times"/>
                <a:ea typeface="MS PGothic" pitchFamily="34" charset="-128"/>
              </a:defRPr>
            </a:lvl9pPr>
          </a:lstStyle>
          <a:p>
            <a:fld id="{227F8CB6-8C3C-4B7C-A357-DB645BBD6EC2}" type="slidenum">
              <a:rPr lang="en-US" sz="900" b="0">
                <a:solidFill>
                  <a:srgbClr val="092E5C"/>
                </a:solidFill>
                <a:latin typeface="Arial" pitchFamily="34" charset="0"/>
              </a:rPr>
              <a:pPr/>
              <a:t>20</a:t>
            </a:fld>
            <a:endParaRPr lang="en-US" sz="900" b="0">
              <a:solidFill>
                <a:srgbClr val="092E5C"/>
              </a:solidFill>
              <a:latin typeface="Arial" pitchFamily="34" charset="0"/>
            </a:endParaRPr>
          </a:p>
        </p:txBody>
      </p:sp>
    </p:spTree>
    <p:extLst>
      <p:ext uri="{BB962C8B-B14F-4D97-AF65-F5344CB8AC3E}">
        <p14:creationId xmlns:p14="http://schemas.microsoft.com/office/powerpoint/2010/main" val="31802686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cs typeface="MS PGothic" pitchFamily="34" charset="-128"/>
              </a:rPr>
              <a:t>Use Cases</a:t>
            </a:r>
          </a:p>
        </p:txBody>
      </p:sp>
      <p:sp>
        <p:nvSpPr>
          <p:cNvPr id="18434" name="Content Placeholder 2"/>
          <p:cNvSpPr>
            <a:spLocks noGrp="1"/>
          </p:cNvSpPr>
          <p:nvPr>
            <p:ph idx="1"/>
          </p:nvPr>
        </p:nvSpPr>
        <p:spPr/>
        <p:txBody>
          <a:bodyPr>
            <a:normAutofit/>
          </a:bodyPr>
          <a:lstStyle/>
          <a:p>
            <a:pPr marL="457200" indent="-457200">
              <a:buFontTx/>
              <a:buAutoNum type="arabicPeriod"/>
            </a:pPr>
            <a:r>
              <a:rPr lang="en-US" dirty="0" smtClean="0">
                <a:cs typeface="MS PGothic" pitchFamily="34" charset="-128"/>
              </a:rPr>
              <a:t>Cross Border Data Exchange Use Case</a:t>
            </a:r>
          </a:p>
          <a:p>
            <a:pPr marL="857250" lvl="1" indent="-457200"/>
            <a:r>
              <a:rPr lang="en-US" dirty="0" smtClean="0">
                <a:cs typeface="MS PGothic" pitchFamily="34" charset="-128"/>
              </a:rPr>
              <a:t>Co-ordinated by </a:t>
            </a:r>
            <a:r>
              <a:rPr lang="en-US" dirty="0" err="1" smtClean="0">
                <a:cs typeface="MS PGothic" pitchFamily="34" charset="-128"/>
              </a:rPr>
              <a:t>DiSY</a:t>
            </a:r>
            <a:r>
              <a:rPr lang="en-US" dirty="0" smtClean="0">
                <a:cs typeface="MS PGothic" pitchFamily="34" charset="-128"/>
              </a:rPr>
              <a:t>- </a:t>
            </a:r>
            <a:r>
              <a:rPr lang="en-US" dirty="0" err="1" smtClean="0">
                <a:cs typeface="MS PGothic" pitchFamily="34" charset="-128"/>
              </a:rPr>
              <a:t>Carsten</a:t>
            </a:r>
            <a:r>
              <a:rPr lang="en-US" dirty="0" smtClean="0">
                <a:cs typeface="MS PGothic" pitchFamily="34" charset="-128"/>
              </a:rPr>
              <a:t> </a:t>
            </a:r>
            <a:r>
              <a:rPr lang="en-US" dirty="0" err="1" smtClean="0">
                <a:cs typeface="MS PGothic" pitchFamily="34" charset="-128"/>
              </a:rPr>
              <a:t>Heidemann</a:t>
            </a:r>
            <a:r>
              <a:rPr lang="en-US" dirty="0" smtClean="0">
                <a:cs typeface="MS PGothic" pitchFamily="34" charset="-128"/>
              </a:rPr>
              <a:t> and Dieter </a:t>
            </a:r>
            <a:r>
              <a:rPr lang="en-US" dirty="0" err="1" smtClean="0">
                <a:cs typeface="MS PGothic" pitchFamily="34" charset="-128"/>
              </a:rPr>
              <a:t>Mothes</a:t>
            </a:r>
            <a:endParaRPr lang="en-US" dirty="0" smtClean="0">
              <a:cs typeface="MS PGothic" pitchFamily="34" charset="-128"/>
            </a:endParaRPr>
          </a:p>
          <a:p>
            <a:pPr marL="857250" lvl="1" indent="-457200">
              <a:buFontTx/>
              <a:buAutoNum type="arabicPeriod"/>
            </a:pPr>
            <a:endParaRPr lang="en-US" dirty="0" smtClean="0">
              <a:cs typeface="MS PGothic" pitchFamily="34" charset="-128"/>
            </a:endParaRPr>
          </a:p>
          <a:p>
            <a:pPr marL="457200" indent="-457200">
              <a:buFontTx/>
              <a:buAutoNum type="arabicPeriod"/>
            </a:pPr>
            <a:r>
              <a:rPr lang="en-US" dirty="0" smtClean="0">
                <a:cs typeface="MS PGothic" pitchFamily="34" charset="-128"/>
              </a:rPr>
              <a:t>Incremental Data Ingest Use Case</a:t>
            </a:r>
          </a:p>
          <a:p>
            <a:pPr marL="857250" lvl="1" indent="-457200"/>
            <a:r>
              <a:rPr lang="en-US" dirty="0" smtClean="0">
                <a:cs typeface="MS PGothic" pitchFamily="34" charset="-128"/>
              </a:rPr>
              <a:t>Co-ordinated by </a:t>
            </a:r>
            <a:r>
              <a:rPr lang="en-US" dirty="0" err="1" smtClean="0">
                <a:cs typeface="MS PGothic" pitchFamily="34" charset="-128"/>
              </a:rPr>
              <a:t>Deltares</a:t>
            </a:r>
            <a:r>
              <a:rPr lang="en-US" dirty="0" smtClean="0">
                <a:cs typeface="MS PGothic" pitchFamily="34" charset="-128"/>
              </a:rPr>
              <a:t> USA– Peter </a:t>
            </a:r>
            <a:r>
              <a:rPr lang="en-US" dirty="0" err="1" smtClean="0">
                <a:cs typeface="MS PGothic" pitchFamily="34" charset="-128"/>
              </a:rPr>
              <a:t>Gijsbers</a:t>
            </a:r>
            <a:r>
              <a:rPr lang="en-US" dirty="0" smtClean="0">
                <a:cs typeface="MS PGothic" pitchFamily="34" charset="-128"/>
              </a:rPr>
              <a:t> and NOAA/NWS John </a:t>
            </a:r>
            <a:r>
              <a:rPr lang="en-US" dirty="0" err="1" smtClean="0">
                <a:cs typeface="MS PGothic" pitchFamily="34" charset="-128"/>
              </a:rPr>
              <a:t>Halquist</a:t>
            </a:r>
            <a:endParaRPr lang="en-US" dirty="0" smtClean="0">
              <a:cs typeface="MS PGothic" pitchFamily="34" charset="-128"/>
            </a:endParaRPr>
          </a:p>
          <a:p>
            <a:pPr marL="857250" lvl="1" indent="-457200"/>
            <a:endParaRPr lang="en-US" dirty="0" smtClean="0">
              <a:cs typeface="MS PGothic" pitchFamily="34" charset="-128"/>
            </a:endParaRPr>
          </a:p>
          <a:p>
            <a:pPr marL="457200" indent="-457200">
              <a:buFontTx/>
              <a:buAutoNum type="arabicPeriod"/>
            </a:pPr>
            <a:r>
              <a:rPr lang="en-US" dirty="0" smtClean="0">
                <a:cs typeface="MS PGothic" pitchFamily="34" charset="-128"/>
              </a:rPr>
              <a:t>Global Runoff Use Case</a:t>
            </a:r>
          </a:p>
          <a:p>
            <a:pPr marL="857250" lvl="1" indent="-457200"/>
            <a:r>
              <a:rPr lang="en-US" dirty="0" smtClean="0">
                <a:cs typeface="MS PGothic" pitchFamily="34" charset="-128"/>
              </a:rPr>
              <a:t>Co-ordinated by </a:t>
            </a:r>
            <a:r>
              <a:rPr lang="en-US" dirty="0" err="1" smtClean="0">
                <a:cs typeface="MS PGothic" pitchFamily="34" charset="-128"/>
              </a:rPr>
              <a:t>Kisters</a:t>
            </a:r>
            <a:r>
              <a:rPr lang="en-US" dirty="0" smtClean="0">
                <a:cs typeface="MS PGothic" pitchFamily="34" charset="-128"/>
              </a:rPr>
              <a:t> – Michael </a:t>
            </a:r>
            <a:r>
              <a:rPr lang="en-US" dirty="0" err="1" smtClean="0">
                <a:cs typeface="MS PGothic" pitchFamily="34" charset="-128"/>
              </a:rPr>
              <a:t>Natschke</a:t>
            </a:r>
            <a:endParaRPr lang="en-US" dirty="0" smtClean="0">
              <a:cs typeface="MS PGothic" pitchFamily="34" charset="-128"/>
            </a:endParaRPr>
          </a:p>
          <a:p>
            <a:pPr marL="857250" lvl="1" indent="-457200"/>
            <a:endParaRPr lang="en-US" dirty="0" smtClean="0">
              <a:cs typeface="MS PGothic" pitchFamily="34" charset="-128"/>
            </a:endParaRPr>
          </a:p>
        </p:txBody>
      </p:sp>
      <p:sp>
        <p:nvSpPr>
          <p:cNvPr id="1945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b="1">
                <a:solidFill>
                  <a:schemeClr val="tx1"/>
                </a:solidFill>
                <a:latin typeface="CG Times"/>
                <a:ea typeface="MS PGothic" pitchFamily="34" charset="-128"/>
              </a:defRPr>
            </a:lvl1pPr>
            <a:lvl2pPr marL="742950" indent="-285750" eaLnBrk="0" hangingPunct="0">
              <a:defRPr sz="1000" b="1">
                <a:solidFill>
                  <a:schemeClr val="tx1"/>
                </a:solidFill>
                <a:latin typeface="CG Times"/>
                <a:ea typeface="MS PGothic" pitchFamily="34" charset="-128"/>
              </a:defRPr>
            </a:lvl2pPr>
            <a:lvl3pPr marL="1143000" indent="-228600" eaLnBrk="0" hangingPunct="0">
              <a:defRPr sz="1000" b="1">
                <a:solidFill>
                  <a:schemeClr val="tx1"/>
                </a:solidFill>
                <a:latin typeface="CG Times"/>
                <a:ea typeface="MS PGothic" pitchFamily="34" charset="-128"/>
              </a:defRPr>
            </a:lvl3pPr>
            <a:lvl4pPr marL="1600200" indent="-228600" eaLnBrk="0" hangingPunct="0">
              <a:defRPr sz="1000" b="1">
                <a:solidFill>
                  <a:schemeClr val="tx1"/>
                </a:solidFill>
                <a:latin typeface="CG Times"/>
                <a:ea typeface="MS PGothic" pitchFamily="34" charset="-128"/>
              </a:defRPr>
            </a:lvl4pPr>
            <a:lvl5pPr marL="2057400" indent="-228600" eaLnBrk="0" hangingPunct="0">
              <a:defRPr sz="1000" b="1">
                <a:solidFill>
                  <a:schemeClr val="tx1"/>
                </a:solidFill>
                <a:latin typeface="CG Times"/>
                <a:ea typeface="MS PGothic" pitchFamily="34" charset="-128"/>
              </a:defRPr>
            </a:lvl5pPr>
            <a:lvl6pPr marL="2514600" indent="-228600" eaLnBrk="0" fontAlgn="base" hangingPunct="0">
              <a:spcBef>
                <a:spcPct val="0"/>
              </a:spcBef>
              <a:spcAft>
                <a:spcPct val="0"/>
              </a:spcAft>
              <a:defRPr sz="1000" b="1">
                <a:solidFill>
                  <a:schemeClr val="tx1"/>
                </a:solidFill>
                <a:latin typeface="CG Times"/>
                <a:ea typeface="MS PGothic" pitchFamily="34" charset="-128"/>
              </a:defRPr>
            </a:lvl6pPr>
            <a:lvl7pPr marL="2971800" indent="-228600" eaLnBrk="0" fontAlgn="base" hangingPunct="0">
              <a:spcBef>
                <a:spcPct val="0"/>
              </a:spcBef>
              <a:spcAft>
                <a:spcPct val="0"/>
              </a:spcAft>
              <a:defRPr sz="1000" b="1">
                <a:solidFill>
                  <a:schemeClr val="tx1"/>
                </a:solidFill>
                <a:latin typeface="CG Times"/>
                <a:ea typeface="MS PGothic" pitchFamily="34" charset="-128"/>
              </a:defRPr>
            </a:lvl7pPr>
            <a:lvl8pPr marL="3429000" indent="-228600" eaLnBrk="0" fontAlgn="base" hangingPunct="0">
              <a:spcBef>
                <a:spcPct val="0"/>
              </a:spcBef>
              <a:spcAft>
                <a:spcPct val="0"/>
              </a:spcAft>
              <a:defRPr sz="1000" b="1">
                <a:solidFill>
                  <a:schemeClr val="tx1"/>
                </a:solidFill>
                <a:latin typeface="CG Times"/>
                <a:ea typeface="MS PGothic" pitchFamily="34" charset="-128"/>
              </a:defRPr>
            </a:lvl8pPr>
            <a:lvl9pPr marL="3886200" indent="-228600" eaLnBrk="0" fontAlgn="base" hangingPunct="0">
              <a:spcBef>
                <a:spcPct val="0"/>
              </a:spcBef>
              <a:spcAft>
                <a:spcPct val="0"/>
              </a:spcAft>
              <a:defRPr sz="1000" b="1">
                <a:solidFill>
                  <a:schemeClr val="tx1"/>
                </a:solidFill>
                <a:latin typeface="CG Times"/>
                <a:ea typeface="MS PGothic" pitchFamily="34" charset="-128"/>
              </a:defRPr>
            </a:lvl9pPr>
          </a:lstStyle>
          <a:p>
            <a:r>
              <a:rPr lang="en-US" sz="900" b="0">
                <a:solidFill>
                  <a:srgbClr val="092E5C"/>
                </a:solidFill>
                <a:latin typeface="Arial" pitchFamily="34" charset="0"/>
              </a:rPr>
              <a:t>© 2010 Open Geospatial Consortium, Inc.</a:t>
            </a:r>
          </a:p>
        </p:txBody>
      </p:sp>
      <p:sp>
        <p:nvSpPr>
          <p:cNvPr id="19460" name="Slide Number Placeholder 4"/>
          <p:cNvSpPr>
            <a:spLocks noGrp="1"/>
          </p:cNvSpPr>
          <p:nvPr>
            <p:ph type="sldNum" sz="quarter" idx="4294967295"/>
          </p:nvPr>
        </p:nvSpPr>
        <p:spPr>
          <a:xfrm>
            <a:off x="6896100" y="6553200"/>
            <a:ext cx="1905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b="1">
                <a:solidFill>
                  <a:schemeClr val="tx1"/>
                </a:solidFill>
                <a:latin typeface="CG Times"/>
                <a:ea typeface="MS PGothic" pitchFamily="34" charset="-128"/>
              </a:defRPr>
            </a:lvl1pPr>
            <a:lvl2pPr marL="742950" indent="-285750" eaLnBrk="0" hangingPunct="0">
              <a:defRPr sz="1000" b="1">
                <a:solidFill>
                  <a:schemeClr val="tx1"/>
                </a:solidFill>
                <a:latin typeface="CG Times"/>
                <a:ea typeface="MS PGothic" pitchFamily="34" charset="-128"/>
              </a:defRPr>
            </a:lvl2pPr>
            <a:lvl3pPr marL="1143000" indent="-228600" eaLnBrk="0" hangingPunct="0">
              <a:defRPr sz="1000" b="1">
                <a:solidFill>
                  <a:schemeClr val="tx1"/>
                </a:solidFill>
                <a:latin typeface="CG Times"/>
                <a:ea typeface="MS PGothic" pitchFamily="34" charset="-128"/>
              </a:defRPr>
            </a:lvl3pPr>
            <a:lvl4pPr marL="1600200" indent="-228600" eaLnBrk="0" hangingPunct="0">
              <a:defRPr sz="1000" b="1">
                <a:solidFill>
                  <a:schemeClr val="tx1"/>
                </a:solidFill>
                <a:latin typeface="CG Times"/>
                <a:ea typeface="MS PGothic" pitchFamily="34" charset="-128"/>
              </a:defRPr>
            </a:lvl4pPr>
            <a:lvl5pPr marL="2057400" indent="-228600" eaLnBrk="0" hangingPunct="0">
              <a:defRPr sz="1000" b="1">
                <a:solidFill>
                  <a:schemeClr val="tx1"/>
                </a:solidFill>
                <a:latin typeface="CG Times"/>
                <a:ea typeface="MS PGothic" pitchFamily="34" charset="-128"/>
              </a:defRPr>
            </a:lvl5pPr>
            <a:lvl6pPr marL="2514600" indent="-228600" eaLnBrk="0" fontAlgn="base" hangingPunct="0">
              <a:spcBef>
                <a:spcPct val="0"/>
              </a:spcBef>
              <a:spcAft>
                <a:spcPct val="0"/>
              </a:spcAft>
              <a:defRPr sz="1000" b="1">
                <a:solidFill>
                  <a:schemeClr val="tx1"/>
                </a:solidFill>
                <a:latin typeface="CG Times"/>
                <a:ea typeface="MS PGothic" pitchFamily="34" charset="-128"/>
              </a:defRPr>
            </a:lvl6pPr>
            <a:lvl7pPr marL="2971800" indent="-228600" eaLnBrk="0" fontAlgn="base" hangingPunct="0">
              <a:spcBef>
                <a:spcPct val="0"/>
              </a:spcBef>
              <a:spcAft>
                <a:spcPct val="0"/>
              </a:spcAft>
              <a:defRPr sz="1000" b="1">
                <a:solidFill>
                  <a:schemeClr val="tx1"/>
                </a:solidFill>
                <a:latin typeface="CG Times"/>
                <a:ea typeface="MS PGothic" pitchFamily="34" charset="-128"/>
              </a:defRPr>
            </a:lvl7pPr>
            <a:lvl8pPr marL="3429000" indent="-228600" eaLnBrk="0" fontAlgn="base" hangingPunct="0">
              <a:spcBef>
                <a:spcPct val="0"/>
              </a:spcBef>
              <a:spcAft>
                <a:spcPct val="0"/>
              </a:spcAft>
              <a:defRPr sz="1000" b="1">
                <a:solidFill>
                  <a:schemeClr val="tx1"/>
                </a:solidFill>
                <a:latin typeface="CG Times"/>
                <a:ea typeface="MS PGothic" pitchFamily="34" charset="-128"/>
              </a:defRPr>
            </a:lvl8pPr>
            <a:lvl9pPr marL="3886200" indent="-228600" eaLnBrk="0" fontAlgn="base" hangingPunct="0">
              <a:spcBef>
                <a:spcPct val="0"/>
              </a:spcBef>
              <a:spcAft>
                <a:spcPct val="0"/>
              </a:spcAft>
              <a:defRPr sz="1000" b="1">
                <a:solidFill>
                  <a:schemeClr val="tx1"/>
                </a:solidFill>
                <a:latin typeface="CG Times"/>
                <a:ea typeface="MS PGothic" pitchFamily="34" charset="-128"/>
              </a:defRPr>
            </a:lvl9pPr>
          </a:lstStyle>
          <a:p>
            <a:fld id="{9F823962-7CE6-4203-BE5E-972E80170447}" type="slidenum">
              <a:rPr lang="en-US" sz="900" b="0">
                <a:solidFill>
                  <a:srgbClr val="092E5C"/>
                </a:solidFill>
                <a:latin typeface="Arial" pitchFamily="34" charset="0"/>
              </a:rPr>
              <a:pPr/>
              <a:t>21</a:t>
            </a:fld>
            <a:endParaRPr lang="en-US" sz="900" b="0">
              <a:solidFill>
                <a:srgbClr val="092E5C"/>
              </a:solidFill>
              <a:latin typeface="Arial" pitchFamily="34" charset="0"/>
            </a:endParaRPr>
          </a:p>
        </p:txBody>
      </p:sp>
    </p:spTree>
    <p:extLst>
      <p:ext uri="{BB962C8B-B14F-4D97-AF65-F5344CB8AC3E}">
        <p14:creationId xmlns:p14="http://schemas.microsoft.com/office/powerpoint/2010/main" val="39193299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cs typeface="MS PGothic" pitchFamily="34" charset="-128"/>
              </a:rPr>
              <a:t>Services and Clients </a:t>
            </a:r>
          </a:p>
        </p:txBody>
      </p:sp>
      <p:sp>
        <p:nvSpPr>
          <p:cNvPr id="22530" name="Content Placeholder 2"/>
          <p:cNvSpPr>
            <a:spLocks noGrp="1"/>
          </p:cNvSpPr>
          <p:nvPr>
            <p:ph idx="1"/>
          </p:nvPr>
        </p:nvSpPr>
        <p:spPr>
          <a:xfrm>
            <a:off x="346075" y="1279525"/>
            <a:ext cx="4911725" cy="4891088"/>
          </a:xfrm>
        </p:spPr>
        <p:txBody>
          <a:bodyPr/>
          <a:lstStyle/>
          <a:p>
            <a:r>
              <a:rPr lang="en-US" smtClean="0">
                <a:cs typeface="MS PGothic" pitchFamily="34" charset="-128"/>
              </a:rPr>
              <a:t>Services</a:t>
            </a:r>
          </a:p>
          <a:p>
            <a:pPr lvl="1"/>
            <a:r>
              <a:rPr lang="en-US" smtClean="0">
                <a:cs typeface="MS PGothic" pitchFamily="34" charset="-128"/>
              </a:rPr>
              <a:t>Kisters</a:t>
            </a:r>
          </a:p>
          <a:p>
            <a:pPr lvl="2"/>
            <a:r>
              <a:rPr lang="en-US" smtClean="0">
                <a:cs typeface="MS PGothic" pitchFamily="34" charset="-128"/>
              </a:rPr>
              <a:t>Germany – GRDC data</a:t>
            </a:r>
          </a:p>
          <a:p>
            <a:pPr lvl="2"/>
            <a:r>
              <a:rPr lang="en-US" smtClean="0">
                <a:cs typeface="MS PGothic" pitchFamily="34" charset="-128"/>
              </a:rPr>
              <a:t>Australia – BoM data (Not publically accessible)</a:t>
            </a:r>
          </a:p>
          <a:p>
            <a:pPr lvl="1"/>
            <a:r>
              <a:rPr lang="en-US" smtClean="0">
                <a:cs typeface="MS PGothic" pitchFamily="34" charset="-128"/>
              </a:rPr>
              <a:t>USGS</a:t>
            </a:r>
          </a:p>
          <a:p>
            <a:pPr lvl="2"/>
            <a:r>
              <a:rPr lang="en-US" smtClean="0">
                <a:cs typeface="MS PGothic" pitchFamily="34" charset="-128"/>
              </a:rPr>
              <a:t>Range of US surface water data</a:t>
            </a:r>
          </a:p>
          <a:p>
            <a:pPr lvl="1"/>
            <a:r>
              <a:rPr lang="en-US" smtClean="0">
                <a:cs typeface="MS PGothic" pitchFamily="34" charset="-128"/>
              </a:rPr>
              <a:t>CSIRO</a:t>
            </a:r>
          </a:p>
          <a:p>
            <a:pPr lvl="2"/>
            <a:r>
              <a:rPr lang="en-US" smtClean="0">
                <a:cs typeface="MS PGothic" pitchFamily="34" charset="-128"/>
              </a:rPr>
              <a:t>Tasmania – South Esk 	</a:t>
            </a:r>
          </a:p>
          <a:p>
            <a:pPr lvl="1"/>
            <a:r>
              <a:rPr lang="en-US" smtClean="0">
                <a:cs typeface="MS PGothic" pitchFamily="34" charset="-128"/>
              </a:rPr>
              <a:t>DiSY</a:t>
            </a:r>
          </a:p>
          <a:p>
            <a:pPr lvl="2"/>
            <a:r>
              <a:rPr lang="en-US" smtClean="0">
                <a:cs typeface="MS PGothic" pitchFamily="34" charset="-128"/>
              </a:rPr>
              <a:t>Rhine data</a:t>
            </a:r>
          </a:p>
          <a:p>
            <a:pPr lvl="1"/>
            <a:r>
              <a:rPr lang="en-US" smtClean="0">
                <a:cs typeface="MS PGothic" pitchFamily="34" charset="-128"/>
              </a:rPr>
              <a:t>IOW Sandre</a:t>
            </a:r>
          </a:p>
          <a:p>
            <a:pPr lvl="2"/>
            <a:r>
              <a:rPr lang="en-US" smtClean="0">
                <a:cs typeface="MS PGothic" pitchFamily="34" charset="-128"/>
              </a:rPr>
              <a:t>Test data</a:t>
            </a:r>
          </a:p>
          <a:p>
            <a:pPr lvl="1"/>
            <a:endParaRPr lang="en-US" smtClean="0">
              <a:cs typeface="MS PGothic" pitchFamily="34" charset="-128"/>
            </a:endParaRPr>
          </a:p>
          <a:p>
            <a:pPr lvl="1"/>
            <a:endParaRPr lang="en-US" smtClean="0">
              <a:cs typeface="MS PGothic" pitchFamily="34" charset="-128"/>
            </a:endParaRPr>
          </a:p>
        </p:txBody>
      </p:sp>
      <p:sp>
        <p:nvSpPr>
          <p:cNvPr id="22531" name="Content Placeholder 2"/>
          <p:cNvSpPr txBox="1">
            <a:spLocks/>
          </p:cNvSpPr>
          <p:nvPr/>
        </p:nvSpPr>
        <p:spPr bwMode="auto">
          <a:xfrm>
            <a:off x="4953000" y="1281113"/>
            <a:ext cx="3692525"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eaLnBrk="0" hangingPunct="0">
              <a:defRPr sz="1000" b="1">
                <a:solidFill>
                  <a:schemeClr val="tx1"/>
                </a:solidFill>
                <a:latin typeface="CG Times"/>
                <a:ea typeface="MS PGothic" pitchFamily="34" charset="-128"/>
              </a:defRPr>
            </a:lvl1pPr>
            <a:lvl2pPr marL="569913" indent="-222250" eaLnBrk="0" hangingPunct="0">
              <a:defRPr sz="1000" b="1">
                <a:solidFill>
                  <a:schemeClr val="tx1"/>
                </a:solidFill>
                <a:latin typeface="CG Times"/>
                <a:ea typeface="MS PGothic" pitchFamily="34" charset="-128"/>
              </a:defRPr>
            </a:lvl2pPr>
            <a:lvl3pPr marL="1143000" indent="-228600" eaLnBrk="0" hangingPunct="0">
              <a:defRPr sz="1000" b="1">
                <a:solidFill>
                  <a:schemeClr val="tx1"/>
                </a:solidFill>
                <a:latin typeface="CG Times"/>
                <a:ea typeface="MS PGothic" pitchFamily="34" charset="-128"/>
              </a:defRPr>
            </a:lvl3pPr>
            <a:lvl4pPr marL="1600200" indent="-228600" eaLnBrk="0" hangingPunct="0">
              <a:defRPr sz="1000" b="1">
                <a:solidFill>
                  <a:schemeClr val="tx1"/>
                </a:solidFill>
                <a:latin typeface="CG Times"/>
                <a:ea typeface="MS PGothic" pitchFamily="34" charset="-128"/>
              </a:defRPr>
            </a:lvl4pPr>
            <a:lvl5pPr marL="2057400" indent="-228600" eaLnBrk="0" hangingPunct="0">
              <a:defRPr sz="1000" b="1">
                <a:solidFill>
                  <a:schemeClr val="tx1"/>
                </a:solidFill>
                <a:latin typeface="CG Times"/>
                <a:ea typeface="MS PGothic" pitchFamily="34" charset="-128"/>
              </a:defRPr>
            </a:lvl5pPr>
            <a:lvl6pPr marL="2514600" indent="-228600" eaLnBrk="0" fontAlgn="base" hangingPunct="0">
              <a:spcBef>
                <a:spcPct val="0"/>
              </a:spcBef>
              <a:spcAft>
                <a:spcPct val="0"/>
              </a:spcAft>
              <a:defRPr sz="1000" b="1">
                <a:solidFill>
                  <a:schemeClr val="tx1"/>
                </a:solidFill>
                <a:latin typeface="CG Times"/>
                <a:ea typeface="MS PGothic" pitchFamily="34" charset="-128"/>
              </a:defRPr>
            </a:lvl6pPr>
            <a:lvl7pPr marL="2971800" indent="-228600" eaLnBrk="0" fontAlgn="base" hangingPunct="0">
              <a:spcBef>
                <a:spcPct val="0"/>
              </a:spcBef>
              <a:spcAft>
                <a:spcPct val="0"/>
              </a:spcAft>
              <a:defRPr sz="1000" b="1">
                <a:solidFill>
                  <a:schemeClr val="tx1"/>
                </a:solidFill>
                <a:latin typeface="CG Times"/>
                <a:ea typeface="MS PGothic" pitchFamily="34" charset="-128"/>
              </a:defRPr>
            </a:lvl7pPr>
            <a:lvl8pPr marL="3429000" indent="-228600" eaLnBrk="0" fontAlgn="base" hangingPunct="0">
              <a:spcBef>
                <a:spcPct val="0"/>
              </a:spcBef>
              <a:spcAft>
                <a:spcPct val="0"/>
              </a:spcAft>
              <a:defRPr sz="1000" b="1">
                <a:solidFill>
                  <a:schemeClr val="tx1"/>
                </a:solidFill>
                <a:latin typeface="CG Times"/>
                <a:ea typeface="MS PGothic" pitchFamily="34" charset="-128"/>
              </a:defRPr>
            </a:lvl8pPr>
            <a:lvl9pPr marL="3886200" indent="-228600" eaLnBrk="0" fontAlgn="base" hangingPunct="0">
              <a:spcBef>
                <a:spcPct val="0"/>
              </a:spcBef>
              <a:spcAft>
                <a:spcPct val="0"/>
              </a:spcAft>
              <a:defRPr sz="1000" b="1">
                <a:solidFill>
                  <a:schemeClr val="tx1"/>
                </a:solidFill>
                <a:latin typeface="CG Times"/>
                <a:ea typeface="MS PGothic" pitchFamily="34" charset="-128"/>
              </a:defRPr>
            </a:lvl9pPr>
          </a:lstStyle>
          <a:p>
            <a:pPr>
              <a:spcBef>
                <a:spcPct val="20000"/>
              </a:spcBef>
              <a:buClr>
                <a:srgbClr val="092E5C"/>
              </a:buClr>
              <a:buFontTx/>
              <a:buChar char="•"/>
            </a:pPr>
            <a:r>
              <a:rPr lang="en-US" sz="2400" b="0">
                <a:solidFill>
                  <a:schemeClr val="tx2"/>
                </a:solidFill>
                <a:latin typeface="Arial" pitchFamily="34" charset="0"/>
              </a:rPr>
              <a:t>Clients</a:t>
            </a:r>
          </a:p>
          <a:p>
            <a:pPr lvl="1">
              <a:spcBef>
                <a:spcPct val="20000"/>
              </a:spcBef>
              <a:buClr>
                <a:srgbClr val="092E5C"/>
              </a:buClr>
              <a:buFontTx/>
              <a:buChar char="–"/>
            </a:pPr>
            <a:r>
              <a:rPr lang="en-US" sz="2000" b="0">
                <a:solidFill>
                  <a:schemeClr val="tx2"/>
                </a:solidFill>
                <a:latin typeface="Arial" pitchFamily="34" charset="0"/>
              </a:rPr>
              <a:t>Deltares</a:t>
            </a:r>
          </a:p>
          <a:p>
            <a:pPr lvl="1">
              <a:spcBef>
                <a:spcPct val="20000"/>
              </a:spcBef>
              <a:buClr>
                <a:srgbClr val="092E5C"/>
              </a:buClr>
              <a:buFontTx/>
              <a:buChar char="–"/>
            </a:pPr>
            <a:r>
              <a:rPr lang="en-US" sz="2000" b="0">
                <a:solidFill>
                  <a:schemeClr val="tx2"/>
                </a:solidFill>
                <a:latin typeface="Arial" pitchFamily="34" charset="0"/>
              </a:rPr>
              <a:t>Kisters</a:t>
            </a:r>
          </a:p>
          <a:p>
            <a:pPr lvl="1">
              <a:spcBef>
                <a:spcPct val="20000"/>
              </a:spcBef>
              <a:buClr>
                <a:srgbClr val="092E5C"/>
              </a:buClr>
              <a:buFontTx/>
              <a:buChar char="–"/>
            </a:pPr>
            <a:r>
              <a:rPr lang="en-US" sz="2000" b="0">
                <a:solidFill>
                  <a:schemeClr val="tx2"/>
                </a:solidFill>
                <a:latin typeface="Arial" pitchFamily="34" charset="0"/>
              </a:rPr>
              <a:t>52 North</a:t>
            </a:r>
          </a:p>
          <a:p>
            <a:pPr lvl="1">
              <a:spcBef>
                <a:spcPct val="20000"/>
              </a:spcBef>
              <a:buClr>
                <a:srgbClr val="092E5C"/>
              </a:buClr>
              <a:buFontTx/>
              <a:buChar char="–"/>
            </a:pPr>
            <a:r>
              <a:rPr lang="en-US" sz="2000" b="0">
                <a:solidFill>
                  <a:schemeClr val="tx2"/>
                </a:solidFill>
                <a:latin typeface="Arial" pitchFamily="34" charset="0"/>
              </a:rPr>
              <a:t>Uni Calgary</a:t>
            </a:r>
          </a:p>
          <a:p>
            <a:pPr lvl="1">
              <a:spcBef>
                <a:spcPct val="20000"/>
              </a:spcBef>
              <a:buClr>
                <a:srgbClr val="092E5C"/>
              </a:buClr>
              <a:buFontTx/>
              <a:buChar char="–"/>
            </a:pPr>
            <a:endParaRPr lang="en-US" sz="2000" b="0">
              <a:solidFill>
                <a:schemeClr val="tx2"/>
              </a:solidFill>
              <a:latin typeface="Arial" pitchFamily="34" charset="0"/>
            </a:endParaRPr>
          </a:p>
        </p:txBody>
      </p:sp>
    </p:spTree>
    <p:extLst>
      <p:ext uri="{BB962C8B-B14F-4D97-AF65-F5344CB8AC3E}">
        <p14:creationId xmlns:p14="http://schemas.microsoft.com/office/powerpoint/2010/main" val="40738778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786058"/>
            <a:ext cx="7772400" cy="1093791"/>
          </a:xfrm>
        </p:spPr>
        <p:txBody>
          <a:bodyPr/>
          <a:lstStyle/>
          <a:p>
            <a:r>
              <a:rPr lang="en-AU" dirty="0" smtClean="0"/>
              <a:t>Public mailing list </a:t>
            </a:r>
            <a:r>
              <a:rPr lang="en-US" u="sng" dirty="0" smtClean="0">
                <a:hlinkClick r:id="rId2"/>
              </a:rPr>
              <a:t>https://lists.opengeospatial.org/mailman/listinfo/hydro.dwg</a:t>
            </a:r>
            <a:endParaRPr lang="en-AU" dirty="0" smtClean="0"/>
          </a:p>
          <a:p>
            <a:endParaRPr lang="en-AU" dirty="0" smtClean="0"/>
          </a:p>
          <a:p>
            <a:r>
              <a:rPr lang="en-AU" dirty="0" err="1" smtClean="0"/>
              <a:t>Twiki</a:t>
            </a:r>
            <a:r>
              <a:rPr lang="en-AU" dirty="0" smtClean="0"/>
              <a:t> </a:t>
            </a:r>
            <a:r>
              <a:rPr lang="en-US" dirty="0" smtClean="0">
                <a:hlinkClick r:id="rId3"/>
              </a:rPr>
              <a:t>http://external.opengis.org/twiki_public/bin/view/HydrologyDWG</a:t>
            </a:r>
            <a:endParaRPr lang="en-US" dirty="0" smtClean="0"/>
          </a:p>
          <a:p>
            <a:endParaRPr lang="en-AU" sz="2800" dirty="0" smtClean="0"/>
          </a:p>
          <a:p>
            <a:r>
              <a:rPr lang="en-AU" sz="2800" dirty="0" smtClean="0"/>
              <a:t>Thank you ...</a:t>
            </a:r>
            <a:endParaRPr lang="en-AU" sz="2800" dirty="0"/>
          </a:p>
        </p:txBody>
      </p:sp>
      <p:sp>
        <p:nvSpPr>
          <p:cNvPr id="4" name="Rectangle 2"/>
          <p:cNvSpPr>
            <a:spLocks noGrp="1" noChangeArrowheads="1"/>
          </p:cNvSpPr>
          <p:nvPr>
            <p:ph type="title"/>
          </p:nvPr>
        </p:nvSpPr>
        <p:spPr>
          <a:xfrm>
            <a:off x="346075" y="319088"/>
            <a:ext cx="8458200" cy="685800"/>
          </a:xfrm>
        </p:spPr>
        <p:txBody>
          <a:bodyPr/>
          <a:lstStyle/>
          <a:p>
            <a:pPr algn="ctr"/>
            <a:r>
              <a:rPr lang="en-GB" sz="3200" b="0" cap="none" dirty="0" smtClean="0"/>
              <a:t>Get Involved!</a:t>
            </a:r>
            <a:endParaRPr lang="en-GB" sz="3200" b="0" cap="non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a:defRPr/>
            </a:pPr>
            <a:r>
              <a:rPr lang="en-AU"/>
              <a:t>A common situation</a:t>
            </a:r>
          </a:p>
        </p:txBody>
      </p:sp>
      <p:sp>
        <p:nvSpPr>
          <p:cNvPr id="177164" name="Line 12"/>
          <p:cNvSpPr>
            <a:spLocks noChangeShapeType="1"/>
          </p:cNvSpPr>
          <p:nvPr/>
        </p:nvSpPr>
        <p:spPr bwMode="auto">
          <a:xfrm flipV="1">
            <a:off x="1125538" y="2359025"/>
            <a:ext cx="158750" cy="285750"/>
          </a:xfrm>
          <a:prstGeom prst="line">
            <a:avLst/>
          </a:prstGeom>
          <a:noFill/>
          <a:ln w="9525">
            <a:solidFill>
              <a:srgbClr val="000000"/>
            </a:solidFill>
            <a:round/>
            <a:headEnd/>
            <a:tailEnd/>
          </a:ln>
        </p:spPr>
        <p:txBody>
          <a:bodyPr/>
          <a:lstStyle/>
          <a:p>
            <a:endParaRPr lang="en-AU"/>
          </a:p>
        </p:txBody>
      </p:sp>
      <p:sp>
        <p:nvSpPr>
          <p:cNvPr id="177165" name="Line 13"/>
          <p:cNvSpPr>
            <a:spLocks noChangeShapeType="1"/>
          </p:cNvSpPr>
          <p:nvPr/>
        </p:nvSpPr>
        <p:spPr bwMode="auto">
          <a:xfrm flipH="1" flipV="1">
            <a:off x="1290638" y="2351088"/>
            <a:ext cx="179387" cy="304800"/>
          </a:xfrm>
          <a:prstGeom prst="line">
            <a:avLst/>
          </a:prstGeom>
          <a:noFill/>
          <a:ln w="9525">
            <a:solidFill>
              <a:srgbClr val="000000"/>
            </a:solidFill>
            <a:round/>
            <a:headEnd/>
            <a:tailEnd/>
          </a:ln>
        </p:spPr>
        <p:txBody>
          <a:bodyPr/>
          <a:lstStyle/>
          <a:p>
            <a:endParaRPr lang="en-AU"/>
          </a:p>
        </p:txBody>
      </p:sp>
      <p:sp>
        <p:nvSpPr>
          <p:cNvPr id="177166" name="Line 14"/>
          <p:cNvSpPr>
            <a:spLocks noChangeShapeType="1"/>
          </p:cNvSpPr>
          <p:nvPr/>
        </p:nvSpPr>
        <p:spPr bwMode="auto">
          <a:xfrm>
            <a:off x="1285875" y="2052638"/>
            <a:ext cx="0" cy="298450"/>
          </a:xfrm>
          <a:prstGeom prst="line">
            <a:avLst/>
          </a:prstGeom>
          <a:noFill/>
          <a:ln w="9525">
            <a:solidFill>
              <a:srgbClr val="000000"/>
            </a:solidFill>
            <a:round/>
            <a:headEnd/>
            <a:tailEnd/>
          </a:ln>
        </p:spPr>
        <p:txBody>
          <a:bodyPr/>
          <a:lstStyle/>
          <a:p>
            <a:endParaRPr lang="en-AU"/>
          </a:p>
        </p:txBody>
      </p:sp>
      <p:sp>
        <p:nvSpPr>
          <p:cNvPr id="177167" name="Line 15"/>
          <p:cNvSpPr>
            <a:spLocks noChangeShapeType="1"/>
          </p:cNvSpPr>
          <p:nvPr/>
        </p:nvSpPr>
        <p:spPr bwMode="auto">
          <a:xfrm flipH="1">
            <a:off x="1081088" y="2038350"/>
            <a:ext cx="185737" cy="265113"/>
          </a:xfrm>
          <a:prstGeom prst="line">
            <a:avLst/>
          </a:prstGeom>
          <a:noFill/>
          <a:ln w="9525">
            <a:solidFill>
              <a:srgbClr val="000000"/>
            </a:solidFill>
            <a:round/>
            <a:headEnd/>
            <a:tailEnd/>
          </a:ln>
        </p:spPr>
        <p:txBody>
          <a:bodyPr/>
          <a:lstStyle/>
          <a:p>
            <a:endParaRPr lang="en-AU"/>
          </a:p>
        </p:txBody>
      </p:sp>
      <p:sp>
        <p:nvSpPr>
          <p:cNvPr id="177168" name="Line 16"/>
          <p:cNvSpPr>
            <a:spLocks noChangeShapeType="1"/>
          </p:cNvSpPr>
          <p:nvPr/>
        </p:nvSpPr>
        <p:spPr bwMode="auto">
          <a:xfrm flipH="1" flipV="1">
            <a:off x="1293813" y="2025650"/>
            <a:ext cx="204787" cy="225425"/>
          </a:xfrm>
          <a:prstGeom prst="line">
            <a:avLst/>
          </a:prstGeom>
          <a:noFill/>
          <a:ln w="9525">
            <a:solidFill>
              <a:srgbClr val="000000"/>
            </a:solidFill>
            <a:round/>
            <a:headEnd/>
            <a:tailEnd/>
          </a:ln>
        </p:spPr>
        <p:txBody>
          <a:bodyPr/>
          <a:lstStyle/>
          <a:p>
            <a:endParaRPr lang="en-AU"/>
          </a:p>
        </p:txBody>
      </p:sp>
      <p:sp>
        <p:nvSpPr>
          <p:cNvPr id="177169" name="Oval 17"/>
          <p:cNvSpPr>
            <a:spLocks noChangeArrowheads="1"/>
          </p:cNvSpPr>
          <p:nvPr/>
        </p:nvSpPr>
        <p:spPr bwMode="auto">
          <a:xfrm>
            <a:off x="1141413" y="1739900"/>
            <a:ext cx="290512" cy="292100"/>
          </a:xfrm>
          <a:prstGeom prst="ellipse">
            <a:avLst/>
          </a:prstGeom>
          <a:solidFill>
            <a:srgbClr val="FFFFFF"/>
          </a:solidFill>
          <a:ln w="9525">
            <a:solidFill>
              <a:srgbClr val="000000"/>
            </a:solidFill>
            <a:round/>
            <a:headEnd/>
            <a:tailEnd/>
          </a:ln>
        </p:spPr>
        <p:txBody>
          <a:bodyPr wrap="none" anchor="ctr"/>
          <a:lstStyle/>
          <a:p>
            <a:pPr eaLnBrk="0" hangingPunct="0"/>
            <a:endParaRPr lang="en-AU"/>
          </a:p>
        </p:txBody>
      </p:sp>
      <p:sp>
        <p:nvSpPr>
          <p:cNvPr id="177170" name="Text Box 18"/>
          <p:cNvSpPr txBox="1">
            <a:spLocks noChangeArrowheads="1"/>
          </p:cNvSpPr>
          <p:nvPr/>
        </p:nvSpPr>
        <p:spPr bwMode="auto">
          <a:xfrm>
            <a:off x="1441450" y="1341438"/>
            <a:ext cx="1771650" cy="366712"/>
          </a:xfrm>
          <a:prstGeom prst="rect">
            <a:avLst/>
          </a:prstGeom>
          <a:noFill/>
          <a:ln w="9525">
            <a:noFill/>
            <a:miter lim="800000"/>
            <a:headEnd/>
            <a:tailEnd/>
          </a:ln>
        </p:spPr>
        <p:txBody>
          <a:bodyPr wrap="none">
            <a:spAutoFit/>
          </a:bodyPr>
          <a:lstStyle/>
          <a:p>
            <a:pPr eaLnBrk="0" hangingPunct="0"/>
            <a:r>
              <a:rPr lang="en-AU"/>
              <a:t>Need flow data!</a:t>
            </a:r>
          </a:p>
        </p:txBody>
      </p:sp>
      <p:sp>
        <p:nvSpPr>
          <p:cNvPr id="177171" name="Line 19"/>
          <p:cNvSpPr>
            <a:spLocks noChangeShapeType="1"/>
          </p:cNvSpPr>
          <p:nvPr/>
        </p:nvSpPr>
        <p:spPr bwMode="auto">
          <a:xfrm flipV="1">
            <a:off x="1616075" y="1693863"/>
            <a:ext cx="342900" cy="509587"/>
          </a:xfrm>
          <a:prstGeom prst="line">
            <a:avLst/>
          </a:prstGeom>
          <a:noFill/>
          <a:ln w="9525">
            <a:solidFill>
              <a:schemeClr val="tx1"/>
            </a:solidFill>
            <a:round/>
            <a:headEnd/>
            <a:tailEnd/>
          </a:ln>
        </p:spPr>
        <p:txBody>
          <a:bodyPr/>
          <a:lstStyle/>
          <a:p>
            <a:endParaRPr lang="en-AU"/>
          </a:p>
        </p:txBody>
      </p:sp>
      <p:sp>
        <p:nvSpPr>
          <p:cNvPr id="177184" name="Line 32"/>
          <p:cNvSpPr>
            <a:spLocks noChangeShapeType="1"/>
          </p:cNvSpPr>
          <p:nvPr/>
        </p:nvSpPr>
        <p:spPr bwMode="auto">
          <a:xfrm flipV="1">
            <a:off x="7354888" y="2530475"/>
            <a:ext cx="158750" cy="285750"/>
          </a:xfrm>
          <a:prstGeom prst="line">
            <a:avLst/>
          </a:prstGeom>
          <a:noFill/>
          <a:ln w="9525">
            <a:solidFill>
              <a:srgbClr val="000000"/>
            </a:solidFill>
            <a:round/>
            <a:headEnd/>
            <a:tailEnd/>
          </a:ln>
        </p:spPr>
        <p:txBody>
          <a:bodyPr/>
          <a:lstStyle/>
          <a:p>
            <a:endParaRPr lang="en-AU"/>
          </a:p>
        </p:txBody>
      </p:sp>
      <p:sp>
        <p:nvSpPr>
          <p:cNvPr id="177185" name="Line 33"/>
          <p:cNvSpPr>
            <a:spLocks noChangeShapeType="1"/>
          </p:cNvSpPr>
          <p:nvPr/>
        </p:nvSpPr>
        <p:spPr bwMode="auto">
          <a:xfrm flipH="1" flipV="1">
            <a:off x="7519988" y="2522538"/>
            <a:ext cx="179387" cy="304800"/>
          </a:xfrm>
          <a:prstGeom prst="line">
            <a:avLst/>
          </a:prstGeom>
          <a:noFill/>
          <a:ln w="9525">
            <a:solidFill>
              <a:srgbClr val="000000"/>
            </a:solidFill>
            <a:round/>
            <a:headEnd/>
            <a:tailEnd/>
          </a:ln>
        </p:spPr>
        <p:txBody>
          <a:bodyPr/>
          <a:lstStyle/>
          <a:p>
            <a:endParaRPr lang="en-AU"/>
          </a:p>
        </p:txBody>
      </p:sp>
      <p:sp>
        <p:nvSpPr>
          <p:cNvPr id="177186" name="Line 34"/>
          <p:cNvSpPr>
            <a:spLocks noChangeShapeType="1"/>
          </p:cNvSpPr>
          <p:nvPr/>
        </p:nvSpPr>
        <p:spPr bwMode="auto">
          <a:xfrm>
            <a:off x="7515225" y="2224088"/>
            <a:ext cx="0" cy="298450"/>
          </a:xfrm>
          <a:prstGeom prst="line">
            <a:avLst/>
          </a:prstGeom>
          <a:noFill/>
          <a:ln w="9525">
            <a:solidFill>
              <a:srgbClr val="000000"/>
            </a:solidFill>
            <a:round/>
            <a:headEnd/>
            <a:tailEnd/>
          </a:ln>
        </p:spPr>
        <p:txBody>
          <a:bodyPr/>
          <a:lstStyle/>
          <a:p>
            <a:endParaRPr lang="en-AU"/>
          </a:p>
        </p:txBody>
      </p:sp>
      <p:sp>
        <p:nvSpPr>
          <p:cNvPr id="177187" name="Line 35"/>
          <p:cNvSpPr>
            <a:spLocks noChangeShapeType="1"/>
          </p:cNvSpPr>
          <p:nvPr/>
        </p:nvSpPr>
        <p:spPr bwMode="auto">
          <a:xfrm flipH="1">
            <a:off x="7310438" y="2209800"/>
            <a:ext cx="185737" cy="265113"/>
          </a:xfrm>
          <a:prstGeom prst="line">
            <a:avLst/>
          </a:prstGeom>
          <a:noFill/>
          <a:ln w="9525">
            <a:solidFill>
              <a:srgbClr val="000000"/>
            </a:solidFill>
            <a:round/>
            <a:headEnd/>
            <a:tailEnd/>
          </a:ln>
        </p:spPr>
        <p:txBody>
          <a:bodyPr/>
          <a:lstStyle/>
          <a:p>
            <a:endParaRPr lang="en-AU"/>
          </a:p>
        </p:txBody>
      </p:sp>
      <p:sp>
        <p:nvSpPr>
          <p:cNvPr id="177188" name="Line 36"/>
          <p:cNvSpPr>
            <a:spLocks noChangeShapeType="1"/>
          </p:cNvSpPr>
          <p:nvPr/>
        </p:nvSpPr>
        <p:spPr bwMode="auto">
          <a:xfrm flipH="1" flipV="1">
            <a:off x="7523163" y="2197100"/>
            <a:ext cx="204787" cy="225425"/>
          </a:xfrm>
          <a:prstGeom prst="line">
            <a:avLst/>
          </a:prstGeom>
          <a:noFill/>
          <a:ln w="9525">
            <a:solidFill>
              <a:srgbClr val="000000"/>
            </a:solidFill>
            <a:round/>
            <a:headEnd/>
            <a:tailEnd/>
          </a:ln>
        </p:spPr>
        <p:txBody>
          <a:bodyPr/>
          <a:lstStyle/>
          <a:p>
            <a:endParaRPr lang="en-AU"/>
          </a:p>
        </p:txBody>
      </p:sp>
      <p:sp>
        <p:nvSpPr>
          <p:cNvPr id="177189" name="Oval 37"/>
          <p:cNvSpPr>
            <a:spLocks noChangeArrowheads="1"/>
          </p:cNvSpPr>
          <p:nvPr/>
        </p:nvSpPr>
        <p:spPr bwMode="auto">
          <a:xfrm>
            <a:off x="7370763" y="1911350"/>
            <a:ext cx="290512" cy="292100"/>
          </a:xfrm>
          <a:prstGeom prst="ellipse">
            <a:avLst/>
          </a:prstGeom>
          <a:solidFill>
            <a:srgbClr val="FFFFFF"/>
          </a:solidFill>
          <a:ln w="9525">
            <a:solidFill>
              <a:srgbClr val="000000"/>
            </a:solidFill>
            <a:round/>
            <a:headEnd/>
            <a:tailEnd/>
          </a:ln>
        </p:spPr>
        <p:txBody>
          <a:bodyPr wrap="none" anchor="ctr"/>
          <a:lstStyle/>
          <a:p>
            <a:pPr eaLnBrk="0" hangingPunct="0"/>
            <a:endParaRPr lang="en-AU"/>
          </a:p>
        </p:txBody>
      </p:sp>
      <p:sp>
        <p:nvSpPr>
          <p:cNvPr id="177191" name="Text Box 39"/>
          <p:cNvSpPr txBox="1">
            <a:spLocks noChangeArrowheads="1"/>
          </p:cNvSpPr>
          <p:nvPr/>
        </p:nvSpPr>
        <p:spPr bwMode="auto">
          <a:xfrm>
            <a:off x="1917700" y="1557338"/>
            <a:ext cx="3117850" cy="366712"/>
          </a:xfrm>
          <a:prstGeom prst="rect">
            <a:avLst/>
          </a:prstGeom>
          <a:noFill/>
          <a:ln w="9525">
            <a:noFill/>
            <a:miter lim="800000"/>
            <a:headEnd/>
            <a:tailEnd/>
          </a:ln>
        </p:spPr>
        <p:txBody>
          <a:bodyPr wrap="none">
            <a:spAutoFit/>
          </a:bodyPr>
          <a:lstStyle/>
          <a:p>
            <a:pPr eaLnBrk="0" hangingPunct="0"/>
            <a:r>
              <a:rPr lang="en-AU"/>
              <a:t>Hmm maybe Don can help…</a:t>
            </a:r>
          </a:p>
        </p:txBody>
      </p:sp>
      <p:sp>
        <p:nvSpPr>
          <p:cNvPr id="36883" name="Text Box 40"/>
          <p:cNvSpPr txBox="1">
            <a:spLocks noChangeArrowheads="1"/>
          </p:cNvSpPr>
          <p:nvPr/>
        </p:nvSpPr>
        <p:spPr bwMode="auto">
          <a:xfrm>
            <a:off x="6218238" y="3352800"/>
            <a:ext cx="2647950" cy="366713"/>
          </a:xfrm>
          <a:prstGeom prst="rect">
            <a:avLst/>
          </a:prstGeom>
          <a:noFill/>
          <a:ln w="9525">
            <a:noFill/>
            <a:miter lim="800000"/>
            <a:headEnd/>
            <a:tailEnd/>
          </a:ln>
        </p:spPr>
        <p:txBody>
          <a:bodyPr>
            <a:spAutoFit/>
          </a:bodyPr>
          <a:lstStyle/>
          <a:p>
            <a:pPr eaLnBrk="0" hangingPunct="0"/>
            <a:endParaRPr lang="en-US"/>
          </a:p>
        </p:txBody>
      </p:sp>
      <p:sp>
        <p:nvSpPr>
          <p:cNvPr id="177193" name="Text Box 41"/>
          <p:cNvSpPr txBox="1">
            <a:spLocks noChangeArrowheads="1"/>
          </p:cNvSpPr>
          <p:nvPr/>
        </p:nvSpPr>
        <p:spPr bwMode="auto">
          <a:xfrm>
            <a:off x="1965325" y="1995488"/>
            <a:ext cx="2503488" cy="1878012"/>
          </a:xfrm>
          <a:prstGeom prst="rect">
            <a:avLst/>
          </a:prstGeom>
          <a:noFill/>
          <a:ln w="9525">
            <a:noFill/>
            <a:miter lim="800000"/>
            <a:headEnd/>
            <a:tailEnd/>
          </a:ln>
        </p:spPr>
        <p:txBody>
          <a:bodyPr>
            <a:spAutoFit/>
          </a:bodyPr>
          <a:lstStyle/>
          <a:p>
            <a:pPr eaLnBrk="0" hangingPunct="0">
              <a:spcBef>
                <a:spcPct val="50000"/>
              </a:spcBef>
            </a:pPr>
            <a:r>
              <a:rPr lang="en-AU"/>
              <a:t>*RING RING*</a:t>
            </a:r>
          </a:p>
          <a:p>
            <a:pPr eaLnBrk="0" hangingPunct="0">
              <a:spcBef>
                <a:spcPct val="50000"/>
              </a:spcBef>
            </a:pPr>
            <a:r>
              <a:rPr lang="en-AU"/>
              <a:t>Hi Don, I need some upper Derwent flow readings for my geochemical model. Any ideas?</a:t>
            </a:r>
          </a:p>
        </p:txBody>
      </p:sp>
      <p:sp>
        <p:nvSpPr>
          <p:cNvPr id="177194" name="Text Box 42"/>
          <p:cNvSpPr txBox="1">
            <a:spLocks noChangeArrowheads="1"/>
          </p:cNvSpPr>
          <p:nvPr/>
        </p:nvSpPr>
        <p:spPr bwMode="auto">
          <a:xfrm>
            <a:off x="6296025" y="1309688"/>
            <a:ext cx="2503488" cy="366712"/>
          </a:xfrm>
          <a:prstGeom prst="rect">
            <a:avLst/>
          </a:prstGeom>
          <a:noFill/>
          <a:ln w="9525">
            <a:noFill/>
            <a:miter lim="800000"/>
            <a:headEnd/>
            <a:tailEnd/>
          </a:ln>
        </p:spPr>
        <p:txBody>
          <a:bodyPr>
            <a:spAutoFit/>
          </a:bodyPr>
          <a:lstStyle/>
          <a:p>
            <a:pPr eaLnBrk="0" hangingPunct="0">
              <a:spcBef>
                <a:spcPct val="50000"/>
              </a:spcBef>
            </a:pPr>
            <a:r>
              <a:rPr lang="en-AU"/>
              <a:t>Don</a:t>
            </a:r>
          </a:p>
        </p:txBody>
      </p:sp>
      <p:sp>
        <p:nvSpPr>
          <p:cNvPr id="177195" name="Line 43"/>
          <p:cNvSpPr>
            <a:spLocks noChangeShapeType="1"/>
          </p:cNvSpPr>
          <p:nvPr/>
        </p:nvSpPr>
        <p:spPr bwMode="auto">
          <a:xfrm>
            <a:off x="6565900" y="1651000"/>
            <a:ext cx="393700" cy="292100"/>
          </a:xfrm>
          <a:prstGeom prst="line">
            <a:avLst/>
          </a:prstGeom>
          <a:noFill/>
          <a:ln w="9525">
            <a:solidFill>
              <a:schemeClr val="tx1"/>
            </a:solidFill>
            <a:round/>
            <a:headEnd/>
            <a:tailEnd type="triangle" w="med" len="med"/>
          </a:ln>
        </p:spPr>
        <p:txBody>
          <a:bodyPr/>
          <a:lstStyle/>
          <a:p>
            <a:endParaRPr lang="en-AU"/>
          </a:p>
        </p:txBody>
      </p:sp>
      <p:sp>
        <p:nvSpPr>
          <p:cNvPr id="177196" name="Text Box 44"/>
          <p:cNvSpPr txBox="1">
            <a:spLocks noChangeArrowheads="1"/>
          </p:cNvSpPr>
          <p:nvPr/>
        </p:nvSpPr>
        <p:spPr bwMode="auto">
          <a:xfrm>
            <a:off x="4683125" y="2122488"/>
            <a:ext cx="2668588" cy="641350"/>
          </a:xfrm>
          <a:prstGeom prst="rect">
            <a:avLst/>
          </a:prstGeom>
          <a:noFill/>
          <a:ln w="9525">
            <a:noFill/>
            <a:miter lim="800000"/>
            <a:headEnd/>
            <a:tailEnd/>
          </a:ln>
        </p:spPr>
        <p:txBody>
          <a:bodyPr>
            <a:spAutoFit/>
          </a:bodyPr>
          <a:lstStyle/>
          <a:p>
            <a:pPr eaLnBrk="0" hangingPunct="0">
              <a:spcBef>
                <a:spcPct val="50000"/>
              </a:spcBef>
            </a:pPr>
            <a:r>
              <a:rPr lang="en-AU"/>
              <a:t>Hmm, I’ve got one site. I’ll send it through…</a:t>
            </a:r>
          </a:p>
        </p:txBody>
      </p:sp>
      <p:sp>
        <p:nvSpPr>
          <p:cNvPr id="177197" name="Text Box 45"/>
          <p:cNvSpPr txBox="1">
            <a:spLocks noChangeArrowheads="1"/>
          </p:cNvSpPr>
          <p:nvPr/>
        </p:nvSpPr>
        <p:spPr bwMode="auto">
          <a:xfrm>
            <a:off x="4391025" y="2871788"/>
            <a:ext cx="2503488" cy="457200"/>
          </a:xfrm>
          <a:prstGeom prst="rect">
            <a:avLst/>
          </a:prstGeom>
          <a:noFill/>
          <a:ln w="9525">
            <a:noFill/>
            <a:miter lim="800000"/>
            <a:headEnd/>
            <a:tailEnd/>
          </a:ln>
        </p:spPr>
        <p:txBody>
          <a:bodyPr>
            <a:spAutoFit/>
          </a:bodyPr>
          <a:lstStyle/>
          <a:p>
            <a:pPr eaLnBrk="0" hangingPunct="0">
              <a:spcBef>
                <a:spcPct val="50000"/>
              </a:spcBef>
            </a:pPr>
            <a:r>
              <a:rPr lang="en-AU" sz="2400">
                <a:solidFill>
                  <a:schemeClr val="hlink"/>
                </a:solidFill>
              </a:rPr>
              <a:t>10 minutes…</a:t>
            </a:r>
          </a:p>
        </p:txBody>
      </p:sp>
      <p:sp>
        <p:nvSpPr>
          <p:cNvPr id="177198" name="AutoShape 46"/>
          <p:cNvSpPr>
            <a:spLocks noChangeArrowheads="1"/>
          </p:cNvSpPr>
          <p:nvPr/>
        </p:nvSpPr>
        <p:spPr bwMode="auto">
          <a:xfrm>
            <a:off x="4813300" y="1930400"/>
            <a:ext cx="1930400" cy="1206500"/>
          </a:xfrm>
          <a:prstGeom prst="foldedCorner">
            <a:avLst>
              <a:gd name="adj" fmla="val 12500"/>
            </a:avLst>
          </a:prstGeom>
          <a:solidFill>
            <a:schemeClr val="tx2"/>
          </a:solidFill>
          <a:ln w="9525">
            <a:solidFill>
              <a:schemeClr val="tx1"/>
            </a:solidFill>
            <a:round/>
            <a:headEnd/>
            <a:tailEnd/>
          </a:ln>
        </p:spPr>
        <p:txBody>
          <a:bodyPr wrap="none" anchor="ctr"/>
          <a:lstStyle/>
          <a:p>
            <a:pPr algn="ctr" eaLnBrk="0" hangingPunct="0"/>
            <a:endParaRPr lang="en-AU" sz="1600"/>
          </a:p>
          <a:p>
            <a:pPr algn="ctr" eaLnBrk="0" hangingPunct="0"/>
            <a:r>
              <a:rPr lang="en-AU" sz="1600"/>
              <a:t>To: Jack</a:t>
            </a:r>
          </a:p>
          <a:p>
            <a:pPr algn="ctr" eaLnBrk="0" hangingPunct="0"/>
            <a:r>
              <a:rPr lang="en-AU" sz="1600"/>
              <a:t>01/02/09, 3.2, 3, 1</a:t>
            </a:r>
          </a:p>
          <a:p>
            <a:pPr algn="ctr" eaLnBrk="0" hangingPunct="0"/>
            <a:r>
              <a:rPr lang="en-AU" sz="1600"/>
              <a:t>01/02/09, 3.1, 3, 1</a:t>
            </a:r>
          </a:p>
          <a:p>
            <a:pPr algn="ctr" eaLnBrk="0" hangingPunct="0"/>
            <a:endParaRPr lang="en-AU" sz="1600"/>
          </a:p>
          <a:p>
            <a:pPr algn="ctr" eaLnBrk="0" hangingPunct="0"/>
            <a:endParaRPr lang="en-AU" sz="1600"/>
          </a:p>
        </p:txBody>
      </p:sp>
      <p:sp>
        <p:nvSpPr>
          <p:cNvPr id="177200" name="AutoShape 48"/>
          <p:cNvSpPr>
            <a:spLocks noChangeArrowheads="1"/>
          </p:cNvSpPr>
          <p:nvPr/>
        </p:nvSpPr>
        <p:spPr bwMode="auto">
          <a:xfrm>
            <a:off x="3530600" y="2362200"/>
            <a:ext cx="1104900" cy="228600"/>
          </a:xfrm>
          <a:prstGeom prst="leftArrow">
            <a:avLst>
              <a:gd name="adj1" fmla="val 50000"/>
              <a:gd name="adj2" fmla="val 120833"/>
            </a:avLst>
          </a:prstGeom>
          <a:solidFill>
            <a:schemeClr val="accent1"/>
          </a:solidFill>
          <a:ln w="9525">
            <a:solidFill>
              <a:schemeClr val="tx1"/>
            </a:solidFill>
            <a:miter lim="800000"/>
            <a:headEnd/>
            <a:tailEnd/>
          </a:ln>
        </p:spPr>
        <p:txBody>
          <a:bodyPr wrap="none" anchor="ctr"/>
          <a:lstStyle/>
          <a:p>
            <a:pPr eaLnBrk="0" hangingPunct="0"/>
            <a:endParaRPr lang="en-AU"/>
          </a:p>
        </p:txBody>
      </p:sp>
      <p:sp>
        <p:nvSpPr>
          <p:cNvPr id="177202" name="Text Box 50"/>
          <p:cNvSpPr txBox="1">
            <a:spLocks noChangeArrowheads="1"/>
          </p:cNvSpPr>
          <p:nvPr/>
        </p:nvSpPr>
        <p:spPr bwMode="auto">
          <a:xfrm>
            <a:off x="669925" y="2757488"/>
            <a:ext cx="2503488" cy="457200"/>
          </a:xfrm>
          <a:prstGeom prst="rect">
            <a:avLst/>
          </a:prstGeom>
          <a:noFill/>
          <a:ln w="9525">
            <a:noFill/>
            <a:miter lim="800000"/>
            <a:headEnd/>
            <a:tailEnd/>
          </a:ln>
        </p:spPr>
        <p:txBody>
          <a:bodyPr>
            <a:spAutoFit/>
          </a:bodyPr>
          <a:lstStyle/>
          <a:p>
            <a:pPr eaLnBrk="0" hangingPunct="0">
              <a:spcBef>
                <a:spcPct val="50000"/>
              </a:spcBef>
            </a:pPr>
            <a:r>
              <a:rPr lang="en-AU" sz="2400">
                <a:solidFill>
                  <a:schemeClr val="hlink"/>
                </a:solidFill>
              </a:rPr>
              <a:t>10 minutes…</a:t>
            </a:r>
          </a:p>
        </p:txBody>
      </p:sp>
      <p:sp>
        <p:nvSpPr>
          <p:cNvPr id="177203" name="Text Box 51"/>
          <p:cNvSpPr txBox="1">
            <a:spLocks noChangeArrowheads="1"/>
          </p:cNvSpPr>
          <p:nvPr/>
        </p:nvSpPr>
        <p:spPr bwMode="auto">
          <a:xfrm>
            <a:off x="682625" y="2706688"/>
            <a:ext cx="2414588" cy="1328737"/>
          </a:xfrm>
          <a:prstGeom prst="rect">
            <a:avLst/>
          </a:prstGeom>
          <a:noFill/>
          <a:ln w="9525">
            <a:noFill/>
            <a:miter lim="800000"/>
            <a:headEnd/>
            <a:tailEnd/>
          </a:ln>
        </p:spPr>
        <p:txBody>
          <a:bodyPr>
            <a:spAutoFit/>
          </a:bodyPr>
          <a:lstStyle/>
          <a:p>
            <a:pPr eaLnBrk="0" hangingPunct="0">
              <a:spcBef>
                <a:spcPct val="50000"/>
              </a:spcBef>
            </a:pPr>
            <a:r>
              <a:rPr lang="en-AU"/>
              <a:t>*RING RING*</a:t>
            </a:r>
          </a:p>
          <a:p>
            <a:pPr eaLnBrk="0" hangingPunct="0">
              <a:spcBef>
                <a:spcPct val="50000"/>
              </a:spcBef>
            </a:pPr>
            <a:r>
              <a:rPr lang="en-AU"/>
              <a:t>Ok. Got the data. Where is the site located?</a:t>
            </a:r>
          </a:p>
        </p:txBody>
      </p:sp>
      <p:sp>
        <p:nvSpPr>
          <p:cNvPr id="177204" name="Text Box 52"/>
          <p:cNvSpPr txBox="1">
            <a:spLocks noChangeArrowheads="1"/>
          </p:cNvSpPr>
          <p:nvPr/>
        </p:nvSpPr>
        <p:spPr bwMode="auto">
          <a:xfrm>
            <a:off x="5203825" y="3262313"/>
            <a:ext cx="3308350" cy="366712"/>
          </a:xfrm>
          <a:prstGeom prst="rect">
            <a:avLst/>
          </a:prstGeom>
          <a:noFill/>
          <a:ln w="9525">
            <a:noFill/>
            <a:miter lim="800000"/>
            <a:headEnd/>
            <a:tailEnd/>
          </a:ln>
        </p:spPr>
        <p:txBody>
          <a:bodyPr wrap="none">
            <a:spAutoFit/>
          </a:bodyPr>
          <a:lstStyle/>
          <a:p>
            <a:pPr eaLnBrk="0" hangingPunct="0"/>
            <a:r>
              <a:rPr lang="en-AU"/>
              <a:t>Oh, it’s at laughing jack bridge.</a:t>
            </a:r>
          </a:p>
        </p:txBody>
      </p:sp>
      <p:sp>
        <p:nvSpPr>
          <p:cNvPr id="177205" name="Text Box 53"/>
          <p:cNvSpPr txBox="1">
            <a:spLocks noChangeArrowheads="1"/>
          </p:cNvSpPr>
          <p:nvPr/>
        </p:nvSpPr>
        <p:spPr bwMode="auto">
          <a:xfrm>
            <a:off x="657225" y="4014788"/>
            <a:ext cx="2414588" cy="366712"/>
          </a:xfrm>
          <a:prstGeom prst="rect">
            <a:avLst/>
          </a:prstGeom>
          <a:noFill/>
          <a:ln w="9525">
            <a:noFill/>
            <a:miter lim="800000"/>
            <a:headEnd/>
            <a:tailEnd/>
          </a:ln>
        </p:spPr>
        <p:txBody>
          <a:bodyPr>
            <a:spAutoFit/>
          </a:bodyPr>
          <a:lstStyle/>
          <a:p>
            <a:pPr eaLnBrk="0" hangingPunct="0">
              <a:spcBef>
                <a:spcPct val="50000"/>
              </a:spcBef>
            </a:pPr>
            <a:r>
              <a:rPr lang="en-AU"/>
              <a:t>Coordinates?</a:t>
            </a:r>
          </a:p>
        </p:txBody>
      </p:sp>
      <p:sp>
        <p:nvSpPr>
          <p:cNvPr id="177206" name="Text Box 54"/>
          <p:cNvSpPr txBox="1">
            <a:spLocks noChangeArrowheads="1"/>
          </p:cNvSpPr>
          <p:nvPr/>
        </p:nvSpPr>
        <p:spPr bwMode="auto">
          <a:xfrm>
            <a:off x="5026025" y="3808413"/>
            <a:ext cx="2635250" cy="641350"/>
          </a:xfrm>
          <a:prstGeom prst="rect">
            <a:avLst/>
          </a:prstGeom>
          <a:noFill/>
          <a:ln w="9525">
            <a:noFill/>
            <a:miter lim="800000"/>
            <a:headEnd/>
            <a:tailEnd/>
          </a:ln>
        </p:spPr>
        <p:txBody>
          <a:bodyPr wrap="none">
            <a:spAutoFit/>
          </a:bodyPr>
          <a:lstStyle/>
          <a:p>
            <a:pPr eaLnBrk="0" hangingPunct="0"/>
            <a:r>
              <a:rPr lang="en-AU"/>
              <a:t>Ummm. (papers shuffle)</a:t>
            </a:r>
          </a:p>
          <a:p>
            <a:pPr eaLnBrk="0" hangingPunct="0"/>
            <a:r>
              <a:rPr lang="en-AU"/>
              <a:t>147.123 -41.588</a:t>
            </a:r>
          </a:p>
        </p:txBody>
      </p:sp>
      <p:sp>
        <p:nvSpPr>
          <p:cNvPr id="177207" name="Text Box 55"/>
          <p:cNvSpPr txBox="1">
            <a:spLocks noChangeArrowheads="1"/>
          </p:cNvSpPr>
          <p:nvPr/>
        </p:nvSpPr>
        <p:spPr bwMode="auto">
          <a:xfrm>
            <a:off x="708025" y="4375150"/>
            <a:ext cx="2414588" cy="641350"/>
          </a:xfrm>
          <a:prstGeom prst="rect">
            <a:avLst/>
          </a:prstGeom>
          <a:noFill/>
          <a:ln w="9525">
            <a:noFill/>
            <a:miter lim="800000"/>
            <a:headEnd/>
            <a:tailEnd/>
          </a:ln>
        </p:spPr>
        <p:txBody>
          <a:bodyPr>
            <a:spAutoFit/>
          </a:bodyPr>
          <a:lstStyle/>
          <a:p>
            <a:pPr eaLnBrk="0" hangingPunct="0">
              <a:spcBef>
                <a:spcPct val="50000"/>
              </a:spcBef>
            </a:pPr>
            <a:r>
              <a:rPr lang="en-AU"/>
              <a:t>What reference system??</a:t>
            </a:r>
          </a:p>
        </p:txBody>
      </p:sp>
      <p:sp>
        <p:nvSpPr>
          <p:cNvPr id="177208" name="Text Box 56"/>
          <p:cNvSpPr txBox="1">
            <a:spLocks noChangeArrowheads="1"/>
          </p:cNvSpPr>
          <p:nvPr/>
        </p:nvSpPr>
        <p:spPr bwMode="auto">
          <a:xfrm>
            <a:off x="4746625" y="4451350"/>
            <a:ext cx="2414588" cy="366713"/>
          </a:xfrm>
          <a:prstGeom prst="rect">
            <a:avLst/>
          </a:prstGeom>
          <a:noFill/>
          <a:ln w="9525">
            <a:noFill/>
            <a:miter lim="800000"/>
            <a:headEnd/>
            <a:tailEnd/>
          </a:ln>
        </p:spPr>
        <p:txBody>
          <a:bodyPr>
            <a:spAutoFit/>
          </a:bodyPr>
          <a:lstStyle/>
          <a:p>
            <a:pPr eaLnBrk="0" hangingPunct="0">
              <a:spcBef>
                <a:spcPct val="50000"/>
              </a:spcBef>
            </a:pPr>
            <a:r>
              <a:rPr lang="en-AU"/>
              <a:t>I think it’s GDA94</a:t>
            </a:r>
          </a:p>
        </p:txBody>
      </p:sp>
      <p:sp>
        <p:nvSpPr>
          <p:cNvPr id="177209" name="Text Box 57"/>
          <p:cNvSpPr txBox="1">
            <a:spLocks noChangeArrowheads="1"/>
          </p:cNvSpPr>
          <p:nvPr/>
        </p:nvSpPr>
        <p:spPr bwMode="auto">
          <a:xfrm>
            <a:off x="479425" y="4959350"/>
            <a:ext cx="2414588" cy="641350"/>
          </a:xfrm>
          <a:prstGeom prst="rect">
            <a:avLst/>
          </a:prstGeom>
          <a:noFill/>
          <a:ln w="9525">
            <a:noFill/>
            <a:miter lim="800000"/>
            <a:headEnd/>
            <a:tailEnd/>
          </a:ln>
        </p:spPr>
        <p:txBody>
          <a:bodyPr>
            <a:spAutoFit/>
          </a:bodyPr>
          <a:lstStyle/>
          <a:p>
            <a:pPr eaLnBrk="0" hangingPunct="0">
              <a:spcBef>
                <a:spcPct val="50000"/>
              </a:spcBef>
            </a:pPr>
            <a:r>
              <a:rPr lang="en-AU"/>
              <a:t>Ok. What sensor is used?</a:t>
            </a:r>
          </a:p>
        </p:txBody>
      </p:sp>
      <p:sp>
        <p:nvSpPr>
          <p:cNvPr id="177210" name="Text Box 58"/>
          <p:cNvSpPr txBox="1">
            <a:spLocks noChangeArrowheads="1"/>
          </p:cNvSpPr>
          <p:nvPr/>
        </p:nvSpPr>
        <p:spPr bwMode="auto">
          <a:xfrm>
            <a:off x="4505325" y="4845050"/>
            <a:ext cx="3405188" cy="915988"/>
          </a:xfrm>
          <a:prstGeom prst="rect">
            <a:avLst/>
          </a:prstGeom>
          <a:noFill/>
          <a:ln w="9525">
            <a:noFill/>
            <a:miter lim="800000"/>
            <a:headEnd/>
            <a:tailEnd/>
          </a:ln>
        </p:spPr>
        <p:txBody>
          <a:bodyPr>
            <a:spAutoFit/>
          </a:bodyPr>
          <a:lstStyle/>
          <a:p>
            <a:pPr eaLnBrk="0" hangingPunct="0">
              <a:spcBef>
                <a:spcPct val="50000"/>
              </a:spcBef>
            </a:pPr>
            <a:r>
              <a:rPr lang="en-AU"/>
              <a:t>It’s calculated from the stream gauge reading using a rating curve..</a:t>
            </a:r>
          </a:p>
        </p:txBody>
      </p:sp>
      <p:sp>
        <p:nvSpPr>
          <p:cNvPr id="177211" name="Text Box 59"/>
          <p:cNvSpPr txBox="1">
            <a:spLocks noChangeArrowheads="1"/>
          </p:cNvSpPr>
          <p:nvPr/>
        </p:nvSpPr>
        <p:spPr bwMode="auto">
          <a:xfrm>
            <a:off x="568325" y="5492750"/>
            <a:ext cx="2414588" cy="641350"/>
          </a:xfrm>
          <a:prstGeom prst="rect">
            <a:avLst/>
          </a:prstGeom>
          <a:noFill/>
          <a:ln w="9525">
            <a:noFill/>
            <a:miter lim="800000"/>
            <a:headEnd/>
            <a:tailEnd/>
          </a:ln>
        </p:spPr>
        <p:txBody>
          <a:bodyPr>
            <a:spAutoFit/>
          </a:bodyPr>
          <a:lstStyle/>
          <a:p>
            <a:pPr eaLnBrk="0" hangingPunct="0">
              <a:spcBef>
                <a:spcPct val="50000"/>
              </a:spcBef>
            </a:pPr>
            <a:r>
              <a:rPr lang="en-AU"/>
              <a:t>Oh…how accurate is that?</a:t>
            </a:r>
          </a:p>
        </p:txBody>
      </p:sp>
      <p:sp>
        <p:nvSpPr>
          <p:cNvPr id="177212" name="Text Box 60"/>
          <p:cNvSpPr txBox="1">
            <a:spLocks noChangeArrowheads="1"/>
          </p:cNvSpPr>
          <p:nvPr/>
        </p:nvSpPr>
        <p:spPr bwMode="auto">
          <a:xfrm>
            <a:off x="3984625" y="5688013"/>
            <a:ext cx="3405188" cy="366712"/>
          </a:xfrm>
          <a:prstGeom prst="rect">
            <a:avLst/>
          </a:prstGeom>
          <a:noFill/>
          <a:ln w="9525">
            <a:noFill/>
            <a:miter lim="800000"/>
            <a:headEnd/>
            <a:tailEnd/>
          </a:ln>
        </p:spPr>
        <p:txBody>
          <a:bodyPr>
            <a:spAutoFit/>
          </a:bodyPr>
          <a:lstStyle/>
          <a:p>
            <a:pPr eaLnBrk="0" hangingPunct="0">
              <a:spcBef>
                <a:spcPct val="50000"/>
              </a:spcBef>
            </a:pPr>
            <a:r>
              <a:rPr lang="en-AU"/>
              <a:t>Umm......</a:t>
            </a:r>
          </a:p>
        </p:txBody>
      </p:sp>
      <p:sp>
        <p:nvSpPr>
          <p:cNvPr id="177214" name="Text Box 62"/>
          <p:cNvSpPr txBox="1">
            <a:spLocks noChangeArrowheads="1"/>
          </p:cNvSpPr>
          <p:nvPr/>
        </p:nvSpPr>
        <p:spPr bwMode="auto">
          <a:xfrm>
            <a:off x="593725" y="6076950"/>
            <a:ext cx="2414588" cy="366713"/>
          </a:xfrm>
          <a:prstGeom prst="rect">
            <a:avLst/>
          </a:prstGeom>
          <a:noFill/>
          <a:ln w="9525">
            <a:noFill/>
            <a:miter lim="800000"/>
            <a:headEnd/>
            <a:tailEnd/>
          </a:ln>
        </p:spPr>
        <p:txBody>
          <a:bodyPr>
            <a:spAutoFit/>
          </a:bodyPr>
          <a:lstStyle/>
          <a:p>
            <a:pPr eaLnBrk="0" hangingPunct="0">
              <a:spcBef>
                <a:spcPct val="50000"/>
              </a:spcBef>
            </a:pPr>
            <a:r>
              <a:rPr lang="en-AU"/>
              <a:t>DON?</a:t>
            </a:r>
          </a:p>
        </p:txBody>
      </p:sp>
      <p:sp>
        <p:nvSpPr>
          <p:cNvPr id="177215" name="Text Box 63"/>
          <p:cNvSpPr txBox="1">
            <a:spLocks noChangeArrowheads="1"/>
          </p:cNvSpPr>
          <p:nvPr/>
        </p:nvSpPr>
        <p:spPr bwMode="auto">
          <a:xfrm>
            <a:off x="669925" y="1144588"/>
            <a:ext cx="2503488" cy="366712"/>
          </a:xfrm>
          <a:prstGeom prst="rect">
            <a:avLst/>
          </a:prstGeom>
          <a:noFill/>
          <a:ln w="9525">
            <a:noFill/>
            <a:miter lim="800000"/>
            <a:headEnd/>
            <a:tailEnd/>
          </a:ln>
        </p:spPr>
        <p:txBody>
          <a:bodyPr>
            <a:spAutoFit/>
          </a:bodyPr>
          <a:lstStyle/>
          <a:p>
            <a:pPr eaLnBrk="0" hangingPunct="0">
              <a:spcBef>
                <a:spcPct val="50000"/>
              </a:spcBef>
            </a:pPr>
            <a:r>
              <a:rPr lang="en-AU"/>
              <a:t>Hydro Jack</a:t>
            </a:r>
          </a:p>
        </p:txBody>
      </p:sp>
      <p:sp>
        <p:nvSpPr>
          <p:cNvPr id="177216" name="Line 64"/>
          <p:cNvSpPr>
            <a:spLocks noChangeShapeType="1"/>
          </p:cNvSpPr>
          <p:nvPr/>
        </p:nvSpPr>
        <p:spPr bwMode="auto">
          <a:xfrm>
            <a:off x="850900" y="1498600"/>
            <a:ext cx="241300" cy="292100"/>
          </a:xfrm>
          <a:prstGeom prst="line">
            <a:avLst/>
          </a:prstGeom>
          <a:noFill/>
          <a:ln w="9525">
            <a:solidFill>
              <a:schemeClr val="tx1"/>
            </a:solidFill>
            <a:round/>
            <a:headEnd/>
            <a:tailEnd type="triangle" w="med" len="med"/>
          </a:ln>
        </p:spPr>
        <p:txBody>
          <a:bodyPr/>
          <a:lstStyle/>
          <a:p>
            <a:endParaRPr lang="en-AU"/>
          </a:p>
        </p:txBody>
      </p:sp>
      <p:sp>
        <p:nvSpPr>
          <p:cNvPr id="177220" name="Text Box 68"/>
          <p:cNvSpPr txBox="1">
            <a:spLocks noChangeArrowheads="1"/>
          </p:cNvSpPr>
          <p:nvPr/>
        </p:nvSpPr>
        <p:spPr bwMode="auto">
          <a:xfrm>
            <a:off x="3851275" y="6092825"/>
            <a:ext cx="3405188" cy="366713"/>
          </a:xfrm>
          <a:prstGeom prst="rect">
            <a:avLst/>
          </a:prstGeom>
          <a:noFill/>
          <a:ln w="9525">
            <a:noFill/>
            <a:miter lim="800000"/>
            <a:headEnd/>
            <a:tailEnd/>
          </a:ln>
        </p:spPr>
        <p:txBody>
          <a:bodyPr>
            <a:spAutoFit/>
          </a:bodyPr>
          <a:lstStyle/>
          <a:p>
            <a:pPr eaLnBrk="0" hangingPunct="0">
              <a:spcBef>
                <a:spcPct val="50000"/>
              </a:spcBef>
            </a:pPr>
            <a:r>
              <a:rPr lang="en-AU"/>
              <a:t>*CLICK*</a:t>
            </a:r>
          </a:p>
        </p:txBody>
      </p:sp>
      <p:sp>
        <p:nvSpPr>
          <p:cNvPr id="41" name="TextBox 40"/>
          <p:cNvSpPr txBox="1"/>
          <p:nvPr/>
        </p:nvSpPr>
        <p:spPr>
          <a:xfrm>
            <a:off x="1835696" y="6453336"/>
            <a:ext cx="2736304" cy="246221"/>
          </a:xfrm>
          <a:prstGeom prst="rect">
            <a:avLst/>
          </a:prstGeom>
          <a:noFill/>
        </p:spPr>
        <p:txBody>
          <a:bodyPr wrap="square" rtlCol="0">
            <a:spAutoFit/>
          </a:bodyPr>
          <a:lstStyle/>
          <a:p>
            <a:r>
              <a:rPr lang="en-AU" dirty="0" smtClean="0"/>
              <a:t>From Peter Taylor (CSIRO)</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7164"/>
                                        </p:tgtEl>
                                        <p:attrNameLst>
                                          <p:attrName>style.visibility</p:attrName>
                                        </p:attrNameLst>
                                      </p:cBhvr>
                                      <p:to>
                                        <p:strVal val="visible"/>
                                      </p:to>
                                    </p:set>
                                    <p:anim calcmode="lin" valueType="num">
                                      <p:cBhvr additive="base">
                                        <p:cTn id="7" dur="500" fill="hold"/>
                                        <p:tgtEl>
                                          <p:spTgt spid="177164"/>
                                        </p:tgtEl>
                                        <p:attrNameLst>
                                          <p:attrName>ppt_x</p:attrName>
                                        </p:attrNameLst>
                                      </p:cBhvr>
                                      <p:tavLst>
                                        <p:tav tm="0">
                                          <p:val>
                                            <p:strVal val="#ppt_x"/>
                                          </p:val>
                                        </p:tav>
                                        <p:tav tm="100000">
                                          <p:val>
                                            <p:strVal val="#ppt_x"/>
                                          </p:val>
                                        </p:tav>
                                      </p:tavLst>
                                    </p:anim>
                                    <p:anim calcmode="lin" valueType="num">
                                      <p:cBhvr additive="base">
                                        <p:cTn id="8" dur="500" fill="hold"/>
                                        <p:tgtEl>
                                          <p:spTgt spid="17716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7165"/>
                                        </p:tgtEl>
                                        <p:attrNameLst>
                                          <p:attrName>style.visibility</p:attrName>
                                        </p:attrNameLst>
                                      </p:cBhvr>
                                      <p:to>
                                        <p:strVal val="visible"/>
                                      </p:to>
                                    </p:set>
                                    <p:anim calcmode="lin" valueType="num">
                                      <p:cBhvr additive="base">
                                        <p:cTn id="11" dur="500" fill="hold"/>
                                        <p:tgtEl>
                                          <p:spTgt spid="177165"/>
                                        </p:tgtEl>
                                        <p:attrNameLst>
                                          <p:attrName>ppt_x</p:attrName>
                                        </p:attrNameLst>
                                      </p:cBhvr>
                                      <p:tavLst>
                                        <p:tav tm="0">
                                          <p:val>
                                            <p:strVal val="#ppt_x"/>
                                          </p:val>
                                        </p:tav>
                                        <p:tav tm="100000">
                                          <p:val>
                                            <p:strVal val="#ppt_x"/>
                                          </p:val>
                                        </p:tav>
                                      </p:tavLst>
                                    </p:anim>
                                    <p:anim calcmode="lin" valueType="num">
                                      <p:cBhvr additive="base">
                                        <p:cTn id="12" dur="500" fill="hold"/>
                                        <p:tgtEl>
                                          <p:spTgt spid="17716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7166"/>
                                        </p:tgtEl>
                                        <p:attrNameLst>
                                          <p:attrName>style.visibility</p:attrName>
                                        </p:attrNameLst>
                                      </p:cBhvr>
                                      <p:to>
                                        <p:strVal val="visible"/>
                                      </p:to>
                                    </p:set>
                                    <p:anim calcmode="lin" valueType="num">
                                      <p:cBhvr additive="base">
                                        <p:cTn id="15" dur="500" fill="hold"/>
                                        <p:tgtEl>
                                          <p:spTgt spid="177166"/>
                                        </p:tgtEl>
                                        <p:attrNameLst>
                                          <p:attrName>ppt_x</p:attrName>
                                        </p:attrNameLst>
                                      </p:cBhvr>
                                      <p:tavLst>
                                        <p:tav tm="0">
                                          <p:val>
                                            <p:strVal val="#ppt_x"/>
                                          </p:val>
                                        </p:tav>
                                        <p:tav tm="100000">
                                          <p:val>
                                            <p:strVal val="#ppt_x"/>
                                          </p:val>
                                        </p:tav>
                                      </p:tavLst>
                                    </p:anim>
                                    <p:anim calcmode="lin" valueType="num">
                                      <p:cBhvr additive="base">
                                        <p:cTn id="16" dur="500" fill="hold"/>
                                        <p:tgtEl>
                                          <p:spTgt spid="17716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7167"/>
                                        </p:tgtEl>
                                        <p:attrNameLst>
                                          <p:attrName>style.visibility</p:attrName>
                                        </p:attrNameLst>
                                      </p:cBhvr>
                                      <p:to>
                                        <p:strVal val="visible"/>
                                      </p:to>
                                    </p:set>
                                    <p:anim calcmode="lin" valueType="num">
                                      <p:cBhvr additive="base">
                                        <p:cTn id="19" dur="500" fill="hold"/>
                                        <p:tgtEl>
                                          <p:spTgt spid="177167"/>
                                        </p:tgtEl>
                                        <p:attrNameLst>
                                          <p:attrName>ppt_x</p:attrName>
                                        </p:attrNameLst>
                                      </p:cBhvr>
                                      <p:tavLst>
                                        <p:tav tm="0">
                                          <p:val>
                                            <p:strVal val="#ppt_x"/>
                                          </p:val>
                                        </p:tav>
                                        <p:tav tm="100000">
                                          <p:val>
                                            <p:strVal val="#ppt_x"/>
                                          </p:val>
                                        </p:tav>
                                      </p:tavLst>
                                    </p:anim>
                                    <p:anim calcmode="lin" valueType="num">
                                      <p:cBhvr additive="base">
                                        <p:cTn id="20" dur="500" fill="hold"/>
                                        <p:tgtEl>
                                          <p:spTgt spid="17716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7168"/>
                                        </p:tgtEl>
                                        <p:attrNameLst>
                                          <p:attrName>style.visibility</p:attrName>
                                        </p:attrNameLst>
                                      </p:cBhvr>
                                      <p:to>
                                        <p:strVal val="visible"/>
                                      </p:to>
                                    </p:set>
                                    <p:anim calcmode="lin" valueType="num">
                                      <p:cBhvr additive="base">
                                        <p:cTn id="23" dur="500" fill="hold"/>
                                        <p:tgtEl>
                                          <p:spTgt spid="177168"/>
                                        </p:tgtEl>
                                        <p:attrNameLst>
                                          <p:attrName>ppt_x</p:attrName>
                                        </p:attrNameLst>
                                      </p:cBhvr>
                                      <p:tavLst>
                                        <p:tav tm="0">
                                          <p:val>
                                            <p:strVal val="#ppt_x"/>
                                          </p:val>
                                        </p:tav>
                                        <p:tav tm="100000">
                                          <p:val>
                                            <p:strVal val="#ppt_x"/>
                                          </p:val>
                                        </p:tav>
                                      </p:tavLst>
                                    </p:anim>
                                    <p:anim calcmode="lin" valueType="num">
                                      <p:cBhvr additive="base">
                                        <p:cTn id="24" dur="500" fill="hold"/>
                                        <p:tgtEl>
                                          <p:spTgt spid="17716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7216"/>
                                        </p:tgtEl>
                                        <p:attrNameLst>
                                          <p:attrName>style.visibility</p:attrName>
                                        </p:attrNameLst>
                                      </p:cBhvr>
                                      <p:to>
                                        <p:strVal val="visible"/>
                                      </p:to>
                                    </p:set>
                                    <p:anim calcmode="lin" valueType="num">
                                      <p:cBhvr additive="base">
                                        <p:cTn id="27" dur="500" fill="hold"/>
                                        <p:tgtEl>
                                          <p:spTgt spid="177216"/>
                                        </p:tgtEl>
                                        <p:attrNameLst>
                                          <p:attrName>ppt_x</p:attrName>
                                        </p:attrNameLst>
                                      </p:cBhvr>
                                      <p:tavLst>
                                        <p:tav tm="0">
                                          <p:val>
                                            <p:strVal val="#ppt_x"/>
                                          </p:val>
                                        </p:tav>
                                        <p:tav tm="100000">
                                          <p:val>
                                            <p:strVal val="#ppt_x"/>
                                          </p:val>
                                        </p:tav>
                                      </p:tavLst>
                                    </p:anim>
                                    <p:anim calcmode="lin" valueType="num">
                                      <p:cBhvr additive="base">
                                        <p:cTn id="28" dur="500" fill="hold"/>
                                        <p:tgtEl>
                                          <p:spTgt spid="1772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7215"/>
                                        </p:tgtEl>
                                        <p:attrNameLst>
                                          <p:attrName>style.visibility</p:attrName>
                                        </p:attrNameLst>
                                      </p:cBhvr>
                                      <p:to>
                                        <p:strVal val="visible"/>
                                      </p:to>
                                    </p:set>
                                    <p:anim calcmode="lin" valueType="num">
                                      <p:cBhvr additive="base">
                                        <p:cTn id="31" dur="500" fill="hold"/>
                                        <p:tgtEl>
                                          <p:spTgt spid="177215"/>
                                        </p:tgtEl>
                                        <p:attrNameLst>
                                          <p:attrName>ppt_x</p:attrName>
                                        </p:attrNameLst>
                                      </p:cBhvr>
                                      <p:tavLst>
                                        <p:tav tm="0">
                                          <p:val>
                                            <p:strVal val="#ppt_x"/>
                                          </p:val>
                                        </p:tav>
                                        <p:tav tm="100000">
                                          <p:val>
                                            <p:strVal val="#ppt_x"/>
                                          </p:val>
                                        </p:tav>
                                      </p:tavLst>
                                    </p:anim>
                                    <p:anim calcmode="lin" valueType="num">
                                      <p:cBhvr additive="base">
                                        <p:cTn id="32" dur="500" fill="hold"/>
                                        <p:tgtEl>
                                          <p:spTgt spid="1772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7169"/>
                                        </p:tgtEl>
                                        <p:attrNameLst>
                                          <p:attrName>style.visibility</p:attrName>
                                        </p:attrNameLst>
                                      </p:cBhvr>
                                      <p:to>
                                        <p:strVal val="visible"/>
                                      </p:to>
                                    </p:set>
                                    <p:anim calcmode="lin" valueType="num">
                                      <p:cBhvr additive="base">
                                        <p:cTn id="35" dur="500" fill="hold"/>
                                        <p:tgtEl>
                                          <p:spTgt spid="177169"/>
                                        </p:tgtEl>
                                        <p:attrNameLst>
                                          <p:attrName>ppt_x</p:attrName>
                                        </p:attrNameLst>
                                      </p:cBhvr>
                                      <p:tavLst>
                                        <p:tav tm="0">
                                          <p:val>
                                            <p:strVal val="#ppt_x"/>
                                          </p:val>
                                        </p:tav>
                                        <p:tav tm="100000">
                                          <p:val>
                                            <p:strVal val="#ppt_x"/>
                                          </p:val>
                                        </p:tav>
                                      </p:tavLst>
                                    </p:anim>
                                    <p:anim calcmode="lin" valueType="num">
                                      <p:cBhvr additive="base">
                                        <p:cTn id="36" dur="500" fill="hold"/>
                                        <p:tgtEl>
                                          <p:spTgt spid="17716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7170"/>
                                        </p:tgtEl>
                                        <p:attrNameLst>
                                          <p:attrName>style.visibility</p:attrName>
                                        </p:attrNameLst>
                                      </p:cBhvr>
                                      <p:to>
                                        <p:strVal val="visible"/>
                                      </p:to>
                                    </p:set>
                                    <p:anim calcmode="lin" valueType="num">
                                      <p:cBhvr additive="base">
                                        <p:cTn id="41" dur="500" fill="hold"/>
                                        <p:tgtEl>
                                          <p:spTgt spid="177170"/>
                                        </p:tgtEl>
                                        <p:attrNameLst>
                                          <p:attrName>ppt_x</p:attrName>
                                        </p:attrNameLst>
                                      </p:cBhvr>
                                      <p:tavLst>
                                        <p:tav tm="0">
                                          <p:val>
                                            <p:strVal val="#ppt_x"/>
                                          </p:val>
                                        </p:tav>
                                        <p:tav tm="100000">
                                          <p:val>
                                            <p:strVal val="#ppt_x"/>
                                          </p:val>
                                        </p:tav>
                                      </p:tavLst>
                                    </p:anim>
                                    <p:anim calcmode="lin" valueType="num">
                                      <p:cBhvr additive="base">
                                        <p:cTn id="42" dur="500" fill="hold"/>
                                        <p:tgtEl>
                                          <p:spTgt spid="17717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77171"/>
                                        </p:tgtEl>
                                        <p:attrNameLst>
                                          <p:attrName>style.visibility</p:attrName>
                                        </p:attrNameLst>
                                      </p:cBhvr>
                                      <p:to>
                                        <p:strVal val="visible"/>
                                      </p:to>
                                    </p:set>
                                    <p:anim calcmode="lin" valueType="num">
                                      <p:cBhvr additive="base">
                                        <p:cTn id="45" dur="500" fill="hold"/>
                                        <p:tgtEl>
                                          <p:spTgt spid="177171"/>
                                        </p:tgtEl>
                                        <p:attrNameLst>
                                          <p:attrName>ppt_x</p:attrName>
                                        </p:attrNameLst>
                                      </p:cBhvr>
                                      <p:tavLst>
                                        <p:tav tm="0">
                                          <p:val>
                                            <p:strVal val="#ppt_x"/>
                                          </p:val>
                                        </p:tav>
                                        <p:tav tm="100000">
                                          <p:val>
                                            <p:strVal val="#ppt_x"/>
                                          </p:val>
                                        </p:tav>
                                      </p:tavLst>
                                    </p:anim>
                                    <p:anim calcmode="lin" valueType="num">
                                      <p:cBhvr additive="base">
                                        <p:cTn id="46" dur="500" fill="hold"/>
                                        <p:tgtEl>
                                          <p:spTgt spid="17717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77191"/>
                                        </p:tgtEl>
                                        <p:attrNameLst>
                                          <p:attrName>style.visibility</p:attrName>
                                        </p:attrNameLst>
                                      </p:cBhvr>
                                      <p:to>
                                        <p:strVal val="visible"/>
                                      </p:to>
                                    </p:set>
                                    <p:anim calcmode="lin" valueType="num">
                                      <p:cBhvr additive="base">
                                        <p:cTn id="51" dur="500" fill="hold"/>
                                        <p:tgtEl>
                                          <p:spTgt spid="177191"/>
                                        </p:tgtEl>
                                        <p:attrNameLst>
                                          <p:attrName>ppt_x</p:attrName>
                                        </p:attrNameLst>
                                      </p:cBhvr>
                                      <p:tavLst>
                                        <p:tav tm="0">
                                          <p:val>
                                            <p:strVal val="#ppt_x"/>
                                          </p:val>
                                        </p:tav>
                                        <p:tav tm="100000">
                                          <p:val>
                                            <p:strVal val="#ppt_x"/>
                                          </p:val>
                                        </p:tav>
                                      </p:tavLst>
                                    </p:anim>
                                    <p:anim calcmode="lin" valueType="num">
                                      <p:cBhvr additive="base">
                                        <p:cTn id="52" dur="500" fill="hold"/>
                                        <p:tgtEl>
                                          <p:spTgt spid="17719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77193"/>
                                        </p:tgtEl>
                                        <p:attrNameLst>
                                          <p:attrName>style.visibility</p:attrName>
                                        </p:attrNameLst>
                                      </p:cBhvr>
                                      <p:to>
                                        <p:strVal val="visible"/>
                                      </p:to>
                                    </p:set>
                                    <p:anim calcmode="lin" valueType="num">
                                      <p:cBhvr additive="base">
                                        <p:cTn id="57" dur="500" fill="hold"/>
                                        <p:tgtEl>
                                          <p:spTgt spid="177193"/>
                                        </p:tgtEl>
                                        <p:attrNameLst>
                                          <p:attrName>ppt_x</p:attrName>
                                        </p:attrNameLst>
                                      </p:cBhvr>
                                      <p:tavLst>
                                        <p:tav tm="0">
                                          <p:val>
                                            <p:strVal val="#ppt_x"/>
                                          </p:val>
                                        </p:tav>
                                        <p:tav tm="100000">
                                          <p:val>
                                            <p:strVal val="#ppt_x"/>
                                          </p:val>
                                        </p:tav>
                                      </p:tavLst>
                                    </p:anim>
                                    <p:anim calcmode="lin" valueType="num">
                                      <p:cBhvr additive="base">
                                        <p:cTn id="58" dur="500" fill="hold"/>
                                        <p:tgtEl>
                                          <p:spTgt spid="17719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77184"/>
                                        </p:tgtEl>
                                        <p:attrNameLst>
                                          <p:attrName>style.visibility</p:attrName>
                                        </p:attrNameLst>
                                      </p:cBhvr>
                                      <p:to>
                                        <p:strVal val="visible"/>
                                      </p:to>
                                    </p:set>
                                    <p:anim calcmode="lin" valueType="num">
                                      <p:cBhvr additive="base">
                                        <p:cTn id="63" dur="500" fill="hold"/>
                                        <p:tgtEl>
                                          <p:spTgt spid="177184"/>
                                        </p:tgtEl>
                                        <p:attrNameLst>
                                          <p:attrName>ppt_x</p:attrName>
                                        </p:attrNameLst>
                                      </p:cBhvr>
                                      <p:tavLst>
                                        <p:tav tm="0">
                                          <p:val>
                                            <p:strVal val="#ppt_x"/>
                                          </p:val>
                                        </p:tav>
                                        <p:tav tm="100000">
                                          <p:val>
                                            <p:strVal val="#ppt_x"/>
                                          </p:val>
                                        </p:tav>
                                      </p:tavLst>
                                    </p:anim>
                                    <p:anim calcmode="lin" valueType="num">
                                      <p:cBhvr additive="base">
                                        <p:cTn id="64" dur="500" fill="hold"/>
                                        <p:tgtEl>
                                          <p:spTgt spid="17718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7195"/>
                                        </p:tgtEl>
                                        <p:attrNameLst>
                                          <p:attrName>style.visibility</p:attrName>
                                        </p:attrNameLst>
                                      </p:cBhvr>
                                      <p:to>
                                        <p:strVal val="visible"/>
                                      </p:to>
                                    </p:set>
                                    <p:anim calcmode="lin" valueType="num">
                                      <p:cBhvr additive="base">
                                        <p:cTn id="67" dur="500" fill="hold"/>
                                        <p:tgtEl>
                                          <p:spTgt spid="177195"/>
                                        </p:tgtEl>
                                        <p:attrNameLst>
                                          <p:attrName>ppt_x</p:attrName>
                                        </p:attrNameLst>
                                      </p:cBhvr>
                                      <p:tavLst>
                                        <p:tav tm="0">
                                          <p:val>
                                            <p:strVal val="#ppt_x"/>
                                          </p:val>
                                        </p:tav>
                                        <p:tav tm="100000">
                                          <p:val>
                                            <p:strVal val="#ppt_x"/>
                                          </p:val>
                                        </p:tav>
                                      </p:tavLst>
                                    </p:anim>
                                    <p:anim calcmode="lin" valueType="num">
                                      <p:cBhvr additive="base">
                                        <p:cTn id="68" dur="500" fill="hold"/>
                                        <p:tgtEl>
                                          <p:spTgt spid="17719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7185"/>
                                        </p:tgtEl>
                                        <p:attrNameLst>
                                          <p:attrName>style.visibility</p:attrName>
                                        </p:attrNameLst>
                                      </p:cBhvr>
                                      <p:to>
                                        <p:strVal val="visible"/>
                                      </p:to>
                                    </p:set>
                                    <p:anim calcmode="lin" valueType="num">
                                      <p:cBhvr additive="base">
                                        <p:cTn id="71" dur="500" fill="hold"/>
                                        <p:tgtEl>
                                          <p:spTgt spid="177185"/>
                                        </p:tgtEl>
                                        <p:attrNameLst>
                                          <p:attrName>ppt_x</p:attrName>
                                        </p:attrNameLst>
                                      </p:cBhvr>
                                      <p:tavLst>
                                        <p:tav tm="0">
                                          <p:val>
                                            <p:strVal val="#ppt_x"/>
                                          </p:val>
                                        </p:tav>
                                        <p:tav tm="100000">
                                          <p:val>
                                            <p:strVal val="#ppt_x"/>
                                          </p:val>
                                        </p:tav>
                                      </p:tavLst>
                                    </p:anim>
                                    <p:anim calcmode="lin" valueType="num">
                                      <p:cBhvr additive="base">
                                        <p:cTn id="72" dur="500" fill="hold"/>
                                        <p:tgtEl>
                                          <p:spTgt spid="17718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186"/>
                                        </p:tgtEl>
                                        <p:attrNameLst>
                                          <p:attrName>style.visibility</p:attrName>
                                        </p:attrNameLst>
                                      </p:cBhvr>
                                      <p:to>
                                        <p:strVal val="visible"/>
                                      </p:to>
                                    </p:set>
                                    <p:anim calcmode="lin" valueType="num">
                                      <p:cBhvr additive="base">
                                        <p:cTn id="75" dur="500" fill="hold"/>
                                        <p:tgtEl>
                                          <p:spTgt spid="177186"/>
                                        </p:tgtEl>
                                        <p:attrNameLst>
                                          <p:attrName>ppt_x</p:attrName>
                                        </p:attrNameLst>
                                      </p:cBhvr>
                                      <p:tavLst>
                                        <p:tav tm="0">
                                          <p:val>
                                            <p:strVal val="#ppt_x"/>
                                          </p:val>
                                        </p:tav>
                                        <p:tav tm="100000">
                                          <p:val>
                                            <p:strVal val="#ppt_x"/>
                                          </p:val>
                                        </p:tav>
                                      </p:tavLst>
                                    </p:anim>
                                    <p:anim calcmode="lin" valueType="num">
                                      <p:cBhvr additive="base">
                                        <p:cTn id="76" dur="500" fill="hold"/>
                                        <p:tgtEl>
                                          <p:spTgt spid="17718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7187"/>
                                        </p:tgtEl>
                                        <p:attrNameLst>
                                          <p:attrName>style.visibility</p:attrName>
                                        </p:attrNameLst>
                                      </p:cBhvr>
                                      <p:to>
                                        <p:strVal val="visible"/>
                                      </p:to>
                                    </p:set>
                                    <p:anim calcmode="lin" valueType="num">
                                      <p:cBhvr additive="base">
                                        <p:cTn id="79" dur="500" fill="hold"/>
                                        <p:tgtEl>
                                          <p:spTgt spid="177187"/>
                                        </p:tgtEl>
                                        <p:attrNameLst>
                                          <p:attrName>ppt_x</p:attrName>
                                        </p:attrNameLst>
                                      </p:cBhvr>
                                      <p:tavLst>
                                        <p:tav tm="0">
                                          <p:val>
                                            <p:strVal val="#ppt_x"/>
                                          </p:val>
                                        </p:tav>
                                        <p:tav tm="100000">
                                          <p:val>
                                            <p:strVal val="#ppt_x"/>
                                          </p:val>
                                        </p:tav>
                                      </p:tavLst>
                                    </p:anim>
                                    <p:anim calcmode="lin" valueType="num">
                                      <p:cBhvr additive="base">
                                        <p:cTn id="80" dur="500" fill="hold"/>
                                        <p:tgtEl>
                                          <p:spTgt spid="17718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7188"/>
                                        </p:tgtEl>
                                        <p:attrNameLst>
                                          <p:attrName>style.visibility</p:attrName>
                                        </p:attrNameLst>
                                      </p:cBhvr>
                                      <p:to>
                                        <p:strVal val="visible"/>
                                      </p:to>
                                    </p:set>
                                    <p:anim calcmode="lin" valueType="num">
                                      <p:cBhvr additive="base">
                                        <p:cTn id="83" dur="500" fill="hold"/>
                                        <p:tgtEl>
                                          <p:spTgt spid="177188"/>
                                        </p:tgtEl>
                                        <p:attrNameLst>
                                          <p:attrName>ppt_x</p:attrName>
                                        </p:attrNameLst>
                                      </p:cBhvr>
                                      <p:tavLst>
                                        <p:tav tm="0">
                                          <p:val>
                                            <p:strVal val="#ppt_x"/>
                                          </p:val>
                                        </p:tav>
                                        <p:tav tm="100000">
                                          <p:val>
                                            <p:strVal val="#ppt_x"/>
                                          </p:val>
                                        </p:tav>
                                      </p:tavLst>
                                    </p:anim>
                                    <p:anim calcmode="lin" valueType="num">
                                      <p:cBhvr additive="base">
                                        <p:cTn id="84" dur="500" fill="hold"/>
                                        <p:tgtEl>
                                          <p:spTgt spid="17718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77189"/>
                                        </p:tgtEl>
                                        <p:attrNameLst>
                                          <p:attrName>style.visibility</p:attrName>
                                        </p:attrNameLst>
                                      </p:cBhvr>
                                      <p:to>
                                        <p:strVal val="visible"/>
                                      </p:to>
                                    </p:set>
                                    <p:anim calcmode="lin" valueType="num">
                                      <p:cBhvr additive="base">
                                        <p:cTn id="87" dur="500" fill="hold"/>
                                        <p:tgtEl>
                                          <p:spTgt spid="177189"/>
                                        </p:tgtEl>
                                        <p:attrNameLst>
                                          <p:attrName>ppt_x</p:attrName>
                                        </p:attrNameLst>
                                      </p:cBhvr>
                                      <p:tavLst>
                                        <p:tav tm="0">
                                          <p:val>
                                            <p:strVal val="#ppt_x"/>
                                          </p:val>
                                        </p:tav>
                                        <p:tav tm="100000">
                                          <p:val>
                                            <p:strVal val="#ppt_x"/>
                                          </p:val>
                                        </p:tav>
                                      </p:tavLst>
                                    </p:anim>
                                    <p:anim calcmode="lin" valueType="num">
                                      <p:cBhvr additive="base">
                                        <p:cTn id="88" dur="500" fill="hold"/>
                                        <p:tgtEl>
                                          <p:spTgt spid="177189"/>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77194"/>
                                        </p:tgtEl>
                                        <p:attrNameLst>
                                          <p:attrName>style.visibility</p:attrName>
                                        </p:attrNameLst>
                                      </p:cBhvr>
                                      <p:to>
                                        <p:strVal val="visible"/>
                                      </p:to>
                                    </p:set>
                                    <p:anim calcmode="lin" valueType="num">
                                      <p:cBhvr additive="base">
                                        <p:cTn id="91" dur="500" fill="hold"/>
                                        <p:tgtEl>
                                          <p:spTgt spid="177194"/>
                                        </p:tgtEl>
                                        <p:attrNameLst>
                                          <p:attrName>ppt_x</p:attrName>
                                        </p:attrNameLst>
                                      </p:cBhvr>
                                      <p:tavLst>
                                        <p:tav tm="0">
                                          <p:val>
                                            <p:strVal val="#ppt_x"/>
                                          </p:val>
                                        </p:tav>
                                        <p:tav tm="100000">
                                          <p:val>
                                            <p:strVal val="#ppt_x"/>
                                          </p:val>
                                        </p:tav>
                                      </p:tavLst>
                                    </p:anim>
                                    <p:anim calcmode="lin" valueType="num">
                                      <p:cBhvr additive="base">
                                        <p:cTn id="92" dur="500" fill="hold"/>
                                        <p:tgtEl>
                                          <p:spTgt spid="177194"/>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77196"/>
                                        </p:tgtEl>
                                        <p:attrNameLst>
                                          <p:attrName>style.visibility</p:attrName>
                                        </p:attrNameLst>
                                      </p:cBhvr>
                                      <p:to>
                                        <p:strVal val="visible"/>
                                      </p:to>
                                    </p:set>
                                    <p:anim calcmode="lin" valueType="num">
                                      <p:cBhvr additive="base">
                                        <p:cTn id="97" dur="500" fill="hold"/>
                                        <p:tgtEl>
                                          <p:spTgt spid="177196"/>
                                        </p:tgtEl>
                                        <p:attrNameLst>
                                          <p:attrName>ppt_x</p:attrName>
                                        </p:attrNameLst>
                                      </p:cBhvr>
                                      <p:tavLst>
                                        <p:tav tm="0">
                                          <p:val>
                                            <p:strVal val="#ppt_x"/>
                                          </p:val>
                                        </p:tav>
                                        <p:tav tm="100000">
                                          <p:val>
                                            <p:strVal val="#ppt_x"/>
                                          </p:val>
                                        </p:tav>
                                      </p:tavLst>
                                    </p:anim>
                                    <p:anim calcmode="lin" valueType="num">
                                      <p:cBhvr additive="base">
                                        <p:cTn id="98" dur="500" fill="hold"/>
                                        <p:tgtEl>
                                          <p:spTgt spid="177196"/>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1" nodeType="clickEffect">
                                  <p:stCondLst>
                                    <p:cond delay="0"/>
                                  </p:stCondLst>
                                  <p:childTnLst>
                                    <p:set>
                                      <p:cBhvr>
                                        <p:cTn id="102" dur="1" fill="hold">
                                          <p:stCondLst>
                                            <p:cond delay="0"/>
                                          </p:stCondLst>
                                        </p:cTn>
                                        <p:tgtEl>
                                          <p:spTgt spid="177170"/>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177191"/>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177193"/>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177196"/>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177194"/>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177215"/>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177216"/>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177195"/>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177171"/>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177197"/>
                                        </p:tgtEl>
                                        <p:attrNameLst>
                                          <p:attrName>style.visibility</p:attrName>
                                        </p:attrNameLst>
                                      </p:cBhvr>
                                      <p:to>
                                        <p:strVal val="visible"/>
                                      </p:to>
                                    </p:set>
                                    <p:anim calcmode="lin" valueType="num">
                                      <p:cBhvr additive="base">
                                        <p:cTn id="123" dur="500" fill="hold"/>
                                        <p:tgtEl>
                                          <p:spTgt spid="177197"/>
                                        </p:tgtEl>
                                        <p:attrNameLst>
                                          <p:attrName>ppt_x</p:attrName>
                                        </p:attrNameLst>
                                      </p:cBhvr>
                                      <p:tavLst>
                                        <p:tav tm="0">
                                          <p:val>
                                            <p:strVal val="#ppt_x"/>
                                          </p:val>
                                        </p:tav>
                                        <p:tav tm="100000">
                                          <p:val>
                                            <p:strVal val="#ppt_x"/>
                                          </p:val>
                                        </p:tav>
                                      </p:tavLst>
                                    </p:anim>
                                    <p:anim calcmode="lin" valueType="num">
                                      <p:cBhvr additive="base">
                                        <p:cTn id="124" dur="500" fill="hold"/>
                                        <p:tgtEl>
                                          <p:spTgt spid="177197"/>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xit" presetSubtype="4" fill="hold" grpId="1" nodeType="clickEffect">
                                  <p:stCondLst>
                                    <p:cond delay="0"/>
                                  </p:stCondLst>
                                  <p:childTnLst>
                                    <p:anim calcmode="lin" valueType="num">
                                      <p:cBhvr additive="base">
                                        <p:cTn id="128" dur="500"/>
                                        <p:tgtEl>
                                          <p:spTgt spid="177197"/>
                                        </p:tgtEl>
                                        <p:attrNameLst>
                                          <p:attrName>ppt_x</p:attrName>
                                        </p:attrNameLst>
                                      </p:cBhvr>
                                      <p:tavLst>
                                        <p:tav tm="0">
                                          <p:val>
                                            <p:strVal val="ppt_x"/>
                                          </p:val>
                                        </p:tav>
                                        <p:tav tm="100000">
                                          <p:val>
                                            <p:strVal val="ppt_x"/>
                                          </p:val>
                                        </p:tav>
                                      </p:tavLst>
                                    </p:anim>
                                    <p:anim calcmode="lin" valueType="num">
                                      <p:cBhvr additive="base">
                                        <p:cTn id="129" dur="500"/>
                                        <p:tgtEl>
                                          <p:spTgt spid="177197"/>
                                        </p:tgtEl>
                                        <p:attrNameLst>
                                          <p:attrName>ppt_y</p:attrName>
                                        </p:attrNameLst>
                                      </p:cBhvr>
                                      <p:tavLst>
                                        <p:tav tm="0">
                                          <p:val>
                                            <p:strVal val="ppt_y"/>
                                          </p:val>
                                        </p:tav>
                                        <p:tav tm="100000">
                                          <p:val>
                                            <p:strVal val="1+ppt_h/2"/>
                                          </p:val>
                                        </p:tav>
                                      </p:tavLst>
                                    </p:anim>
                                    <p:set>
                                      <p:cBhvr>
                                        <p:cTn id="130" dur="1" fill="hold">
                                          <p:stCondLst>
                                            <p:cond delay="499"/>
                                          </p:stCondLst>
                                        </p:cTn>
                                        <p:tgtEl>
                                          <p:spTgt spid="177197"/>
                                        </p:tgtEl>
                                        <p:attrNameLst>
                                          <p:attrName>style.visibility</p:attrName>
                                        </p:attrNameLst>
                                      </p:cBhvr>
                                      <p:to>
                                        <p:strVal val="hidden"/>
                                      </p:to>
                                    </p:set>
                                  </p:childTnLst>
                                </p:cTn>
                              </p:par>
                              <p:par>
                                <p:cTn id="131" presetID="2" presetClass="entr" presetSubtype="4" fill="hold" grpId="0" nodeType="withEffect">
                                  <p:stCondLst>
                                    <p:cond delay="0"/>
                                  </p:stCondLst>
                                  <p:childTnLst>
                                    <p:set>
                                      <p:cBhvr>
                                        <p:cTn id="132" dur="1" fill="hold">
                                          <p:stCondLst>
                                            <p:cond delay="0"/>
                                          </p:stCondLst>
                                        </p:cTn>
                                        <p:tgtEl>
                                          <p:spTgt spid="177198"/>
                                        </p:tgtEl>
                                        <p:attrNameLst>
                                          <p:attrName>style.visibility</p:attrName>
                                        </p:attrNameLst>
                                      </p:cBhvr>
                                      <p:to>
                                        <p:strVal val="visible"/>
                                      </p:to>
                                    </p:set>
                                    <p:anim calcmode="lin" valueType="num">
                                      <p:cBhvr additive="base">
                                        <p:cTn id="133" dur="500" fill="hold"/>
                                        <p:tgtEl>
                                          <p:spTgt spid="177198"/>
                                        </p:tgtEl>
                                        <p:attrNameLst>
                                          <p:attrName>ppt_x</p:attrName>
                                        </p:attrNameLst>
                                      </p:cBhvr>
                                      <p:tavLst>
                                        <p:tav tm="0">
                                          <p:val>
                                            <p:strVal val="#ppt_x"/>
                                          </p:val>
                                        </p:tav>
                                        <p:tav tm="100000">
                                          <p:val>
                                            <p:strVal val="#ppt_x"/>
                                          </p:val>
                                        </p:tav>
                                      </p:tavLst>
                                    </p:anim>
                                    <p:anim calcmode="lin" valueType="num">
                                      <p:cBhvr additive="base">
                                        <p:cTn id="134" dur="500" fill="hold"/>
                                        <p:tgtEl>
                                          <p:spTgt spid="177198"/>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177200"/>
                                        </p:tgtEl>
                                        <p:attrNameLst>
                                          <p:attrName>style.visibility</p:attrName>
                                        </p:attrNameLst>
                                      </p:cBhvr>
                                      <p:to>
                                        <p:strVal val="visible"/>
                                      </p:to>
                                    </p:set>
                                    <p:anim calcmode="lin" valueType="num">
                                      <p:cBhvr additive="base">
                                        <p:cTn id="137" dur="500" fill="hold"/>
                                        <p:tgtEl>
                                          <p:spTgt spid="177200"/>
                                        </p:tgtEl>
                                        <p:attrNameLst>
                                          <p:attrName>ppt_x</p:attrName>
                                        </p:attrNameLst>
                                      </p:cBhvr>
                                      <p:tavLst>
                                        <p:tav tm="0">
                                          <p:val>
                                            <p:strVal val="#ppt_x"/>
                                          </p:val>
                                        </p:tav>
                                        <p:tav tm="100000">
                                          <p:val>
                                            <p:strVal val="#ppt_x"/>
                                          </p:val>
                                        </p:tav>
                                      </p:tavLst>
                                    </p:anim>
                                    <p:anim calcmode="lin" valueType="num">
                                      <p:cBhvr additive="base">
                                        <p:cTn id="138" dur="500" fill="hold"/>
                                        <p:tgtEl>
                                          <p:spTgt spid="177200"/>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177202"/>
                                        </p:tgtEl>
                                        <p:attrNameLst>
                                          <p:attrName>style.visibility</p:attrName>
                                        </p:attrNameLst>
                                      </p:cBhvr>
                                      <p:to>
                                        <p:strVal val="visible"/>
                                      </p:to>
                                    </p:set>
                                    <p:anim calcmode="lin" valueType="num">
                                      <p:cBhvr additive="base">
                                        <p:cTn id="143" dur="500" fill="hold"/>
                                        <p:tgtEl>
                                          <p:spTgt spid="177202"/>
                                        </p:tgtEl>
                                        <p:attrNameLst>
                                          <p:attrName>ppt_x</p:attrName>
                                        </p:attrNameLst>
                                      </p:cBhvr>
                                      <p:tavLst>
                                        <p:tav tm="0">
                                          <p:val>
                                            <p:strVal val="#ppt_x"/>
                                          </p:val>
                                        </p:tav>
                                        <p:tav tm="100000">
                                          <p:val>
                                            <p:strVal val="#ppt_x"/>
                                          </p:val>
                                        </p:tav>
                                      </p:tavLst>
                                    </p:anim>
                                    <p:anim calcmode="lin" valueType="num">
                                      <p:cBhvr additive="base">
                                        <p:cTn id="144" dur="500" fill="hold"/>
                                        <p:tgtEl>
                                          <p:spTgt spid="177202"/>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ntr" presetSubtype="4" fill="hold" grpId="0" nodeType="clickEffect">
                                  <p:stCondLst>
                                    <p:cond delay="0"/>
                                  </p:stCondLst>
                                  <p:childTnLst>
                                    <p:set>
                                      <p:cBhvr>
                                        <p:cTn id="148" dur="1" fill="hold">
                                          <p:stCondLst>
                                            <p:cond delay="0"/>
                                          </p:stCondLst>
                                        </p:cTn>
                                        <p:tgtEl>
                                          <p:spTgt spid="177203"/>
                                        </p:tgtEl>
                                        <p:attrNameLst>
                                          <p:attrName>style.visibility</p:attrName>
                                        </p:attrNameLst>
                                      </p:cBhvr>
                                      <p:to>
                                        <p:strVal val="visible"/>
                                      </p:to>
                                    </p:set>
                                    <p:anim calcmode="lin" valueType="num">
                                      <p:cBhvr additive="base">
                                        <p:cTn id="149" dur="500" fill="hold"/>
                                        <p:tgtEl>
                                          <p:spTgt spid="177203"/>
                                        </p:tgtEl>
                                        <p:attrNameLst>
                                          <p:attrName>ppt_x</p:attrName>
                                        </p:attrNameLst>
                                      </p:cBhvr>
                                      <p:tavLst>
                                        <p:tav tm="0">
                                          <p:val>
                                            <p:strVal val="#ppt_x"/>
                                          </p:val>
                                        </p:tav>
                                        <p:tav tm="100000">
                                          <p:val>
                                            <p:strVal val="#ppt_x"/>
                                          </p:val>
                                        </p:tav>
                                      </p:tavLst>
                                    </p:anim>
                                    <p:anim calcmode="lin" valueType="num">
                                      <p:cBhvr additive="base">
                                        <p:cTn id="150" dur="500" fill="hold"/>
                                        <p:tgtEl>
                                          <p:spTgt spid="177203"/>
                                        </p:tgtEl>
                                        <p:attrNameLst>
                                          <p:attrName>ppt_y</p:attrName>
                                        </p:attrNameLst>
                                      </p:cBhvr>
                                      <p:tavLst>
                                        <p:tav tm="0">
                                          <p:val>
                                            <p:strVal val="1+#ppt_h/2"/>
                                          </p:val>
                                        </p:tav>
                                        <p:tav tm="100000">
                                          <p:val>
                                            <p:strVal val="#ppt_y"/>
                                          </p:val>
                                        </p:tav>
                                      </p:tavLst>
                                    </p:anim>
                                  </p:childTnLst>
                                </p:cTn>
                              </p:par>
                              <p:par>
                                <p:cTn id="151" presetID="1" presetClass="exit" presetSubtype="0" fill="hold" grpId="1" nodeType="withEffect">
                                  <p:stCondLst>
                                    <p:cond delay="0"/>
                                  </p:stCondLst>
                                  <p:childTnLst>
                                    <p:set>
                                      <p:cBhvr>
                                        <p:cTn id="152" dur="1" fill="hold">
                                          <p:stCondLst>
                                            <p:cond delay="0"/>
                                          </p:stCondLst>
                                        </p:cTn>
                                        <p:tgtEl>
                                          <p:spTgt spid="177202"/>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177204"/>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2" presetClass="entr" presetSubtype="4" fill="hold" grpId="0" nodeType="clickEffect">
                                  <p:stCondLst>
                                    <p:cond delay="0"/>
                                  </p:stCondLst>
                                  <p:childTnLst>
                                    <p:set>
                                      <p:cBhvr>
                                        <p:cTn id="160" dur="1" fill="hold">
                                          <p:stCondLst>
                                            <p:cond delay="0"/>
                                          </p:stCondLst>
                                        </p:cTn>
                                        <p:tgtEl>
                                          <p:spTgt spid="177205"/>
                                        </p:tgtEl>
                                        <p:attrNameLst>
                                          <p:attrName>style.visibility</p:attrName>
                                        </p:attrNameLst>
                                      </p:cBhvr>
                                      <p:to>
                                        <p:strVal val="visible"/>
                                      </p:to>
                                    </p:set>
                                    <p:anim calcmode="lin" valueType="num">
                                      <p:cBhvr additive="base">
                                        <p:cTn id="161" dur="500" fill="hold"/>
                                        <p:tgtEl>
                                          <p:spTgt spid="177205"/>
                                        </p:tgtEl>
                                        <p:attrNameLst>
                                          <p:attrName>ppt_x</p:attrName>
                                        </p:attrNameLst>
                                      </p:cBhvr>
                                      <p:tavLst>
                                        <p:tav tm="0">
                                          <p:val>
                                            <p:strVal val="#ppt_x"/>
                                          </p:val>
                                        </p:tav>
                                        <p:tav tm="100000">
                                          <p:val>
                                            <p:strVal val="#ppt_x"/>
                                          </p:val>
                                        </p:tav>
                                      </p:tavLst>
                                    </p:anim>
                                    <p:anim calcmode="lin" valueType="num">
                                      <p:cBhvr additive="base">
                                        <p:cTn id="162" dur="500" fill="hold"/>
                                        <p:tgtEl>
                                          <p:spTgt spid="177205"/>
                                        </p:tgtEl>
                                        <p:attrNameLst>
                                          <p:attrName>ppt_y</p:attrName>
                                        </p:attrNameLst>
                                      </p:cBhvr>
                                      <p:tavLst>
                                        <p:tav tm="0">
                                          <p:val>
                                            <p:strVal val="1+#ppt_h/2"/>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177206"/>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2" presetClass="entr" presetSubtype="4" fill="hold" grpId="0" nodeType="clickEffect">
                                  <p:stCondLst>
                                    <p:cond delay="0"/>
                                  </p:stCondLst>
                                  <p:childTnLst>
                                    <p:set>
                                      <p:cBhvr>
                                        <p:cTn id="170" dur="1" fill="hold">
                                          <p:stCondLst>
                                            <p:cond delay="0"/>
                                          </p:stCondLst>
                                        </p:cTn>
                                        <p:tgtEl>
                                          <p:spTgt spid="177207"/>
                                        </p:tgtEl>
                                        <p:attrNameLst>
                                          <p:attrName>style.visibility</p:attrName>
                                        </p:attrNameLst>
                                      </p:cBhvr>
                                      <p:to>
                                        <p:strVal val="visible"/>
                                      </p:to>
                                    </p:set>
                                    <p:anim calcmode="lin" valueType="num">
                                      <p:cBhvr additive="base">
                                        <p:cTn id="171" dur="500" fill="hold"/>
                                        <p:tgtEl>
                                          <p:spTgt spid="177207"/>
                                        </p:tgtEl>
                                        <p:attrNameLst>
                                          <p:attrName>ppt_x</p:attrName>
                                        </p:attrNameLst>
                                      </p:cBhvr>
                                      <p:tavLst>
                                        <p:tav tm="0">
                                          <p:val>
                                            <p:strVal val="#ppt_x"/>
                                          </p:val>
                                        </p:tav>
                                        <p:tav tm="100000">
                                          <p:val>
                                            <p:strVal val="#ppt_x"/>
                                          </p:val>
                                        </p:tav>
                                      </p:tavLst>
                                    </p:anim>
                                    <p:anim calcmode="lin" valueType="num">
                                      <p:cBhvr additive="base">
                                        <p:cTn id="172" dur="500" fill="hold"/>
                                        <p:tgtEl>
                                          <p:spTgt spid="177207"/>
                                        </p:tgtEl>
                                        <p:attrNameLst>
                                          <p:attrName>ppt_y</p:attrName>
                                        </p:attrNameLst>
                                      </p:cBhvr>
                                      <p:tavLst>
                                        <p:tav tm="0">
                                          <p:val>
                                            <p:strVal val="1+#ppt_h/2"/>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2" presetClass="entr" presetSubtype="4" fill="hold" grpId="0" nodeType="clickEffect">
                                  <p:stCondLst>
                                    <p:cond delay="0"/>
                                  </p:stCondLst>
                                  <p:childTnLst>
                                    <p:set>
                                      <p:cBhvr>
                                        <p:cTn id="176" dur="1" fill="hold">
                                          <p:stCondLst>
                                            <p:cond delay="0"/>
                                          </p:stCondLst>
                                        </p:cTn>
                                        <p:tgtEl>
                                          <p:spTgt spid="177208"/>
                                        </p:tgtEl>
                                        <p:attrNameLst>
                                          <p:attrName>style.visibility</p:attrName>
                                        </p:attrNameLst>
                                      </p:cBhvr>
                                      <p:to>
                                        <p:strVal val="visible"/>
                                      </p:to>
                                    </p:set>
                                    <p:anim calcmode="lin" valueType="num">
                                      <p:cBhvr additive="base">
                                        <p:cTn id="177" dur="500" fill="hold"/>
                                        <p:tgtEl>
                                          <p:spTgt spid="177208"/>
                                        </p:tgtEl>
                                        <p:attrNameLst>
                                          <p:attrName>ppt_x</p:attrName>
                                        </p:attrNameLst>
                                      </p:cBhvr>
                                      <p:tavLst>
                                        <p:tav tm="0">
                                          <p:val>
                                            <p:strVal val="#ppt_x"/>
                                          </p:val>
                                        </p:tav>
                                        <p:tav tm="100000">
                                          <p:val>
                                            <p:strVal val="#ppt_x"/>
                                          </p:val>
                                        </p:tav>
                                      </p:tavLst>
                                    </p:anim>
                                    <p:anim calcmode="lin" valueType="num">
                                      <p:cBhvr additive="base">
                                        <p:cTn id="178" dur="500" fill="hold"/>
                                        <p:tgtEl>
                                          <p:spTgt spid="177208"/>
                                        </p:tgtEl>
                                        <p:attrNameLst>
                                          <p:attrName>ppt_y</p:attrName>
                                        </p:attrNameLst>
                                      </p:cBhvr>
                                      <p:tavLst>
                                        <p:tav tm="0">
                                          <p:val>
                                            <p:strVal val="1+#ppt_h/2"/>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2" presetClass="entr" presetSubtype="4" fill="hold" grpId="0" nodeType="clickEffect">
                                  <p:stCondLst>
                                    <p:cond delay="0"/>
                                  </p:stCondLst>
                                  <p:childTnLst>
                                    <p:set>
                                      <p:cBhvr>
                                        <p:cTn id="182" dur="1" fill="hold">
                                          <p:stCondLst>
                                            <p:cond delay="0"/>
                                          </p:stCondLst>
                                        </p:cTn>
                                        <p:tgtEl>
                                          <p:spTgt spid="177209"/>
                                        </p:tgtEl>
                                        <p:attrNameLst>
                                          <p:attrName>style.visibility</p:attrName>
                                        </p:attrNameLst>
                                      </p:cBhvr>
                                      <p:to>
                                        <p:strVal val="visible"/>
                                      </p:to>
                                    </p:set>
                                    <p:anim calcmode="lin" valueType="num">
                                      <p:cBhvr additive="base">
                                        <p:cTn id="183" dur="500" fill="hold"/>
                                        <p:tgtEl>
                                          <p:spTgt spid="177209"/>
                                        </p:tgtEl>
                                        <p:attrNameLst>
                                          <p:attrName>ppt_x</p:attrName>
                                        </p:attrNameLst>
                                      </p:cBhvr>
                                      <p:tavLst>
                                        <p:tav tm="0">
                                          <p:val>
                                            <p:strVal val="#ppt_x"/>
                                          </p:val>
                                        </p:tav>
                                        <p:tav tm="100000">
                                          <p:val>
                                            <p:strVal val="#ppt_x"/>
                                          </p:val>
                                        </p:tav>
                                      </p:tavLst>
                                    </p:anim>
                                    <p:anim calcmode="lin" valueType="num">
                                      <p:cBhvr additive="base">
                                        <p:cTn id="184" dur="500" fill="hold"/>
                                        <p:tgtEl>
                                          <p:spTgt spid="177209"/>
                                        </p:tgtEl>
                                        <p:attrNameLst>
                                          <p:attrName>ppt_y</p:attrName>
                                        </p:attrNameLst>
                                      </p:cBhvr>
                                      <p:tavLst>
                                        <p:tav tm="0">
                                          <p:val>
                                            <p:strVal val="1+#ppt_h/2"/>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2" presetClass="entr" presetSubtype="4" fill="hold" grpId="0" nodeType="clickEffect">
                                  <p:stCondLst>
                                    <p:cond delay="0"/>
                                  </p:stCondLst>
                                  <p:childTnLst>
                                    <p:set>
                                      <p:cBhvr>
                                        <p:cTn id="188" dur="1" fill="hold">
                                          <p:stCondLst>
                                            <p:cond delay="0"/>
                                          </p:stCondLst>
                                        </p:cTn>
                                        <p:tgtEl>
                                          <p:spTgt spid="177210"/>
                                        </p:tgtEl>
                                        <p:attrNameLst>
                                          <p:attrName>style.visibility</p:attrName>
                                        </p:attrNameLst>
                                      </p:cBhvr>
                                      <p:to>
                                        <p:strVal val="visible"/>
                                      </p:to>
                                    </p:set>
                                    <p:anim calcmode="lin" valueType="num">
                                      <p:cBhvr additive="base">
                                        <p:cTn id="189" dur="500" fill="hold"/>
                                        <p:tgtEl>
                                          <p:spTgt spid="177210"/>
                                        </p:tgtEl>
                                        <p:attrNameLst>
                                          <p:attrName>ppt_x</p:attrName>
                                        </p:attrNameLst>
                                      </p:cBhvr>
                                      <p:tavLst>
                                        <p:tav tm="0">
                                          <p:val>
                                            <p:strVal val="#ppt_x"/>
                                          </p:val>
                                        </p:tav>
                                        <p:tav tm="100000">
                                          <p:val>
                                            <p:strVal val="#ppt_x"/>
                                          </p:val>
                                        </p:tav>
                                      </p:tavLst>
                                    </p:anim>
                                    <p:anim calcmode="lin" valueType="num">
                                      <p:cBhvr additive="base">
                                        <p:cTn id="190" dur="500" fill="hold"/>
                                        <p:tgtEl>
                                          <p:spTgt spid="177210"/>
                                        </p:tgtEl>
                                        <p:attrNameLst>
                                          <p:attrName>ppt_y</p:attrName>
                                        </p:attrNameLst>
                                      </p:cBhvr>
                                      <p:tavLst>
                                        <p:tav tm="0">
                                          <p:val>
                                            <p:strVal val="1+#ppt_h/2"/>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2" presetClass="entr" presetSubtype="4" fill="hold" grpId="0" nodeType="clickEffect">
                                  <p:stCondLst>
                                    <p:cond delay="0"/>
                                  </p:stCondLst>
                                  <p:childTnLst>
                                    <p:set>
                                      <p:cBhvr>
                                        <p:cTn id="194" dur="1" fill="hold">
                                          <p:stCondLst>
                                            <p:cond delay="0"/>
                                          </p:stCondLst>
                                        </p:cTn>
                                        <p:tgtEl>
                                          <p:spTgt spid="177211"/>
                                        </p:tgtEl>
                                        <p:attrNameLst>
                                          <p:attrName>style.visibility</p:attrName>
                                        </p:attrNameLst>
                                      </p:cBhvr>
                                      <p:to>
                                        <p:strVal val="visible"/>
                                      </p:to>
                                    </p:set>
                                    <p:anim calcmode="lin" valueType="num">
                                      <p:cBhvr additive="base">
                                        <p:cTn id="195" dur="500" fill="hold"/>
                                        <p:tgtEl>
                                          <p:spTgt spid="177211"/>
                                        </p:tgtEl>
                                        <p:attrNameLst>
                                          <p:attrName>ppt_x</p:attrName>
                                        </p:attrNameLst>
                                      </p:cBhvr>
                                      <p:tavLst>
                                        <p:tav tm="0">
                                          <p:val>
                                            <p:strVal val="#ppt_x"/>
                                          </p:val>
                                        </p:tav>
                                        <p:tav tm="100000">
                                          <p:val>
                                            <p:strVal val="#ppt_x"/>
                                          </p:val>
                                        </p:tav>
                                      </p:tavLst>
                                    </p:anim>
                                    <p:anim calcmode="lin" valueType="num">
                                      <p:cBhvr additive="base">
                                        <p:cTn id="196" dur="500" fill="hold"/>
                                        <p:tgtEl>
                                          <p:spTgt spid="177211"/>
                                        </p:tgtEl>
                                        <p:attrNameLst>
                                          <p:attrName>ppt_y</p:attrName>
                                        </p:attrNameLst>
                                      </p:cBhvr>
                                      <p:tavLst>
                                        <p:tav tm="0">
                                          <p:val>
                                            <p:strVal val="1+#ppt_h/2"/>
                                          </p:val>
                                        </p:tav>
                                        <p:tav tm="100000">
                                          <p:val>
                                            <p:strVal val="#ppt_y"/>
                                          </p:val>
                                        </p:tav>
                                      </p:tavLst>
                                    </p:anim>
                                  </p:childTnLst>
                                </p:cTn>
                              </p:par>
                            </p:childTnLst>
                          </p:cTn>
                        </p:par>
                      </p:childTnLst>
                    </p:cTn>
                  </p:par>
                  <p:par>
                    <p:cTn id="197" fill="hold">
                      <p:stCondLst>
                        <p:cond delay="indefinite"/>
                      </p:stCondLst>
                      <p:childTnLst>
                        <p:par>
                          <p:cTn id="198" fill="hold">
                            <p:stCondLst>
                              <p:cond delay="0"/>
                            </p:stCondLst>
                            <p:childTnLst>
                              <p:par>
                                <p:cTn id="199" presetID="2" presetClass="entr" presetSubtype="4" fill="hold" grpId="0" nodeType="clickEffect">
                                  <p:stCondLst>
                                    <p:cond delay="0"/>
                                  </p:stCondLst>
                                  <p:childTnLst>
                                    <p:set>
                                      <p:cBhvr>
                                        <p:cTn id="200" dur="1" fill="hold">
                                          <p:stCondLst>
                                            <p:cond delay="0"/>
                                          </p:stCondLst>
                                        </p:cTn>
                                        <p:tgtEl>
                                          <p:spTgt spid="177212"/>
                                        </p:tgtEl>
                                        <p:attrNameLst>
                                          <p:attrName>style.visibility</p:attrName>
                                        </p:attrNameLst>
                                      </p:cBhvr>
                                      <p:to>
                                        <p:strVal val="visible"/>
                                      </p:to>
                                    </p:set>
                                    <p:anim calcmode="lin" valueType="num">
                                      <p:cBhvr additive="base">
                                        <p:cTn id="201" dur="500" fill="hold"/>
                                        <p:tgtEl>
                                          <p:spTgt spid="177212"/>
                                        </p:tgtEl>
                                        <p:attrNameLst>
                                          <p:attrName>ppt_x</p:attrName>
                                        </p:attrNameLst>
                                      </p:cBhvr>
                                      <p:tavLst>
                                        <p:tav tm="0">
                                          <p:val>
                                            <p:strVal val="#ppt_x"/>
                                          </p:val>
                                        </p:tav>
                                        <p:tav tm="100000">
                                          <p:val>
                                            <p:strVal val="#ppt_x"/>
                                          </p:val>
                                        </p:tav>
                                      </p:tavLst>
                                    </p:anim>
                                    <p:anim calcmode="lin" valueType="num">
                                      <p:cBhvr additive="base">
                                        <p:cTn id="202" dur="500" fill="hold"/>
                                        <p:tgtEl>
                                          <p:spTgt spid="177212"/>
                                        </p:tgtEl>
                                        <p:attrNameLst>
                                          <p:attrName>ppt_y</p:attrName>
                                        </p:attrNameLst>
                                      </p:cBhvr>
                                      <p:tavLst>
                                        <p:tav tm="0">
                                          <p:val>
                                            <p:strVal val="1+#ppt_h/2"/>
                                          </p:val>
                                        </p:tav>
                                        <p:tav tm="100000">
                                          <p:val>
                                            <p:strVal val="#ppt_y"/>
                                          </p:val>
                                        </p:tav>
                                      </p:tavLst>
                                    </p:anim>
                                  </p:childTnLst>
                                </p:cTn>
                              </p:par>
                            </p:childTnLst>
                          </p:cTn>
                        </p:par>
                      </p:childTnLst>
                    </p:cTn>
                  </p:par>
                  <p:par>
                    <p:cTn id="203" fill="hold">
                      <p:stCondLst>
                        <p:cond delay="indefinite"/>
                      </p:stCondLst>
                      <p:childTnLst>
                        <p:par>
                          <p:cTn id="204" fill="hold">
                            <p:stCondLst>
                              <p:cond delay="0"/>
                            </p:stCondLst>
                            <p:childTnLst>
                              <p:par>
                                <p:cTn id="205" presetID="2" presetClass="entr" presetSubtype="4" fill="hold" grpId="0" nodeType="clickEffect">
                                  <p:stCondLst>
                                    <p:cond delay="0"/>
                                  </p:stCondLst>
                                  <p:childTnLst>
                                    <p:set>
                                      <p:cBhvr>
                                        <p:cTn id="206" dur="1" fill="hold">
                                          <p:stCondLst>
                                            <p:cond delay="0"/>
                                          </p:stCondLst>
                                        </p:cTn>
                                        <p:tgtEl>
                                          <p:spTgt spid="177220"/>
                                        </p:tgtEl>
                                        <p:attrNameLst>
                                          <p:attrName>style.visibility</p:attrName>
                                        </p:attrNameLst>
                                      </p:cBhvr>
                                      <p:to>
                                        <p:strVal val="visible"/>
                                      </p:to>
                                    </p:set>
                                    <p:anim calcmode="lin" valueType="num">
                                      <p:cBhvr additive="base">
                                        <p:cTn id="207" dur="500" fill="hold"/>
                                        <p:tgtEl>
                                          <p:spTgt spid="177220"/>
                                        </p:tgtEl>
                                        <p:attrNameLst>
                                          <p:attrName>ppt_x</p:attrName>
                                        </p:attrNameLst>
                                      </p:cBhvr>
                                      <p:tavLst>
                                        <p:tav tm="0">
                                          <p:val>
                                            <p:strVal val="#ppt_x"/>
                                          </p:val>
                                        </p:tav>
                                        <p:tav tm="100000">
                                          <p:val>
                                            <p:strVal val="#ppt_x"/>
                                          </p:val>
                                        </p:tav>
                                      </p:tavLst>
                                    </p:anim>
                                    <p:anim calcmode="lin" valueType="num">
                                      <p:cBhvr additive="base">
                                        <p:cTn id="208" dur="500" fill="hold"/>
                                        <p:tgtEl>
                                          <p:spTgt spid="177220"/>
                                        </p:tgtEl>
                                        <p:attrNameLst>
                                          <p:attrName>ppt_y</p:attrName>
                                        </p:attrNameLst>
                                      </p:cBhvr>
                                      <p:tavLst>
                                        <p:tav tm="0">
                                          <p:val>
                                            <p:strVal val="1+#ppt_h/2"/>
                                          </p:val>
                                        </p:tav>
                                        <p:tav tm="100000">
                                          <p:val>
                                            <p:strVal val="#ppt_y"/>
                                          </p:val>
                                        </p:tav>
                                      </p:tavLst>
                                    </p:anim>
                                  </p:childTnLst>
                                </p:cTn>
                              </p:par>
                            </p:childTnLst>
                          </p:cTn>
                        </p:par>
                      </p:childTnLst>
                    </p:cTn>
                  </p:par>
                  <p:par>
                    <p:cTn id="209" fill="hold">
                      <p:stCondLst>
                        <p:cond delay="indefinite"/>
                      </p:stCondLst>
                      <p:childTnLst>
                        <p:par>
                          <p:cTn id="210" fill="hold">
                            <p:stCondLst>
                              <p:cond delay="0"/>
                            </p:stCondLst>
                            <p:childTnLst>
                              <p:par>
                                <p:cTn id="211" presetID="2" presetClass="entr" presetSubtype="4" fill="hold" grpId="0" nodeType="clickEffect">
                                  <p:stCondLst>
                                    <p:cond delay="0"/>
                                  </p:stCondLst>
                                  <p:childTnLst>
                                    <p:set>
                                      <p:cBhvr>
                                        <p:cTn id="212" dur="1" fill="hold">
                                          <p:stCondLst>
                                            <p:cond delay="0"/>
                                          </p:stCondLst>
                                        </p:cTn>
                                        <p:tgtEl>
                                          <p:spTgt spid="177214"/>
                                        </p:tgtEl>
                                        <p:attrNameLst>
                                          <p:attrName>style.visibility</p:attrName>
                                        </p:attrNameLst>
                                      </p:cBhvr>
                                      <p:to>
                                        <p:strVal val="visible"/>
                                      </p:to>
                                    </p:set>
                                    <p:anim calcmode="lin" valueType="num">
                                      <p:cBhvr additive="base">
                                        <p:cTn id="213" dur="500" fill="hold"/>
                                        <p:tgtEl>
                                          <p:spTgt spid="177214"/>
                                        </p:tgtEl>
                                        <p:attrNameLst>
                                          <p:attrName>ppt_x</p:attrName>
                                        </p:attrNameLst>
                                      </p:cBhvr>
                                      <p:tavLst>
                                        <p:tav tm="0">
                                          <p:val>
                                            <p:strVal val="#ppt_x"/>
                                          </p:val>
                                        </p:tav>
                                        <p:tav tm="100000">
                                          <p:val>
                                            <p:strVal val="#ppt_x"/>
                                          </p:val>
                                        </p:tav>
                                      </p:tavLst>
                                    </p:anim>
                                    <p:anim calcmode="lin" valueType="num">
                                      <p:cBhvr additive="base">
                                        <p:cTn id="214" dur="500" fill="hold"/>
                                        <p:tgtEl>
                                          <p:spTgt spid="1772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64" grpId="0" animBg="1"/>
      <p:bldP spid="177165" grpId="0" animBg="1"/>
      <p:bldP spid="177166" grpId="0" animBg="1"/>
      <p:bldP spid="177167" grpId="0" animBg="1"/>
      <p:bldP spid="177168" grpId="0" animBg="1"/>
      <p:bldP spid="177169" grpId="0" animBg="1"/>
      <p:bldP spid="177170" grpId="0"/>
      <p:bldP spid="177170" grpId="1"/>
      <p:bldP spid="177171" grpId="0" animBg="1"/>
      <p:bldP spid="177171" grpId="1" animBg="1"/>
      <p:bldP spid="177184" grpId="0" animBg="1"/>
      <p:bldP spid="177185" grpId="0" animBg="1"/>
      <p:bldP spid="177186" grpId="0" animBg="1"/>
      <p:bldP spid="177187" grpId="0" animBg="1"/>
      <p:bldP spid="177188" grpId="0" animBg="1"/>
      <p:bldP spid="177189" grpId="0" animBg="1"/>
      <p:bldP spid="177191" grpId="0"/>
      <p:bldP spid="177191" grpId="1"/>
      <p:bldP spid="177193" grpId="0"/>
      <p:bldP spid="177193" grpId="1"/>
      <p:bldP spid="177194" grpId="0"/>
      <p:bldP spid="177194" grpId="1"/>
      <p:bldP spid="177195" grpId="0" animBg="1"/>
      <p:bldP spid="177195" grpId="1" animBg="1"/>
      <p:bldP spid="177196" grpId="0"/>
      <p:bldP spid="177196" grpId="1"/>
      <p:bldP spid="177197" grpId="0"/>
      <p:bldP spid="177197" grpId="1"/>
      <p:bldP spid="177198" grpId="0" animBg="1"/>
      <p:bldP spid="177200" grpId="0" animBg="1"/>
      <p:bldP spid="177202" grpId="0"/>
      <p:bldP spid="177202" grpId="1"/>
      <p:bldP spid="177203" grpId="0"/>
      <p:bldP spid="177204" grpId="0"/>
      <p:bldP spid="177205" grpId="0"/>
      <p:bldP spid="177206" grpId="0"/>
      <p:bldP spid="177207" grpId="0"/>
      <p:bldP spid="177208" grpId="0"/>
      <p:bldP spid="177209" grpId="0"/>
      <p:bldP spid="177210" grpId="0"/>
      <p:bldP spid="177211" grpId="0"/>
      <p:bldP spid="177212" grpId="0"/>
      <p:bldP spid="177214" grpId="0"/>
      <p:bldP spid="177215" grpId="0"/>
      <p:bldP spid="177215" grpId="1"/>
      <p:bldP spid="177216" grpId="0" animBg="1"/>
      <p:bldP spid="177216" grpId="1" animBg="1"/>
      <p:bldP spid="1772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defRPr/>
            </a:pPr>
            <a:r>
              <a:rPr lang="en-AU" dirty="0" smtClean="0"/>
              <a:t>A brief history</a:t>
            </a:r>
            <a:endParaRPr lang="en-US" dirty="0" smtClean="0"/>
          </a:p>
        </p:txBody>
      </p:sp>
      <p:sp>
        <p:nvSpPr>
          <p:cNvPr id="6147" name="Rectangle 3"/>
          <p:cNvSpPr>
            <a:spLocks noGrp="1" noChangeArrowheads="1"/>
          </p:cNvSpPr>
          <p:nvPr>
            <p:ph type="body" idx="1"/>
          </p:nvPr>
        </p:nvSpPr>
        <p:spPr/>
        <p:txBody>
          <a:bodyPr/>
          <a:lstStyle/>
          <a:p>
            <a:r>
              <a:rPr lang="en-US" dirty="0" smtClean="0"/>
              <a:t>April 2007 (Ottawa)</a:t>
            </a:r>
          </a:p>
          <a:p>
            <a:pPr lvl="1"/>
            <a:r>
              <a:rPr lang="en-US" dirty="0" smtClean="0"/>
              <a:t>CUAHSI submit </a:t>
            </a:r>
            <a:r>
              <a:rPr lang="en-US" dirty="0" err="1" smtClean="0"/>
              <a:t>WaterML</a:t>
            </a:r>
            <a:r>
              <a:rPr lang="en-US" dirty="0" smtClean="0"/>
              <a:t> as an OGC Discussion Paper</a:t>
            </a:r>
          </a:p>
          <a:p>
            <a:pPr lvl="1"/>
            <a:endParaRPr lang="en-US" dirty="0" smtClean="0"/>
          </a:p>
          <a:p>
            <a:r>
              <a:rPr lang="en-US" dirty="0" smtClean="0"/>
              <a:t>September 2007 (Canberra)</a:t>
            </a:r>
          </a:p>
          <a:p>
            <a:pPr lvl="1"/>
            <a:r>
              <a:rPr lang="en-US" dirty="0" smtClean="0"/>
              <a:t>Meeting coordinated by NR Canada and CSIRO</a:t>
            </a:r>
          </a:p>
          <a:p>
            <a:pPr lvl="1"/>
            <a:r>
              <a:rPr lang="en-US" dirty="0" smtClean="0"/>
              <a:t>34 participants, 18 </a:t>
            </a:r>
            <a:r>
              <a:rPr lang="en-US" dirty="0" err="1" smtClean="0"/>
              <a:t>organisations</a:t>
            </a:r>
            <a:r>
              <a:rPr lang="en-US" dirty="0" smtClean="0"/>
              <a:t>, (Oceania, North America, Europe)</a:t>
            </a:r>
          </a:p>
          <a:p>
            <a:pPr lvl="1"/>
            <a:r>
              <a:rPr lang="en-US" dirty="0" smtClean="0"/>
              <a:t>Looked at </a:t>
            </a:r>
          </a:p>
          <a:p>
            <a:pPr lvl="2"/>
            <a:r>
              <a:rPr lang="en-US" dirty="0" smtClean="0"/>
              <a:t>Current international activities</a:t>
            </a:r>
          </a:p>
          <a:p>
            <a:pPr lvl="2"/>
            <a:r>
              <a:rPr lang="en-US" dirty="0" smtClean="0"/>
              <a:t>Methodologies, patterns and technologies</a:t>
            </a:r>
          </a:p>
          <a:p>
            <a:pPr lvl="2"/>
            <a:r>
              <a:rPr lang="en-US" dirty="0" smtClean="0"/>
              <a:t>Futures</a:t>
            </a:r>
          </a:p>
          <a:p>
            <a:pPr lvl="1"/>
            <a:r>
              <a:rPr lang="en-US" dirty="0" smtClean="0"/>
              <a:t>Agreed time was right to move forward</a:t>
            </a:r>
          </a:p>
          <a:p>
            <a:pPr lvl="2"/>
            <a:endParaRPr lang="en-US" dirty="0" smtClean="0"/>
          </a:p>
          <a:p>
            <a:pPr lvl="2">
              <a:buNone/>
            </a:pPr>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Discussions get serious</a:t>
            </a:r>
            <a:endParaRPr lang="en-AU" dirty="0"/>
          </a:p>
        </p:txBody>
      </p:sp>
      <p:sp>
        <p:nvSpPr>
          <p:cNvPr id="3" name="Content Placeholder 2"/>
          <p:cNvSpPr>
            <a:spLocks noGrp="1"/>
          </p:cNvSpPr>
          <p:nvPr>
            <p:ph idx="1"/>
          </p:nvPr>
        </p:nvSpPr>
        <p:spPr/>
        <p:txBody>
          <a:bodyPr/>
          <a:lstStyle/>
          <a:p>
            <a:r>
              <a:rPr lang="en-AU" dirty="0" smtClean="0"/>
              <a:t>Early 2008</a:t>
            </a:r>
          </a:p>
          <a:p>
            <a:pPr lvl="1"/>
            <a:r>
              <a:rPr lang="en-AU" dirty="0" smtClean="0"/>
              <a:t>Much discussion between CUAHSI, OGC, CSIRO and WMO</a:t>
            </a:r>
          </a:p>
          <a:p>
            <a:pPr lvl="1"/>
            <a:endParaRPr lang="en-AU" dirty="0" smtClean="0"/>
          </a:p>
          <a:p>
            <a:r>
              <a:rPr lang="en-AU" dirty="0" smtClean="0"/>
              <a:t>OGC TC meetings</a:t>
            </a:r>
          </a:p>
          <a:p>
            <a:pPr lvl="1"/>
            <a:r>
              <a:rPr lang="en-AU" dirty="0" smtClean="0"/>
              <a:t>September 2008 (Atlanta)</a:t>
            </a:r>
          </a:p>
          <a:p>
            <a:pPr lvl="2"/>
            <a:r>
              <a:rPr lang="en-AU" dirty="0" smtClean="0"/>
              <a:t>Agreed to develop a charter for an OGC DWG</a:t>
            </a:r>
          </a:p>
          <a:p>
            <a:pPr lvl="2"/>
            <a:endParaRPr lang="en-AU" dirty="0" smtClean="0"/>
          </a:p>
          <a:p>
            <a:pPr lvl="1"/>
            <a:r>
              <a:rPr lang="en-AU" dirty="0" smtClean="0"/>
              <a:t>December 2008 (Valencia)</a:t>
            </a:r>
          </a:p>
          <a:p>
            <a:pPr lvl="1"/>
            <a:endParaRPr lang="en-AU" dirty="0" smtClean="0"/>
          </a:p>
          <a:p>
            <a:pPr lvl="1"/>
            <a:r>
              <a:rPr lang="en-AU" dirty="0" smtClean="0"/>
              <a:t>March 2009 (Athens)</a:t>
            </a:r>
          </a:p>
          <a:p>
            <a:pPr lvl="1"/>
            <a:endParaRPr lang="en-AU" dirty="0" smtClean="0"/>
          </a:p>
          <a:p>
            <a:pPr lvl="2"/>
            <a:r>
              <a:rPr lang="en-AU" sz="2000" dirty="0" smtClean="0">
                <a:solidFill>
                  <a:srgbClr val="FF0000"/>
                </a:solidFill>
              </a:rPr>
              <a:t>OGC\WMO Hydrology Domain Working Group formed.</a:t>
            </a:r>
          </a:p>
          <a:p>
            <a:pPr lvl="1"/>
            <a:endParaRPr lang="en-AU"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defRPr/>
            </a:pPr>
            <a:r>
              <a:rPr lang="en-AU" dirty="0" smtClean="0"/>
              <a:t>Hydrology Domain Working Group</a:t>
            </a:r>
            <a:endParaRPr lang="en-US" dirty="0" smtClean="0"/>
          </a:p>
        </p:txBody>
      </p:sp>
      <p:sp>
        <p:nvSpPr>
          <p:cNvPr id="4099" name="Rectangle 3"/>
          <p:cNvSpPr>
            <a:spLocks noGrp="1" noChangeArrowheads="1"/>
          </p:cNvSpPr>
          <p:nvPr>
            <p:ph type="body" idx="1"/>
          </p:nvPr>
        </p:nvSpPr>
        <p:spPr/>
        <p:txBody>
          <a:bodyPr/>
          <a:lstStyle/>
          <a:p>
            <a:r>
              <a:rPr lang="en-AU" dirty="0" smtClean="0"/>
              <a:t>A joint working group of the OGC and WMO constituted as an OGC Domain Working Group. </a:t>
            </a:r>
          </a:p>
          <a:p>
            <a:r>
              <a:rPr lang="en-AU" dirty="0" smtClean="0"/>
              <a:t>Co-chaired by representatives nominated by the OGC TC and the World Meteorological Organisation’s (WMO) Commission for Hydrology (</a:t>
            </a:r>
            <a:r>
              <a:rPr lang="en-AU" dirty="0" err="1" smtClean="0"/>
              <a:t>CHy</a:t>
            </a:r>
            <a:r>
              <a:rPr lang="en-AU" dirty="0" smtClean="0"/>
              <a:t>).</a:t>
            </a:r>
          </a:p>
          <a:p>
            <a:pPr marL="576263" lvl="2" indent="-233363"/>
            <a:endParaRPr lang="en-AU" dirty="0" smtClean="0"/>
          </a:p>
          <a:p>
            <a:pPr marL="576263" lvl="2" indent="-233363"/>
            <a:r>
              <a:rPr lang="en-AU" sz="2000" dirty="0" smtClean="0">
                <a:solidFill>
                  <a:srgbClr val="00B050"/>
                </a:solidFill>
              </a:rPr>
              <a:t>Current Co-Chairs: Ilya Zaslavsky (SDSC), Ulrich Looser (GRDC) and David Lemon (CSIRO)</a:t>
            </a:r>
          </a:p>
          <a:p>
            <a:pPr marL="576263" lvl="2" indent="-233363"/>
            <a:endParaRPr lang="en-AU" sz="2000" dirty="0" smtClean="0">
              <a:solidFill>
                <a:srgbClr val="00B050"/>
              </a:solidFill>
            </a:endParaRPr>
          </a:p>
          <a:p>
            <a:pPr marL="576263" lvl="2" indent="-233363"/>
            <a:r>
              <a:rPr lang="en-AU" sz="2000" dirty="0" smtClean="0">
                <a:solidFill>
                  <a:srgbClr val="00B050"/>
                </a:solidFill>
              </a:rPr>
              <a:t>&gt; 100 Participants, &gt; 40 Organisations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dirty="0" smtClean="0"/>
              <a:t>Charter</a:t>
            </a:r>
            <a:endParaRPr lang="en-AU" dirty="0"/>
          </a:p>
        </p:txBody>
      </p:sp>
      <p:sp>
        <p:nvSpPr>
          <p:cNvPr id="5123" name="Content Placeholder 2"/>
          <p:cNvSpPr>
            <a:spLocks noGrp="1"/>
          </p:cNvSpPr>
          <p:nvPr>
            <p:ph idx="1"/>
          </p:nvPr>
        </p:nvSpPr>
        <p:spPr/>
        <p:txBody>
          <a:bodyPr/>
          <a:lstStyle/>
          <a:p>
            <a:r>
              <a:rPr lang="en-AU" dirty="0" smtClean="0"/>
              <a:t>To provide a venue and mechanism for seeking technical and institutional solutions to the challenge of describing and exchanging data describing the state and location of water resources, both above and below the ground surface. </a:t>
            </a:r>
          </a:p>
          <a:p>
            <a:endParaRPr lang="en-AU" dirty="0" smtClean="0"/>
          </a:p>
          <a:p>
            <a:r>
              <a:rPr lang="en-AU" dirty="0" smtClean="0"/>
              <a:t>The path to adoption will be through OGC papers and standards, advanced to ISO where appropriate, and also through the WMO’s </a:t>
            </a:r>
            <a:r>
              <a:rPr lang="en-AU" dirty="0" err="1" smtClean="0"/>
              <a:t>CHy</a:t>
            </a:r>
            <a:r>
              <a:rPr lang="en-AU" dirty="0" smtClean="0"/>
              <a:t> and WIS activities.</a:t>
            </a:r>
          </a:p>
          <a:p>
            <a:endParaRPr lang="en-AU" dirty="0" smtClean="0">
              <a:solidFill>
                <a:schemeClr val="tx1"/>
              </a:solidFill>
              <a:latin typeface="+mn-lt"/>
              <a:ea typeface="+mn-ea"/>
              <a:cs typeface="+mn-cs"/>
            </a:endParaRPr>
          </a:p>
          <a:p>
            <a:r>
              <a:rPr lang="en-AU" dirty="0" smtClean="0">
                <a:solidFill>
                  <a:schemeClr val="tx1"/>
                </a:solidFill>
                <a:latin typeface="+mn-lt"/>
                <a:ea typeface="+mn-ea"/>
                <a:cs typeface="+mn-cs"/>
              </a:rPr>
              <a:t>The Hydrology DWG will provide a means of developing candidate standards for adoption by </a:t>
            </a:r>
            <a:r>
              <a:rPr lang="en-AU" dirty="0" err="1" smtClean="0">
                <a:solidFill>
                  <a:schemeClr val="tx1"/>
                </a:solidFill>
                <a:latin typeface="+mn-lt"/>
                <a:ea typeface="+mn-ea"/>
                <a:cs typeface="+mn-cs"/>
              </a:rPr>
              <a:t>CHy</a:t>
            </a:r>
            <a:r>
              <a:rPr lang="en-AU" dirty="0" smtClean="0">
                <a:solidFill>
                  <a:schemeClr val="tx1"/>
                </a:solidFill>
                <a:latin typeface="+mn-lt"/>
                <a:ea typeface="+mn-ea"/>
                <a:cs typeface="+mn-cs"/>
              </a:rPr>
              <a:t> as appropriate.</a:t>
            </a:r>
          </a:p>
          <a:p>
            <a:endParaRPr lang="en-AU" dirty="0" smtClean="0">
              <a:solidFill>
                <a:schemeClr val="tx1"/>
              </a:solidFill>
              <a:latin typeface="+mn-lt"/>
              <a:ea typeface="+mn-ea"/>
              <a:cs typeface="+mn-cs"/>
            </a:endParaRPr>
          </a:p>
          <a:p>
            <a:pPr>
              <a:buFontTx/>
              <a:buNone/>
            </a:pP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Annual Workshops</a:t>
            </a:r>
            <a:endParaRPr lang="en-AU" dirty="0"/>
          </a:p>
        </p:txBody>
      </p:sp>
      <p:sp>
        <p:nvSpPr>
          <p:cNvPr id="3" name="Content Placeholder 2"/>
          <p:cNvSpPr>
            <a:spLocks noGrp="1"/>
          </p:cNvSpPr>
          <p:nvPr>
            <p:ph idx="1"/>
          </p:nvPr>
        </p:nvSpPr>
        <p:spPr/>
        <p:txBody>
          <a:bodyPr/>
          <a:lstStyle/>
          <a:p>
            <a:r>
              <a:rPr lang="en-AU" sz="2000" dirty="0" smtClean="0"/>
              <a:t>March 2010 (</a:t>
            </a:r>
            <a:r>
              <a:rPr lang="en-AU" sz="2000" dirty="0" err="1" smtClean="0"/>
              <a:t>Ispra</a:t>
            </a:r>
            <a:r>
              <a:rPr lang="en-AU" sz="2000" dirty="0" smtClean="0"/>
              <a:t>)</a:t>
            </a:r>
          </a:p>
          <a:p>
            <a:pPr lvl="1"/>
            <a:r>
              <a:rPr lang="en-US" sz="1800" dirty="0" smtClean="0"/>
              <a:t>24 participants, 19 </a:t>
            </a:r>
            <a:r>
              <a:rPr lang="en-US" sz="1800" dirty="0" err="1" smtClean="0"/>
              <a:t>organisations</a:t>
            </a:r>
            <a:r>
              <a:rPr lang="en-US" sz="1800" dirty="0" smtClean="0"/>
              <a:t>, (UN, Oceania, Nth America, Europe)</a:t>
            </a:r>
          </a:p>
          <a:p>
            <a:pPr lvl="1"/>
            <a:r>
              <a:rPr lang="en-US" sz="1800" dirty="0" err="1" smtClean="0"/>
              <a:t>Focussed</a:t>
            </a:r>
            <a:r>
              <a:rPr lang="en-US" sz="1800" dirty="0" smtClean="0"/>
              <a:t> on:</a:t>
            </a:r>
          </a:p>
          <a:p>
            <a:pPr lvl="2"/>
            <a:r>
              <a:rPr lang="en-US" sz="1600" dirty="0" smtClean="0"/>
              <a:t>Current activities</a:t>
            </a:r>
          </a:p>
          <a:p>
            <a:pPr lvl="2"/>
            <a:r>
              <a:rPr lang="en-US" sz="1600" dirty="0" smtClean="0"/>
              <a:t>WaterML2.0</a:t>
            </a:r>
          </a:p>
          <a:p>
            <a:pPr lvl="2"/>
            <a:r>
              <a:rPr lang="en-US" sz="1600" dirty="0" smtClean="0"/>
              <a:t>Groundwater IE and Surface Water IE planning</a:t>
            </a:r>
          </a:p>
          <a:p>
            <a:pPr lvl="2"/>
            <a:r>
              <a:rPr lang="en-US" sz="1600" dirty="0" smtClean="0"/>
              <a:t>Future planning</a:t>
            </a:r>
          </a:p>
          <a:p>
            <a:r>
              <a:rPr lang="en-US" sz="2000" dirty="0" smtClean="0"/>
              <a:t>April 2011 (Delft)</a:t>
            </a:r>
          </a:p>
          <a:p>
            <a:pPr lvl="1"/>
            <a:r>
              <a:rPr lang="en-US" sz="1800" dirty="0" smtClean="0"/>
              <a:t>30+ participants, many </a:t>
            </a:r>
            <a:r>
              <a:rPr lang="en-US" sz="1800" dirty="0" err="1" smtClean="0"/>
              <a:t>organisations</a:t>
            </a:r>
            <a:r>
              <a:rPr lang="en-US" sz="1800" dirty="0" smtClean="0"/>
              <a:t>, (UN, Oceania, Nth America, Europe)</a:t>
            </a:r>
          </a:p>
          <a:p>
            <a:pPr lvl="1"/>
            <a:r>
              <a:rPr lang="en-US" sz="1800" dirty="0" err="1" smtClean="0"/>
              <a:t>Focussed</a:t>
            </a:r>
            <a:r>
              <a:rPr lang="en-US" sz="1800" dirty="0" smtClean="0"/>
              <a:t> on:</a:t>
            </a:r>
          </a:p>
          <a:p>
            <a:pPr lvl="2"/>
            <a:r>
              <a:rPr lang="en-US" sz="1600" dirty="0" smtClean="0"/>
              <a:t>Reference Architectures</a:t>
            </a:r>
          </a:p>
          <a:p>
            <a:pPr lvl="2"/>
            <a:r>
              <a:rPr lang="en-US" sz="1600" dirty="0" smtClean="0"/>
              <a:t>Feature Models</a:t>
            </a:r>
          </a:p>
          <a:p>
            <a:pPr lvl="2"/>
            <a:r>
              <a:rPr lang="en-US" sz="1600" dirty="0" smtClean="0"/>
              <a:t>WaterML2.0</a:t>
            </a:r>
          </a:p>
          <a:p>
            <a:pPr lvl="2"/>
            <a:r>
              <a:rPr lang="en-US" sz="1600" dirty="0" smtClean="0"/>
              <a:t>Interoperability Experiments</a:t>
            </a:r>
          </a:p>
        </p:txBody>
      </p:sp>
      <p:pic>
        <p:nvPicPr>
          <p:cNvPr id="4" name="Picture 3" descr="HDWG_Delft_2011.JPG"/>
          <p:cNvPicPr>
            <a:picLocks noChangeAspect="1"/>
          </p:cNvPicPr>
          <p:nvPr/>
        </p:nvPicPr>
        <p:blipFill>
          <a:blip r:embed="rId3" cstate="print"/>
          <a:stretch>
            <a:fillRect/>
          </a:stretch>
        </p:blipFill>
        <p:spPr>
          <a:xfrm>
            <a:off x="755576" y="332656"/>
            <a:ext cx="7618010" cy="6170150"/>
          </a:xfrm>
          <a:prstGeom prst="rect">
            <a:avLst/>
          </a:prstGeom>
        </p:spPr>
      </p:pic>
      <p:sp>
        <p:nvSpPr>
          <p:cNvPr id="5" name="TextBox 4"/>
          <p:cNvSpPr txBox="1"/>
          <p:nvPr/>
        </p:nvSpPr>
        <p:spPr>
          <a:xfrm>
            <a:off x="1907704" y="6165304"/>
            <a:ext cx="5237331" cy="646331"/>
          </a:xfrm>
          <a:prstGeom prst="rect">
            <a:avLst/>
          </a:prstGeom>
          <a:noFill/>
        </p:spPr>
        <p:txBody>
          <a:bodyPr wrap="none" rtlCol="0">
            <a:spAutoFit/>
          </a:bodyPr>
          <a:lstStyle/>
          <a:p>
            <a:r>
              <a:rPr lang="en-US" sz="3600" dirty="0" smtClean="0"/>
              <a:t>Next: Reading, June 2012</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Activities</a:t>
            </a:r>
            <a:endParaRPr lang="en-US" dirty="0"/>
          </a:p>
        </p:txBody>
      </p:sp>
      <p:sp>
        <p:nvSpPr>
          <p:cNvPr id="5123" name="Content Placeholder 2"/>
          <p:cNvSpPr>
            <a:spLocks noGrp="1"/>
          </p:cNvSpPr>
          <p:nvPr>
            <p:ph idx="1"/>
          </p:nvPr>
        </p:nvSpPr>
        <p:spPr/>
        <p:txBody>
          <a:bodyPr/>
          <a:lstStyle/>
          <a:p>
            <a:r>
              <a:rPr lang="en-US" sz="2000" dirty="0" smtClean="0"/>
              <a:t>Analysis and </a:t>
            </a:r>
            <a:r>
              <a:rPr lang="en-US" sz="2000" dirty="0" smtClean="0">
                <a:solidFill>
                  <a:srgbClr val="FF0000"/>
                </a:solidFill>
              </a:rPr>
              <a:t>harmonization </a:t>
            </a:r>
            <a:r>
              <a:rPr lang="en-US" sz="2000" dirty="0" smtClean="0"/>
              <a:t>of existing commonly used protocols and standards in the domain </a:t>
            </a:r>
          </a:p>
          <a:p>
            <a:r>
              <a:rPr lang="en-US" sz="2000" dirty="0" smtClean="0">
                <a:solidFill>
                  <a:srgbClr val="FF0000"/>
                </a:solidFill>
              </a:rPr>
              <a:t>Interoperability Experiments </a:t>
            </a:r>
            <a:r>
              <a:rPr lang="en-US" sz="2000" dirty="0" smtClean="0"/>
              <a:t>(IEs) focused on selected sub-domains of water data (e.g. surface water, groundwater, water quality, water use, hydrologic forecasts, real time data)</a:t>
            </a:r>
          </a:p>
          <a:p>
            <a:r>
              <a:rPr lang="en-US" sz="2000" dirty="0" smtClean="0"/>
              <a:t>Participation in </a:t>
            </a:r>
            <a:r>
              <a:rPr lang="en-US" sz="2000" dirty="0" smtClean="0">
                <a:solidFill>
                  <a:srgbClr val="FF0000"/>
                </a:solidFill>
              </a:rPr>
              <a:t>Pilots </a:t>
            </a:r>
            <a:r>
              <a:rPr lang="en-US" sz="2000" dirty="0" smtClean="0"/>
              <a:t>(Geo AIPs, OGC Pilots, etc), focused on broader scenarios within the entire domain and across domains </a:t>
            </a:r>
          </a:p>
          <a:p>
            <a:r>
              <a:rPr lang="en-US" sz="2000" dirty="0" smtClean="0"/>
              <a:t>Submission of discussion papers and best practice papers to OGC TC</a:t>
            </a:r>
          </a:p>
          <a:p>
            <a:r>
              <a:rPr lang="en-US" sz="2000" dirty="0" smtClean="0">
                <a:solidFill>
                  <a:srgbClr val="FF0000"/>
                </a:solidFill>
              </a:rPr>
              <a:t>Collaboration with other DWGs</a:t>
            </a:r>
            <a:r>
              <a:rPr lang="en-US" sz="2000" dirty="0" smtClean="0"/>
              <a:t>, in particular ESS (on modeling), </a:t>
            </a:r>
            <a:r>
              <a:rPr lang="en-US" sz="2000" dirty="0" err="1" smtClean="0"/>
              <a:t>MetOcean</a:t>
            </a:r>
            <a:r>
              <a:rPr lang="en-US" sz="2000" dirty="0" smtClean="0"/>
              <a:t> (on handling gridded data), SWE (on real time data management)</a:t>
            </a:r>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CC"/>
      </a:lt1>
      <a:dk2>
        <a:srgbClr val="092E5C"/>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CG Times" pitchFamily="18" charset="0"/>
            <a:cs typeface="Arial" pitchFamily="34"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CG Times" pitchFamily="18"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3929</TotalTime>
  <Words>1209</Words>
  <Application>Microsoft Office PowerPoint</Application>
  <PresentationFormat>On-screen Show (4:3)</PresentationFormat>
  <Paragraphs>251</Paragraphs>
  <Slides>23</Slides>
  <Notes>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Design</vt:lpstr>
      <vt:lpstr>OGC/WMO Hydrology Domain Working Group</vt:lpstr>
      <vt:lpstr>Water - our most valuable asset but ...</vt:lpstr>
      <vt:lpstr>A common situation</vt:lpstr>
      <vt:lpstr>A brief history</vt:lpstr>
      <vt:lpstr>Discussions get serious</vt:lpstr>
      <vt:lpstr>Hydrology Domain Working Group</vt:lpstr>
      <vt:lpstr>Charter</vt:lpstr>
      <vt:lpstr>Annual Workshops</vt:lpstr>
      <vt:lpstr>Activities</vt:lpstr>
      <vt:lpstr>Expected Outcomes</vt:lpstr>
      <vt:lpstr>Iterative Development</vt:lpstr>
      <vt:lpstr>Interoperability Experiments: Timeline</vt:lpstr>
      <vt:lpstr>WaterML 2.0 SWG</vt:lpstr>
      <vt:lpstr>WMO CHy Advisory Working Group: Findings</vt:lpstr>
      <vt:lpstr>GroundWater IE</vt:lpstr>
      <vt:lpstr>PowerPoint Presentation</vt:lpstr>
      <vt:lpstr>PowerPoint Presentation</vt:lpstr>
      <vt:lpstr>PowerPoint Presentation</vt:lpstr>
      <vt:lpstr>Surface Water IE</vt:lpstr>
      <vt:lpstr>Surface Water IE: Aims</vt:lpstr>
      <vt:lpstr>Use Cases</vt:lpstr>
      <vt:lpstr>Services and Clients </vt:lpstr>
      <vt:lpstr>Get Involved!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Group Title]</dc:title>
  <dc:creator>Greg Buehler</dc:creator>
  <cp:lastModifiedBy>Ilya</cp:lastModifiedBy>
  <cp:revision>183</cp:revision>
  <dcterms:created xsi:type="dcterms:W3CDTF">2006-09-27T19:14:19Z</dcterms:created>
  <dcterms:modified xsi:type="dcterms:W3CDTF">2012-03-20T14:19:09Z</dcterms:modified>
</cp:coreProperties>
</file>