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9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67" r:id="rId1"/>
  </p:sldMasterIdLst>
  <p:notesMasterIdLst>
    <p:notesMasterId r:id="rId28"/>
  </p:notesMasterIdLst>
  <p:handoutMasterIdLst>
    <p:handoutMasterId r:id="rId29"/>
  </p:handoutMasterIdLst>
  <p:sldIdLst>
    <p:sldId id="256" r:id="rId2"/>
    <p:sldId id="356" r:id="rId3"/>
    <p:sldId id="336" r:id="rId4"/>
    <p:sldId id="335" r:id="rId5"/>
    <p:sldId id="327" r:id="rId6"/>
    <p:sldId id="366" r:id="rId7"/>
    <p:sldId id="367" r:id="rId8"/>
    <p:sldId id="359" r:id="rId9"/>
    <p:sldId id="365" r:id="rId10"/>
    <p:sldId id="338" r:id="rId11"/>
    <p:sldId id="330" r:id="rId12"/>
    <p:sldId id="372" r:id="rId13"/>
    <p:sldId id="373" r:id="rId14"/>
    <p:sldId id="309" r:id="rId15"/>
    <p:sldId id="368" r:id="rId16"/>
    <p:sldId id="370" r:id="rId17"/>
    <p:sldId id="361" r:id="rId18"/>
    <p:sldId id="360" r:id="rId19"/>
    <p:sldId id="371" r:id="rId20"/>
    <p:sldId id="369" r:id="rId21"/>
    <p:sldId id="354" r:id="rId22"/>
    <p:sldId id="343" r:id="rId23"/>
    <p:sldId id="374" r:id="rId24"/>
    <p:sldId id="345" r:id="rId25"/>
    <p:sldId id="346" r:id="rId26"/>
    <p:sldId id="355" r:id="rId2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  <p:clrMru>
    <a:srgbClr val="040400"/>
    <a:srgbClr val="FFFFFF"/>
    <a:srgbClr val="FF0000"/>
    <a:srgbClr val="3366CC"/>
    <a:srgbClr val="02AA8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-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216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5.xml"/><Relationship Id="rId2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8F40D-661B-CE40-8748-F524F84E1EAE}" type="datetimeFigureOut">
              <a:rPr lang="en-US" smtClean="0"/>
              <a:pPr/>
              <a:t>9/2/10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6D49A4-F515-A841-AB05-4D6753E313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33C02455-CFC1-3B4B-A617-9989DFEE04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D5C883-F514-044F-B069-1507BDF03528}" type="slidenum">
              <a:rPr lang="en-US">
                <a:latin typeface="Times New Roman" pitchFamily="-65" charset="0"/>
              </a:rPr>
              <a:pPr/>
              <a:t>1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F940DC-003A-9F4F-92E8-7FC9AA6BBF35}" type="slidenum">
              <a:rPr lang="en-US">
                <a:latin typeface="Times New Roman" pitchFamily="-65" charset="0"/>
              </a:rPr>
              <a:pPr/>
              <a:t>16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79E667-7987-0E41-A85C-502A36A96E1F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FDBD6-B375-6C42-8E3E-0A7EB4974279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F940DC-003A-9F4F-92E8-7FC9AA6BBF35}" type="slidenum">
              <a:rPr lang="en-US">
                <a:latin typeface="Times New Roman" pitchFamily="-65" charset="0"/>
              </a:rPr>
              <a:pPr/>
              <a:t>19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190689-B0BC-4E4F-B23B-E947C4662153}" type="slidenum">
              <a:rPr lang="en-US"/>
              <a:pPr/>
              <a:t>20</a:t>
            </a:fld>
            <a:endParaRPr lang="en-US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>
              <a:latin typeface="Courier New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49C0B-C664-1943-961F-55304E5292DB}" type="slidenum">
              <a:rPr lang="en-US">
                <a:latin typeface="Times New Roman" pitchFamily="-65" charset="0"/>
              </a:rPr>
              <a:pPr/>
              <a:t>21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1FEA2B-8041-0144-8DCD-3AAF59A6FA73}" type="slidenum">
              <a:rPr lang="en-US">
                <a:latin typeface="Times New Roman" pitchFamily="-65" charset="0"/>
              </a:rPr>
              <a:pPr/>
              <a:t>22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1FEA2B-8041-0144-8DCD-3AAF59A6FA73}" type="slidenum">
              <a:rPr lang="en-US">
                <a:latin typeface="Times New Roman" pitchFamily="-65" charset="0"/>
              </a:rPr>
              <a:pPr/>
              <a:t>23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095874-5E7C-C841-B7FE-663E5B4C79DE}" type="slidenum">
              <a:rPr lang="en-US">
                <a:latin typeface="Times New Roman" pitchFamily="-65" charset="0"/>
              </a:rPr>
              <a:pPr/>
              <a:t>24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C7256D-DA8B-2F46-BBA4-0518469718A9}" type="slidenum">
              <a:rPr lang="en-US">
                <a:latin typeface="Times New Roman" pitchFamily="-65" charset="0"/>
              </a:rPr>
              <a:pPr/>
              <a:t>25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B7121A-E9EF-554A-8D40-C559082E4289}" type="slidenum">
              <a:rPr lang="en-US">
                <a:latin typeface="Times New Roman" pitchFamily="-65" charset="0"/>
              </a:rPr>
              <a:pPr/>
              <a:t>4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507EE7-B4D5-E04A-B5C4-7716A74300D8}" type="slidenum">
              <a:rPr lang="en-US">
                <a:latin typeface="Times New Roman" pitchFamily="-65" charset="0"/>
              </a:rPr>
              <a:pPr/>
              <a:t>5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C6F47A-EDEF-2844-9B7E-9BCBD362D1AE}" type="slidenum">
              <a:rPr lang="en-US"/>
              <a:pPr/>
              <a:t>6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Think of a disk as a large folder that contains several smaller folders each with its own name.</a:t>
            </a:r>
          </a:p>
          <a:p>
            <a:endParaRPr lang="en-US"/>
          </a:p>
          <a:p>
            <a:r>
              <a:rPr lang="en-US"/>
              <a:t>The naming of folders follow th same rule as naming files</a:t>
            </a:r>
          </a:p>
          <a:p>
            <a:r>
              <a:rPr lang="en-US"/>
              <a:t>Each folder is identified by listing its name preceded by a backslash</a:t>
            </a:r>
          </a:p>
          <a:p>
            <a:endParaRPr lang="en-US"/>
          </a:p>
          <a:p>
            <a:r>
              <a:rPr lang="en-US"/>
              <a:t>A filespec typically includes the drive, path and the filename. </a:t>
            </a:r>
          </a:p>
          <a:p>
            <a:r>
              <a:rPr lang="en-US"/>
              <a:t>File is identified by a small</a:t>
            </a:r>
          </a:p>
          <a:p>
            <a:r>
              <a:rPr lang="en-US"/>
              <a:t>directory or folder is identified by a folder icon</a:t>
            </a:r>
          </a:p>
          <a:p>
            <a:r>
              <a:rPr lang="en-US"/>
              <a:t>executable file: is identified by a rectangle with a thin bar across top</a:t>
            </a:r>
          </a:p>
          <a:p>
            <a:endParaRPr lang="en-US"/>
          </a:p>
          <a:p>
            <a:r>
              <a:rPr lang="en-US"/>
              <a:t>Go over: How to create a folder</a:t>
            </a:r>
          </a:p>
          <a:p>
            <a:r>
              <a:rPr lang="en-US"/>
              <a:t>	to rename a folder</a:t>
            </a:r>
          </a:p>
          <a:p>
            <a:r>
              <a:rPr lang="en-US"/>
              <a:t>	to delete a folder or file</a:t>
            </a:r>
          </a:p>
          <a:p>
            <a:r>
              <a:rPr lang="en-US"/>
              <a:t>	to Copy  a folder or file</a:t>
            </a:r>
          </a:p>
          <a:p>
            <a:r>
              <a:rPr lang="en-US"/>
              <a:t>	To move a folder or file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E77948-4F45-6E4E-BD66-F1107FB81CBB}" type="slidenum">
              <a:rPr lang="en-US"/>
              <a:pPr/>
              <a:t>7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/>
              <a:t>Think of a disk as a large folder that contains several smaller folders each with its own name.</a:t>
            </a:r>
          </a:p>
          <a:p>
            <a:endParaRPr lang="en-US"/>
          </a:p>
          <a:p>
            <a:r>
              <a:rPr lang="en-US"/>
              <a:t>The naming of folders follow th same rule as naming files</a:t>
            </a:r>
          </a:p>
          <a:p>
            <a:r>
              <a:rPr lang="en-US"/>
              <a:t>Each folder is identified by listing its name preceded by a backslash</a:t>
            </a:r>
          </a:p>
          <a:p>
            <a:endParaRPr lang="en-US"/>
          </a:p>
          <a:p>
            <a:r>
              <a:rPr lang="en-US"/>
              <a:t>A filespec typically includes the drive, path and the filename. </a:t>
            </a:r>
          </a:p>
          <a:p>
            <a:r>
              <a:rPr lang="en-US"/>
              <a:t>File is identified by a small</a:t>
            </a:r>
          </a:p>
          <a:p>
            <a:r>
              <a:rPr lang="en-US"/>
              <a:t>directory or folder is identified by a folder icon</a:t>
            </a:r>
          </a:p>
          <a:p>
            <a:r>
              <a:rPr lang="en-US"/>
              <a:t>executable file: is identified by a rectangle with a thin bar across top</a:t>
            </a:r>
          </a:p>
          <a:p>
            <a:endParaRPr lang="en-US"/>
          </a:p>
          <a:p>
            <a:r>
              <a:rPr lang="en-US"/>
              <a:t>Go over: How to create a folder</a:t>
            </a:r>
          </a:p>
          <a:p>
            <a:r>
              <a:rPr lang="en-US"/>
              <a:t>	to rename a folder</a:t>
            </a:r>
          </a:p>
          <a:p>
            <a:r>
              <a:rPr lang="en-US"/>
              <a:t>	to delete a folder or file</a:t>
            </a:r>
          </a:p>
          <a:p>
            <a:r>
              <a:rPr lang="en-US"/>
              <a:t>	to Copy  a folder or file</a:t>
            </a:r>
          </a:p>
          <a:p>
            <a:r>
              <a:rPr lang="en-US"/>
              <a:t>	To move a folder or file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CB79E3-7548-7345-8EAB-E11451FCC903}" type="slidenum">
              <a:rPr lang="en-US"/>
              <a:pPr/>
              <a:t>8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648C82-E076-2248-8F04-F8A25E8FEB7A}" type="slidenum">
              <a:rPr lang="en-US">
                <a:latin typeface="Times New Roman" pitchFamily="-65" charset="0"/>
              </a:rPr>
              <a:pPr/>
              <a:t>11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F940DC-003A-9F4F-92E8-7FC9AA6BBF35}" type="slidenum">
              <a:rPr lang="en-US">
                <a:latin typeface="Times New Roman" pitchFamily="-65" charset="0"/>
              </a:rPr>
              <a:pPr/>
              <a:t>14</a:t>
            </a:fld>
            <a:endParaRPr lang="en-US">
              <a:latin typeface="Times New Roman" pitchFamily="-65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219B52-6EB3-7741-AE46-3F82C0793593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6FDA6-C972-D640-B465-048D44C31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3184D-9B19-A54B-854C-766F066C1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2263B-C6FD-1541-AF3E-52A483DEB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6A9E9-E1BE-794D-9638-1967B907B4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21FD4-1942-0C4F-8CDE-2E88C6056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981200"/>
            <a:ext cx="3905250" cy="4151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0" y="1981200"/>
            <a:ext cx="3906838" cy="4151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Chapter 3 - VB 2010 by Schneider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8DDEB4-D75B-6C48-959F-066FD6F5FF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4B4DC-2F24-F344-AD33-3CDD0F20C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489B2-0CAA-304A-9204-6D4A79568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17B34-B083-CE45-90FE-EBC5F8A3B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23567-D5A6-9D43-93D0-2AD01AD7C5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32BDF-C406-0F40-BC45-DB7C89231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65FC0-C293-D745-B322-544D09466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E33B0-55F6-624F-A4B6-E0AB9C363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D55C9-6EC0-8C4E-ACF7-D79E8A06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F7D8311D-A29A-FB43-8DE3-23A250943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65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4.pn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6.png"/><Relationship Id="rId5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Input/Output</a:t>
            </a:r>
            <a:br>
              <a:rPr lang="en-US" b="1" i="1" smtClean="0"/>
            </a:br>
            <a:endParaRPr lang="en-US" i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  <a:cs typeface="+mn-cs"/>
              </a:rPr>
              <a:t>CE 311 K - Introduction to Computer Methods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400" b="1" dirty="0" smtClean="0">
                <a:ea typeface="+mn-ea"/>
                <a:cs typeface="+mn-cs"/>
              </a:rPr>
              <a:t>Daene C. McKinney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rcRect b="21359"/>
          <a:stretch>
            <a:fillRect/>
          </a:stretch>
        </p:blipFill>
        <p:spPr>
          <a:xfrm>
            <a:off x="152400" y="1219200"/>
            <a:ext cx="7150100" cy="4114800"/>
          </a:xfrm>
          <a:prstGeom prst="rect">
            <a:avLst/>
          </a:prstGeom>
        </p:spPr>
      </p:pic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w/o Files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3048000"/>
            <a:ext cx="3810000" cy="3810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657600" y="2895600"/>
            <a:ext cx="1660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This is painful!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3276600" y="3276600"/>
            <a:ext cx="4572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Open &amp; Read Files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57200" indent="-457200" eaLnBrk="1" hangingPunct="1">
              <a:defRPr/>
            </a:pPr>
            <a:r>
              <a:rPr lang="en-US" sz="2400" dirty="0" smtClean="0"/>
              <a:t>Data stored in a text file can be read one line at a time with a </a:t>
            </a:r>
            <a:r>
              <a:rPr lang="en-US" sz="2400" dirty="0" err="1" smtClean="0"/>
              <a:t>StreamReader</a:t>
            </a:r>
            <a:r>
              <a:rPr lang="en-US" sz="2400" dirty="0" smtClean="0"/>
              <a:t> object.  Declare a variable that can read from files:</a:t>
            </a:r>
          </a:p>
          <a:p>
            <a:pPr lvl="2" eaLnBrk="1" hangingPunct="1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Dim </a:t>
            </a:r>
            <a:r>
              <a:rPr lang="en-US" dirty="0" err="1" smtClean="0">
                <a:solidFill>
                  <a:srgbClr val="FF0000"/>
                </a:solidFill>
              </a:rPr>
              <a:t>sr</a:t>
            </a:r>
            <a:r>
              <a:rPr lang="en-US" dirty="0" smtClean="0">
                <a:solidFill>
                  <a:srgbClr val="FF0000"/>
                </a:solidFill>
              </a:rPr>
              <a:t> As </a:t>
            </a:r>
            <a:r>
              <a:rPr lang="en-US" dirty="0" err="1" smtClean="0">
                <a:solidFill>
                  <a:srgbClr val="FF0000"/>
                </a:solidFill>
              </a:rPr>
              <a:t>IO.StreamReader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IO.File.OpenText(</a:t>
            </a:r>
            <a:r>
              <a:rPr lang="en-US" i="1" dirty="0" err="1" smtClean="0">
                <a:solidFill>
                  <a:srgbClr val="FF0000"/>
                </a:solidFill>
              </a:rPr>
              <a:t>filespec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lvl="1" eaLnBrk="1" hangingPunct="1">
              <a:defRPr/>
            </a:pPr>
            <a:r>
              <a:rPr lang="en-US" sz="2000" i="1" dirty="0" err="1" smtClean="0"/>
              <a:t>filespec</a:t>
            </a:r>
            <a:r>
              <a:rPr lang="en-US" sz="2000" dirty="0" smtClean="0"/>
              <a:t> is the file to be read</a:t>
            </a:r>
          </a:p>
          <a:p>
            <a:pPr lvl="1" eaLnBrk="1" hangingPunct="1">
              <a:defRPr/>
            </a:pPr>
            <a:r>
              <a:rPr lang="en-US" sz="2000" dirty="0" smtClean="0"/>
              <a:t>A pointer is set to the first line of the file.</a:t>
            </a:r>
          </a:p>
          <a:p>
            <a:pPr marL="457200" indent="-457200" eaLnBrk="1" hangingPunct="1">
              <a:defRPr/>
            </a:pPr>
            <a:r>
              <a:rPr lang="en-US" sz="2400" dirty="0" smtClean="0"/>
              <a:t>Read data from the file</a:t>
            </a:r>
          </a:p>
          <a:p>
            <a:pPr lvl="2" eaLnBrk="1" hangingPunct="1">
              <a:buFont typeface="Arial" pitchFamily="-65" charset="0"/>
              <a:buNone/>
              <a:defRPr/>
            </a:pPr>
            <a:r>
              <a:rPr lang="en-US" dirty="0" err="1" smtClean="0">
                <a:solidFill>
                  <a:srgbClr val="FF0000"/>
                </a:solidFill>
              </a:rPr>
              <a:t>str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sr.ReadLine</a:t>
            </a:r>
            <a:endParaRPr lang="en-US" sz="1800" dirty="0" smtClean="0">
              <a:solidFill>
                <a:srgbClr val="FF0000"/>
              </a:solidFill>
            </a:endParaRPr>
          </a:p>
          <a:p>
            <a:pPr lvl="1" eaLnBrk="1" hangingPunct="1">
              <a:buClr>
                <a:schemeClr val="tx2"/>
              </a:buClr>
              <a:defRPr/>
            </a:pPr>
            <a:r>
              <a:rPr lang="en-US" sz="2000" dirty="0" smtClean="0"/>
              <a:t>Reads the line pointed to, assigns the line to the string variable </a:t>
            </a:r>
            <a:r>
              <a:rPr lang="en-US" sz="2000" i="1" dirty="0" err="1" smtClean="0"/>
              <a:t>str</a:t>
            </a:r>
            <a:r>
              <a:rPr lang="en-US" sz="2000" dirty="0" smtClean="0"/>
              <a:t>, and moves the pointer to the next line of the file.</a:t>
            </a:r>
          </a:p>
          <a:p>
            <a:pPr lvl="1" eaLnBrk="1" hangingPunct="1">
              <a:buClr>
                <a:schemeClr val="tx2"/>
              </a:buClr>
              <a:defRPr/>
            </a:pPr>
            <a:r>
              <a:rPr lang="en-US" sz="2000" dirty="0" smtClean="0"/>
              <a:t>The value of </a:t>
            </a:r>
            <a:r>
              <a:rPr lang="en-US" sz="2000" i="1" dirty="0" err="1" smtClean="0">
                <a:solidFill>
                  <a:srgbClr val="FF0000"/>
                </a:solidFill>
              </a:rPr>
              <a:t>str.EndOfStream</a:t>
            </a:r>
            <a:r>
              <a:rPr lang="en-US" sz="2000" dirty="0" smtClean="0"/>
              <a:t> will be </a:t>
            </a:r>
            <a:r>
              <a:rPr lang="en-US" sz="2000" i="1" dirty="0" smtClean="0"/>
              <a:t>True</a:t>
            </a:r>
            <a:r>
              <a:rPr lang="en-US" sz="2000" dirty="0" smtClean="0"/>
              <a:t> after the entire file has been read.</a:t>
            </a:r>
          </a:p>
          <a:p>
            <a:pPr lvl="1" eaLnBrk="1" hangingPunct="1">
              <a:buClr>
                <a:schemeClr val="tx2"/>
              </a:buClr>
              <a:defRPr/>
            </a:pPr>
            <a:r>
              <a:rPr lang="en-US" sz="2000" dirty="0" smtClean="0"/>
              <a:t>The statement  </a:t>
            </a:r>
            <a:r>
              <a:rPr lang="en-US" sz="2000" i="1" dirty="0" err="1" smtClean="0">
                <a:solidFill>
                  <a:srgbClr val="FF0000"/>
                </a:solidFill>
              </a:rPr>
              <a:t>str.Close</a:t>
            </a:r>
            <a:r>
              <a:rPr lang="en-US" sz="2000" i="1" dirty="0" smtClean="0">
                <a:solidFill>
                  <a:srgbClr val="FF0000"/>
                </a:solidFill>
              </a:rPr>
              <a:t>()</a:t>
            </a:r>
            <a:r>
              <a:rPr lang="en-US" sz="2000" dirty="0" smtClean="0"/>
              <a:t> terminates communication with the file.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Split </a:t>
            </a:r>
            <a:r>
              <a:rPr lang="en-US" b="1" dirty="0" smtClean="0"/>
              <a:t>Operator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Split operator provides a way to recover the values from a CSV file.</a:t>
            </a:r>
          </a:p>
          <a:p>
            <a:pPr>
              <a:buNone/>
            </a:pPr>
            <a:r>
              <a:rPr lang="en-US" sz="2800" dirty="0" smtClean="0"/>
              <a:t>			</a:t>
            </a:r>
            <a:r>
              <a:rPr lang="en-US" sz="2000" b="1" dirty="0" smtClean="0">
                <a:latin typeface="Courier New"/>
                <a:cs typeface="Courier New"/>
              </a:rPr>
              <a:t>text </a:t>
            </a:r>
            <a:r>
              <a:rPr lang="en-US" sz="2000" b="1" dirty="0" smtClean="0">
                <a:latin typeface="Courier New"/>
                <a:cs typeface="Courier New"/>
              </a:rPr>
              <a:t>=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latin typeface="Courier New"/>
                <a:cs typeface="Courier New"/>
              </a:rPr>
              <a:t>line.Split(”,”c</a:t>
            </a:r>
            <a:r>
              <a:rPr lang="en-US" sz="2000" b="1" dirty="0" smtClean="0">
                <a:latin typeface="Courier New"/>
                <a:cs typeface="Courier New"/>
              </a:rPr>
              <a:t>)</a:t>
            </a:r>
            <a:endParaRPr lang="en-US" sz="2800" b="1" dirty="0" smtClean="0">
              <a:latin typeface="Courier New"/>
              <a:cs typeface="Courier New"/>
            </a:endParaRPr>
          </a:p>
          <a:p>
            <a:r>
              <a:rPr lang="en-US" sz="2800" dirty="0" smtClean="0"/>
              <a:t>This</a:t>
            </a:r>
            <a:r>
              <a:rPr lang="en-US" sz="2800" dirty="0" smtClean="0"/>
              <a:t> “</a:t>
            </a:r>
            <a:r>
              <a:rPr lang="en-US" sz="2800" dirty="0" smtClean="0"/>
              <a:t>splits” the</a:t>
            </a:r>
            <a:r>
              <a:rPr lang="en-US" sz="2800" dirty="0" smtClean="0"/>
              <a:t> string variable “</a:t>
            </a:r>
            <a:r>
              <a:rPr lang="en-US" sz="2800" i="1" dirty="0" smtClean="0"/>
              <a:t>line</a:t>
            </a:r>
            <a:r>
              <a:rPr lang="en-US" sz="2800" dirty="0" smtClean="0"/>
              <a:t>” into pieces. The splits are made</a:t>
            </a:r>
            <a:r>
              <a:rPr lang="en-US" sz="2800" dirty="0" smtClean="0"/>
              <a:t> where a comma appears. </a:t>
            </a:r>
            <a:r>
              <a:rPr lang="en-US" sz="2800" dirty="0" smtClean="0"/>
              <a:t>The pieces are assigned to the</a:t>
            </a:r>
            <a:r>
              <a:rPr lang="en-US" sz="2800" dirty="0" smtClean="0"/>
              <a:t> text variable “</a:t>
            </a:r>
            <a:r>
              <a:rPr lang="en-US" sz="2800" i="1" dirty="0" smtClean="0"/>
              <a:t>text</a:t>
            </a:r>
            <a:r>
              <a:rPr lang="en-US" sz="2800" dirty="0" smtClean="0"/>
              <a:t>()”.</a:t>
            </a:r>
          </a:p>
          <a:p>
            <a:r>
              <a:rPr lang="en-US" sz="2800" i="1" dirty="0" smtClean="0"/>
              <a:t>text</a:t>
            </a:r>
            <a:r>
              <a:rPr lang="en-US" sz="2800" dirty="0" smtClean="0"/>
              <a:t>(0) will have the text preceding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comma, </a:t>
            </a:r>
            <a:r>
              <a:rPr lang="en-US" sz="2800" i="1" dirty="0" smtClean="0"/>
              <a:t>text</a:t>
            </a:r>
            <a:r>
              <a:rPr lang="en-US" sz="2800" dirty="0" smtClean="0"/>
              <a:t>(1) will have the text between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and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commas, etc.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Sample CSV File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97888" cy="4151312"/>
          </a:xfrm>
        </p:spPr>
        <p:txBody>
          <a:bodyPr/>
          <a:lstStyle/>
          <a:p>
            <a:pPr>
              <a:spcBef>
                <a:spcPts val="2400"/>
              </a:spcBef>
              <a:buFontTx/>
              <a:buNone/>
            </a:pPr>
            <a:r>
              <a:rPr lang="en-US" b="1" u="sng" dirty="0">
                <a:ea typeface="Courier New" charset="0"/>
                <a:cs typeface="Courier New" charset="0"/>
              </a:rPr>
              <a:t>First</a:t>
            </a:r>
            <a:r>
              <a:rPr lang="en-US" b="1" u="sng" dirty="0" smtClean="0">
                <a:ea typeface="Courier New" charset="0"/>
                <a:cs typeface="Courier New" charset="0"/>
              </a:rPr>
              <a:t> line </a:t>
            </a:r>
            <a:r>
              <a:rPr lang="en-US" b="1" u="sng" dirty="0">
                <a:ea typeface="Courier New" charset="0"/>
                <a:cs typeface="Courier New" charset="0"/>
              </a:rPr>
              <a:t>of </a:t>
            </a:r>
            <a:r>
              <a:rPr lang="en-US" b="1" u="sng" dirty="0" err="1">
                <a:ea typeface="Courier New" charset="0"/>
                <a:cs typeface="Courier New" charset="0"/>
              </a:rPr>
              <a:t>USStates.txt</a:t>
            </a:r>
            <a:endParaRPr lang="en-US" b="1" u="sng" dirty="0" smtClean="0"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line = “Delaware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,DE,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1954,759000”</a:t>
            </a:r>
          </a:p>
          <a:p>
            <a:pPr>
              <a:buFontTx/>
              <a:buNone/>
            </a:pP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t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ext = </a:t>
            </a:r>
            <a:r>
              <a:rPr lang="en-US" b="1" dirty="0" err="1" smtClean="0">
                <a:latin typeface="Courier New" charset="0"/>
                <a:ea typeface="Courier New" charset="0"/>
                <a:cs typeface="Courier New" charset="0"/>
              </a:rPr>
              <a:t>line.Split(“,”c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>
              <a:buFontTx/>
              <a:buNone/>
            </a:pP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>
              <a:buFontTx/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text(0)  text(1)  text(2)  text(3)</a:t>
            </a:r>
            <a:endParaRPr lang="en-US" sz="2800" b="1" dirty="0">
              <a:solidFill>
                <a:srgbClr val="00B05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563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DA48DE-E779-3F49-B106-C97D86AC3AFF}" type="slidenum">
              <a:rPr lang="en-US"/>
              <a:pPr/>
              <a:t>13</a:t>
            </a:fld>
            <a:endParaRPr lang="en-US"/>
          </a:p>
        </p:txBody>
      </p:sp>
      <p:sp>
        <p:nvSpPr>
          <p:cNvPr id="56325" name="Left Arrow 9"/>
          <p:cNvSpPr>
            <a:spLocks noChangeArrowheads="1"/>
          </p:cNvSpPr>
          <p:nvPr/>
        </p:nvSpPr>
        <p:spPr bwMode="auto">
          <a:xfrm rot="7300359">
            <a:off x="1271857" y="4568465"/>
            <a:ext cx="838200" cy="233362"/>
          </a:xfrm>
          <a:prstGeom prst="leftArrow">
            <a:avLst>
              <a:gd name="adj1" fmla="val 50000"/>
              <a:gd name="adj2" fmla="val 499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6" name="Left Arrow 10"/>
          <p:cNvSpPr>
            <a:spLocks noChangeArrowheads="1"/>
          </p:cNvSpPr>
          <p:nvPr/>
        </p:nvSpPr>
        <p:spPr bwMode="auto">
          <a:xfrm rot="7003504">
            <a:off x="2831783" y="4641273"/>
            <a:ext cx="931863" cy="198437"/>
          </a:xfrm>
          <a:prstGeom prst="leftArrow">
            <a:avLst>
              <a:gd name="adj1" fmla="val 50000"/>
              <a:gd name="adj2" fmla="val 5013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7" name="Left Arrow 11"/>
          <p:cNvSpPr>
            <a:spLocks noChangeArrowheads="1"/>
          </p:cNvSpPr>
          <p:nvPr/>
        </p:nvSpPr>
        <p:spPr bwMode="auto">
          <a:xfrm rot="5907017">
            <a:off x="4823640" y="4639413"/>
            <a:ext cx="792163" cy="217488"/>
          </a:xfrm>
          <a:prstGeom prst="leftArrow">
            <a:avLst>
              <a:gd name="adj1" fmla="val 50000"/>
              <a:gd name="adj2" fmla="val 5031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8" name="Left Arrow 12"/>
          <p:cNvSpPr>
            <a:spLocks noChangeArrowheads="1"/>
          </p:cNvSpPr>
          <p:nvPr/>
        </p:nvSpPr>
        <p:spPr bwMode="auto">
          <a:xfrm rot="5243191">
            <a:off x="6434593" y="4638425"/>
            <a:ext cx="804863" cy="236537"/>
          </a:xfrm>
          <a:prstGeom prst="leftArrow">
            <a:avLst>
              <a:gd name="adj1" fmla="val 50000"/>
              <a:gd name="adj2" fmla="val 4970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066800" y="3733800"/>
          <a:ext cx="69342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550"/>
                <a:gridCol w="1733550"/>
                <a:gridCol w="1733550"/>
                <a:gridCol w="17335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Courier New" charset="0"/>
                          <a:ea typeface="Courier New" charset="0"/>
                          <a:cs typeface="Courier New" charset="0"/>
                        </a:rPr>
                        <a:t>Delaware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Courier New" charset="0"/>
                          <a:ea typeface="Courier New" charset="0"/>
                          <a:cs typeface="Courier New" charset="0"/>
                        </a:rPr>
                        <a:t>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Courier New" charset="0"/>
                          <a:ea typeface="Courier New" charset="0"/>
                          <a:cs typeface="Courier New" charset="0"/>
                        </a:rPr>
                        <a:t>1954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Courier New" charset="0"/>
                          <a:ea typeface="Courier New" charset="0"/>
                          <a:cs typeface="Courier New" charset="0"/>
                        </a:rPr>
                        <a:t>759000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rcRect t="17931"/>
          <a:stretch>
            <a:fillRect/>
          </a:stretch>
        </p:blipFill>
        <p:spPr>
          <a:xfrm>
            <a:off x="0" y="1143000"/>
            <a:ext cx="7162800" cy="4533900"/>
          </a:xfrm>
          <a:prstGeom prst="rect">
            <a:avLst/>
          </a:prstGeom>
        </p:spPr>
      </p:pic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9248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Example</a:t>
            </a:r>
            <a:r>
              <a:rPr lang="en-US" b="1" dirty="0" smtClean="0"/>
              <a:t> </a:t>
            </a:r>
            <a:r>
              <a:rPr lang="en-US" b="1" dirty="0" err="1" smtClean="0"/>
              <a:t>w</a:t>
            </a:r>
            <a:r>
              <a:rPr lang="en-US" b="1" dirty="0" smtClean="0"/>
              <a:t>/Files</a:t>
            </a:r>
            <a:endParaRPr lang="en-US" b="1" dirty="0" smtClean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895600"/>
            <a:ext cx="3810000" cy="3810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67400" y="1600200"/>
            <a:ext cx="16600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This is painful!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5524500" y="1943100"/>
            <a:ext cx="4572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2CFBE4-10FA-5242-909C-5B2D2819E9AA}" type="slidenum">
              <a:rPr lang="en-US"/>
              <a:pPr/>
              <a:t>15</a:t>
            </a:fld>
            <a:endParaRPr 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93037" cy="1143000"/>
          </a:xfrm>
        </p:spPr>
        <p:txBody>
          <a:bodyPr/>
          <a:lstStyle/>
          <a:p>
            <a:pPr eaLnBrk="1" hangingPunct="1"/>
            <a:r>
              <a:rPr lang="en-US" b="1" dirty="0"/>
              <a:t>Getting Input from an Input Dialog Box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828800"/>
            <a:ext cx="84582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err="1">
                <a:latin typeface="Courier New" charset="0"/>
              </a:rPr>
              <a:t>stringVar</a:t>
            </a:r>
            <a:r>
              <a:rPr lang="en-US" sz="2400" b="1" i="1" dirty="0">
                <a:latin typeface="Courier New" charset="0"/>
              </a:rPr>
              <a:t> = </a:t>
            </a:r>
            <a:r>
              <a:rPr lang="en-US" sz="2400" b="1" dirty="0" err="1">
                <a:latin typeface="Courier New" charset="0"/>
              </a:rPr>
              <a:t>Inp</a:t>
            </a:r>
            <a:r>
              <a:rPr lang="en-US" sz="2400" b="1" dirty="0" err="1">
                <a:solidFill>
                  <a:srgbClr val="663300"/>
                </a:solidFill>
                <a:latin typeface="Courier New" charset="0"/>
              </a:rPr>
              <a:t>utB</a:t>
            </a:r>
            <a:r>
              <a:rPr lang="en-US" sz="2400" b="1" dirty="0" err="1">
                <a:latin typeface="Courier New" charset="0"/>
              </a:rPr>
              <a:t>ox</a:t>
            </a:r>
            <a:r>
              <a:rPr lang="en-US" sz="2400" b="1" i="1" dirty="0" err="1">
                <a:latin typeface="Courier New" charset="0"/>
              </a:rPr>
              <a:t>(prompt</a:t>
            </a:r>
            <a:r>
              <a:rPr lang="en-US" sz="2400" b="1" i="1" dirty="0">
                <a:latin typeface="Courier New" charset="0"/>
              </a:rPr>
              <a:t>, title)</a:t>
            </a:r>
          </a:p>
          <a:p>
            <a:pPr eaLnBrk="1" hangingPunct="1">
              <a:buFontTx/>
              <a:buNone/>
            </a:pPr>
            <a:r>
              <a:rPr lang="en-US" sz="2400" b="1" dirty="0" err="1">
                <a:latin typeface="Courier New" charset="0"/>
              </a:rPr>
              <a:t>fullName</a:t>
            </a:r>
            <a:r>
              <a:rPr lang="en-US" sz="2400" b="1" dirty="0">
                <a:latin typeface="Courier New" charset="0"/>
              </a:rPr>
              <a:t> = </a:t>
            </a:r>
            <a:r>
              <a:rPr lang="en-US" sz="2400" b="1" dirty="0" err="1">
                <a:latin typeface="Courier New" charset="0"/>
              </a:rPr>
              <a:t>InputBox(</a:t>
            </a:r>
            <a:r>
              <a:rPr lang="en-US" sz="2400" b="1" dirty="0" err="1">
                <a:solidFill>
                  <a:srgbClr val="A31515"/>
                </a:solidFill>
                <a:latin typeface="Courier New" charset="0"/>
              </a:rPr>
              <a:t>"Enter</a:t>
            </a:r>
            <a:r>
              <a:rPr lang="en-US" sz="2400" b="1" dirty="0">
                <a:solidFill>
                  <a:srgbClr val="A31515"/>
                </a:solidFill>
                <a:latin typeface="Courier New" charset="0"/>
              </a:rPr>
              <a:t> your full name."</a:t>
            </a:r>
            <a:r>
              <a:rPr lang="en-US" sz="2400" b="1" dirty="0">
                <a:solidFill>
                  <a:srgbClr val="663300"/>
                </a:solidFill>
                <a:latin typeface="Courier New" charset="0"/>
              </a:rPr>
              <a:t>,</a:t>
            </a:r>
          </a:p>
          <a:p>
            <a:pPr eaLnBrk="1" hangingPunct="1">
              <a:buFontTx/>
              <a:buNone/>
            </a:pPr>
            <a:r>
              <a:rPr lang="en-US" sz="2400" b="1" dirty="0">
                <a:solidFill>
                  <a:srgbClr val="A31515"/>
                </a:solidFill>
                <a:latin typeface="Courier New" charset="0"/>
              </a:rPr>
              <a:t>                    "Name"</a:t>
            </a:r>
            <a:r>
              <a:rPr lang="en-US" sz="2400" b="1" dirty="0">
                <a:latin typeface="Courier New" charset="0"/>
              </a:rPr>
              <a:t>)</a:t>
            </a:r>
          </a:p>
          <a:p>
            <a:pPr eaLnBrk="1" hangingPunct="1">
              <a:buFontTx/>
              <a:buNone/>
            </a:pPr>
            <a:endParaRPr lang="en-US" sz="2800" dirty="0"/>
          </a:p>
        </p:txBody>
      </p:sp>
      <p:sp>
        <p:nvSpPr>
          <p:cNvPr id="70661" name="Text Box 7"/>
          <p:cNvSpPr txBox="1">
            <a:spLocks noChangeArrowheads="1"/>
          </p:cNvSpPr>
          <p:nvPr/>
        </p:nvSpPr>
        <p:spPr bwMode="auto">
          <a:xfrm>
            <a:off x="533400" y="3886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title</a:t>
            </a:r>
          </a:p>
        </p:txBody>
      </p:sp>
      <p:sp>
        <p:nvSpPr>
          <p:cNvPr id="70662" name="Text Box 8"/>
          <p:cNvSpPr txBox="1">
            <a:spLocks noChangeArrowheads="1"/>
          </p:cNvSpPr>
          <p:nvPr/>
        </p:nvSpPr>
        <p:spPr bwMode="auto">
          <a:xfrm>
            <a:off x="0" y="43434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prompt</a:t>
            </a:r>
          </a:p>
        </p:txBody>
      </p:sp>
      <p:sp>
        <p:nvSpPr>
          <p:cNvPr id="68615" name="Line 9"/>
          <p:cNvSpPr>
            <a:spLocks noChangeShapeType="1"/>
          </p:cNvSpPr>
          <p:nvPr/>
        </p:nvSpPr>
        <p:spPr bwMode="auto">
          <a:xfrm>
            <a:off x="1295400" y="41148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6" name="Line 11"/>
          <p:cNvSpPr>
            <a:spLocks noChangeShapeType="1"/>
          </p:cNvSpPr>
          <p:nvPr/>
        </p:nvSpPr>
        <p:spPr bwMode="auto">
          <a:xfrm>
            <a:off x="1371600" y="4572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0665" name="Picture 10" descr="Fig3-11.t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886200"/>
            <a:ext cx="58737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7447" t="17620"/>
          <a:stretch>
            <a:fillRect/>
          </a:stretch>
        </p:blipFill>
        <p:spPr>
          <a:xfrm>
            <a:off x="152400" y="990600"/>
            <a:ext cx="6629400" cy="4572000"/>
          </a:xfrm>
          <a:prstGeom prst="rect">
            <a:avLst/>
          </a:prstGeom>
        </p:spPr>
      </p:pic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9248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Example</a:t>
            </a:r>
            <a:r>
              <a:rPr lang="en-US" b="1" dirty="0" smtClean="0"/>
              <a:t> </a:t>
            </a:r>
            <a:r>
              <a:rPr lang="en-US" b="1" dirty="0" err="1" smtClean="0"/>
              <a:t>w</a:t>
            </a:r>
            <a:r>
              <a:rPr lang="en-US" b="1" dirty="0" smtClean="0"/>
              <a:t>/Files</a:t>
            </a:r>
            <a:endParaRPr lang="en-US" b="1" dirty="0" smtClean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rcRect b="30000"/>
          <a:stretch>
            <a:fillRect/>
          </a:stretch>
        </p:blipFill>
        <p:spPr>
          <a:xfrm>
            <a:off x="4267200" y="4191000"/>
            <a:ext cx="3810000" cy="2667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2133600"/>
            <a:ext cx="4673600" cy="1981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6000" y="2819400"/>
            <a:ext cx="16600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This is painful!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5676900" y="3238500"/>
            <a:ext cx="457200" cy="381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/>
              <a:t>The </a:t>
            </a:r>
            <a:r>
              <a:rPr lang="en-US" b="1" i="1" dirty="0" err="1"/>
              <a:t>OpenFileDialog</a:t>
            </a:r>
            <a:r>
              <a:rPr lang="en-US" b="1" dirty="0"/>
              <a:t> Control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295400"/>
            <a:ext cx="5181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z="2400" dirty="0"/>
              <a:t>Implements</a:t>
            </a:r>
            <a:r>
              <a:rPr lang="en-US" sz="2400" dirty="0" smtClean="0"/>
              <a:t> File </a:t>
            </a:r>
            <a:r>
              <a:rPr lang="en-US" sz="2400" dirty="0"/>
              <a:t>Open dialog box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z="2400" dirty="0"/>
              <a:t>Found in</a:t>
            </a:r>
            <a:r>
              <a:rPr lang="en-US" sz="2400" dirty="0" smtClean="0"/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Dialogs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group of</a:t>
            </a:r>
            <a:r>
              <a:rPr lang="en-US" sz="2400" dirty="0" smtClean="0"/>
              <a:t> Toolbox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sz="2400" dirty="0" smtClean="0"/>
              <a:t>Icon will </a:t>
            </a:r>
            <a:r>
              <a:rPr lang="en-US" sz="2400" dirty="0"/>
              <a:t>appear</a:t>
            </a:r>
            <a:r>
              <a:rPr lang="en-US" sz="2400" dirty="0" smtClean="0"/>
              <a:t> below Document </a:t>
            </a:r>
            <a:r>
              <a:rPr lang="en-US" sz="2400" dirty="0"/>
              <a:t>window.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B5CA22-5A61-1346-8746-6644D3E53C0A}" type="slidenum">
              <a:rPr lang="en-US"/>
              <a:pPr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1219200"/>
            <a:ext cx="2003592" cy="563880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rot="16200000" flipH="1">
            <a:off x="4267200" y="3048000"/>
            <a:ext cx="3733800" cy="190500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2667000"/>
            <a:ext cx="3125741" cy="370205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6781800" y="5791200"/>
            <a:ext cx="17526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endCxn id="15" idx="1"/>
          </p:cNvCxnSpPr>
          <p:nvPr/>
        </p:nvCxnSpPr>
        <p:spPr>
          <a:xfrm rot="16200000" flipH="1">
            <a:off x="317874" y="3720726"/>
            <a:ext cx="2973715" cy="1171062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133600" y="5715000"/>
            <a:ext cx="1752600" cy="5334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134246-9571-C54D-8848-7E04EFF75F1E}" type="slidenum">
              <a:rPr lang="en-US"/>
              <a:pPr/>
              <a:t>18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39175" cy="1303338"/>
          </a:xfrm>
        </p:spPr>
        <p:txBody>
          <a:bodyPr/>
          <a:lstStyle/>
          <a:p>
            <a:pPr eaLnBrk="1" hangingPunct="1"/>
            <a:r>
              <a:rPr lang="en-US" b="1" dirty="0"/>
              <a:t>Using the </a:t>
            </a:r>
            <a:r>
              <a:rPr lang="en-US" b="1" dirty="0" err="1"/>
              <a:t>OpenFileDialog</a:t>
            </a:r>
            <a:r>
              <a:rPr lang="en-US" b="1" dirty="0"/>
              <a:t> Control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964488" cy="4151313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dirty="0"/>
              <a:t>To display the control:</a:t>
            </a:r>
          </a:p>
          <a:p>
            <a:pPr eaLnBrk="1" hangingPunct="1">
              <a:spcBef>
                <a:spcPct val="50000"/>
              </a:spcBef>
              <a:buClr>
                <a:schemeClr val="tx2"/>
              </a:buClr>
              <a:buFontTx/>
              <a:buNone/>
            </a:pPr>
            <a:r>
              <a:rPr lang="en-US" sz="2400" b="1" dirty="0">
                <a:latin typeface="Courier New" charset="0"/>
              </a:rPr>
              <a:t>   OpenFileDialog1.ShowDialog()</a:t>
            </a:r>
          </a:p>
          <a:p>
            <a:pPr eaLnBrk="1" hangingPunct="1">
              <a:spcBef>
                <a:spcPct val="50000"/>
              </a:spcBef>
              <a:buClr>
                <a:schemeClr val="tx2"/>
              </a:buClr>
            </a:pPr>
            <a:r>
              <a:rPr lang="en-US" dirty="0"/>
              <a:t>After the </a:t>
            </a:r>
            <a:r>
              <a:rPr lang="en-US" i="1" dirty="0"/>
              <a:t>Open</a:t>
            </a:r>
            <a:r>
              <a:rPr lang="en-US" dirty="0"/>
              <a:t> button has been pressed, the file name selected and its complete </a:t>
            </a:r>
            <a:r>
              <a:rPr lang="en-US" dirty="0" err="1"/>
              <a:t>filespec</a:t>
            </a:r>
            <a:r>
              <a:rPr lang="en-US" dirty="0"/>
              <a:t> will be contained in the property: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b="1" dirty="0">
                <a:latin typeface="Courier New" charset="0"/>
              </a:rPr>
              <a:t>   </a:t>
            </a:r>
            <a:r>
              <a:rPr lang="en-US" sz="2400" b="1" dirty="0">
                <a:latin typeface="Courier New" charset="0"/>
              </a:rPr>
              <a:t>OpenFileDialog1.FileName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451" y="1600200"/>
            <a:ext cx="4502149" cy="3338762"/>
          </a:xfrm>
          <a:prstGeom prst="rect">
            <a:avLst/>
          </a:prstGeom>
        </p:spPr>
      </p:pic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9248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Example</a:t>
            </a:r>
            <a:r>
              <a:rPr lang="en-US" b="1" dirty="0" smtClean="0"/>
              <a:t> </a:t>
            </a:r>
            <a:r>
              <a:rPr lang="en-US" b="1" dirty="0" err="1" smtClean="0"/>
              <a:t>w</a:t>
            </a:r>
            <a:r>
              <a:rPr lang="en-US" b="1" dirty="0" smtClean="0"/>
              <a:t>/Files</a:t>
            </a:r>
            <a:endParaRPr lang="en-US" b="1" dirty="0" smtClean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rcRect b="54000"/>
          <a:stretch>
            <a:fillRect/>
          </a:stretch>
        </p:blipFill>
        <p:spPr>
          <a:xfrm>
            <a:off x="5257800" y="5029200"/>
            <a:ext cx="3810000" cy="1752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29400" y="3657600"/>
            <a:ext cx="152761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That’s better!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1066800"/>
            <a:ext cx="3822700" cy="5219700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5029200" y="2133600"/>
            <a:ext cx="1371600" cy="381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553200" y="2133600"/>
            <a:ext cx="139090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File to open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Introduction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Formatting Numbers</a:t>
            </a:r>
          </a:p>
          <a:p>
            <a:r>
              <a:rPr lang="en-US" dirty="0" smtClean="0"/>
              <a:t>Input From Files</a:t>
            </a:r>
          </a:p>
          <a:p>
            <a:r>
              <a:rPr lang="en-US" dirty="0" smtClean="0"/>
              <a:t>Output To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Input Boxes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18EED1-A75D-724A-BC1C-CCFAD4A18950}" type="slidenum">
              <a:rPr lang="en-US"/>
              <a:pPr/>
              <a:t>20</a:t>
            </a:fld>
            <a:endParaRPr lang="en-US"/>
          </a:p>
        </p:txBody>
      </p:sp>
      <p:sp>
        <p:nvSpPr>
          <p:cNvPr id="7168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93037" cy="1143000"/>
          </a:xfrm>
        </p:spPr>
        <p:txBody>
          <a:bodyPr/>
          <a:lstStyle/>
          <a:p>
            <a:pPr eaLnBrk="1" hangingPunct="1"/>
            <a:r>
              <a:rPr lang="en-US" b="1" dirty="0"/>
              <a:t>Using a Message Dialog Box for Output</a:t>
            </a:r>
          </a:p>
        </p:txBody>
      </p:sp>
      <p:sp>
        <p:nvSpPr>
          <p:cNvPr id="71684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8534400" cy="160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err="1">
                <a:latin typeface="Courier New" charset="0"/>
              </a:rPr>
              <a:t>MessageBox.Show(prompt</a:t>
            </a:r>
            <a:r>
              <a:rPr lang="en-US" sz="2400" b="1" dirty="0">
                <a:latin typeface="Courier New" charset="0"/>
              </a:rPr>
              <a:t>, title)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 err="1">
                <a:latin typeface="Courier New" charset="0"/>
              </a:rPr>
              <a:t>MessageBox.Show(</a:t>
            </a:r>
            <a:r>
              <a:rPr lang="en-US" sz="2400" b="1" dirty="0" err="1">
                <a:solidFill>
                  <a:srgbClr val="A31515"/>
                </a:solidFill>
                <a:latin typeface="Courier New" charset="0"/>
              </a:rPr>
              <a:t>"Nice</a:t>
            </a:r>
            <a:r>
              <a:rPr lang="en-US" sz="2400" b="1" dirty="0">
                <a:solidFill>
                  <a:srgbClr val="A31515"/>
                </a:solidFill>
                <a:latin typeface="Courier New" charset="0"/>
              </a:rPr>
              <a:t> try, but no cigar."</a:t>
            </a:r>
            <a:r>
              <a:rPr lang="en-US" sz="2400" b="1" dirty="0">
                <a:latin typeface="Courier New" charset="0"/>
              </a:rPr>
              <a:t>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>
                <a:latin typeface="Courier New" charset="0"/>
              </a:rPr>
              <a:t>                               </a:t>
            </a:r>
            <a:r>
              <a:rPr lang="en-US" sz="2400" b="1" dirty="0">
                <a:solidFill>
                  <a:srgbClr val="A31515"/>
                </a:solidFill>
                <a:latin typeface="Courier New" charset="0"/>
              </a:rPr>
              <a:t>"Consolation"</a:t>
            </a:r>
            <a:r>
              <a:rPr lang="en-US" sz="2400" b="1" dirty="0">
                <a:latin typeface="Courier New" charset="0"/>
              </a:rPr>
              <a:t>)</a:t>
            </a:r>
          </a:p>
          <a:p>
            <a:pPr eaLnBrk="1" hangingPunct="1">
              <a:buFontTx/>
              <a:buNone/>
            </a:pPr>
            <a:endParaRPr lang="en-US" sz="2400" b="1" dirty="0">
              <a:latin typeface="Courier New" charset="0"/>
            </a:endParaRPr>
          </a:p>
        </p:txBody>
      </p:sp>
      <p:sp>
        <p:nvSpPr>
          <p:cNvPr id="71685" name="Text Box 1032"/>
          <p:cNvSpPr txBox="1">
            <a:spLocks noChangeArrowheads="1"/>
          </p:cNvSpPr>
          <p:nvPr/>
        </p:nvSpPr>
        <p:spPr bwMode="auto">
          <a:xfrm>
            <a:off x="1143000" y="3886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title</a:t>
            </a:r>
          </a:p>
        </p:txBody>
      </p:sp>
      <p:sp>
        <p:nvSpPr>
          <p:cNvPr id="71686" name="Text Box 1033"/>
          <p:cNvSpPr txBox="1">
            <a:spLocks noChangeArrowheads="1"/>
          </p:cNvSpPr>
          <p:nvPr/>
        </p:nvSpPr>
        <p:spPr bwMode="auto">
          <a:xfrm>
            <a:off x="533400" y="46482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/>
              <a:t>prompt</a:t>
            </a:r>
          </a:p>
        </p:txBody>
      </p:sp>
      <p:sp>
        <p:nvSpPr>
          <p:cNvPr id="69639" name="Line 1035"/>
          <p:cNvSpPr>
            <a:spLocks noChangeShapeType="1"/>
          </p:cNvSpPr>
          <p:nvPr/>
        </p:nvSpPr>
        <p:spPr bwMode="auto">
          <a:xfrm>
            <a:off x="1981200" y="4114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0" name="Line 1036"/>
          <p:cNvSpPr>
            <a:spLocks noChangeShapeType="1"/>
          </p:cNvSpPr>
          <p:nvPr/>
        </p:nvSpPr>
        <p:spPr bwMode="auto">
          <a:xfrm>
            <a:off x="1981200" y="4876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689" name="Picture 10" descr="Fig3-13.t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3886200"/>
            <a:ext cx="2971800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Open &amp; Write a File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sz="2400" dirty="0" smtClean="0"/>
              <a:t>Data can be placed in a text file one line at a time with a </a:t>
            </a:r>
            <a:r>
              <a:rPr lang="en-US" sz="2400" dirty="0" err="1" smtClean="0"/>
              <a:t>StreamWriter</a:t>
            </a:r>
            <a:r>
              <a:rPr lang="en-US" sz="2400" dirty="0" smtClean="0"/>
              <a:t> object.</a:t>
            </a:r>
          </a:p>
          <a:p>
            <a:pPr lvl="1" eaLnBrk="1" hangingPunct="1"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Dim </a:t>
            </a:r>
            <a:r>
              <a:rPr lang="en-US" sz="2400" dirty="0" err="1" smtClean="0">
                <a:solidFill>
                  <a:srgbClr val="FF0000"/>
                </a:solidFill>
              </a:rPr>
              <a:t>sw</a:t>
            </a:r>
            <a:r>
              <a:rPr lang="en-US" sz="2400" dirty="0" smtClean="0">
                <a:solidFill>
                  <a:srgbClr val="FF0000"/>
                </a:solidFill>
              </a:rPr>
              <a:t> As </a:t>
            </a:r>
            <a:r>
              <a:rPr lang="en-US" sz="2400" dirty="0" err="1" smtClean="0">
                <a:solidFill>
                  <a:srgbClr val="FF0000"/>
                </a:solidFill>
              </a:rPr>
              <a:t>IO.StreamWriter</a:t>
            </a:r>
            <a:r>
              <a:rPr lang="en-US" sz="2400" dirty="0" smtClean="0">
                <a:solidFill>
                  <a:srgbClr val="FF0000"/>
                </a:solidFill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</a:rPr>
              <a:t>IO.File.CreateText(</a:t>
            </a:r>
            <a:r>
              <a:rPr lang="en-US" sz="2400" i="1" dirty="0" err="1" smtClean="0">
                <a:solidFill>
                  <a:srgbClr val="FF0000"/>
                </a:solidFill>
              </a:rPr>
              <a:t>filespec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en-US" sz="2000" dirty="0" smtClean="0">
              <a:solidFill>
                <a:srgbClr val="FF0000"/>
              </a:solidFill>
            </a:endParaRPr>
          </a:p>
          <a:p>
            <a:pPr lvl="1" eaLnBrk="1" hangingPunct="1">
              <a:defRPr/>
            </a:pPr>
            <a:r>
              <a:rPr lang="en-US" sz="2000" i="1" dirty="0" err="1" smtClean="0"/>
              <a:t>filespec</a:t>
            </a:r>
            <a:r>
              <a:rPr lang="en-US" sz="2000" dirty="0" smtClean="0"/>
              <a:t> is the file to be created and written</a:t>
            </a:r>
          </a:p>
          <a:p>
            <a:pPr lvl="1" eaLnBrk="1" hangingPunct="1">
              <a:defRPr/>
            </a:pPr>
            <a:r>
              <a:rPr lang="en-US" sz="2000" dirty="0" smtClean="0"/>
              <a:t>Establishes link between computer and disk drive for writing</a:t>
            </a:r>
          </a:p>
          <a:p>
            <a:pPr marL="457200" indent="-457200" eaLnBrk="1" hangingPunct="1">
              <a:defRPr/>
            </a:pPr>
            <a:r>
              <a:rPr lang="en-US" sz="2400" dirty="0" smtClean="0"/>
              <a:t>Write data to the file</a:t>
            </a:r>
          </a:p>
          <a:p>
            <a:pPr lvl="1" eaLnBrk="1" hangingPunct="1">
              <a:buFont typeface="Arial" pitchFamily="-65" charset="0"/>
              <a:buNone/>
              <a:defRPr/>
            </a:pPr>
            <a:r>
              <a:rPr lang="en-US" sz="2400" dirty="0" err="1" smtClean="0">
                <a:solidFill>
                  <a:srgbClr val="FF0000"/>
                </a:solidFill>
              </a:rPr>
              <a:t>sw.WriteLine(</a:t>
            </a:r>
            <a:r>
              <a:rPr lang="en-US" sz="2400" i="1" dirty="0" err="1" smtClean="0">
                <a:solidFill>
                  <a:srgbClr val="FF0000"/>
                </a:solidFill>
              </a:rPr>
              <a:t>info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</a:p>
          <a:p>
            <a:pPr lvl="1" eaLnBrk="1" hangingPunct="1">
              <a:defRPr/>
            </a:pPr>
            <a:r>
              <a:rPr lang="en-US" sz="2000" dirty="0" err="1" smtClean="0"/>
              <a:t>initally</a:t>
            </a:r>
            <a:r>
              <a:rPr lang="en-US" sz="2000" dirty="0" smtClean="0"/>
              <a:t> places the information (</a:t>
            </a:r>
            <a:r>
              <a:rPr lang="en-US" sz="2000" i="1" dirty="0" smtClean="0"/>
              <a:t>info</a:t>
            </a:r>
            <a:r>
              <a:rPr lang="en-US" sz="2000" dirty="0" smtClean="0"/>
              <a:t>) into the first line of the file</a:t>
            </a:r>
          </a:p>
          <a:p>
            <a:pPr lvl="1" eaLnBrk="1" hangingPunct="1">
              <a:defRPr/>
            </a:pPr>
            <a:r>
              <a:rPr lang="en-US" sz="2000" dirty="0" smtClean="0"/>
              <a:t>Subsequent statements of that form place information into lines at the end of the file</a:t>
            </a:r>
          </a:p>
          <a:p>
            <a:pPr marL="457200" indent="-457200" eaLnBrk="1" hangingPunct="1">
              <a:defRPr/>
            </a:pPr>
            <a:r>
              <a:rPr lang="en-US" sz="2400" dirty="0" smtClean="0"/>
              <a:t>The </a:t>
            </a:r>
            <a:r>
              <a:rPr lang="en-US" sz="2000" dirty="0" smtClean="0">
                <a:cs typeface="+mn-cs"/>
              </a:rPr>
              <a:t>statement  </a:t>
            </a:r>
            <a:r>
              <a:rPr lang="en-US" sz="2000" dirty="0" err="1" smtClean="0">
                <a:solidFill>
                  <a:srgbClr val="FF0000"/>
                </a:solidFill>
                <a:cs typeface="+mn-cs"/>
              </a:rPr>
              <a:t>sw.Close</a:t>
            </a:r>
            <a:r>
              <a:rPr lang="en-US" sz="2000" dirty="0" smtClean="0">
                <a:solidFill>
                  <a:srgbClr val="FF0000"/>
                </a:solidFill>
                <a:cs typeface="+mn-cs"/>
              </a:rPr>
              <a:t>()</a:t>
            </a:r>
            <a:r>
              <a:rPr lang="en-US" sz="2000" dirty="0" smtClean="0">
                <a:cs typeface="+mn-cs"/>
              </a:rPr>
              <a:t> terminates communication with the file.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31" y="914400"/>
            <a:ext cx="4569021" cy="5943600"/>
          </a:xfrm>
          <a:prstGeom prst="rect">
            <a:avLst/>
          </a:prstGeom>
        </p:spPr>
      </p:pic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924800" cy="1143000"/>
          </a:xfrm>
        </p:spPr>
        <p:txBody>
          <a:bodyPr/>
          <a:lstStyle/>
          <a:p>
            <a:pPr eaLnBrk="1" hangingPunct="1"/>
            <a:r>
              <a:rPr lang="en-US" b="1" dirty="0"/>
              <a:t>Write to a File</a:t>
            </a:r>
          </a:p>
        </p:txBody>
      </p:sp>
      <p:sp>
        <p:nvSpPr>
          <p:cNvPr id="38919" name="Rectangle 12"/>
          <p:cNvSpPr>
            <a:spLocks noChangeArrowheads="1"/>
          </p:cNvSpPr>
          <p:nvPr/>
        </p:nvSpPr>
        <p:spPr bwMode="auto">
          <a:xfrm>
            <a:off x="3214731" y="1752600"/>
            <a:ext cx="1737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Open </a:t>
            </a:r>
            <a:r>
              <a:rPr lang="en-US" dirty="0">
                <a:solidFill>
                  <a:srgbClr val="FF0000"/>
                </a:solidFill>
              </a:rPr>
              <a:t>input file</a:t>
            </a:r>
            <a:endParaRPr lang="en-US" dirty="0"/>
          </a:p>
        </p:txBody>
      </p:sp>
      <p:sp>
        <p:nvSpPr>
          <p:cNvPr id="38920" name="Rectangle 13"/>
          <p:cNvSpPr>
            <a:spLocks noChangeArrowheads="1"/>
          </p:cNvSpPr>
          <p:nvPr/>
        </p:nvSpPr>
        <p:spPr bwMode="auto">
          <a:xfrm>
            <a:off x="3138531" y="5029200"/>
            <a:ext cx="18144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Open</a:t>
            </a:r>
            <a:r>
              <a:rPr lang="en-US" dirty="0" smtClean="0">
                <a:solidFill>
                  <a:srgbClr val="FF0000"/>
                </a:solidFill>
              </a:rPr>
              <a:t> output </a:t>
            </a:r>
            <a:r>
              <a:rPr lang="en-US" dirty="0">
                <a:solidFill>
                  <a:srgbClr val="FF0000"/>
                </a:solidFill>
              </a:rPr>
              <a:t>file</a:t>
            </a:r>
            <a:endParaRPr lang="en-US" dirty="0"/>
          </a:p>
        </p:txBody>
      </p:sp>
      <p:sp>
        <p:nvSpPr>
          <p:cNvPr id="38921" name="Rectangle 14"/>
          <p:cNvSpPr>
            <a:spLocks noChangeArrowheads="1"/>
          </p:cNvSpPr>
          <p:nvPr/>
        </p:nvSpPr>
        <p:spPr bwMode="auto">
          <a:xfrm>
            <a:off x="2605131" y="55626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Write to</a:t>
            </a:r>
            <a:r>
              <a:rPr lang="en-US" dirty="0" smtClean="0">
                <a:solidFill>
                  <a:srgbClr val="FF0000"/>
                </a:solidFill>
              </a:rPr>
              <a:t> output </a:t>
            </a:r>
            <a:r>
              <a:rPr lang="en-US" dirty="0">
                <a:solidFill>
                  <a:srgbClr val="FF0000"/>
                </a:solidFill>
              </a:rPr>
              <a:t>file</a:t>
            </a:r>
            <a:endParaRPr lang="en-US" dirty="0"/>
          </a:p>
        </p:txBody>
      </p:sp>
      <p:sp>
        <p:nvSpPr>
          <p:cNvPr id="38922" name="Rectangle 15"/>
          <p:cNvSpPr>
            <a:spLocks noChangeArrowheads="1"/>
          </p:cNvSpPr>
          <p:nvPr/>
        </p:nvSpPr>
        <p:spPr bwMode="auto">
          <a:xfrm>
            <a:off x="2376531" y="2743200"/>
            <a:ext cx="129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Read from</a:t>
            </a:r>
            <a:r>
              <a:rPr lang="en-US" dirty="0" smtClean="0">
                <a:solidFill>
                  <a:srgbClr val="FF0000"/>
                </a:solidFill>
              </a:rPr>
              <a:t> input </a:t>
            </a:r>
            <a:r>
              <a:rPr lang="en-US" dirty="0">
                <a:solidFill>
                  <a:srgbClr val="FF0000"/>
                </a:solidFill>
              </a:rPr>
              <a:t>file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838200"/>
            <a:ext cx="3755437" cy="164427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200" y="2514600"/>
            <a:ext cx="2865120" cy="42672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043376" y="3244334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Dim </a:t>
            </a:r>
            <a:r>
              <a:rPr lang="en-US" dirty="0" err="1" smtClean="0"/>
              <a:t>sw</a:t>
            </a:r>
            <a:r>
              <a:rPr lang="en-US" dirty="0" smtClean="0"/>
              <a:t> As </a:t>
            </a:r>
            <a:r>
              <a:rPr lang="en-US" dirty="0" err="1" smtClean="0"/>
              <a:t>IO.StreamWriter</a:t>
            </a:r>
            <a:endParaRPr lang="en-US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3043376" y="3244334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Dim </a:t>
            </a:r>
            <a:r>
              <a:rPr lang="en-US" dirty="0" err="1" smtClean="0"/>
              <a:t>sw</a:t>
            </a:r>
            <a:r>
              <a:rPr lang="en-US" dirty="0" smtClean="0"/>
              <a:t> As </a:t>
            </a:r>
            <a:r>
              <a:rPr lang="en-US" dirty="0" err="1" smtClean="0"/>
              <a:t>IO.StreamWriter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6800"/>
            <a:ext cx="5105400" cy="5507853"/>
          </a:xfrm>
          <a:prstGeom prst="rect">
            <a:avLst/>
          </a:prstGeom>
        </p:spPr>
      </p:pic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924800" cy="1143000"/>
          </a:xfrm>
        </p:spPr>
        <p:txBody>
          <a:bodyPr/>
          <a:lstStyle/>
          <a:p>
            <a:pPr eaLnBrk="1" hangingPunct="1"/>
            <a:r>
              <a:rPr lang="en-US" b="1" dirty="0"/>
              <a:t>Write to a File</a:t>
            </a:r>
          </a:p>
        </p:txBody>
      </p:sp>
      <p:sp>
        <p:nvSpPr>
          <p:cNvPr id="38919" name="Rectangle 12"/>
          <p:cNvSpPr>
            <a:spLocks noChangeArrowheads="1"/>
          </p:cNvSpPr>
          <p:nvPr/>
        </p:nvSpPr>
        <p:spPr bwMode="auto">
          <a:xfrm>
            <a:off x="3276600" y="2057400"/>
            <a:ext cx="1737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Open </a:t>
            </a:r>
            <a:r>
              <a:rPr lang="en-US" dirty="0">
                <a:solidFill>
                  <a:srgbClr val="FF0000"/>
                </a:solidFill>
              </a:rPr>
              <a:t>input file</a:t>
            </a:r>
            <a:endParaRPr lang="en-US" dirty="0"/>
          </a:p>
        </p:txBody>
      </p:sp>
      <p:sp>
        <p:nvSpPr>
          <p:cNvPr id="38920" name="Rectangle 13"/>
          <p:cNvSpPr>
            <a:spLocks noChangeArrowheads="1"/>
          </p:cNvSpPr>
          <p:nvPr/>
        </p:nvSpPr>
        <p:spPr bwMode="auto">
          <a:xfrm>
            <a:off x="3352800" y="4191000"/>
            <a:ext cx="18144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Open</a:t>
            </a:r>
            <a:r>
              <a:rPr lang="en-US" dirty="0" smtClean="0">
                <a:solidFill>
                  <a:srgbClr val="FF0000"/>
                </a:solidFill>
              </a:rPr>
              <a:t> output </a:t>
            </a:r>
            <a:r>
              <a:rPr lang="en-US" dirty="0">
                <a:solidFill>
                  <a:srgbClr val="FF0000"/>
                </a:solidFill>
              </a:rPr>
              <a:t>file</a:t>
            </a:r>
            <a:endParaRPr lang="en-US" dirty="0"/>
          </a:p>
        </p:txBody>
      </p:sp>
      <p:sp>
        <p:nvSpPr>
          <p:cNvPr id="38921" name="Rectangle 14"/>
          <p:cNvSpPr>
            <a:spLocks noChangeArrowheads="1"/>
          </p:cNvSpPr>
          <p:nvPr/>
        </p:nvSpPr>
        <p:spPr bwMode="auto">
          <a:xfrm>
            <a:off x="2667000" y="49530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Write to</a:t>
            </a:r>
            <a:r>
              <a:rPr lang="en-US" dirty="0" smtClean="0">
                <a:solidFill>
                  <a:srgbClr val="FF0000"/>
                </a:solidFill>
              </a:rPr>
              <a:t> output </a:t>
            </a:r>
            <a:r>
              <a:rPr lang="en-US" dirty="0">
                <a:solidFill>
                  <a:srgbClr val="FF0000"/>
                </a:solidFill>
              </a:rPr>
              <a:t>file</a:t>
            </a:r>
            <a:endParaRPr lang="en-US" dirty="0"/>
          </a:p>
        </p:txBody>
      </p:sp>
      <p:sp>
        <p:nvSpPr>
          <p:cNvPr id="38922" name="Rectangle 15"/>
          <p:cNvSpPr>
            <a:spLocks noChangeArrowheads="1"/>
          </p:cNvSpPr>
          <p:nvPr/>
        </p:nvSpPr>
        <p:spPr bwMode="auto">
          <a:xfrm>
            <a:off x="2514600" y="3048000"/>
            <a:ext cx="129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Read from</a:t>
            </a:r>
            <a:r>
              <a:rPr lang="en-US" dirty="0" smtClean="0">
                <a:solidFill>
                  <a:srgbClr val="FF0000"/>
                </a:solidFill>
              </a:rPr>
              <a:t> input </a:t>
            </a:r>
            <a:r>
              <a:rPr lang="en-US" dirty="0">
                <a:solidFill>
                  <a:srgbClr val="FF0000"/>
                </a:solidFill>
              </a:rPr>
              <a:t>file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rcRect t="58929"/>
          <a:stretch>
            <a:fillRect/>
          </a:stretch>
        </p:blipFill>
        <p:spPr>
          <a:xfrm>
            <a:off x="6278880" y="4648200"/>
            <a:ext cx="2865120" cy="17526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0150" y="1066800"/>
            <a:ext cx="4133850" cy="30694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Using Text Boxes for I/O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content of a text box is always a string</a:t>
            </a:r>
          </a:p>
          <a:p>
            <a:r>
              <a:rPr lang="en-US" smtClean="0"/>
              <a:t>We can use the contents of a text box to assign values to variables</a:t>
            </a:r>
          </a:p>
          <a:p>
            <a:r>
              <a:rPr lang="en-US" smtClean="0"/>
              <a:t>We can use the contents of a variable to assign values to text boxes </a:t>
            </a:r>
          </a:p>
          <a:p>
            <a:r>
              <a:rPr lang="en-US" smtClean="0"/>
              <a:t>Numbers typed into text boxes are stored as strings and should be converted to numbers before using in calculations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Example</a:t>
            </a:r>
          </a:p>
        </p:txBody>
      </p:sp>
      <p:pic>
        <p:nvPicPr>
          <p:cNvPr id="43011" name="Picture 9"/>
          <p:cNvPicPr>
            <a:picLocks noChangeAspect="1"/>
          </p:cNvPicPr>
          <p:nvPr/>
        </p:nvPicPr>
        <p:blipFill>
          <a:blip r:embed="rId3"/>
          <a:srcRect l="20914" t="22208" r="35172" b="57356"/>
          <a:stretch>
            <a:fillRect/>
          </a:stretch>
        </p:blipFill>
        <p:spPr bwMode="auto">
          <a:xfrm>
            <a:off x="533400" y="1600200"/>
            <a:ext cx="5867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438400"/>
            <a:ext cx="3810000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Summary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Formatting Numbers</a:t>
            </a:r>
          </a:p>
          <a:p>
            <a:r>
              <a:rPr lang="en-US" dirty="0" smtClean="0"/>
              <a:t>Input From Files</a:t>
            </a:r>
          </a:p>
          <a:p>
            <a:r>
              <a:rPr lang="en-US" dirty="0" smtClean="0"/>
              <a:t>Output To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Input Boxes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Formatting Numbers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Display numbers in familiar formats</a:t>
            </a:r>
          </a:p>
          <a:p>
            <a:pPr eaLnBrk="1" hangingPunct="1"/>
            <a:r>
              <a:rPr lang="en-US" smtClean="0"/>
              <a:t>Examples:</a:t>
            </a:r>
          </a:p>
          <a:p>
            <a:pPr lvl="1" eaLnBrk="1" hangingPunct="1">
              <a:buFont typeface="Arial" pitchFamily="-65" charset="0"/>
              <a:buNone/>
            </a:pPr>
            <a:r>
              <a:rPr lang="en-US" smtClean="0">
                <a:solidFill>
                  <a:srgbClr val="FF0000"/>
                </a:solidFill>
              </a:rPr>
              <a:t>FormatNumber(12345.678, 1) </a:t>
            </a:r>
            <a:r>
              <a:rPr lang="en-US" smtClean="0">
                <a:solidFill>
                  <a:srgbClr val="FF0000"/>
                </a:solidFill>
                <a:sym typeface="Wingdings" pitchFamily="-65" charset="2"/>
              </a:rPr>
              <a:t> 12,345.6</a:t>
            </a:r>
          </a:p>
          <a:p>
            <a:pPr lvl="1" eaLnBrk="1" hangingPunct="1">
              <a:buFont typeface="Arial" pitchFamily="-65" charset="0"/>
              <a:buNone/>
            </a:pPr>
            <a:endParaRPr lang="en-US" smtClean="0"/>
          </a:p>
          <a:p>
            <a:pPr lvl="1" eaLnBrk="1" hangingPunct="1">
              <a:buFont typeface="Arial" pitchFamily="-65" charset="0"/>
              <a:buNone/>
            </a:pPr>
            <a:r>
              <a:rPr lang="en-US" smtClean="0">
                <a:solidFill>
                  <a:srgbClr val="FF0000"/>
                </a:solidFill>
              </a:rPr>
              <a:t>FormatCurrency(12345.678, 2) </a:t>
            </a:r>
            <a:r>
              <a:rPr lang="en-US" smtClean="0">
                <a:solidFill>
                  <a:srgbClr val="FF0000"/>
                </a:solidFill>
                <a:sym typeface="Wingdings" pitchFamily="-65" charset="2"/>
              </a:rPr>
              <a:t> $12,345.68</a:t>
            </a:r>
          </a:p>
          <a:p>
            <a:pPr lvl="1" eaLnBrk="1" hangingPunct="1">
              <a:buFont typeface="Arial" pitchFamily="-65" charset="0"/>
              <a:buNone/>
            </a:pPr>
            <a:endParaRPr lang="en-US" smtClean="0"/>
          </a:p>
          <a:p>
            <a:pPr lvl="1" eaLnBrk="1" hangingPunct="1">
              <a:buFont typeface="Arial" pitchFamily="-65" charset="0"/>
              <a:buNone/>
            </a:pPr>
            <a:r>
              <a:rPr lang="en-US" smtClean="0">
                <a:solidFill>
                  <a:srgbClr val="FF0000"/>
                </a:solidFill>
              </a:rPr>
              <a:t>FormatPercent(0.185, 2) </a:t>
            </a:r>
            <a:r>
              <a:rPr lang="en-US" smtClean="0">
                <a:solidFill>
                  <a:srgbClr val="FF0000"/>
                </a:solidFill>
                <a:sym typeface="Wingdings" pitchFamily="-65" charset="2"/>
              </a:rPr>
              <a:t> 18.5%</a:t>
            </a:r>
            <a:endParaRPr lang="en-US" smtClean="0">
              <a:solidFill>
                <a:srgbClr val="FF0000"/>
              </a:solidFill>
            </a:endParaRPr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1066800" y="3352800"/>
            <a:ext cx="6964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Display “</a:t>
            </a:r>
            <a:r>
              <a:rPr lang="en-US" i="1"/>
              <a:t>n</a:t>
            </a:r>
            <a:r>
              <a:rPr lang="en-US"/>
              <a:t>” rounded to “</a:t>
            </a:r>
            <a:r>
              <a:rPr lang="en-US" i="1"/>
              <a:t>r</a:t>
            </a:r>
            <a:r>
              <a:rPr lang="en-US"/>
              <a:t>” decimal places and display with </a:t>
            </a:r>
            <a:r>
              <a:rPr lang="en-US" i="1"/>
              <a:t>commas</a:t>
            </a:r>
          </a:p>
        </p:txBody>
      </p:sp>
      <p:sp>
        <p:nvSpPr>
          <p:cNvPr id="19461" name="TextBox 4"/>
          <p:cNvSpPr txBox="1">
            <a:spLocks noChangeArrowheads="1"/>
          </p:cNvSpPr>
          <p:nvPr/>
        </p:nvSpPr>
        <p:spPr bwMode="auto">
          <a:xfrm>
            <a:off x="1143000" y="4419600"/>
            <a:ext cx="7745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Display dollar sign then “</a:t>
            </a:r>
            <a:r>
              <a:rPr lang="en-US" i="1"/>
              <a:t>n</a:t>
            </a:r>
            <a:r>
              <a:rPr lang="en-US"/>
              <a:t>” to “</a:t>
            </a:r>
            <a:r>
              <a:rPr lang="en-US" i="1"/>
              <a:t>r</a:t>
            </a:r>
            <a:r>
              <a:rPr lang="en-US"/>
              <a:t>” decimal places and display with </a:t>
            </a:r>
            <a:r>
              <a:rPr lang="en-US" i="1"/>
              <a:t>commas</a:t>
            </a:r>
          </a:p>
        </p:txBody>
      </p:sp>
      <p:sp>
        <p:nvSpPr>
          <p:cNvPr id="19462" name="TextBox 5"/>
          <p:cNvSpPr txBox="1">
            <a:spLocks noChangeArrowheads="1"/>
          </p:cNvSpPr>
          <p:nvPr/>
        </p:nvSpPr>
        <p:spPr bwMode="auto">
          <a:xfrm>
            <a:off x="1143000" y="5410200"/>
            <a:ext cx="7747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Display “</a:t>
            </a:r>
            <a:r>
              <a:rPr lang="en-US" i="1"/>
              <a:t>n</a:t>
            </a:r>
            <a:r>
              <a:rPr lang="en-US"/>
              <a:t>” as a percent rounded to to “</a:t>
            </a:r>
            <a:r>
              <a:rPr lang="en-US" i="1"/>
              <a:t>r</a:t>
            </a:r>
            <a:r>
              <a:rPr lang="en-US"/>
              <a:t>” decimal places and </a:t>
            </a:r>
            <a:r>
              <a:rPr lang="en-US" i="1"/>
              <a:t>percent </a:t>
            </a:r>
            <a:r>
              <a:rPr lang="en-US"/>
              <a:t>sign</a:t>
            </a:r>
            <a:endParaRPr lang="en-US"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How Do I Use That?</a:t>
            </a:r>
          </a:p>
        </p:txBody>
      </p:sp>
      <p:pic>
        <p:nvPicPr>
          <p:cNvPr id="20483" name="Picture 7"/>
          <p:cNvPicPr>
            <a:picLocks noChangeAspect="1"/>
          </p:cNvPicPr>
          <p:nvPr/>
        </p:nvPicPr>
        <p:blipFill>
          <a:blip r:embed="rId3"/>
          <a:srcRect l="22153" t="11429" r="22784" b="48285"/>
          <a:stretch>
            <a:fillRect/>
          </a:stretch>
        </p:blipFill>
        <p:spPr bwMode="auto">
          <a:xfrm>
            <a:off x="457200" y="1282700"/>
            <a:ext cx="6629400" cy="35814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20484" name="Picture 1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644900"/>
            <a:ext cx="3810000" cy="290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Box 11"/>
          <p:cNvSpPr txBox="1">
            <a:spLocks noChangeArrowheads="1"/>
          </p:cNvSpPr>
          <p:nvPr/>
        </p:nvSpPr>
        <p:spPr bwMode="auto">
          <a:xfrm>
            <a:off x="3200400" y="5168900"/>
            <a:ext cx="1312863" cy="3698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Go Button</a:t>
            </a:r>
          </a:p>
        </p:txBody>
      </p:sp>
      <p:sp>
        <p:nvSpPr>
          <p:cNvPr id="20486" name="TextBox 12"/>
          <p:cNvSpPr txBox="1">
            <a:spLocks noChangeArrowheads="1"/>
          </p:cNvSpPr>
          <p:nvPr/>
        </p:nvSpPr>
        <p:spPr bwMode="auto">
          <a:xfrm>
            <a:off x="2819400" y="6083300"/>
            <a:ext cx="1504950" cy="3698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Stop Button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343400" y="6388100"/>
            <a:ext cx="230505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V="1">
            <a:off x="1638300" y="4826000"/>
            <a:ext cx="17526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343400" y="5549900"/>
            <a:ext cx="53340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V="1">
            <a:off x="1905000" y="3797300"/>
            <a:ext cx="1676400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491" name="TextBox 24"/>
          <p:cNvSpPr txBox="1">
            <a:spLocks noChangeArrowheads="1"/>
          </p:cNvSpPr>
          <p:nvPr/>
        </p:nvSpPr>
        <p:spPr bwMode="auto">
          <a:xfrm>
            <a:off x="6477000" y="4330700"/>
            <a:ext cx="942975" cy="307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FF0000"/>
                </a:solidFill>
              </a:rPr>
              <a:t>ListBox1</a:t>
            </a:r>
          </a:p>
        </p:txBody>
      </p:sp>
      <p:sp>
        <p:nvSpPr>
          <p:cNvPr id="20492" name="TextBox 25"/>
          <p:cNvSpPr txBox="1">
            <a:spLocks noChangeArrowheads="1"/>
          </p:cNvSpPr>
          <p:nvPr/>
        </p:nvSpPr>
        <p:spPr bwMode="auto">
          <a:xfrm>
            <a:off x="5562600" y="5397500"/>
            <a:ext cx="862013" cy="307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FF0000"/>
                </a:solidFill>
              </a:rPr>
              <a:t>Button1</a:t>
            </a:r>
          </a:p>
        </p:txBody>
      </p:sp>
      <p:sp>
        <p:nvSpPr>
          <p:cNvPr id="20493" name="TextBox 26"/>
          <p:cNvSpPr txBox="1">
            <a:spLocks noChangeArrowheads="1"/>
          </p:cNvSpPr>
          <p:nvPr/>
        </p:nvSpPr>
        <p:spPr bwMode="auto">
          <a:xfrm>
            <a:off x="7086600" y="5626100"/>
            <a:ext cx="862013" cy="307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rgbClr val="FF0000"/>
                </a:solidFill>
              </a:rPr>
              <a:t>Button2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Input From Files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Three ways:</a:t>
            </a:r>
          </a:p>
          <a:p>
            <a:pPr lvl="1" eaLnBrk="1" hangingPunct="1"/>
            <a:r>
              <a:rPr lang="en-US" smtClean="0"/>
              <a:t>Assign values to variables in program</a:t>
            </a:r>
          </a:p>
          <a:p>
            <a:pPr lvl="1" eaLnBrk="1" hangingPunct="1"/>
            <a:r>
              <a:rPr lang="en-US" smtClean="0"/>
              <a:t>Read values from a file</a:t>
            </a:r>
          </a:p>
          <a:p>
            <a:pPr lvl="1" eaLnBrk="1" hangingPunct="1"/>
            <a:r>
              <a:rPr lang="en-US" smtClean="0"/>
              <a:t>Enter values in text box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Files and Folders</a:t>
            </a:r>
            <a:endParaRPr lang="en-US" b="1" dirty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File: holds programs or data. Its name usually consists of letters, digits, and spaces.</a:t>
            </a:r>
          </a:p>
          <a:p>
            <a:r>
              <a:rPr lang="en-US" dirty="0" smtClean="0"/>
              <a:t>Filenames: </a:t>
            </a:r>
          </a:p>
          <a:p>
            <a:pPr lvl="1"/>
            <a:r>
              <a:rPr lang="en-US" dirty="0" smtClean="0"/>
              <a:t>Up to 156 characters (letters, digits, etc.)</a:t>
            </a:r>
          </a:p>
          <a:p>
            <a:pPr lvl="1"/>
            <a:r>
              <a:rPr lang="en-US" dirty="0" smtClean="0"/>
              <a:t>Extension (.txt, .doc, etc)</a:t>
            </a:r>
          </a:p>
          <a:p>
            <a:r>
              <a:rPr lang="en-US" dirty="0" smtClean="0"/>
              <a:t>Pathnames:</a:t>
            </a:r>
          </a:p>
          <a:p>
            <a:pPr lvl="1"/>
            <a:r>
              <a:rPr lang="en-US" dirty="0" smtClean="0"/>
              <a:t>Where does a file live?</a:t>
            </a:r>
          </a:p>
          <a:p>
            <a:pPr lvl="1"/>
            <a:r>
              <a:rPr lang="en-US" dirty="0" smtClean="0"/>
              <a:t>Path to the folder containing a file:   C:\temp\ </a:t>
            </a:r>
          </a:p>
          <a:p>
            <a:endParaRPr lang="en-US" dirty="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965879-42AC-1C48-A162-1E04B0D2F3F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Terms: Folders and Files</a:t>
            </a:r>
            <a:endParaRPr lang="en-US" b="1" dirty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Term                  Example  </a:t>
            </a:r>
          </a:p>
          <a:p>
            <a:r>
              <a:rPr lang="en-US" dirty="0" smtClean="0"/>
              <a:t>Disk		     	Hard disk, flash drive, DVD</a:t>
            </a:r>
          </a:p>
          <a:p>
            <a:r>
              <a:rPr lang="en-US" dirty="0" smtClean="0"/>
              <a:t>File name	     Payroll</a:t>
            </a:r>
          </a:p>
          <a:p>
            <a:r>
              <a:rPr lang="en-US" dirty="0" smtClean="0"/>
              <a:t>Extension         .txt</a:t>
            </a:r>
          </a:p>
          <a:p>
            <a:r>
              <a:rPr lang="en-US" dirty="0" smtClean="0"/>
              <a:t>Filename          </a:t>
            </a:r>
            <a:r>
              <a:rPr lang="en-US" dirty="0" err="1" smtClean="0"/>
              <a:t>Payroll.txt</a:t>
            </a:r>
            <a:endParaRPr lang="en-US" dirty="0" smtClean="0"/>
          </a:p>
          <a:p>
            <a:r>
              <a:rPr lang="en-US" dirty="0" smtClean="0"/>
              <a:t>Path                  </a:t>
            </a:r>
            <a:r>
              <a:rPr lang="en-US" dirty="0" err="1" smtClean="0"/>
              <a:t>TextFiles\Payroll.txt</a:t>
            </a:r>
            <a:endParaRPr lang="en-US" dirty="0" smtClean="0"/>
          </a:p>
          <a:p>
            <a:r>
              <a:rPr lang="en-US" dirty="0" err="1" smtClean="0"/>
              <a:t>Filespec</a:t>
            </a:r>
            <a:r>
              <a:rPr lang="en-US" dirty="0" smtClean="0"/>
              <a:t> 	      	C:\</a:t>
            </a:r>
            <a:r>
              <a:rPr lang="en-US" dirty="0" err="1" smtClean="0"/>
              <a:t>TextFiles\Payroll.txt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BECF65-FEFC-DB4A-9486-ABE30864BD0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0FA073-71D2-314D-8689-FC83EC656CFE}" type="slidenum">
              <a:rPr lang="en-US"/>
              <a:pPr/>
              <a:t>8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CSV File Format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8193088" cy="44196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dirty="0"/>
              <a:t>Comma Separated </a:t>
            </a:r>
            <a:r>
              <a:rPr lang="en-US" dirty="0" smtClean="0"/>
              <a:t>Values (CSV)</a:t>
            </a:r>
          </a:p>
          <a:p>
            <a:pPr eaLnBrk="1" hangingPunct="1">
              <a:buClr>
                <a:schemeClr val="tx2"/>
              </a:buClr>
            </a:pPr>
            <a:r>
              <a:rPr lang="en-US" dirty="0"/>
              <a:t>Records are stored on one line with a comma between each field</a:t>
            </a:r>
          </a:p>
          <a:p>
            <a:pPr eaLnBrk="1" hangingPunct="1">
              <a:buClr>
                <a:schemeClr val="tx2"/>
              </a:buClr>
            </a:pPr>
            <a:r>
              <a:rPr lang="en-US" dirty="0"/>
              <a:t>Example: </a:t>
            </a:r>
            <a:r>
              <a:rPr lang="en-US" dirty="0" err="1"/>
              <a:t>USStates.txt</a:t>
            </a:r>
            <a:endParaRPr lang="en-US" dirty="0"/>
          </a:p>
          <a:p>
            <a:pPr>
              <a:buFontTx/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Delaware,DE,1954,759000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 Pennsylvania,PA,44817,12296000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 New Jersey,NJ,7417,8135000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 Georgia,GA,57906,7637000</a:t>
            </a:r>
          </a:p>
          <a:p>
            <a:pPr>
              <a:buFontTx/>
              <a:buNone/>
            </a:pP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2400" dirty="0">
                <a:ea typeface="Courier New" charset="0"/>
                <a:cs typeface="Courier New" charset="0"/>
              </a:rPr>
              <a:t>(</a:t>
            </a:r>
            <a:r>
              <a:rPr lang="en-US" sz="2400" i="1" dirty="0">
                <a:ea typeface="Courier New" charset="0"/>
                <a:cs typeface="Courier New" charset="0"/>
              </a:rPr>
              <a:t>name of state</a:t>
            </a:r>
            <a:r>
              <a:rPr lang="en-US" sz="2400" i="1" dirty="0" smtClean="0">
                <a:ea typeface="Courier New" charset="0"/>
                <a:cs typeface="Courier New" charset="0"/>
              </a:rPr>
              <a:t>, abbreviation, area, population</a:t>
            </a:r>
            <a:r>
              <a:rPr lang="en-US" sz="2400" dirty="0">
                <a:ea typeface="Courier New" charset="0"/>
                <a:cs typeface="Courier New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Sample CSV File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97888" cy="4151312"/>
          </a:xfrm>
        </p:spPr>
        <p:txBody>
          <a:bodyPr/>
          <a:lstStyle/>
          <a:p>
            <a:pPr>
              <a:spcBef>
                <a:spcPts val="2400"/>
              </a:spcBef>
              <a:buFontTx/>
              <a:buNone/>
            </a:pPr>
            <a:r>
              <a:rPr lang="en-US" b="1" u="sng" dirty="0">
                <a:ea typeface="Courier New" charset="0"/>
                <a:cs typeface="Courier New" charset="0"/>
              </a:rPr>
              <a:t>First two lines of </a:t>
            </a:r>
            <a:r>
              <a:rPr lang="en-US" b="1" u="sng" dirty="0" err="1">
                <a:ea typeface="Courier New" charset="0"/>
                <a:cs typeface="Courier New" charset="0"/>
              </a:rPr>
              <a:t>USStates.txt</a:t>
            </a:r>
            <a:endParaRPr lang="en-US" b="1" u="sng" dirty="0"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Delaware,DE,1954,759000</a:t>
            </a:r>
          </a:p>
          <a:p>
            <a:pPr>
              <a:buFontTx/>
              <a:buNone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Pennsylvania,PA,44817,12296000</a:t>
            </a:r>
          </a:p>
          <a:p>
            <a:pPr>
              <a:buFontTx/>
              <a:buNone/>
            </a:pP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sz="28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 name  abbreviation  area  population</a:t>
            </a:r>
          </a:p>
        </p:txBody>
      </p:sp>
      <p:sp>
        <p:nvSpPr>
          <p:cNvPr id="563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DA48DE-E779-3F49-B106-C97D86AC3AFF}" type="slidenum">
              <a:rPr lang="en-US"/>
              <a:pPr/>
              <a:t>9</a:t>
            </a:fld>
            <a:endParaRPr lang="en-US"/>
          </a:p>
        </p:txBody>
      </p:sp>
      <p:sp>
        <p:nvSpPr>
          <p:cNvPr id="56325" name="Left Arrow 9"/>
          <p:cNvSpPr>
            <a:spLocks noChangeArrowheads="1"/>
          </p:cNvSpPr>
          <p:nvPr/>
        </p:nvSpPr>
        <p:spPr bwMode="auto">
          <a:xfrm rot="7300359">
            <a:off x="1119458" y="4339864"/>
            <a:ext cx="838200" cy="233362"/>
          </a:xfrm>
          <a:prstGeom prst="leftArrow">
            <a:avLst>
              <a:gd name="adj1" fmla="val 50000"/>
              <a:gd name="adj2" fmla="val 499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6" name="Left Arrow 10"/>
          <p:cNvSpPr>
            <a:spLocks noChangeArrowheads="1"/>
          </p:cNvSpPr>
          <p:nvPr/>
        </p:nvSpPr>
        <p:spPr bwMode="auto">
          <a:xfrm rot="8133296">
            <a:off x="3136582" y="4260273"/>
            <a:ext cx="931863" cy="198437"/>
          </a:xfrm>
          <a:prstGeom prst="leftArrow">
            <a:avLst>
              <a:gd name="adj1" fmla="val 50000"/>
              <a:gd name="adj2" fmla="val 5013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7" name="Left Arrow 11"/>
          <p:cNvSpPr>
            <a:spLocks noChangeArrowheads="1"/>
          </p:cNvSpPr>
          <p:nvPr/>
        </p:nvSpPr>
        <p:spPr bwMode="auto">
          <a:xfrm rot="3891468">
            <a:off x="4899842" y="4334614"/>
            <a:ext cx="792163" cy="217488"/>
          </a:xfrm>
          <a:prstGeom prst="leftArrow">
            <a:avLst>
              <a:gd name="adj1" fmla="val 50000"/>
              <a:gd name="adj2" fmla="val 5031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328" name="Left Arrow 12"/>
          <p:cNvSpPr>
            <a:spLocks noChangeArrowheads="1"/>
          </p:cNvSpPr>
          <p:nvPr/>
        </p:nvSpPr>
        <p:spPr bwMode="auto">
          <a:xfrm rot="3827657">
            <a:off x="6586993" y="4333626"/>
            <a:ext cx="804863" cy="236537"/>
          </a:xfrm>
          <a:prstGeom prst="leftArrow">
            <a:avLst>
              <a:gd name="adj1" fmla="val 50000"/>
              <a:gd name="adj2" fmla="val 4970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4887</TotalTime>
  <Words>1252</Words>
  <Application>Microsoft Macintosh PowerPoint</Application>
  <PresentationFormat>On-screen Show (4:3)</PresentationFormat>
  <Paragraphs>211</Paragraphs>
  <Slides>26</Slides>
  <Notes>19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Input/Output </vt:lpstr>
      <vt:lpstr>Introduction</vt:lpstr>
      <vt:lpstr>Formatting Numbers</vt:lpstr>
      <vt:lpstr>How Do I Use That?</vt:lpstr>
      <vt:lpstr>Input From Files</vt:lpstr>
      <vt:lpstr>Files and Folders</vt:lpstr>
      <vt:lpstr>Key Terms: Folders and Files</vt:lpstr>
      <vt:lpstr>CSV File Format</vt:lpstr>
      <vt:lpstr>Sample CSV File</vt:lpstr>
      <vt:lpstr>Example w/o Files</vt:lpstr>
      <vt:lpstr>Open &amp; Read Files</vt:lpstr>
      <vt:lpstr>Split Operator</vt:lpstr>
      <vt:lpstr>Sample CSV File</vt:lpstr>
      <vt:lpstr>Example w/Files</vt:lpstr>
      <vt:lpstr>Getting Input from an Input Dialog Box</vt:lpstr>
      <vt:lpstr>Example w/Files</vt:lpstr>
      <vt:lpstr>The OpenFileDialog Control</vt:lpstr>
      <vt:lpstr>Using the OpenFileDialog Control</vt:lpstr>
      <vt:lpstr>Example w/Files</vt:lpstr>
      <vt:lpstr>Using a Message Dialog Box for Output</vt:lpstr>
      <vt:lpstr>Open &amp; Write a File</vt:lpstr>
      <vt:lpstr>Write to a File</vt:lpstr>
      <vt:lpstr>Write to a File</vt:lpstr>
      <vt:lpstr>Using Text Boxes for I/O</vt:lpstr>
      <vt:lpstr>Example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/>
  <cp:lastModifiedBy>DAENE MCKINNEY</cp:lastModifiedBy>
  <cp:revision>234</cp:revision>
  <cp:lastPrinted>2010-08-31T18:17:49Z</cp:lastPrinted>
  <dcterms:created xsi:type="dcterms:W3CDTF">2010-09-02T17:10:02Z</dcterms:created>
  <dcterms:modified xsi:type="dcterms:W3CDTF">2010-09-02T19:13:35Z</dcterms:modified>
</cp:coreProperties>
</file>