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14.xml" ContentType="application/vnd.openxmlformats-officedocument.presentationml.notesSlide+xml"/>
  <Override PartName="/ppt/theme/theme2.xml" ContentType="application/vnd.openxmlformats-officedocument.theme+xml"/>
  <Override PartName="/ppt/notesSlides/notesSlide11.xml" ContentType="application/vnd.openxmlformats-officedocument.presentationml.notesSlid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notesSlides/notesSlide9.xml" ContentType="application/vnd.openxmlformats-officedocument.presentationml.notes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notesSlides/notesSlide16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notesSlides/notesSlide7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4.xml" ContentType="application/vnd.openxmlformats-officedocument.presentationml.notes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Override PartName="/ppt/notesSlides/notesSlide18.xml" ContentType="application/vnd.openxmlformats-officedocument.presentationml.notesSlide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ppt/slideLayouts/slideLayout13.xml" ContentType="application/vnd.openxmlformats-officedocument.presentationml.slideLayout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Override PartName="/ppt/notesSlides/notesSlide10.xml" ContentType="application/vnd.openxmlformats-officedocument.presentationml.notesSlide+xml"/>
  <Default Extension="rels" ContentType="application/vnd.openxmlformats-package.relationships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1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73" r:id="rId1"/>
  </p:sldMasterIdLst>
  <p:notesMasterIdLst>
    <p:notesMasterId r:id="rId22"/>
  </p:notesMasterIdLst>
  <p:sldIdLst>
    <p:sldId id="285" r:id="rId2"/>
    <p:sldId id="336" r:id="rId3"/>
    <p:sldId id="329" r:id="rId4"/>
    <p:sldId id="332" r:id="rId5"/>
    <p:sldId id="333" r:id="rId6"/>
    <p:sldId id="258" r:id="rId7"/>
    <p:sldId id="319" r:id="rId8"/>
    <p:sldId id="315" r:id="rId9"/>
    <p:sldId id="311" r:id="rId10"/>
    <p:sldId id="322" r:id="rId11"/>
    <p:sldId id="316" r:id="rId12"/>
    <p:sldId id="287" r:id="rId13"/>
    <p:sldId id="261" r:id="rId14"/>
    <p:sldId id="334" r:id="rId15"/>
    <p:sldId id="323" r:id="rId16"/>
    <p:sldId id="324" r:id="rId17"/>
    <p:sldId id="325" r:id="rId18"/>
    <p:sldId id="326" r:id="rId19"/>
    <p:sldId id="268" r:id="rId20"/>
    <p:sldId id="335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66CC"/>
    <a:srgbClr val="808000"/>
    <a:srgbClr val="666633"/>
  </p:clrMru>
</p:presentationPr>
</file>

<file path=ppt/tableStyles.xml><?xml version="1.0" encoding="utf-8"?>
<a:tblStyleLst xmlns:a="http://schemas.openxmlformats.org/drawingml/2006/main" def="{5C22544A-7EE6-4342-B048-85BDC9FD1C3A}"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SorterView">
  <p:normalViewPr showOutlineIcons="0"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1128" y="-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tableStyles" Target="tableStyles.xml"/><Relationship Id="rId14" Type="http://schemas.openxmlformats.org/officeDocument/2006/relationships/slide" Target="slides/slide13.xml"/><Relationship Id="rId23" Type="http://schemas.openxmlformats.org/officeDocument/2006/relationships/printerSettings" Target="printerSettings/printerSettings1.bin"/><Relationship Id="rId4" Type="http://schemas.openxmlformats.org/officeDocument/2006/relationships/slide" Target="slides/slide3.xml"/><Relationship Id="rId26" Type="http://schemas.openxmlformats.org/officeDocument/2006/relationships/theme" Target="theme/theme1.xml"/><Relationship Id="rId11" Type="http://schemas.openxmlformats.org/officeDocument/2006/relationships/slide" Target="slides/slide10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_rels/viewProps.xml.rels><?xml version="1.0" encoding="UTF-8" standalone="yes"?>
<Relationships xmlns="http://schemas.openxmlformats.org/package/2006/relationships"><Relationship Id="rId4" Type="http://schemas.openxmlformats.org/officeDocument/2006/relationships/slide" Target="slides/slide15.xml"/><Relationship Id="rId1" Type="http://schemas.openxmlformats.org/officeDocument/2006/relationships/slide" Target="slides/slide12.xml"/><Relationship Id="rId2" Type="http://schemas.openxmlformats.org/officeDocument/2006/relationships/slide" Target="slides/slide13.xml"/><Relationship Id="rId3" Type="http://schemas.openxmlformats.org/officeDocument/2006/relationships/slide" Target="slides/slide1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-65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-65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-65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-65" charset="0"/>
              </a:defRPr>
            </a:lvl1pPr>
          </a:lstStyle>
          <a:p>
            <a:pPr>
              <a:defRPr/>
            </a:pPr>
            <a:fld id="{FA7F8D39-D7CC-C749-A9B9-A7DC38C327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D85DB3-03D6-604E-A4C2-8D60BFAF7F9B}" type="slidenum">
              <a:rPr lang="en-US"/>
              <a:pPr/>
              <a:t>1</a:t>
            </a:fld>
            <a:endParaRPr lang="en-US"/>
          </a:p>
        </p:txBody>
      </p:sp>
      <p:sp>
        <p:nvSpPr>
          <p:cNvPr id="1741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DF544F-1117-DD4B-A407-3ECA4AEDB18A}" type="slidenum">
              <a:rPr lang="en-US"/>
              <a:pPr/>
              <a:t>11</a:t>
            </a:fld>
            <a:endParaRPr lang="en-US"/>
          </a:p>
        </p:txBody>
      </p:sp>
      <p:sp>
        <p:nvSpPr>
          <p:cNvPr id="3686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EB51A7-9519-D441-87B7-3A7288072450}" type="slidenum">
              <a:rPr lang="en-US"/>
              <a:pPr/>
              <a:t>12</a:t>
            </a:fld>
            <a:endParaRPr lang="en-US"/>
          </a:p>
        </p:txBody>
      </p:sp>
      <p:sp>
        <p:nvSpPr>
          <p:cNvPr id="3891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A60BE9-D12A-C84F-9CCD-B71B307C3478}" type="slidenum">
              <a:rPr lang="en-US"/>
              <a:pPr/>
              <a:t>13</a:t>
            </a:fld>
            <a:endParaRPr lang="en-US"/>
          </a:p>
        </p:txBody>
      </p:sp>
      <p:sp>
        <p:nvSpPr>
          <p:cNvPr id="4096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3D18C96-580A-4042-9548-0EC7BF271E79}" type="slidenum">
              <a:rPr lang="en-US"/>
              <a:pPr/>
              <a:t>14</a:t>
            </a:fld>
            <a:endParaRPr lang="en-US"/>
          </a:p>
        </p:txBody>
      </p:sp>
      <p:sp>
        <p:nvSpPr>
          <p:cNvPr id="4301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CE29F6-B6D3-3848-9582-39DD30ABE015}" type="slidenum">
              <a:rPr lang="en-US"/>
              <a:pPr/>
              <a:t>15</a:t>
            </a:fld>
            <a:endParaRPr lang="en-US"/>
          </a:p>
        </p:txBody>
      </p:sp>
      <p:sp>
        <p:nvSpPr>
          <p:cNvPr id="4505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561DFC-EE08-DA47-AD58-B0B0F4A630C7}" type="slidenum">
              <a:rPr lang="en-US"/>
              <a:pPr/>
              <a:t>16</a:t>
            </a:fld>
            <a:endParaRPr lang="en-US"/>
          </a:p>
        </p:txBody>
      </p:sp>
      <p:sp>
        <p:nvSpPr>
          <p:cNvPr id="4710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3EC41DA-5AE2-7547-B497-15539A93D89E}" type="slidenum">
              <a:rPr lang="en-US"/>
              <a:pPr/>
              <a:t>17</a:t>
            </a:fld>
            <a:endParaRPr lang="en-US"/>
          </a:p>
        </p:txBody>
      </p:sp>
      <p:sp>
        <p:nvSpPr>
          <p:cNvPr id="4915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C306DC-6DD2-294A-A114-014BF0DF998A}" type="slidenum">
              <a:rPr lang="en-US"/>
              <a:pPr/>
              <a:t>18</a:t>
            </a:fld>
            <a:endParaRPr lang="en-US"/>
          </a:p>
        </p:txBody>
      </p:sp>
      <p:sp>
        <p:nvSpPr>
          <p:cNvPr id="5120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0EEB87-DEC3-0040-9B45-19CA4139394E}" type="slidenum">
              <a:rPr lang="en-US"/>
              <a:pPr/>
              <a:t>19</a:t>
            </a:fld>
            <a:endParaRPr lang="en-US"/>
          </a:p>
        </p:txBody>
      </p:sp>
      <p:sp>
        <p:nvSpPr>
          <p:cNvPr id="5325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8AD006-1C92-9F45-85AF-32D74BF487C1}" type="slidenum">
              <a:rPr lang="en-US"/>
              <a:pPr/>
              <a:t>3</a:t>
            </a:fld>
            <a:endParaRPr lang="en-US"/>
          </a:p>
        </p:txBody>
      </p:sp>
      <p:sp>
        <p:nvSpPr>
          <p:cNvPr id="2048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C8635A-F8DF-3B48-AA55-AB8B47A9777B}" type="slidenum">
              <a:rPr lang="en-US"/>
              <a:pPr/>
              <a:t>4</a:t>
            </a:fld>
            <a:endParaRPr lang="en-US"/>
          </a:p>
        </p:txBody>
      </p:sp>
      <p:sp>
        <p:nvSpPr>
          <p:cNvPr id="2253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2BC7CB-2ED5-944C-9513-6261810B52D3}" type="slidenum">
              <a:rPr lang="en-US"/>
              <a:pPr/>
              <a:t>5</a:t>
            </a:fld>
            <a:endParaRPr lang="en-US"/>
          </a:p>
        </p:txBody>
      </p:sp>
      <p:sp>
        <p:nvSpPr>
          <p:cNvPr id="2457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08A8E5-FFF5-664C-9A6A-EBB78E7016B6}" type="slidenum">
              <a:rPr lang="en-US"/>
              <a:pPr/>
              <a:t>6</a:t>
            </a:fld>
            <a:endParaRPr lang="en-US"/>
          </a:p>
        </p:txBody>
      </p:sp>
      <p:sp>
        <p:nvSpPr>
          <p:cNvPr id="2662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0452C7-1B6A-8D46-B251-039E9EEA1CB9}" type="slidenum">
              <a:rPr lang="en-US"/>
              <a:pPr/>
              <a:t>7</a:t>
            </a:fld>
            <a:endParaRPr lang="en-US"/>
          </a:p>
        </p:txBody>
      </p:sp>
      <p:sp>
        <p:nvSpPr>
          <p:cNvPr id="2867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C95C7B-3830-CD40-A25A-AB23C920D7DF}" type="slidenum">
              <a:rPr lang="en-US"/>
              <a:pPr/>
              <a:t>8</a:t>
            </a:fld>
            <a:endParaRPr lang="en-US"/>
          </a:p>
        </p:txBody>
      </p:sp>
      <p:sp>
        <p:nvSpPr>
          <p:cNvPr id="3072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8D8071-FA3B-9C4E-98C7-FE3FF83E5F38}" type="slidenum">
              <a:rPr lang="en-US"/>
              <a:pPr/>
              <a:t>9</a:t>
            </a:fld>
            <a:endParaRPr lang="en-US"/>
          </a:p>
        </p:txBody>
      </p:sp>
      <p:sp>
        <p:nvSpPr>
          <p:cNvPr id="3277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773A1C-11D6-1F46-BF8A-FDCE444C37D2}" type="slidenum">
              <a:rPr lang="en-US"/>
              <a:pPr/>
              <a:t>10</a:t>
            </a:fld>
            <a:endParaRPr lang="en-US"/>
          </a:p>
        </p:txBody>
      </p:sp>
      <p:sp>
        <p:nvSpPr>
          <p:cNvPr id="3481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DBB094-D3EC-AE4D-8A4A-DAC21048AC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A4B4C-9B72-0E4F-AD22-9B5BDCC3F4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27C9E-4463-9E4E-9ACE-1C9B6FC13B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38200" y="2362200"/>
            <a:ext cx="7693025" cy="3724275"/>
          </a:xfrm>
        </p:spPr>
        <p:txBody>
          <a:bodyPr rtlCol="0">
            <a:normAutofit/>
          </a:bodyPr>
          <a:lstStyle/>
          <a:p>
            <a:pPr lvl="0"/>
            <a:endParaRPr lang="en-US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8F7505-71A0-1C46-AAD1-5C35846819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DA1EE0-4E75-F44D-9DC0-67C3CDF9DF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BE0EB-17A1-9145-8467-34B4AFDBA6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5DB44-6EB1-2840-A7D8-F46E79684A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9BFB81-6C9B-D74F-B4F7-C44425E190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EC7E35-B0D6-9A43-B5F5-7A5915E62C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5A36B-3955-8543-B933-F9328E231C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ECEFBE-41F3-6A4F-B377-527C9EC21F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D1AE8-A7AC-B140-A9D8-231918917F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5110DD-C191-6C4A-8FDF-6C77E88931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4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-65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-65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itchFamily="-65" charset="0"/>
              </a:defRPr>
            </a:lvl1pPr>
          </a:lstStyle>
          <a:p>
            <a:pPr>
              <a:defRPr/>
            </a:pPr>
            <a:fld id="{8AA46FF3-F2C0-6F49-87F9-CA406583FE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Line 14"/>
          <p:cNvSpPr>
            <a:spLocks noChangeShapeType="1"/>
          </p:cNvSpPr>
          <p:nvPr userDrawn="1"/>
        </p:nvSpPr>
        <p:spPr bwMode="auto">
          <a:xfrm>
            <a:off x="609600" y="1676400"/>
            <a:ext cx="8382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  <p:sldLayoutId id="2147483745" r:id="rId12"/>
    <p:sldLayoutId id="2147483746" r:id="rId13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-65" charset="0"/>
        <a:buChar char="•"/>
        <a:defRPr sz="3200" kern="1200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-65" charset="0"/>
        <a:buChar char="–"/>
        <a:defRPr sz="28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65" charset="0"/>
        <a:buChar char="•"/>
        <a:defRPr sz="24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65" charset="0"/>
        <a:buChar char="–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65" charset="0"/>
        <a:buChar char="»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Control Structures:</a:t>
            </a:r>
            <a:br>
              <a:rPr lang="en-US" b="1" smtClean="0"/>
            </a:br>
            <a:r>
              <a:rPr lang="en-US" b="1" smtClean="0"/>
              <a:t>Selection</a:t>
            </a:r>
            <a:endParaRPr lang="en-US" i="1" smtClean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i="1" dirty="0" smtClean="0">
                <a:ea typeface="+mn-ea"/>
                <a:cs typeface="+mn-cs"/>
              </a:rPr>
              <a:t>CE 311 K - Introduction to Computer Methods</a:t>
            </a:r>
          </a:p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i="1" dirty="0" smtClean="0"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sz="2595" i="1" dirty="0" smtClean="0">
                <a:ea typeface="+mn-ea"/>
                <a:cs typeface="+mn-cs"/>
              </a:rPr>
              <a:t>Daene C. McKinney</a:t>
            </a:r>
            <a:endParaRPr lang="en-US" sz="2595" dirty="0" smtClean="0"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b="1" smtClean="0"/>
              <a:t>Examples	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93800"/>
            <a:ext cx="8229600" cy="4525963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sz="2400" dirty="0" smtClean="0">
                <a:ea typeface="+mn-ea"/>
                <a:cs typeface="+mn-cs"/>
              </a:rPr>
              <a:t>Suppose: </a:t>
            </a:r>
            <a:r>
              <a:rPr lang="en-US" sz="2400" dirty="0" err="1" smtClean="0">
                <a:ea typeface="+mn-ea"/>
                <a:cs typeface="+mn-cs"/>
              </a:rPr>
              <a:t>n</a:t>
            </a:r>
            <a:r>
              <a:rPr lang="en-US" sz="2400" dirty="0" smtClean="0">
                <a:ea typeface="+mn-ea"/>
                <a:cs typeface="+mn-cs"/>
              </a:rPr>
              <a:t> = 4 and </a:t>
            </a:r>
            <a:r>
              <a:rPr lang="en-US" sz="2400" i="1" dirty="0" err="1" smtClean="0">
                <a:ea typeface="+mn-ea"/>
                <a:cs typeface="+mn-cs"/>
              </a:rPr>
              <a:t>ans</a:t>
            </a:r>
            <a:r>
              <a:rPr lang="en-US" sz="2400" dirty="0" smtClean="0">
                <a:ea typeface="+mn-ea"/>
                <a:cs typeface="+mn-cs"/>
              </a:rPr>
              <a:t> = “Y”  </a:t>
            </a:r>
          </a:p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sz="2400" dirty="0" smtClean="0">
                <a:ea typeface="+mn-ea"/>
                <a:cs typeface="+mn-cs"/>
              </a:rPr>
              <a:t>True or False?</a:t>
            </a:r>
          </a:p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sz="2400" dirty="0" smtClean="0">
              <a:ea typeface="+mn-ea"/>
              <a:cs typeface="+mn-cs"/>
            </a:endParaRP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smtClean="0">
                <a:ea typeface="+mn-ea"/>
                <a:cs typeface="+mn-cs"/>
              </a:rPr>
              <a:t>( 2 &lt; </a:t>
            </a:r>
            <a:r>
              <a:rPr lang="en-US" sz="2400" dirty="0" err="1" smtClean="0">
                <a:ea typeface="+mn-ea"/>
                <a:cs typeface="+mn-cs"/>
              </a:rPr>
              <a:t>n</a:t>
            </a:r>
            <a:r>
              <a:rPr lang="en-US" sz="2400" dirty="0" smtClean="0">
                <a:ea typeface="+mn-ea"/>
                <a:cs typeface="+mn-cs"/>
              </a:rPr>
              <a:t> ) AND ( </a:t>
            </a:r>
            <a:r>
              <a:rPr lang="en-US" sz="2400" dirty="0" err="1" smtClean="0">
                <a:ea typeface="+mn-ea"/>
                <a:cs typeface="+mn-cs"/>
              </a:rPr>
              <a:t>n</a:t>
            </a:r>
            <a:r>
              <a:rPr lang="en-US" sz="2400" dirty="0" smtClean="0">
                <a:ea typeface="+mn-ea"/>
                <a:cs typeface="+mn-cs"/>
              </a:rPr>
              <a:t> &lt; 6 )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smtClean="0">
                <a:ea typeface="+mn-ea"/>
                <a:cs typeface="+mn-cs"/>
              </a:rPr>
              <a:t>( </a:t>
            </a:r>
            <a:r>
              <a:rPr lang="en-US" sz="2400" dirty="0" err="1" smtClean="0">
                <a:ea typeface="+mn-ea"/>
                <a:cs typeface="+mn-cs"/>
              </a:rPr>
              <a:t>ans</a:t>
            </a:r>
            <a:r>
              <a:rPr lang="en-US" sz="2400" dirty="0" smtClean="0">
                <a:ea typeface="+mn-ea"/>
                <a:cs typeface="+mn-cs"/>
              </a:rPr>
              <a:t> &lt; </a:t>
            </a:r>
            <a:r>
              <a:rPr lang="en-US" sz="2400" dirty="0" err="1" smtClean="0">
                <a:ea typeface="+mn-ea"/>
                <a:cs typeface="+mn-cs"/>
              </a:rPr>
              <a:t>n</a:t>
            </a:r>
            <a:r>
              <a:rPr lang="en-US" sz="2400" dirty="0" smtClean="0">
                <a:ea typeface="+mn-ea"/>
                <a:cs typeface="+mn-cs"/>
              </a:rPr>
              <a:t> ) OR ( </a:t>
            </a:r>
            <a:r>
              <a:rPr lang="en-US" sz="2400" dirty="0" err="1" smtClean="0">
                <a:ea typeface="+mn-ea"/>
                <a:cs typeface="+mn-cs"/>
              </a:rPr>
              <a:t>n</a:t>
            </a:r>
            <a:r>
              <a:rPr lang="en-US" sz="2400" dirty="0" smtClean="0">
                <a:ea typeface="+mn-ea"/>
                <a:cs typeface="+mn-cs"/>
              </a:rPr>
              <a:t> = 6 )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smtClean="0">
                <a:ea typeface="+mn-ea"/>
                <a:cs typeface="+mn-cs"/>
              </a:rPr>
              <a:t>NOT ( </a:t>
            </a:r>
            <a:r>
              <a:rPr lang="en-US" sz="2400" dirty="0" err="1" smtClean="0">
                <a:ea typeface="+mn-ea"/>
                <a:cs typeface="+mn-cs"/>
              </a:rPr>
              <a:t>n</a:t>
            </a:r>
            <a:r>
              <a:rPr lang="en-US" sz="2400" dirty="0" smtClean="0">
                <a:ea typeface="+mn-ea"/>
                <a:cs typeface="+mn-cs"/>
              </a:rPr>
              <a:t> &lt;6 )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smtClean="0">
                <a:ea typeface="+mn-ea"/>
                <a:cs typeface="+mn-cs"/>
              </a:rPr>
              <a:t>( </a:t>
            </a:r>
            <a:r>
              <a:rPr lang="en-US" sz="2400" dirty="0" err="1" smtClean="0">
                <a:ea typeface="+mn-ea"/>
                <a:cs typeface="+mn-cs"/>
              </a:rPr>
              <a:t>ans</a:t>
            </a:r>
            <a:r>
              <a:rPr lang="en-US" sz="2400" dirty="0" smtClean="0">
                <a:ea typeface="+mn-ea"/>
                <a:cs typeface="+mn-cs"/>
              </a:rPr>
              <a:t> = “Y” ) OR ( </a:t>
            </a:r>
            <a:r>
              <a:rPr lang="en-US" sz="2400" dirty="0" err="1" smtClean="0">
                <a:ea typeface="+mn-ea"/>
                <a:cs typeface="+mn-cs"/>
              </a:rPr>
              <a:t>ans</a:t>
            </a:r>
            <a:r>
              <a:rPr lang="en-US" sz="2400" dirty="0" smtClean="0">
                <a:ea typeface="+mn-ea"/>
                <a:cs typeface="+mn-cs"/>
              </a:rPr>
              <a:t> = “</a:t>
            </a:r>
            <a:r>
              <a:rPr lang="en-US" sz="2400" dirty="0" err="1" smtClean="0">
                <a:ea typeface="+mn-ea"/>
                <a:cs typeface="+mn-cs"/>
              </a:rPr>
              <a:t>y</a:t>
            </a:r>
            <a:r>
              <a:rPr lang="en-US" sz="2400" dirty="0" smtClean="0">
                <a:ea typeface="+mn-ea"/>
                <a:cs typeface="+mn-cs"/>
              </a:rPr>
              <a:t>” )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smtClean="0">
                <a:ea typeface="+mn-ea"/>
                <a:cs typeface="+mn-cs"/>
              </a:rPr>
              <a:t>NOT ( </a:t>
            </a:r>
            <a:r>
              <a:rPr lang="en-US" sz="2400" dirty="0" err="1" smtClean="0">
                <a:ea typeface="+mn-ea"/>
                <a:cs typeface="+mn-cs"/>
              </a:rPr>
              <a:t>ans</a:t>
            </a:r>
            <a:r>
              <a:rPr lang="en-US" sz="2400" dirty="0" smtClean="0">
                <a:ea typeface="+mn-ea"/>
                <a:cs typeface="+mn-cs"/>
              </a:rPr>
              <a:t> = “</a:t>
            </a:r>
            <a:r>
              <a:rPr lang="en-US" sz="2400" dirty="0" err="1" smtClean="0">
                <a:ea typeface="+mn-ea"/>
                <a:cs typeface="+mn-cs"/>
              </a:rPr>
              <a:t>y</a:t>
            </a:r>
            <a:r>
              <a:rPr lang="en-US" sz="2400" dirty="0" smtClean="0">
                <a:ea typeface="+mn-ea"/>
                <a:cs typeface="+mn-cs"/>
              </a:rPr>
              <a:t>” )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smtClean="0">
                <a:ea typeface="+mn-ea"/>
                <a:cs typeface="+mn-cs"/>
              </a:rPr>
              <a:t>(( </a:t>
            </a:r>
            <a:r>
              <a:rPr lang="en-US" sz="2400" dirty="0" err="1" smtClean="0">
                <a:ea typeface="+mn-ea"/>
                <a:cs typeface="+mn-cs"/>
              </a:rPr>
              <a:t>ans</a:t>
            </a:r>
            <a:r>
              <a:rPr lang="en-US" sz="2400" dirty="0" smtClean="0">
                <a:ea typeface="+mn-ea"/>
                <a:cs typeface="+mn-cs"/>
              </a:rPr>
              <a:t> &lt; </a:t>
            </a:r>
            <a:r>
              <a:rPr lang="en-US" sz="2400" dirty="0" err="1" smtClean="0">
                <a:ea typeface="+mn-ea"/>
                <a:cs typeface="+mn-cs"/>
              </a:rPr>
              <a:t>n</a:t>
            </a:r>
            <a:r>
              <a:rPr lang="en-US" sz="2400" dirty="0" smtClean="0">
                <a:ea typeface="+mn-ea"/>
                <a:cs typeface="+mn-cs"/>
              </a:rPr>
              <a:t>) AND ( </a:t>
            </a:r>
            <a:r>
              <a:rPr lang="en-US" sz="2400" dirty="0" err="1" smtClean="0">
                <a:ea typeface="+mn-ea"/>
                <a:cs typeface="+mn-cs"/>
              </a:rPr>
              <a:t>n</a:t>
            </a:r>
            <a:r>
              <a:rPr lang="en-US" sz="2400" dirty="0" smtClean="0">
                <a:ea typeface="+mn-ea"/>
                <a:cs typeface="+mn-cs"/>
              </a:rPr>
              <a:t> = 7 )) OR ( </a:t>
            </a:r>
            <a:r>
              <a:rPr lang="en-US" sz="2400" dirty="0" err="1" smtClean="0">
                <a:ea typeface="+mn-ea"/>
                <a:cs typeface="+mn-cs"/>
              </a:rPr>
              <a:t>ans</a:t>
            </a:r>
            <a:r>
              <a:rPr lang="en-US" sz="2400" dirty="0" smtClean="0">
                <a:ea typeface="+mn-ea"/>
                <a:cs typeface="+mn-cs"/>
              </a:rPr>
              <a:t> = “Y”)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smtClean="0">
                <a:ea typeface="+mn-ea"/>
                <a:cs typeface="+mn-cs"/>
              </a:rPr>
              <a:t>( </a:t>
            </a:r>
            <a:r>
              <a:rPr lang="en-US" sz="2400" dirty="0" err="1" smtClean="0">
                <a:ea typeface="+mn-ea"/>
                <a:cs typeface="+mn-cs"/>
              </a:rPr>
              <a:t>n</a:t>
            </a:r>
            <a:r>
              <a:rPr lang="en-US" sz="2400" dirty="0" smtClean="0">
                <a:ea typeface="+mn-ea"/>
                <a:cs typeface="+mn-cs"/>
              </a:rPr>
              <a:t> - 2 ) AND (( </a:t>
            </a:r>
            <a:r>
              <a:rPr lang="en-US" sz="2400" dirty="0" err="1" smtClean="0">
                <a:ea typeface="+mn-ea"/>
                <a:cs typeface="+mn-cs"/>
              </a:rPr>
              <a:t>n</a:t>
            </a:r>
            <a:r>
              <a:rPr lang="en-US" sz="2400" dirty="0" smtClean="0">
                <a:ea typeface="+mn-ea"/>
                <a:cs typeface="+mn-cs"/>
              </a:rPr>
              <a:t> = 7 ) OR ( </a:t>
            </a:r>
            <a:r>
              <a:rPr lang="en-US" sz="2400" dirty="0" err="1" smtClean="0">
                <a:ea typeface="+mn-ea"/>
                <a:cs typeface="+mn-cs"/>
              </a:rPr>
              <a:t>ans</a:t>
            </a:r>
            <a:r>
              <a:rPr lang="en-US" sz="2400" dirty="0" smtClean="0">
                <a:ea typeface="+mn-ea"/>
                <a:cs typeface="+mn-cs"/>
              </a:rPr>
              <a:t> = “</a:t>
            </a:r>
            <a:r>
              <a:rPr lang="en-US" sz="2400" dirty="0" err="1" smtClean="0">
                <a:ea typeface="+mn-ea"/>
                <a:cs typeface="+mn-cs"/>
              </a:rPr>
              <a:t>y</a:t>
            </a:r>
            <a:r>
              <a:rPr lang="en-US" sz="2400" dirty="0" smtClean="0">
                <a:ea typeface="+mn-ea"/>
                <a:cs typeface="+mn-cs"/>
              </a:rPr>
              <a:t>”))</a:t>
            </a:r>
            <a:endParaRPr lang="en-US" sz="2400" dirty="0"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Order of Operations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731838" y="1536700"/>
            <a:ext cx="3243262" cy="3263900"/>
          </a:xfrm>
          <a:ln w="19050">
            <a:solidFill>
              <a:schemeClr val="tx2"/>
            </a:solidFill>
          </a:ln>
        </p:spPr>
        <p:txBody>
          <a:bodyPr/>
          <a:lstStyle/>
          <a:p>
            <a:pPr marL="742950" indent="-742950" eaLnBrk="1" hangingPunct="1">
              <a:buFont typeface="Calibri" pitchFamily="-65" charset="0"/>
              <a:buAutoNum type="arabicPeriod"/>
            </a:pPr>
            <a:r>
              <a:rPr lang="en-US" sz="2400" smtClean="0"/>
              <a:t>Parentheses</a:t>
            </a:r>
          </a:p>
          <a:p>
            <a:pPr marL="742950" indent="-742950" eaLnBrk="1" hangingPunct="1">
              <a:buFont typeface="Calibri" pitchFamily="-65" charset="0"/>
              <a:buAutoNum type="arabicPeriod"/>
            </a:pPr>
            <a:r>
              <a:rPr lang="en-US" sz="2400" smtClean="0"/>
              <a:t>^</a:t>
            </a:r>
          </a:p>
          <a:p>
            <a:pPr marL="742950" indent="-742950" eaLnBrk="1" hangingPunct="1">
              <a:buFont typeface="Calibri" pitchFamily="-65" charset="0"/>
              <a:buAutoNum type="arabicPeriod"/>
            </a:pPr>
            <a:r>
              <a:rPr lang="en-US" sz="2400" smtClean="0"/>
              <a:t>*     /     \     MOD</a:t>
            </a:r>
          </a:p>
          <a:p>
            <a:pPr marL="742950" indent="-742950" eaLnBrk="1" hangingPunct="1">
              <a:buFont typeface="Calibri" pitchFamily="-65" charset="0"/>
              <a:buAutoNum type="arabicPeriod"/>
            </a:pPr>
            <a:r>
              <a:rPr lang="en-US" sz="2400" smtClean="0"/>
              <a:t>+     -</a:t>
            </a:r>
          </a:p>
          <a:p>
            <a:pPr marL="742950" indent="-742950" eaLnBrk="1" hangingPunct="1">
              <a:buFont typeface="Calibri" pitchFamily="-65" charset="0"/>
              <a:buAutoNum type="arabicPeriod"/>
            </a:pPr>
            <a:r>
              <a:rPr lang="en-US" sz="2400" smtClean="0"/>
              <a:t>NOT</a:t>
            </a:r>
          </a:p>
          <a:p>
            <a:pPr marL="742950" indent="-742950" eaLnBrk="1" hangingPunct="1">
              <a:buFont typeface="Calibri" pitchFamily="-65" charset="0"/>
              <a:buAutoNum type="arabicPeriod"/>
            </a:pPr>
            <a:r>
              <a:rPr lang="en-US" sz="2400" smtClean="0"/>
              <a:t>AND</a:t>
            </a:r>
          </a:p>
          <a:p>
            <a:pPr marL="742950" indent="-742950" eaLnBrk="1" hangingPunct="1">
              <a:buFont typeface="Calibri" pitchFamily="-65" charset="0"/>
              <a:buAutoNum type="arabicPeriod"/>
            </a:pPr>
            <a:r>
              <a:rPr lang="en-US" sz="2400" smtClean="0"/>
              <a:t>OR</a:t>
            </a:r>
            <a:endParaRPr lang="en-US" sz="240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305300" y="2298700"/>
            <a:ext cx="4254500" cy="1663700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457200" eaLnBrk="1" hangingPunct="1">
              <a:spcBef>
                <a:spcPct val="20000"/>
              </a:spcBef>
              <a:buFont typeface="Arial" charset="0"/>
              <a:buNone/>
              <a:defRPr/>
            </a:pPr>
            <a:endParaRPr lang="en-US" sz="2000" dirty="0">
              <a:latin typeface="+mn-lt"/>
              <a:ea typeface="ＭＳ Ｐゴシック" charset="-128"/>
              <a:cs typeface="ＭＳ Ｐゴシック" charset="-128"/>
            </a:endParaRPr>
          </a:p>
          <a:p>
            <a:pPr marL="342900" indent="-342900" algn="ctr" defTabSz="457200" eaLnBrk="1" hangingPunct="1">
              <a:spcBef>
                <a:spcPct val="20000"/>
              </a:spcBef>
              <a:buFont typeface="Arial" charset="0"/>
              <a:buNone/>
              <a:defRPr/>
            </a:pPr>
            <a:r>
              <a:rPr lang="en-US" sz="2000" dirty="0">
                <a:latin typeface="+mn-lt"/>
                <a:ea typeface="ＭＳ Ｐゴシック" charset="-128"/>
                <a:cs typeface="ＭＳ Ｐゴシック" charset="-128"/>
              </a:rPr>
              <a:t>3 * 5 &gt; 8 * 2  OR  6 * 7 &lt; 100 – 5 ^ 2</a:t>
            </a:r>
          </a:p>
          <a:p>
            <a:pPr marL="342900" indent="-342900" algn="ctr" defTabSz="457200" eaLnBrk="1" hangingPunct="1">
              <a:spcBef>
                <a:spcPct val="20000"/>
              </a:spcBef>
              <a:buFont typeface="Arial" charset="0"/>
              <a:buNone/>
              <a:defRPr/>
            </a:pPr>
            <a:endParaRPr lang="en-US" sz="2000" dirty="0">
              <a:latin typeface="+mn-lt"/>
              <a:ea typeface="ＭＳ Ｐゴシック" charset="-128"/>
              <a:cs typeface="ＭＳ Ｐゴシック" charset="-128"/>
            </a:endParaRPr>
          </a:p>
          <a:p>
            <a:pPr marL="342900" indent="-342900" algn="ctr" defTabSz="457200" eaLnBrk="1" hangingPunct="1">
              <a:spcBef>
                <a:spcPct val="20000"/>
              </a:spcBef>
              <a:defRPr/>
            </a:pPr>
            <a:r>
              <a:rPr lang="en-US" sz="2000" dirty="0">
                <a:latin typeface="Arial" charset="0"/>
                <a:ea typeface="ＭＳ Ｐゴシック" charset="-128"/>
                <a:cs typeface="ＭＳ Ｐゴシック" charset="-128"/>
              </a:rPr>
              <a:t>T or F?</a:t>
            </a:r>
          </a:p>
          <a:p>
            <a:pPr marL="342900" indent="-342900" algn="ctr" defTabSz="457200" eaLnBrk="1" hangingPunct="1">
              <a:spcBef>
                <a:spcPct val="20000"/>
              </a:spcBef>
              <a:buFont typeface="Arial" charset="0"/>
              <a:buNone/>
              <a:defRPr/>
            </a:pPr>
            <a:endParaRPr lang="en-US" sz="2000" dirty="0">
              <a:latin typeface="+mn-lt"/>
              <a:ea typeface="ＭＳ Ｐゴシック" charset="-128"/>
              <a:cs typeface="ＭＳ Ｐゴシック" charset="-128"/>
            </a:endParaRPr>
          </a:p>
          <a:p>
            <a:pPr marL="342900" indent="-342900" defTabSz="457200" eaLnBrk="1" hangingPunct="1">
              <a:spcBef>
                <a:spcPct val="20000"/>
              </a:spcBef>
              <a:buFont typeface="Arial" charset="0"/>
              <a:buNone/>
              <a:defRPr/>
            </a:pPr>
            <a:endParaRPr lang="en-US" sz="2000" dirty="0">
              <a:latin typeface="+mn-lt"/>
              <a:ea typeface="ＭＳ Ｐゴシック" charset="-128"/>
              <a:cs typeface="ＭＳ Ｐゴシック" charset="-128"/>
            </a:endParaRPr>
          </a:p>
          <a:p>
            <a:pPr marL="342900" indent="-342900" defTabSz="457200" eaLnBrk="1" hangingPunct="1">
              <a:spcBef>
                <a:spcPct val="20000"/>
              </a:spcBef>
              <a:buFont typeface="Arial" charset="0"/>
              <a:buChar char="•"/>
              <a:defRPr/>
            </a:pPr>
            <a:endParaRPr lang="en-US" sz="2000" dirty="0">
              <a:latin typeface="+mn-lt"/>
              <a:ea typeface="ＭＳ Ｐゴシック" charset="-128"/>
              <a:cs typeface="ＭＳ Ｐゴシック" charset="-128"/>
            </a:endParaRPr>
          </a:p>
          <a:p>
            <a:pPr marL="342900" indent="-342900" defTabSz="457200" eaLnBrk="1" hangingPunct="1">
              <a:spcBef>
                <a:spcPct val="20000"/>
              </a:spcBef>
              <a:buFont typeface="Arial" charset="0"/>
              <a:buChar char="•"/>
              <a:defRPr/>
            </a:pPr>
            <a:endParaRPr lang="en-US" sz="2000" dirty="0">
              <a:latin typeface="+mn-lt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Program Control</a:t>
            </a:r>
          </a:p>
        </p:txBody>
      </p:sp>
      <p:sp>
        <p:nvSpPr>
          <p:cNvPr id="37891" name="Rectangle 2051"/>
          <p:cNvSpPr>
            <a:spLocks noGrp="1" noChangeArrowheads="1"/>
          </p:cNvSpPr>
          <p:nvPr>
            <p:ph idx="1"/>
          </p:nvPr>
        </p:nvSpPr>
        <p:spPr>
          <a:xfrm>
            <a:off x="1547813" y="1973263"/>
            <a:ext cx="2817812" cy="4048125"/>
          </a:xfrm>
        </p:spPr>
        <p:txBody>
          <a:bodyPr/>
          <a:lstStyle/>
          <a:p>
            <a:pPr eaLnBrk="1" hangingPunct="1"/>
            <a:r>
              <a:rPr lang="en-US" b="1"/>
              <a:t>Sequence</a:t>
            </a:r>
          </a:p>
          <a:p>
            <a:pPr eaLnBrk="1" hangingPunct="1"/>
            <a:endParaRPr lang="en-US" b="1"/>
          </a:p>
          <a:p>
            <a:pPr eaLnBrk="1" hangingPunct="1"/>
            <a:r>
              <a:rPr lang="en-US" b="1"/>
              <a:t>Selection</a:t>
            </a:r>
          </a:p>
          <a:p>
            <a:pPr eaLnBrk="1" hangingPunct="1"/>
            <a:endParaRPr lang="en-US" b="1"/>
          </a:p>
          <a:p>
            <a:pPr eaLnBrk="1" hangingPunct="1"/>
            <a:endParaRPr lang="en-US" b="1"/>
          </a:p>
          <a:p>
            <a:pPr eaLnBrk="1" hangingPunct="1"/>
            <a:r>
              <a:rPr lang="en-US" b="1"/>
              <a:t>Repetition</a:t>
            </a:r>
          </a:p>
          <a:p>
            <a:pPr eaLnBrk="1" hangingPunct="1"/>
            <a:endParaRPr lang="en-US" b="1"/>
          </a:p>
        </p:txBody>
      </p:sp>
      <p:grpSp>
        <p:nvGrpSpPr>
          <p:cNvPr id="37892" name="Group 2100"/>
          <p:cNvGrpSpPr>
            <a:grpSpLocks/>
          </p:cNvGrpSpPr>
          <p:nvPr/>
        </p:nvGrpSpPr>
        <p:grpSpPr bwMode="auto">
          <a:xfrm>
            <a:off x="4645025" y="1743075"/>
            <a:ext cx="2644775" cy="4391025"/>
            <a:chOff x="3069" y="1461"/>
            <a:chExt cx="1666" cy="2766"/>
          </a:xfrm>
        </p:grpSpPr>
        <p:sp>
          <p:nvSpPr>
            <p:cNvPr id="37893" name="Rectangle 2097"/>
            <p:cNvSpPr>
              <a:spLocks noChangeArrowheads="1"/>
            </p:cNvSpPr>
            <p:nvPr/>
          </p:nvSpPr>
          <p:spPr bwMode="auto">
            <a:xfrm>
              <a:off x="3069" y="1461"/>
              <a:ext cx="1666" cy="2766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grpSp>
          <p:nvGrpSpPr>
            <p:cNvPr id="37894" name="Group 2093"/>
            <p:cNvGrpSpPr>
              <a:grpSpLocks/>
            </p:cNvGrpSpPr>
            <p:nvPr/>
          </p:nvGrpSpPr>
          <p:grpSpPr bwMode="auto">
            <a:xfrm>
              <a:off x="3245" y="2037"/>
              <a:ext cx="1344" cy="816"/>
              <a:chOff x="1920" y="1776"/>
              <a:chExt cx="1344" cy="816"/>
            </a:xfrm>
          </p:grpSpPr>
          <p:grpSp>
            <p:nvGrpSpPr>
              <p:cNvPr id="37914" name="Group 2069"/>
              <p:cNvGrpSpPr>
                <a:grpSpLocks/>
              </p:cNvGrpSpPr>
              <p:nvPr/>
            </p:nvGrpSpPr>
            <p:grpSpPr bwMode="auto">
              <a:xfrm>
                <a:off x="1920" y="1776"/>
                <a:ext cx="1344" cy="816"/>
                <a:chOff x="2256" y="1680"/>
                <a:chExt cx="1344" cy="816"/>
              </a:xfrm>
            </p:grpSpPr>
            <p:sp>
              <p:nvSpPr>
                <p:cNvPr id="37917" name="AutoShape 2053"/>
                <p:cNvSpPr>
                  <a:spLocks noChangeArrowheads="1"/>
                </p:cNvSpPr>
                <p:nvPr/>
              </p:nvSpPr>
              <p:spPr bwMode="auto">
                <a:xfrm>
                  <a:off x="2688" y="1824"/>
                  <a:ext cx="480" cy="192"/>
                </a:xfrm>
                <a:prstGeom prst="flowChartDecision">
                  <a:avLst/>
                </a:prstGeom>
                <a:solidFill>
                  <a:srgbClr val="FFFFFF"/>
                </a:solidFill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7918" name="AutoShape 2054"/>
                <p:cNvSpPr>
                  <a:spLocks noChangeArrowheads="1"/>
                </p:cNvSpPr>
                <p:nvPr/>
              </p:nvSpPr>
              <p:spPr bwMode="auto">
                <a:xfrm>
                  <a:off x="2256" y="2064"/>
                  <a:ext cx="336" cy="144"/>
                </a:xfrm>
                <a:prstGeom prst="flowChartProcess">
                  <a:avLst/>
                </a:prstGeom>
                <a:solidFill>
                  <a:srgbClr val="FFFFFF"/>
                </a:solidFill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7919" name="AutoShape 2055"/>
                <p:cNvSpPr>
                  <a:spLocks noChangeArrowheads="1"/>
                </p:cNvSpPr>
                <p:nvPr/>
              </p:nvSpPr>
              <p:spPr bwMode="auto">
                <a:xfrm>
                  <a:off x="3264" y="2064"/>
                  <a:ext cx="336" cy="144"/>
                </a:xfrm>
                <a:prstGeom prst="flowChartProcess">
                  <a:avLst/>
                </a:prstGeom>
                <a:solidFill>
                  <a:srgbClr val="FFFFFF"/>
                </a:solidFill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7920" name="Line 2056"/>
                <p:cNvSpPr>
                  <a:spLocks noChangeShapeType="1"/>
                </p:cNvSpPr>
                <p:nvPr/>
              </p:nvSpPr>
              <p:spPr bwMode="auto">
                <a:xfrm flipH="1">
                  <a:off x="2448" y="1920"/>
                  <a:ext cx="24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7921" name="Line 2057"/>
                <p:cNvSpPr>
                  <a:spLocks noChangeShapeType="1"/>
                </p:cNvSpPr>
                <p:nvPr/>
              </p:nvSpPr>
              <p:spPr bwMode="auto">
                <a:xfrm>
                  <a:off x="3168" y="1920"/>
                  <a:ext cx="24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7922" name="Line 2058"/>
                <p:cNvSpPr>
                  <a:spLocks noChangeShapeType="1"/>
                </p:cNvSpPr>
                <p:nvPr/>
              </p:nvSpPr>
              <p:spPr bwMode="auto">
                <a:xfrm>
                  <a:off x="2448" y="1920"/>
                  <a:ext cx="0" cy="14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7923" name="Line 2059"/>
                <p:cNvSpPr>
                  <a:spLocks noChangeShapeType="1"/>
                </p:cNvSpPr>
                <p:nvPr/>
              </p:nvSpPr>
              <p:spPr bwMode="auto">
                <a:xfrm>
                  <a:off x="3408" y="1920"/>
                  <a:ext cx="0" cy="14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7924" name="Line 2063"/>
                <p:cNvSpPr>
                  <a:spLocks noChangeShapeType="1"/>
                </p:cNvSpPr>
                <p:nvPr/>
              </p:nvSpPr>
              <p:spPr bwMode="auto">
                <a:xfrm>
                  <a:off x="2928" y="1680"/>
                  <a:ext cx="0" cy="14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7925" name="Line 2064"/>
                <p:cNvSpPr>
                  <a:spLocks noChangeShapeType="1"/>
                </p:cNvSpPr>
                <p:nvPr/>
              </p:nvSpPr>
              <p:spPr bwMode="auto">
                <a:xfrm>
                  <a:off x="2448" y="2208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7926" name="Line 2065"/>
                <p:cNvSpPr>
                  <a:spLocks noChangeShapeType="1"/>
                </p:cNvSpPr>
                <p:nvPr/>
              </p:nvSpPr>
              <p:spPr bwMode="auto">
                <a:xfrm>
                  <a:off x="3408" y="2208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7927" name="Line 2066"/>
                <p:cNvSpPr>
                  <a:spLocks noChangeShapeType="1"/>
                </p:cNvSpPr>
                <p:nvPr/>
              </p:nvSpPr>
              <p:spPr bwMode="auto">
                <a:xfrm>
                  <a:off x="2448" y="2304"/>
                  <a:ext cx="48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7928" name="Line 2067"/>
                <p:cNvSpPr>
                  <a:spLocks noChangeShapeType="1"/>
                </p:cNvSpPr>
                <p:nvPr/>
              </p:nvSpPr>
              <p:spPr bwMode="auto">
                <a:xfrm flipH="1">
                  <a:off x="2928" y="2304"/>
                  <a:ext cx="48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7929" name="Line 2068"/>
                <p:cNvSpPr>
                  <a:spLocks noChangeShapeType="1"/>
                </p:cNvSpPr>
                <p:nvPr/>
              </p:nvSpPr>
              <p:spPr bwMode="auto">
                <a:xfrm>
                  <a:off x="2928" y="2304"/>
                  <a:ext cx="0" cy="1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37915" name="Text Box 2070"/>
              <p:cNvSpPr txBox="1">
                <a:spLocks noChangeArrowheads="1"/>
              </p:cNvSpPr>
              <p:nvPr/>
            </p:nvSpPr>
            <p:spPr bwMode="auto">
              <a:xfrm>
                <a:off x="2832" y="1824"/>
                <a:ext cx="336" cy="173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200" b="1" i="1">
                    <a:latin typeface="Times New Roman" pitchFamily="-65" charset="0"/>
                  </a:rPr>
                  <a:t>yes</a:t>
                </a:r>
                <a:endParaRPr lang="en-US" sz="2400" b="1" i="1">
                  <a:latin typeface="Times New Roman" pitchFamily="-65" charset="0"/>
                </a:endParaRPr>
              </a:p>
            </p:txBody>
          </p:sp>
          <p:sp>
            <p:nvSpPr>
              <p:cNvPr id="37916" name="Text Box 2071"/>
              <p:cNvSpPr txBox="1">
                <a:spLocks noChangeArrowheads="1"/>
              </p:cNvSpPr>
              <p:nvPr/>
            </p:nvSpPr>
            <p:spPr bwMode="auto">
              <a:xfrm>
                <a:off x="2112" y="1824"/>
                <a:ext cx="336" cy="173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200" b="1" i="1">
                    <a:latin typeface="Times New Roman" pitchFamily="-65" charset="0"/>
                  </a:rPr>
                  <a:t>no</a:t>
                </a:r>
                <a:endParaRPr lang="en-US" sz="2400" b="1" i="1">
                  <a:latin typeface="Times New Roman" pitchFamily="-65" charset="0"/>
                </a:endParaRPr>
              </a:p>
            </p:txBody>
          </p:sp>
        </p:grpSp>
        <p:grpSp>
          <p:nvGrpSpPr>
            <p:cNvPr id="37895" name="Group 2092"/>
            <p:cNvGrpSpPr>
              <a:grpSpLocks/>
            </p:cNvGrpSpPr>
            <p:nvPr/>
          </p:nvGrpSpPr>
          <p:grpSpPr bwMode="auto">
            <a:xfrm>
              <a:off x="3425" y="3021"/>
              <a:ext cx="1008" cy="1152"/>
              <a:chOff x="2208" y="2688"/>
              <a:chExt cx="1008" cy="1152"/>
            </a:xfrm>
          </p:grpSpPr>
          <p:sp>
            <p:nvSpPr>
              <p:cNvPr id="37900" name="Line 2072"/>
              <p:cNvSpPr>
                <a:spLocks noChangeShapeType="1"/>
              </p:cNvSpPr>
              <p:nvPr/>
            </p:nvSpPr>
            <p:spPr bwMode="auto">
              <a:xfrm>
                <a:off x="2592" y="2688"/>
                <a:ext cx="0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901" name="AutoShape 2073"/>
              <p:cNvSpPr>
                <a:spLocks noChangeArrowheads="1"/>
              </p:cNvSpPr>
              <p:nvPr/>
            </p:nvSpPr>
            <p:spPr bwMode="auto">
              <a:xfrm>
                <a:off x="2352" y="2832"/>
                <a:ext cx="480" cy="288"/>
              </a:xfrm>
              <a:prstGeom prst="flowChartDecision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902" name="Line 2074"/>
              <p:cNvSpPr>
                <a:spLocks noChangeShapeType="1"/>
              </p:cNvSpPr>
              <p:nvPr/>
            </p:nvSpPr>
            <p:spPr bwMode="auto">
              <a:xfrm>
                <a:off x="2592" y="3120"/>
                <a:ext cx="0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903" name="AutoShape 2075"/>
              <p:cNvSpPr>
                <a:spLocks noChangeArrowheads="1"/>
              </p:cNvSpPr>
              <p:nvPr/>
            </p:nvSpPr>
            <p:spPr bwMode="auto">
              <a:xfrm>
                <a:off x="2352" y="3264"/>
                <a:ext cx="480" cy="240"/>
              </a:xfrm>
              <a:prstGeom prst="flowChartProcess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904" name="Line 2077"/>
              <p:cNvSpPr>
                <a:spLocks noChangeShapeType="1"/>
              </p:cNvSpPr>
              <p:nvPr/>
            </p:nvSpPr>
            <p:spPr bwMode="auto">
              <a:xfrm>
                <a:off x="2592" y="3504"/>
                <a:ext cx="0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905" name="Line 2078"/>
              <p:cNvSpPr>
                <a:spLocks noChangeShapeType="1"/>
              </p:cNvSpPr>
              <p:nvPr/>
            </p:nvSpPr>
            <p:spPr bwMode="auto">
              <a:xfrm flipH="1">
                <a:off x="2208" y="3648"/>
                <a:ext cx="38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906" name="Line 2079"/>
              <p:cNvSpPr>
                <a:spLocks noChangeShapeType="1"/>
              </p:cNvSpPr>
              <p:nvPr/>
            </p:nvSpPr>
            <p:spPr bwMode="auto">
              <a:xfrm flipV="1">
                <a:off x="2208" y="2976"/>
                <a:ext cx="0" cy="67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907" name="Line 2080"/>
              <p:cNvSpPr>
                <a:spLocks noChangeShapeType="1"/>
              </p:cNvSpPr>
              <p:nvPr/>
            </p:nvSpPr>
            <p:spPr bwMode="auto">
              <a:xfrm>
                <a:off x="2208" y="2976"/>
                <a:ext cx="1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908" name="Text Box 2081"/>
              <p:cNvSpPr txBox="1">
                <a:spLocks noChangeArrowheads="1"/>
              </p:cNvSpPr>
              <p:nvPr/>
            </p:nvSpPr>
            <p:spPr bwMode="auto">
              <a:xfrm>
                <a:off x="2688" y="3072"/>
                <a:ext cx="336" cy="173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200" b="1" i="1">
                    <a:latin typeface="Times New Roman" pitchFamily="-65" charset="0"/>
                  </a:rPr>
                  <a:t>yes</a:t>
                </a:r>
              </a:p>
            </p:txBody>
          </p:sp>
          <p:sp>
            <p:nvSpPr>
              <p:cNvPr id="37909" name="Line 2082"/>
              <p:cNvSpPr>
                <a:spLocks noChangeShapeType="1"/>
              </p:cNvSpPr>
              <p:nvPr/>
            </p:nvSpPr>
            <p:spPr bwMode="auto">
              <a:xfrm>
                <a:off x="2832" y="2976"/>
                <a:ext cx="38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910" name="Line 2083"/>
              <p:cNvSpPr>
                <a:spLocks noChangeShapeType="1"/>
              </p:cNvSpPr>
              <p:nvPr/>
            </p:nvSpPr>
            <p:spPr bwMode="auto">
              <a:xfrm flipH="1">
                <a:off x="3216" y="2976"/>
                <a:ext cx="0" cy="7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911" name="Line 2084"/>
              <p:cNvSpPr>
                <a:spLocks noChangeShapeType="1"/>
              </p:cNvSpPr>
              <p:nvPr/>
            </p:nvSpPr>
            <p:spPr bwMode="auto">
              <a:xfrm flipH="1">
                <a:off x="2592" y="37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912" name="Line 2085"/>
              <p:cNvSpPr>
                <a:spLocks noChangeShapeType="1"/>
              </p:cNvSpPr>
              <p:nvPr/>
            </p:nvSpPr>
            <p:spPr bwMode="auto">
              <a:xfrm>
                <a:off x="2592" y="3744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913" name="Text Box 2086"/>
              <p:cNvSpPr txBox="1">
                <a:spLocks noChangeArrowheads="1"/>
              </p:cNvSpPr>
              <p:nvPr/>
            </p:nvSpPr>
            <p:spPr bwMode="auto">
              <a:xfrm>
                <a:off x="2880" y="2784"/>
                <a:ext cx="336" cy="173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200" b="1" i="1">
                    <a:latin typeface="Times New Roman" pitchFamily="-65" charset="0"/>
                  </a:rPr>
                  <a:t>no</a:t>
                </a:r>
              </a:p>
            </p:txBody>
          </p:sp>
        </p:grpSp>
        <p:grpSp>
          <p:nvGrpSpPr>
            <p:cNvPr id="37896" name="Group 2094"/>
            <p:cNvGrpSpPr>
              <a:grpSpLocks/>
            </p:cNvGrpSpPr>
            <p:nvPr/>
          </p:nvGrpSpPr>
          <p:grpSpPr bwMode="auto">
            <a:xfrm>
              <a:off x="3704" y="1521"/>
              <a:ext cx="432" cy="432"/>
              <a:chOff x="2400" y="1200"/>
              <a:chExt cx="432" cy="432"/>
            </a:xfrm>
          </p:grpSpPr>
          <p:sp>
            <p:nvSpPr>
              <p:cNvPr id="37897" name="AutoShape 2088"/>
              <p:cNvSpPr>
                <a:spLocks noChangeArrowheads="1"/>
              </p:cNvSpPr>
              <p:nvPr/>
            </p:nvSpPr>
            <p:spPr bwMode="auto">
              <a:xfrm>
                <a:off x="2400" y="1344"/>
                <a:ext cx="432" cy="144"/>
              </a:xfrm>
              <a:prstGeom prst="flowChartProcess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898" name="Line 2090"/>
              <p:cNvSpPr>
                <a:spLocks noChangeShapeType="1"/>
              </p:cNvSpPr>
              <p:nvPr/>
            </p:nvSpPr>
            <p:spPr bwMode="auto">
              <a:xfrm>
                <a:off x="2592" y="1200"/>
                <a:ext cx="0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899" name="Line 2091"/>
              <p:cNvSpPr>
                <a:spLocks noChangeShapeType="1"/>
              </p:cNvSpPr>
              <p:nvPr/>
            </p:nvSpPr>
            <p:spPr bwMode="auto">
              <a:xfrm>
                <a:off x="2592" y="1488"/>
                <a:ext cx="0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38" name="Group 63"/>
          <p:cNvGrpSpPr>
            <a:grpSpLocks/>
          </p:cNvGrpSpPr>
          <p:nvPr/>
        </p:nvGrpSpPr>
        <p:grpSpPr bwMode="auto">
          <a:xfrm>
            <a:off x="3646488" y="2600325"/>
            <a:ext cx="2411412" cy="3571875"/>
            <a:chOff x="3335" y="1476"/>
            <a:chExt cx="1519" cy="2250"/>
          </a:xfrm>
        </p:grpSpPr>
        <p:sp>
          <p:nvSpPr>
            <p:cNvPr id="39942" name="AutoShape 46" descr="Boole"/>
            <p:cNvSpPr>
              <a:spLocks noChangeAspect="1" noChangeArrowheads="1"/>
            </p:cNvSpPr>
            <p:nvPr/>
          </p:nvSpPr>
          <p:spPr bwMode="auto">
            <a:xfrm>
              <a:off x="3335" y="1524"/>
              <a:ext cx="1210" cy="14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943" name="AutoShape 48"/>
            <p:cNvSpPr>
              <a:spLocks noChangeArrowheads="1"/>
            </p:cNvSpPr>
            <p:nvPr/>
          </p:nvSpPr>
          <p:spPr bwMode="auto">
            <a:xfrm>
              <a:off x="3405" y="1734"/>
              <a:ext cx="966" cy="792"/>
            </a:xfrm>
            <a:prstGeom prst="flowChartDecision">
              <a:avLst/>
            </a:prstGeom>
            <a:solidFill>
              <a:schemeClr val="bg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i="1"/>
                <a:t>Is the </a:t>
              </a:r>
            </a:p>
            <a:p>
              <a:pPr algn="ctr"/>
              <a:r>
                <a:rPr lang="en-US" i="1"/>
                <a:t>condition </a:t>
              </a:r>
            </a:p>
            <a:p>
              <a:pPr algn="ctr"/>
              <a:r>
                <a:rPr lang="en-US" i="1"/>
                <a:t>true?</a:t>
              </a:r>
            </a:p>
          </p:txBody>
        </p:sp>
        <p:sp>
          <p:nvSpPr>
            <p:cNvPr id="39944" name="AutoShape 49"/>
            <p:cNvSpPr>
              <a:spLocks noChangeArrowheads="1"/>
            </p:cNvSpPr>
            <p:nvPr/>
          </p:nvSpPr>
          <p:spPr bwMode="auto">
            <a:xfrm>
              <a:off x="3579" y="2862"/>
              <a:ext cx="672" cy="384"/>
            </a:xfrm>
            <a:prstGeom prst="flowChartProcess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i="1"/>
                <a:t>Execute</a:t>
              </a:r>
            </a:p>
            <a:p>
              <a:pPr algn="ctr"/>
              <a:r>
                <a:rPr lang="en-US" i="1"/>
                <a:t>Action 1</a:t>
              </a:r>
            </a:p>
          </p:txBody>
        </p:sp>
        <p:sp>
          <p:nvSpPr>
            <p:cNvPr id="39945" name="Line 50"/>
            <p:cNvSpPr>
              <a:spLocks noChangeShapeType="1"/>
            </p:cNvSpPr>
            <p:nvPr/>
          </p:nvSpPr>
          <p:spPr bwMode="auto">
            <a:xfrm>
              <a:off x="3885" y="1476"/>
              <a:ext cx="0" cy="258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946" name="Line 51"/>
            <p:cNvSpPr>
              <a:spLocks noChangeShapeType="1"/>
            </p:cNvSpPr>
            <p:nvPr/>
          </p:nvSpPr>
          <p:spPr bwMode="auto">
            <a:xfrm>
              <a:off x="4374" y="2124"/>
              <a:ext cx="48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947" name="Line 52"/>
            <p:cNvSpPr>
              <a:spLocks noChangeShapeType="1"/>
            </p:cNvSpPr>
            <p:nvPr/>
          </p:nvSpPr>
          <p:spPr bwMode="auto">
            <a:xfrm>
              <a:off x="4842" y="2118"/>
              <a:ext cx="0" cy="138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948" name="Line 53"/>
            <p:cNvSpPr>
              <a:spLocks noChangeShapeType="1"/>
            </p:cNvSpPr>
            <p:nvPr/>
          </p:nvSpPr>
          <p:spPr bwMode="auto">
            <a:xfrm>
              <a:off x="3900" y="3498"/>
              <a:ext cx="942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949" name="Line 54"/>
            <p:cNvSpPr>
              <a:spLocks noChangeShapeType="1"/>
            </p:cNvSpPr>
            <p:nvPr/>
          </p:nvSpPr>
          <p:spPr bwMode="auto">
            <a:xfrm>
              <a:off x="3897" y="3246"/>
              <a:ext cx="0" cy="48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950" name="Line 55"/>
            <p:cNvSpPr>
              <a:spLocks noChangeShapeType="1"/>
            </p:cNvSpPr>
            <p:nvPr/>
          </p:nvSpPr>
          <p:spPr bwMode="auto">
            <a:xfrm>
              <a:off x="3897" y="2526"/>
              <a:ext cx="0" cy="33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951" name="Text Box 56"/>
            <p:cNvSpPr txBox="1">
              <a:spLocks noChangeArrowheads="1"/>
            </p:cNvSpPr>
            <p:nvPr/>
          </p:nvSpPr>
          <p:spPr bwMode="auto">
            <a:xfrm>
              <a:off x="4363" y="1800"/>
              <a:ext cx="39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 pitchFamily="-65" charset="0"/>
                </a:rPr>
                <a:t>No</a:t>
              </a:r>
            </a:p>
          </p:txBody>
        </p:sp>
        <p:sp>
          <p:nvSpPr>
            <p:cNvPr id="39952" name="Text Box 57"/>
            <p:cNvSpPr txBox="1">
              <a:spLocks noChangeArrowheads="1"/>
            </p:cNvSpPr>
            <p:nvPr/>
          </p:nvSpPr>
          <p:spPr bwMode="auto">
            <a:xfrm>
              <a:off x="3471" y="2466"/>
              <a:ext cx="38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 pitchFamily="-65" charset="0"/>
                </a:rPr>
                <a:t>Yes</a:t>
              </a:r>
            </a:p>
          </p:txBody>
        </p:sp>
      </p:grpSp>
      <p:sp>
        <p:nvSpPr>
          <p:cNvPr id="39939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Selection:    If – Then</a:t>
            </a:r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1041400" y="2673350"/>
            <a:ext cx="1981200" cy="246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1"/>
              </a:buClr>
            </a:pPr>
            <a:r>
              <a:rPr kumimoji="1" lang="en-US" sz="2000">
                <a:latin typeface="Times New Roman" pitchFamily="-65" charset="0"/>
              </a:rPr>
              <a:t>If </a:t>
            </a:r>
            <a:r>
              <a:rPr kumimoji="1" lang="en-US" sz="2000" i="1">
                <a:latin typeface="Times New Roman" pitchFamily="-65" charset="0"/>
              </a:rPr>
              <a:t>condition</a:t>
            </a:r>
            <a:r>
              <a:rPr kumimoji="1" lang="en-US" sz="2000">
                <a:latin typeface="Times New Roman" pitchFamily="-65" charset="0"/>
              </a:rPr>
              <a:t> Then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1"/>
              </a:buClr>
            </a:pPr>
            <a:r>
              <a:rPr kumimoji="1" lang="en-US" sz="2000">
                <a:latin typeface="Times New Roman" pitchFamily="-65" charset="0"/>
              </a:rPr>
              <a:t>    Action </a:t>
            </a:r>
            <a:r>
              <a:rPr kumimoji="1" lang="en-US"/>
              <a:t>1</a:t>
            </a:r>
            <a:endParaRPr kumimoji="1" lang="en-US" sz="2000">
              <a:latin typeface="Times New Roman" pitchFamily="-65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1"/>
              </a:buClr>
            </a:pPr>
            <a:r>
              <a:rPr kumimoji="1" lang="en-US" sz="2000">
                <a:latin typeface="Times New Roman" pitchFamily="-65" charset="0"/>
              </a:rPr>
              <a:t>End If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1"/>
              </a:buClr>
            </a:pPr>
            <a:endParaRPr kumimoji="1" lang="en-US" sz="2000">
              <a:latin typeface="Times New Roman" pitchFamily="-65" charset="0"/>
            </a:endParaRPr>
          </a:p>
        </p:txBody>
      </p:sp>
      <p:sp>
        <p:nvSpPr>
          <p:cNvPr id="39941" name="AutoShape 6" descr="Boole"/>
          <p:cNvSpPr>
            <a:spLocks noChangeAspect="1" noChangeArrowheads="1"/>
          </p:cNvSpPr>
          <p:nvPr/>
        </p:nvSpPr>
        <p:spPr bwMode="auto">
          <a:xfrm>
            <a:off x="3611563" y="2286000"/>
            <a:ext cx="192087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986" name="Group 63"/>
          <p:cNvGrpSpPr>
            <a:grpSpLocks/>
          </p:cNvGrpSpPr>
          <p:nvPr/>
        </p:nvGrpSpPr>
        <p:grpSpPr bwMode="auto">
          <a:xfrm>
            <a:off x="3646488" y="2600325"/>
            <a:ext cx="2763837" cy="3571875"/>
            <a:chOff x="3335" y="1476"/>
            <a:chExt cx="1741" cy="2250"/>
          </a:xfrm>
        </p:grpSpPr>
        <p:sp>
          <p:nvSpPr>
            <p:cNvPr id="41990" name="AutoShape 46" descr="Boole"/>
            <p:cNvSpPr>
              <a:spLocks noChangeAspect="1" noChangeArrowheads="1"/>
            </p:cNvSpPr>
            <p:nvPr/>
          </p:nvSpPr>
          <p:spPr bwMode="auto">
            <a:xfrm>
              <a:off x="3335" y="1524"/>
              <a:ext cx="1210" cy="14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991" name="AutoShape 48"/>
            <p:cNvSpPr>
              <a:spLocks noChangeArrowheads="1"/>
            </p:cNvSpPr>
            <p:nvPr/>
          </p:nvSpPr>
          <p:spPr bwMode="auto">
            <a:xfrm>
              <a:off x="3405" y="1734"/>
              <a:ext cx="966" cy="792"/>
            </a:xfrm>
            <a:prstGeom prst="flowChartDecision">
              <a:avLst/>
            </a:prstGeom>
            <a:solidFill>
              <a:schemeClr val="bg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i="1"/>
                <a:t>Is the </a:t>
              </a:r>
            </a:p>
            <a:p>
              <a:pPr algn="ctr"/>
              <a:r>
                <a:rPr lang="en-US" i="1"/>
                <a:t>condition </a:t>
              </a:r>
            </a:p>
            <a:p>
              <a:pPr algn="ctr"/>
              <a:r>
                <a:rPr lang="en-US" i="1"/>
                <a:t>true?</a:t>
              </a:r>
            </a:p>
          </p:txBody>
        </p:sp>
        <p:sp>
          <p:nvSpPr>
            <p:cNvPr id="41992" name="AutoShape 49"/>
            <p:cNvSpPr>
              <a:spLocks noChangeArrowheads="1"/>
            </p:cNvSpPr>
            <p:nvPr/>
          </p:nvSpPr>
          <p:spPr bwMode="auto">
            <a:xfrm>
              <a:off x="3579" y="2862"/>
              <a:ext cx="672" cy="384"/>
            </a:xfrm>
            <a:prstGeom prst="flowChartProcess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i="1"/>
                <a:t>Execute</a:t>
              </a:r>
            </a:p>
            <a:p>
              <a:pPr algn="ctr"/>
              <a:r>
                <a:rPr lang="en-US" i="1"/>
                <a:t>Action 1</a:t>
              </a:r>
            </a:p>
          </p:txBody>
        </p:sp>
        <p:sp>
          <p:nvSpPr>
            <p:cNvPr id="41993" name="Line 50"/>
            <p:cNvSpPr>
              <a:spLocks noChangeShapeType="1"/>
            </p:cNvSpPr>
            <p:nvPr/>
          </p:nvSpPr>
          <p:spPr bwMode="auto">
            <a:xfrm>
              <a:off x="3885" y="1476"/>
              <a:ext cx="0" cy="258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994" name="Line 51"/>
            <p:cNvSpPr>
              <a:spLocks noChangeShapeType="1"/>
            </p:cNvSpPr>
            <p:nvPr/>
          </p:nvSpPr>
          <p:spPr bwMode="auto">
            <a:xfrm>
              <a:off x="4374" y="2124"/>
              <a:ext cx="48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995" name="Line 52"/>
            <p:cNvSpPr>
              <a:spLocks noChangeShapeType="1"/>
            </p:cNvSpPr>
            <p:nvPr/>
          </p:nvSpPr>
          <p:spPr bwMode="auto">
            <a:xfrm>
              <a:off x="4842" y="2118"/>
              <a:ext cx="0" cy="138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996" name="Line 53"/>
            <p:cNvSpPr>
              <a:spLocks noChangeShapeType="1"/>
            </p:cNvSpPr>
            <p:nvPr/>
          </p:nvSpPr>
          <p:spPr bwMode="auto">
            <a:xfrm>
              <a:off x="3900" y="3498"/>
              <a:ext cx="942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997" name="Line 54"/>
            <p:cNvSpPr>
              <a:spLocks noChangeShapeType="1"/>
            </p:cNvSpPr>
            <p:nvPr/>
          </p:nvSpPr>
          <p:spPr bwMode="auto">
            <a:xfrm>
              <a:off x="3897" y="3246"/>
              <a:ext cx="0" cy="48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998" name="Line 55"/>
            <p:cNvSpPr>
              <a:spLocks noChangeShapeType="1"/>
            </p:cNvSpPr>
            <p:nvPr/>
          </p:nvSpPr>
          <p:spPr bwMode="auto">
            <a:xfrm>
              <a:off x="3897" y="2526"/>
              <a:ext cx="0" cy="33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999" name="Text Box 56"/>
            <p:cNvSpPr txBox="1">
              <a:spLocks noChangeArrowheads="1"/>
            </p:cNvSpPr>
            <p:nvPr/>
          </p:nvSpPr>
          <p:spPr bwMode="auto">
            <a:xfrm>
              <a:off x="4363" y="1800"/>
              <a:ext cx="39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 pitchFamily="-65" charset="0"/>
                </a:rPr>
                <a:t>No</a:t>
              </a:r>
            </a:p>
          </p:txBody>
        </p:sp>
        <p:sp>
          <p:nvSpPr>
            <p:cNvPr id="42000" name="Text Box 57"/>
            <p:cNvSpPr txBox="1">
              <a:spLocks noChangeArrowheads="1"/>
            </p:cNvSpPr>
            <p:nvPr/>
          </p:nvSpPr>
          <p:spPr bwMode="auto">
            <a:xfrm>
              <a:off x="3471" y="2466"/>
              <a:ext cx="38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 pitchFamily="-65" charset="0"/>
                </a:rPr>
                <a:t>Yes</a:t>
              </a:r>
            </a:p>
          </p:txBody>
        </p:sp>
        <p:sp>
          <p:nvSpPr>
            <p:cNvPr id="42001" name="AutoShape 59"/>
            <p:cNvSpPr>
              <a:spLocks noChangeArrowheads="1"/>
            </p:cNvSpPr>
            <p:nvPr/>
          </p:nvSpPr>
          <p:spPr bwMode="auto">
            <a:xfrm>
              <a:off x="4404" y="2859"/>
              <a:ext cx="672" cy="384"/>
            </a:xfrm>
            <a:prstGeom prst="flowChartProcess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i="1"/>
                <a:t>Execute</a:t>
              </a:r>
            </a:p>
            <a:p>
              <a:pPr algn="ctr"/>
              <a:r>
                <a:rPr lang="en-US" i="1"/>
                <a:t>Action 2</a:t>
              </a:r>
            </a:p>
          </p:txBody>
        </p:sp>
      </p:grpSp>
      <p:sp>
        <p:nvSpPr>
          <p:cNvPr id="41987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Selection:   If – Then – Else</a:t>
            </a:r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1041400" y="2673350"/>
            <a:ext cx="1981200" cy="246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1"/>
              </a:buClr>
            </a:pPr>
            <a:r>
              <a:rPr kumimoji="1" lang="en-US" sz="2000">
                <a:latin typeface="Times New Roman" pitchFamily="-65" charset="0"/>
              </a:rPr>
              <a:t>If </a:t>
            </a:r>
            <a:r>
              <a:rPr kumimoji="1" lang="en-US" sz="2000" i="1">
                <a:latin typeface="Times New Roman" pitchFamily="-65" charset="0"/>
              </a:rPr>
              <a:t>condition</a:t>
            </a:r>
            <a:r>
              <a:rPr kumimoji="1" lang="en-US" sz="2000">
                <a:latin typeface="Times New Roman" pitchFamily="-65" charset="0"/>
              </a:rPr>
              <a:t> Then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1"/>
              </a:buClr>
            </a:pPr>
            <a:r>
              <a:rPr kumimoji="1" lang="en-US" sz="2000">
                <a:latin typeface="Times New Roman" pitchFamily="-65" charset="0"/>
              </a:rPr>
              <a:t>    Action </a:t>
            </a:r>
            <a:r>
              <a:rPr kumimoji="1" lang="en-US"/>
              <a:t>1</a:t>
            </a:r>
            <a:endParaRPr kumimoji="1" lang="en-US" sz="2000">
              <a:latin typeface="Times New Roman" pitchFamily="-65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1"/>
              </a:buClr>
            </a:pPr>
            <a:r>
              <a:rPr kumimoji="1" lang="en-US" sz="2000">
                <a:latin typeface="Times New Roman" pitchFamily="-65" charset="0"/>
              </a:rPr>
              <a:t>Else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1"/>
              </a:buClr>
            </a:pPr>
            <a:r>
              <a:rPr kumimoji="1" lang="en-US" sz="2000">
                <a:latin typeface="Times New Roman" pitchFamily="-65" charset="0"/>
              </a:rPr>
              <a:t>    Action 2</a:t>
            </a:r>
            <a:endParaRPr kumimoji="1" lang="en-US" sz="2000" i="1">
              <a:latin typeface="Times New Roman" pitchFamily="-65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1"/>
              </a:buClr>
            </a:pPr>
            <a:r>
              <a:rPr kumimoji="1" lang="en-US" sz="2000">
                <a:latin typeface="Times New Roman" pitchFamily="-65" charset="0"/>
              </a:rPr>
              <a:t>End If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1"/>
              </a:buClr>
            </a:pPr>
            <a:endParaRPr kumimoji="1" lang="en-US" sz="2000">
              <a:latin typeface="Times New Roman" pitchFamily="-65" charset="0"/>
            </a:endParaRPr>
          </a:p>
        </p:txBody>
      </p:sp>
      <p:sp>
        <p:nvSpPr>
          <p:cNvPr id="41989" name="AutoShape 6" descr="Boole"/>
          <p:cNvSpPr>
            <a:spLocks noChangeAspect="1" noChangeArrowheads="1"/>
          </p:cNvSpPr>
          <p:nvPr/>
        </p:nvSpPr>
        <p:spPr bwMode="auto">
          <a:xfrm>
            <a:off x="3611563" y="2286000"/>
            <a:ext cx="192087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Selection:  If – Then (variations)</a:t>
            </a:r>
          </a:p>
        </p:txBody>
      </p:sp>
      <p:grpSp>
        <p:nvGrpSpPr>
          <p:cNvPr id="44035" name="Group 51"/>
          <p:cNvGrpSpPr>
            <a:grpSpLocks/>
          </p:cNvGrpSpPr>
          <p:nvPr/>
        </p:nvGrpSpPr>
        <p:grpSpPr bwMode="auto">
          <a:xfrm>
            <a:off x="831850" y="2460625"/>
            <a:ext cx="2081213" cy="3937000"/>
            <a:chOff x="524" y="1550"/>
            <a:chExt cx="1311" cy="2480"/>
          </a:xfrm>
        </p:grpSpPr>
        <p:sp>
          <p:nvSpPr>
            <p:cNvPr id="44074" name="Rectangle 6"/>
            <p:cNvSpPr>
              <a:spLocks noChangeArrowheads="1"/>
            </p:cNvSpPr>
            <p:nvPr/>
          </p:nvSpPr>
          <p:spPr bwMode="auto">
            <a:xfrm>
              <a:off x="524" y="1550"/>
              <a:ext cx="1311" cy="248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44075" name="Group 7"/>
            <p:cNvGrpSpPr>
              <a:grpSpLocks/>
            </p:cNvGrpSpPr>
            <p:nvPr/>
          </p:nvGrpSpPr>
          <p:grpSpPr bwMode="auto">
            <a:xfrm>
              <a:off x="611" y="1718"/>
              <a:ext cx="1152" cy="2112"/>
              <a:chOff x="3840" y="1632"/>
              <a:chExt cx="1152" cy="2112"/>
            </a:xfrm>
          </p:grpSpPr>
          <p:sp>
            <p:nvSpPr>
              <p:cNvPr id="44076" name="AutoShape 8"/>
              <p:cNvSpPr>
                <a:spLocks noChangeArrowheads="1"/>
              </p:cNvSpPr>
              <p:nvPr/>
            </p:nvSpPr>
            <p:spPr bwMode="auto">
              <a:xfrm>
                <a:off x="3840" y="1968"/>
                <a:ext cx="672" cy="384"/>
              </a:xfrm>
              <a:prstGeom prst="flowChartDecision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77" name="AutoShape 9"/>
              <p:cNvSpPr>
                <a:spLocks noChangeArrowheads="1"/>
              </p:cNvSpPr>
              <p:nvPr/>
            </p:nvSpPr>
            <p:spPr bwMode="auto">
              <a:xfrm>
                <a:off x="3840" y="2688"/>
                <a:ext cx="672" cy="384"/>
              </a:xfrm>
              <a:prstGeom prst="flowChartProcess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78" name="Line 10"/>
              <p:cNvSpPr>
                <a:spLocks noChangeShapeType="1"/>
              </p:cNvSpPr>
              <p:nvPr/>
            </p:nvSpPr>
            <p:spPr bwMode="auto">
              <a:xfrm>
                <a:off x="4176" y="1632"/>
                <a:ext cx="0" cy="33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79" name="Line 11"/>
              <p:cNvSpPr>
                <a:spLocks noChangeShapeType="1"/>
              </p:cNvSpPr>
              <p:nvPr/>
            </p:nvSpPr>
            <p:spPr bwMode="auto">
              <a:xfrm>
                <a:off x="4512" y="2160"/>
                <a:ext cx="480" cy="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80" name="Line 12"/>
              <p:cNvSpPr>
                <a:spLocks noChangeShapeType="1"/>
              </p:cNvSpPr>
              <p:nvPr/>
            </p:nvSpPr>
            <p:spPr bwMode="auto">
              <a:xfrm>
                <a:off x="4992" y="2160"/>
                <a:ext cx="0" cy="129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81" name="Line 13"/>
              <p:cNvSpPr>
                <a:spLocks noChangeShapeType="1"/>
              </p:cNvSpPr>
              <p:nvPr/>
            </p:nvSpPr>
            <p:spPr bwMode="auto">
              <a:xfrm>
                <a:off x="4176" y="3456"/>
                <a:ext cx="816" cy="0"/>
              </a:xfrm>
              <a:prstGeom prst="line">
                <a:avLst/>
              </a:prstGeom>
              <a:noFill/>
              <a:ln w="38100">
                <a:solidFill>
                  <a:srgbClr val="FFFFFF"/>
                </a:solidFill>
                <a:round/>
                <a:headEnd type="triangle" w="med" len="med"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82" name="Line 14"/>
              <p:cNvSpPr>
                <a:spLocks noChangeShapeType="1"/>
              </p:cNvSpPr>
              <p:nvPr/>
            </p:nvSpPr>
            <p:spPr bwMode="auto">
              <a:xfrm>
                <a:off x="4176" y="3072"/>
                <a:ext cx="0" cy="672"/>
              </a:xfrm>
              <a:prstGeom prst="line">
                <a:avLst/>
              </a:prstGeom>
              <a:noFill/>
              <a:ln w="38100">
                <a:solidFill>
                  <a:srgbClr val="FFFFFF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83" name="Line 15"/>
              <p:cNvSpPr>
                <a:spLocks noChangeShapeType="1"/>
              </p:cNvSpPr>
              <p:nvPr/>
            </p:nvSpPr>
            <p:spPr bwMode="auto">
              <a:xfrm>
                <a:off x="4176" y="2352"/>
                <a:ext cx="0" cy="336"/>
              </a:xfrm>
              <a:prstGeom prst="line">
                <a:avLst/>
              </a:prstGeom>
              <a:noFill/>
              <a:ln w="38100">
                <a:solidFill>
                  <a:srgbClr val="FFFFFF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84" name="Text Box 16"/>
              <p:cNvSpPr txBox="1">
                <a:spLocks noChangeArrowheads="1"/>
              </p:cNvSpPr>
              <p:nvPr/>
            </p:nvSpPr>
            <p:spPr bwMode="auto">
              <a:xfrm>
                <a:off x="4471" y="1872"/>
                <a:ext cx="244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2400" i="1">
                    <a:latin typeface="Times New Roman" pitchFamily="-65" charset="0"/>
                  </a:rPr>
                  <a:t>N</a:t>
                </a:r>
              </a:p>
            </p:txBody>
          </p:sp>
          <p:sp>
            <p:nvSpPr>
              <p:cNvPr id="44085" name="Text Box 17"/>
              <p:cNvSpPr txBox="1">
                <a:spLocks noChangeArrowheads="1"/>
              </p:cNvSpPr>
              <p:nvPr/>
            </p:nvSpPr>
            <p:spPr bwMode="auto">
              <a:xfrm>
                <a:off x="3936" y="2304"/>
                <a:ext cx="22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2400" i="1">
                    <a:latin typeface="Times New Roman" pitchFamily="-65" charset="0"/>
                  </a:rPr>
                  <a:t>Y</a:t>
                </a:r>
              </a:p>
            </p:txBody>
          </p:sp>
          <p:sp>
            <p:nvSpPr>
              <p:cNvPr id="44086" name="Text Box 18"/>
              <p:cNvSpPr txBox="1">
                <a:spLocks noChangeArrowheads="1"/>
              </p:cNvSpPr>
              <p:nvPr/>
            </p:nvSpPr>
            <p:spPr bwMode="auto">
              <a:xfrm>
                <a:off x="4080" y="2016"/>
                <a:ext cx="2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2400" i="1">
                    <a:latin typeface="Times New Roman" pitchFamily="-65" charset="0"/>
                  </a:rPr>
                  <a:t>?</a:t>
                </a:r>
              </a:p>
            </p:txBody>
          </p:sp>
        </p:grpSp>
      </p:grpSp>
      <p:grpSp>
        <p:nvGrpSpPr>
          <p:cNvPr id="44036" name="Group 52"/>
          <p:cNvGrpSpPr>
            <a:grpSpLocks/>
          </p:cNvGrpSpPr>
          <p:nvPr/>
        </p:nvGrpSpPr>
        <p:grpSpPr bwMode="auto">
          <a:xfrm>
            <a:off x="3027363" y="2316163"/>
            <a:ext cx="2619375" cy="4117975"/>
            <a:chOff x="2255" y="1440"/>
            <a:chExt cx="1650" cy="2594"/>
          </a:xfrm>
        </p:grpSpPr>
        <p:sp>
          <p:nvSpPr>
            <p:cNvPr id="44060" name="AutoShape 4" descr="Boole"/>
            <p:cNvSpPr>
              <a:spLocks noChangeAspect="1" noChangeArrowheads="1"/>
            </p:cNvSpPr>
            <p:nvPr/>
          </p:nvSpPr>
          <p:spPr bwMode="auto">
            <a:xfrm>
              <a:off x="2275" y="1440"/>
              <a:ext cx="1210" cy="14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61" name="Rectangle 22"/>
            <p:cNvSpPr>
              <a:spLocks noChangeArrowheads="1"/>
            </p:cNvSpPr>
            <p:nvPr/>
          </p:nvSpPr>
          <p:spPr bwMode="auto">
            <a:xfrm>
              <a:off x="2255" y="1554"/>
              <a:ext cx="1650" cy="248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62" name="AutoShape 24"/>
            <p:cNvSpPr>
              <a:spLocks noChangeArrowheads="1"/>
            </p:cNvSpPr>
            <p:nvPr/>
          </p:nvSpPr>
          <p:spPr bwMode="auto">
            <a:xfrm>
              <a:off x="2345" y="2058"/>
              <a:ext cx="672" cy="384"/>
            </a:xfrm>
            <a:prstGeom prst="flowChartDecision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63" name="AutoShape 25"/>
            <p:cNvSpPr>
              <a:spLocks noChangeArrowheads="1"/>
            </p:cNvSpPr>
            <p:nvPr/>
          </p:nvSpPr>
          <p:spPr bwMode="auto">
            <a:xfrm>
              <a:off x="2345" y="2778"/>
              <a:ext cx="672" cy="384"/>
            </a:xfrm>
            <a:prstGeom prst="flowChartProcess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64" name="Line 26"/>
            <p:cNvSpPr>
              <a:spLocks noChangeShapeType="1"/>
            </p:cNvSpPr>
            <p:nvPr/>
          </p:nvSpPr>
          <p:spPr bwMode="auto">
            <a:xfrm>
              <a:off x="2663" y="1722"/>
              <a:ext cx="0" cy="336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65" name="Line 27"/>
            <p:cNvSpPr>
              <a:spLocks noChangeShapeType="1"/>
            </p:cNvSpPr>
            <p:nvPr/>
          </p:nvSpPr>
          <p:spPr bwMode="auto">
            <a:xfrm>
              <a:off x="3044" y="2250"/>
              <a:ext cx="480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66" name="Line 28"/>
            <p:cNvSpPr>
              <a:spLocks noChangeShapeType="1"/>
            </p:cNvSpPr>
            <p:nvPr/>
          </p:nvSpPr>
          <p:spPr bwMode="auto">
            <a:xfrm>
              <a:off x="3524" y="2250"/>
              <a:ext cx="0" cy="1296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67" name="Line 29"/>
            <p:cNvSpPr>
              <a:spLocks noChangeShapeType="1"/>
            </p:cNvSpPr>
            <p:nvPr/>
          </p:nvSpPr>
          <p:spPr bwMode="auto">
            <a:xfrm>
              <a:off x="2708" y="3546"/>
              <a:ext cx="816" cy="0"/>
            </a:xfrm>
            <a:prstGeom prst="line">
              <a:avLst/>
            </a:prstGeom>
            <a:noFill/>
            <a:ln w="38100">
              <a:solidFill>
                <a:srgbClr val="FFFFFF"/>
              </a:solidFill>
              <a:round/>
              <a:headEnd type="triangle" w="med" len="med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68" name="Line 30"/>
            <p:cNvSpPr>
              <a:spLocks noChangeShapeType="1"/>
            </p:cNvSpPr>
            <p:nvPr/>
          </p:nvSpPr>
          <p:spPr bwMode="auto">
            <a:xfrm>
              <a:off x="2663" y="3162"/>
              <a:ext cx="0" cy="672"/>
            </a:xfrm>
            <a:prstGeom prst="line">
              <a:avLst/>
            </a:prstGeom>
            <a:noFill/>
            <a:ln w="38100">
              <a:solidFill>
                <a:srgbClr val="FFFFFF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69" name="Line 31"/>
            <p:cNvSpPr>
              <a:spLocks noChangeShapeType="1"/>
            </p:cNvSpPr>
            <p:nvPr/>
          </p:nvSpPr>
          <p:spPr bwMode="auto">
            <a:xfrm>
              <a:off x="2663" y="2442"/>
              <a:ext cx="0" cy="336"/>
            </a:xfrm>
            <a:prstGeom prst="line">
              <a:avLst/>
            </a:prstGeom>
            <a:noFill/>
            <a:ln w="38100">
              <a:solidFill>
                <a:srgbClr val="FFFFFF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70" name="Text Box 32"/>
            <p:cNvSpPr txBox="1">
              <a:spLocks noChangeArrowheads="1"/>
            </p:cNvSpPr>
            <p:nvPr/>
          </p:nvSpPr>
          <p:spPr bwMode="auto">
            <a:xfrm>
              <a:off x="3003" y="1962"/>
              <a:ext cx="2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 pitchFamily="-65" charset="0"/>
                </a:rPr>
                <a:t>N</a:t>
              </a:r>
            </a:p>
          </p:txBody>
        </p:sp>
        <p:sp>
          <p:nvSpPr>
            <p:cNvPr id="44071" name="Text Box 33"/>
            <p:cNvSpPr txBox="1">
              <a:spLocks noChangeArrowheads="1"/>
            </p:cNvSpPr>
            <p:nvPr/>
          </p:nvSpPr>
          <p:spPr bwMode="auto">
            <a:xfrm>
              <a:off x="2441" y="2394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 pitchFamily="-65" charset="0"/>
                </a:rPr>
                <a:t>Y</a:t>
              </a:r>
            </a:p>
          </p:txBody>
        </p:sp>
        <p:sp>
          <p:nvSpPr>
            <p:cNvPr id="44072" name="Text Box 34"/>
            <p:cNvSpPr txBox="1">
              <a:spLocks noChangeArrowheads="1"/>
            </p:cNvSpPr>
            <p:nvPr/>
          </p:nvSpPr>
          <p:spPr bwMode="auto">
            <a:xfrm>
              <a:off x="2585" y="2106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 pitchFamily="-65" charset="0"/>
                </a:rPr>
                <a:t>?</a:t>
              </a:r>
            </a:p>
          </p:txBody>
        </p:sp>
        <p:sp>
          <p:nvSpPr>
            <p:cNvPr id="44073" name="AutoShape 49"/>
            <p:cNvSpPr>
              <a:spLocks noChangeArrowheads="1"/>
            </p:cNvSpPr>
            <p:nvPr/>
          </p:nvSpPr>
          <p:spPr bwMode="auto">
            <a:xfrm>
              <a:off x="3170" y="2775"/>
              <a:ext cx="672" cy="384"/>
            </a:xfrm>
            <a:prstGeom prst="flowChartProcess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4037" name="Group 61"/>
          <p:cNvGrpSpPr>
            <a:grpSpLocks/>
          </p:cNvGrpSpPr>
          <p:nvPr/>
        </p:nvGrpSpPr>
        <p:grpSpPr bwMode="auto">
          <a:xfrm>
            <a:off x="5778500" y="2460625"/>
            <a:ext cx="3060700" cy="3937000"/>
            <a:chOff x="3640" y="1550"/>
            <a:chExt cx="1928" cy="2480"/>
          </a:xfrm>
        </p:grpSpPr>
        <p:sp>
          <p:nvSpPr>
            <p:cNvPr id="44041" name="Rectangle 36"/>
            <p:cNvSpPr>
              <a:spLocks noChangeArrowheads="1"/>
            </p:cNvSpPr>
            <p:nvPr/>
          </p:nvSpPr>
          <p:spPr bwMode="auto">
            <a:xfrm>
              <a:off x="3640" y="1550"/>
              <a:ext cx="1928" cy="248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42" name="AutoShape 38"/>
            <p:cNvSpPr>
              <a:spLocks noChangeArrowheads="1"/>
            </p:cNvSpPr>
            <p:nvPr/>
          </p:nvSpPr>
          <p:spPr bwMode="auto">
            <a:xfrm>
              <a:off x="3728" y="2091"/>
              <a:ext cx="672" cy="384"/>
            </a:xfrm>
            <a:prstGeom prst="flowChartDecision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43" name="AutoShape 39"/>
            <p:cNvSpPr>
              <a:spLocks noChangeArrowheads="1"/>
            </p:cNvSpPr>
            <p:nvPr/>
          </p:nvSpPr>
          <p:spPr bwMode="auto">
            <a:xfrm>
              <a:off x="3728" y="2985"/>
              <a:ext cx="672" cy="384"/>
            </a:xfrm>
            <a:prstGeom prst="flowChartProcess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44" name="Line 40"/>
            <p:cNvSpPr>
              <a:spLocks noChangeShapeType="1"/>
            </p:cNvSpPr>
            <p:nvPr/>
          </p:nvSpPr>
          <p:spPr bwMode="auto">
            <a:xfrm>
              <a:off x="4064" y="1755"/>
              <a:ext cx="0" cy="336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45" name="Line 41"/>
            <p:cNvSpPr>
              <a:spLocks noChangeShapeType="1"/>
            </p:cNvSpPr>
            <p:nvPr/>
          </p:nvSpPr>
          <p:spPr bwMode="auto">
            <a:xfrm>
              <a:off x="4400" y="2283"/>
              <a:ext cx="480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46" name="Line 42"/>
            <p:cNvSpPr>
              <a:spLocks noChangeShapeType="1"/>
            </p:cNvSpPr>
            <p:nvPr/>
          </p:nvSpPr>
          <p:spPr bwMode="auto">
            <a:xfrm>
              <a:off x="4880" y="2283"/>
              <a:ext cx="0" cy="1296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47" name="Line 43"/>
            <p:cNvSpPr>
              <a:spLocks noChangeShapeType="1"/>
            </p:cNvSpPr>
            <p:nvPr/>
          </p:nvSpPr>
          <p:spPr bwMode="auto">
            <a:xfrm>
              <a:off x="4064" y="3579"/>
              <a:ext cx="1402" cy="0"/>
            </a:xfrm>
            <a:prstGeom prst="line">
              <a:avLst/>
            </a:prstGeom>
            <a:noFill/>
            <a:ln w="38100">
              <a:solidFill>
                <a:srgbClr val="FFFFFF"/>
              </a:solidFill>
              <a:round/>
              <a:headEnd type="triangle" w="med" len="med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48" name="Line 44"/>
            <p:cNvSpPr>
              <a:spLocks noChangeShapeType="1"/>
            </p:cNvSpPr>
            <p:nvPr/>
          </p:nvSpPr>
          <p:spPr bwMode="auto">
            <a:xfrm>
              <a:off x="4064" y="3195"/>
              <a:ext cx="0" cy="672"/>
            </a:xfrm>
            <a:prstGeom prst="line">
              <a:avLst/>
            </a:prstGeom>
            <a:noFill/>
            <a:ln w="38100">
              <a:solidFill>
                <a:srgbClr val="FFFFFF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49" name="Line 45"/>
            <p:cNvSpPr>
              <a:spLocks noChangeShapeType="1"/>
            </p:cNvSpPr>
            <p:nvPr/>
          </p:nvSpPr>
          <p:spPr bwMode="auto">
            <a:xfrm>
              <a:off x="4064" y="2475"/>
              <a:ext cx="0" cy="491"/>
            </a:xfrm>
            <a:prstGeom prst="line">
              <a:avLst/>
            </a:prstGeom>
            <a:noFill/>
            <a:ln w="38100">
              <a:solidFill>
                <a:srgbClr val="FFFFFF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50" name="Text Box 46"/>
            <p:cNvSpPr txBox="1">
              <a:spLocks noChangeArrowheads="1"/>
            </p:cNvSpPr>
            <p:nvPr/>
          </p:nvSpPr>
          <p:spPr bwMode="auto">
            <a:xfrm>
              <a:off x="4359" y="1995"/>
              <a:ext cx="2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 pitchFamily="-65" charset="0"/>
                </a:rPr>
                <a:t>N</a:t>
              </a:r>
            </a:p>
          </p:txBody>
        </p:sp>
        <p:sp>
          <p:nvSpPr>
            <p:cNvPr id="44051" name="Text Box 47"/>
            <p:cNvSpPr txBox="1">
              <a:spLocks noChangeArrowheads="1"/>
            </p:cNvSpPr>
            <p:nvPr/>
          </p:nvSpPr>
          <p:spPr bwMode="auto">
            <a:xfrm>
              <a:off x="3824" y="2427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 pitchFamily="-65" charset="0"/>
                </a:rPr>
                <a:t>Y</a:t>
              </a:r>
            </a:p>
          </p:txBody>
        </p:sp>
        <p:sp>
          <p:nvSpPr>
            <p:cNvPr id="44052" name="Text Box 48"/>
            <p:cNvSpPr txBox="1">
              <a:spLocks noChangeArrowheads="1"/>
            </p:cNvSpPr>
            <p:nvPr/>
          </p:nvSpPr>
          <p:spPr bwMode="auto">
            <a:xfrm>
              <a:off x="3968" y="2139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 pitchFamily="-65" charset="0"/>
                </a:rPr>
                <a:t>?</a:t>
              </a:r>
            </a:p>
          </p:txBody>
        </p:sp>
        <p:sp>
          <p:nvSpPr>
            <p:cNvPr id="44053" name="Line 53"/>
            <p:cNvSpPr>
              <a:spLocks noChangeShapeType="1"/>
            </p:cNvSpPr>
            <p:nvPr/>
          </p:nvSpPr>
          <p:spPr bwMode="auto">
            <a:xfrm>
              <a:off x="5467" y="2619"/>
              <a:ext cx="0" cy="958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54" name="Line 54"/>
            <p:cNvSpPr>
              <a:spLocks noChangeShapeType="1"/>
            </p:cNvSpPr>
            <p:nvPr/>
          </p:nvSpPr>
          <p:spPr bwMode="auto">
            <a:xfrm>
              <a:off x="5200" y="2617"/>
              <a:ext cx="269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55" name="Text Box 56"/>
            <p:cNvSpPr txBox="1">
              <a:spLocks noChangeArrowheads="1"/>
            </p:cNvSpPr>
            <p:nvPr/>
          </p:nvSpPr>
          <p:spPr bwMode="auto">
            <a:xfrm>
              <a:off x="5159" y="2329"/>
              <a:ext cx="2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 pitchFamily="-65" charset="0"/>
                </a:rPr>
                <a:t>N</a:t>
              </a:r>
            </a:p>
          </p:txBody>
        </p:sp>
        <p:sp>
          <p:nvSpPr>
            <p:cNvPr id="44056" name="Text Box 57"/>
            <p:cNvSpPr txBox="1">
              <a:spLocks noChangeArrowheads="1"/>
            </p:cNvSpPr>
            <p:nvPr/>
          </p:nvSpPr>
          <p:spPr bwMode="auto">
            <a:xfrm>
              <a:off x="4605" y="2743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 pitchFamily="-65" charset="0"/>
                </a:rPr>
                <a:t>Y</a:t>
              </a:r>
            </a:p>
          </p:txBody>
        </p:sp>
        <p:sp>
          <p:nvSpPr>
            <p:cNvPr id="44057" name="Text Box 58"/>
            <p:cNvSpPr txBox="1">
              <a:spLocks noChangeArrowheads="1"/>
            </p:cNvSpPr>
            <p:nvPr/>
          </p:nvSpPr>
          <p:spPr bwMode="auto">
            <a:xfrm>
              <a:off x="4768" y="2481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 pitchFamily="-65" charset="0"/>
                </a:rPr>
                <a:t>?</a:t>
              </a:r>
            </a:p>
          </p:txBody>
        </p:sp>
        <p:sp>
          <p:nvSpPr>
            <p:cNvPr id="44058" name="AutoShape 59"/>
            <p:cNvSpPr>
              <a:spLocks noChangeArrowheads="1"/>
            </p:cNvSpPr>
            <p:nvPr/>
          </p:nvSpPr>
          <p:spPr bwMode="auto">
            <a:xfrm>
              <a:off x="4538" y="2434"/>
              <a:ext cx="672" cy="384"/>
            </a:xfrm>
            <a:prstGeom prst="flowChartDecision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59" name="AutoShape 60"/>
            <p:cNvSpPr>
              <a:spLocks noChangeArrowheads="1"/>
            </p:cNvSpPr>
            <p:nvPr/>
          </p:nvSpPr>
          <p:spPr bwMode="auto">
            <a:xfrm>
              <a:off x="4503" y="2999"/>
              <a:ext cx="672" cy="384"/>
            </a:xfrm>
            <a:prstGeom prst="flowChartProcess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4038" name="Rectangle 55"/>
          <p:cNvSpPr>
            <a:spLocks noChangeArrowheads="1"/>
          </p:cNvSpPr>
          <p:nvPr/>
        </p:nvSpPr>
        <p:spPr bwMode="auto">
          <a:xfrm>
            <a:off x="914400" y="1855788"/>
            <a:ext cx="14493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b="1"/>
              <a:t>If – Then</a:t>
            </a:r>
            <a:endParaRPr lang="en-US" sz="2400"/>
          </a:p>
        </p:txBody>
      </p:sp>
      <p:sp>
        <p:nvSpPr>
          <p:cNvPr id="44039" name="Rectangle 56"/>
          <p:cNvSpPr>
            <a:spLocks noChangeArrowheads="1"/>
          </p:cNvSpPr>
          <p:nvPr/>
        </p:nvSpPr>
        <p:spPr bwMode="auto">
          <a:xfrm>
            <a:off x="3192463" y="1855788"/>
            <a:ext cx="23558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b="1"/>
              <a:t>If – Then - Else</a:t>
            </a:r>
            <a:endParaRPr lang="en-US" sz="2400"/>
          </a:p>
        </p:txBody>
      </p:sp>
      <p:sp>
        <p:nvSpPr>
          <p:cNvPr id="44040" name="Rectangle 57"/>
          <p:cNvSpPr>
            <a:spLocks noChangeArrowheads="1"/>
          </p:cNvSpPr>
          <p:nvPr/>
        </p:nvSpPr>
        <p:spPr bwMode="auto">
          <a:xfrm>
            <a:off x="6003925" y="1855788"/>
            <a:ext cx="25447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b="1"/>
              <a:t>If – Then - Elseif</a:t>
            </a: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0"/>
          <p:cNvPicPr>
            <a:picLocks noChangeAspect="1"/>
          </p:cNvPicPr>
          <p:nvPr/>
        </p:nvPicPr>
        <p:blipFill>
          <a:blip r:embed="rId3"/>
          <a:srcRect l="20438" t="21390" r="40399" b="51636"/>
          <a:stretch>
            <a:fillRect/>
          </a:stretch>
        </p:blipFill>
        <p:spPr bwMode="auto">
          <a:xfrm>
            <a:off x="3657600" y="3416300"/>
            <a:ext cx="5232400" cy="2514600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/>
          </a:ln>
        </p:spPr>
      </p:pic>
      <p:sp>
        <p:nvSpPr>
          <p:cNvPr id="46083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Example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idx="1"/>
          </p:nvPr>
        </p:nvSpPr>
        <p:spPr>
          <a:xfrm>
            <a:off x="812800" y="1676400"/>
            <a:ext cx="4648200" cy="736600"/>
          </a:xfrm>
        </p:spPr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Find the larger of two numbers input by a user</a:t>
            </a:r>
          </a:p>
        </p:txBody>
      </p:sp>
      <p:grpSp>
        <p:nvGrpSpPr>
          <p:cNvPr id="46085" name="Group 23"/>
          <p:cNvGrpSpPr>
            <a:grpSpLocks/>
          </p:cNvGrpSpPr>
          <p:nvPr/>
        </p:nvGrpSpPr>
        <p:grpSpPr bwMode="auto">
          <a:xfrm>
            <a:off x="6378575" y="1358900"/>
            <a:ext cx="1189038" cy="1673225"/>
            <a:chOff x="3365" y="-851"/>
            <a:chExt cx="749" cy="1054"/>
          </a:xfrm>
        </p:grpSpPr>
        <p:sp>
          <p:nvSpPr>
            <p:cNvPr id="46087" name="AutoShape 10"/>
            <p:cNvSpPr>
              <a:spLocks noChangeArrowheads="1"/>
            </p:cNvSpPr>
            <p:nvPr/>
          </p:nvSpPr>
          <p:spPr bwMode="auto">
            <a:xfrm>
              <a:off x="3365" y="-683"/>
              <a:ext cx="336" cy="191"/>
            </a:xfrm>
            <a:prstGeom prst="flowChartDecision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88" name="AutoShape 11"/>
            <p:cNvSpPr>
              <a:spLocks noChangeArrowheads="1"/>
            </p:cNvSpPr>
            <p:nvPr/>
          </p:nvSpPr>
          <p:spPr bwMode="auto">
            <a:xfrm>
              <a:off x="3365" y="-324"/>
              <a:ext cx="336" cy="192"/>
            </a:xfrm>
            <a:prstGeom prst="flowChartProcess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89" name="Line 12"/>
            <p:cNvSpPr>
              <a:spLocks noChangeShapeType="1"/>
            </p:cNvSpPr>
            <p:nvPr/>
          </p:nvSpPr>
          <p:spPr bwMode="auto">
            <a:xfrm>
              <a:off x="3524" y="-851"/>
              <a:ext cx="0" cy="1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90" name="Line 13"/>
            <p:cNvSpPr>
              <a:spLocks noChangeShapeType="1"/>
            </p:cNvSpPr>
            <p:nvPr/>
          </p:nvSpPr>
          <p:spPr bwMode="auto">
            <a:xfrm>
              <a:off x="3715" y="-587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91" name="Line 14"/>
            <p:cNvSpPr>
              <a:spLocks noChangeShapeType="1"/>
            </p:cNvSpPr>
            <p:nvPr/>
          </p:nvSpPr>
          <p:spPr bwMode="auto">
            <a:xfrm>
              <a:off x="3955" y="-587"/>
              <a:ext cx="0" cy="64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92" name="Line 15"/>
            <p:cNvSpPr>
              <a:spLocks noChangeShapeType="1"/>
            </p:cNvSpPr>
            <p:nvPr/>
          </p:nvSpPr>
          <p:spPr bwMode="auto">
            <a:xfrm>
              <a:off x="3547" y="59"/>
              <a:ext cx="40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93" name="Line 16"/>
            <p:cNvSpPr>
              <a:spLocks noChangeShapeType="1"/>
            </p:cNvSpPr>
            <p:nvPr/>
          </p:nvSpPr>
          <p:spPr bwMode="auto">
            <a:xfrm>
              <a:off x="3524" y="-132"/>
              <a:ext cx="0" cy="33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94" name="Line 17"/>
            <p:cNvSpPr>
              <a:spLocks noChangeShapeType="1"/>
            </p:cNvSpPr>
            <p:nvPr/>
          </p:nvSpPr>
          <p:spPr bwMode="auto">
            <a:xfrm>
              <a:off x="3524" y="-492"/>
              <a:ext cx="0" cy="1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95" name="AutoShape 21"/>
            <p:cNvSpPr>
              <a:spLocks noChangeArrowheads="1"/>
            </p:cNvSpPr>
            <p:nvPr/>
          </p:nvSpPr>
          <p:spPr bwMode="auto">
            <a:xfrm>
              <a:off x="3778" y="-325"/>
              <a:ext cx="336" cy="191"/>
            </a:xfrm>
            <a:prstGeom prst="flowChartProcess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46086" name="Picture 21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9900" y="2819400"/>
            <a:ext cx="3162300" cy="316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18"/>
          <p:cNvPicPr>
            <a:picLocks noChangeAspect="1"/>
          </p:cNvPicPr>
          <p:nvPr/>
        </p:nvPicPr>
        <p:blipFill>
          <a:blip r:embed="rId3"/>
          <a:srcRect l="20532" t="30380" r="38689" b="44551"/>
          <a:stretch>
            <a:fillRect/>
          </a:stretch>
        </p:blipFill>
        <p:spPr bwMode="auto">
          <a:xfrm>
            <a:off x="3594100" y="3022600"/>
            <a:ext cx="5448300" cy="2336800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/>
          </a:ln>
        </p:spPr>
      </p:pic>
      <p:sp>
        <p:nvSpPr>
          <p:cNvPr id="48131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/>
              <a:t>Example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This if block has a logical operator in its condition</a:t>
            </a:r>
          </a:p>
        </p:txBody>
      </p:sp>
      <p:grpSp>
        <p:nvGrpSpPr>
          <p:cNvPr id="48133" name="Group 10"/>
          <p:cNvGrpSpPr>
            <a:grpSpLocks/>
          </p:cNvGrpSpPr>
          <p:nvPr/>
        </p:nvGrpSpPr>
        <p:grpSpPr bwMode="auto">
          <a:xfrm>
            <a:off x="7737475" y="312738"/>
            <a:ext cx="1189038" cy="1673225"/>
            <a:chOff x="3365" y="-851"/>
            <a:chExt cx="749" cy="1054"/>
          </a:xfrm>
        </p:grpSpPr>
        <p:sp>
          <p:nvSpPr>
            <p:cNvPr id="48135" name="AutoShape 11"/>
            <p:cNvSpPr>
              <a:spLocks noChangeArrowheads="1"/>
            </p:cNvSpPr>
            <p:nvPr/>
          </p:nvSpPr>
          <p:spPr bwMode="auto">
            <a:xfrm>
              <a:off x="3365" y="-683"/>
              <a:ext cx="336" cy="191"/>
            </a:xfrm>
            <a:prstGeom prst="flowChartDecision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36" name="AutoShape 12"/>
            <p:cNvSpPr>
              <a:spLocks noChangeArrowheads="1"/>
            </p:cNvSpPr>
            <p:nvPr/>
          </p:nvSpPr>
          <p:spPr bwMode="auto">
            <a:xfrm>
              <a:off x="3365" y="-324"/>
              <a:ext cx="336" cy="192"/>
            </a:xfrm>
            <a:prstGeom prst="flowChartProcess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37" name="Line 13"/>
            <p:cNvSpPr>
              <a:spLocks noChangeShapeType="1"/>
            </p:cNvSpPr>
            <p:nvPr/>
          </p:nvSpPr>
          <p:spPr bwMode="auto">
            <a:xfrm>
              <a:off x="3524" y="-851"/>
              <a:ext cx="0" cy="1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38" name="Line 14"/>
            <p:cNvSpPr>
              <a:spLocks noChangeShapeType="1"/>
            </p:cNvSpPr>
            <p:nvPr/>
          </p:nvSpPr>
          <p:spPr bwMode="auto">
            <a:xfrm>
              <a:off x="3715" y="-587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39" name="Line 15"/>
            <p:cNvSpPr>
              <a:spLocks noChangeShapeType="1"/>
            </p:cNvSpPr>
            <p:nvPr/>
          </p:nvSpPr>
          <p:spPr bwMode="auto">
            <a:xfrm>
              <a:off x="3955" y="-587"/>
              <a:ext cx="0" cy="64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40" name="Line 16"/>
            <p:cNvSpPr>
              <a:spLocks noChangeShapeType="1"/>
            </p:cNvSpPr>
            <p:nvPr/>
          </p:nvSpPr>
          <p:spPr bwMode="auto">
            <a:xfrm>
              <a:off x="3547" y="59"/>
              <a:ext cx="40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41" name="Line 17"/>
            <p:cNvSpPr>
              <a:spLocks noChangeShapeType="1"/>
            </p:cNvSpPr>
            <p:nvPr/>
          </p:nvSpPr>
          <p:spPr bwMode="auto">
            <a:xfrm>
              <a:off x="3524" y="-132"/>
              <a:ext cx="0" cy="33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42" name="Line 18"/>
            <p:cNvSpPr>
              <a:spLocks noChangeShapeType="1"/>
            </p:cNvSpPr>
            <p:nvPr/>
          </p:nvSpPr>
          <p:spPr bwMode="auto">
            <a:xfrm>
              <a:off x="3524" y="-492"/>
              <a:ext cx="0" cy="1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43" name="AutoShape 19"/>
            <p:cNvSpPr>
              <a:spLocks noChangeArrowheads="1"/>
            </p:cNvSpPr>
            <p:nvPr/>
          </p:nvSpPr>
          <p:spPr bwMode="auto">
            <a:xfrm>
              <a:off x="3778" y="-325"/>
              <a:ext cx="336" cy="191"/>
            </a:xfrm>
            <a:prstGeom prst="flowChartProcess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48134" name="Picture 19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3048000"/>
            <a:ext cx="3513138" cy="255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/>
              <a:t>Example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5308600" cy="1231900"/>
          </a:xfrm>
        </p:spPr>
        <p:txBody>
          <a:bodyPr/>
          <a:lstStyle/>
          <a:p>
            <a:pPr eaLnBrk="1" hangingPunct="1"/>
            <a:r>
              <a:rPr lang="en-US" sz="2400"/>
              <a:t>If the two numbers are equal, the program reports this</a:t>
            </a:r>
          </a:p>
        </p:txBody>
      </p:sp>
      <p:grpSp>
        <p:nvGrpSpPr>
          <p:cNvPr id="50180" name="Group 20"/>
          <p:cNvGrpSpPr>
            <a:grpSpLocks/>
          </p:cNvGrpSpPr>
          <p:nvPr/>
        </p:nvGrpSpPr>
        <p:grpSpPr bwMode="auto">
          <a:xfrm>
            <a:off x="6524625" y="1100138"/>
            <a:ext cx="1743075" cy="1673225"/>
            <a:chOff x="2712" y="128"/>
            <a:chExt cx="1098" cy="1054"/>
          </a:xfrm>
        </p:grpSpPr>
        <p:sp>
          <p:nvSpPr>
            <p:cNvPr id="50183" name="AutoShape 7"/>
            <p:cNvSpPr>
              <a:spLocks noChangeArrowheads="1"/>
            </p:cNvSpPr>
            <p:nvPr/>
          </p:nvSpPr>
          <p:spPr bwMode="auto">
            <a:xfrm>
              <a:off x="2712" y="296"/>
              <a:ext cx="335" cy="191"/>
            </a:xfrm>
            <a:prstGeom prst="flowChartDecision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184" name="AutoShape 8"/>
            <p:cNvSpPr>
              <a:spLocks noChangeArrowheads="1"/>
            </p:cNvSpPr>
            <p:nvPr/>
          </p:nvSpPr>
          <p:spPr bwMode="auto">
            <a:xfrm>
              <a:off x="2712" y="742"/>
              <a:ext cx="335" cy="191"/>
            </a:xfrm>
            <a:prstGeom prst="flowChartProcess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185" name="Line 9"/>
            <p:cNvSpPr>
              <a:spLocks noChangeShapeType="1"/>
            </p:cNvSpPr>
            <p:nvPr/>
          </p:nvSpPr>
          <p:spPr bwMode="auto">
            <a:xfrm>
              <a:off x="2880" y="128"/>
              <a:ext cx="0" cy="1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186" name="Line 10"/>
            <p:cNvSpPr>
              <a:spLocks noChangeShapeType="1"/>
            </p:cNvSpPr>
            <p:nvPr/>
          </p:nvSpPr>
          <p:spPr bwMode="auto">
            <a:xfrm>
              <a:off x="3047" y="392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187" name="Line 11"/>
            <p:cNvSpPr>
              <a:spLocks noChangeShapeType="1"/>
            </p:cNvSpPr>
            <p:nvPr/>
          </p:nvSpPr>
          <p:spPr bwMode="auto">
            <a:xfrm>
              <a:off x="3287" y="392"/>
              <a:ext cx="0" cy="64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188" name="Line 12"/>
            <p:cNvSpPr>
              <a:spLocks noChangeShapeType="1"/>
            </p:cNvSpPr>
            <p:nvPr/>
          </p:nvSpPr>
          <p:spPr bwMode="auto">
            <a:xfrm>
              <a:off x="2880" y="1038"/>
              <a:ext cx="76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189" name="Line 13"/>
            <p:cNvSpPr>
              <a:spLocks noChangeShapeType="1"/>
            </p:cNvSpPr>
            <p:nvPr/>
          </p:nvSpPr>
          <p:spPr bwMode="auto">
            <a:xfrm>
              <a:off x="2880" y="946"/>
              <a:ext cx="0" cy="2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190" name="Line 14"/>
            <p:cNvSpPr>
              <a:spLocks noChangeShapeType="1"/>
            </p:cNvSpPr>
            <p:nvPr/>
          </p:nvSpPr>
          <p:spPr bwMode="auto">
            <a:xfrm>
              <a:off x="2880" y="487"/>
              <a:ext cx="0" cy="24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191" name="Line 15"/>
            <p:cNvSpPr>
              <a:spLocks noChangeShapeType="1"/>
            </p:cNvSpPr>
            <p:nvPr/>
          </p:nvSpPr>
          <p:spPr bwMode="auto">
            <a:xfrm>
              <a:off x="3652" y="559"/>
              <a:ext cx="0" cy="47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192" name="Line 16"/>
            <p:cNvSpPr>
              <a:spLocks noChangeShapeType="1"/>
            </p:cNvSpPr>
            <p:nvPr/>
          </p:nvSpPr>
          <p:spPr bwMode="auto">
            <a:xfrm>
              <a:off x="3447" y="558"/>
              <a:ext cx="19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193" name="AutoShape 17"/>
            <p:cNvSpPr>
              <a:spLocks noChangeArrowheads="1"/>
            </p:cNvSpPr>
            <p:nvPr/>
          </p:nvSpPr>
          <p:spPr bwMode="auto">
            <a:xfrm>
              <a:off x="3116" y="467"/>
              <a:ext cx="336" cy="191"/>
            </a:xfrm>
            <a:prstGeom prst="flowChartDecision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194" name="AutoShape 18"/>
            <p:cNvSpPr>
              <a:spLocks noChangeArrowheads="1"/>
            </p:cNvSpPr>
            <p:nvPr/>
          </p:nvSpPr>
          <p:spPr bwMode="auto">
            <a:xfrm>
              <a:off x="3099" y="749"/>
              <a:ext cx="335" cy="191"/>
            </a:xfrm>
            <a:prstGeom prst="flowChartProcess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195" name="AutoShape 19"/>
            <p:cNvSpPr>
              <a:spLocks noChangeArrowheads="1"/>
            </p:cNvSpPr>
            <p:nvPr/>
          </p:nvSpPr>
          <p:spPr bwMode="auto">
            <a:xfrm>
              <a:off x="3475" y="741"/>
              <a:ext cx="335" cy="191"/>
            </a:xfrm>
            <a:prstGeom prst="flowChartProcess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50181" name="Picture 22"/>
          <p:cNvPicPr>
            <a:picLocks noChangeAspect="1"/>
          </p:cNvPicPr>
          <p:nvPr/>
        </p:nvPicPr>
        <p:blipFill>
          <a:blip r:embed="rId3"/>
          <a:srcRect l="20627" t="21117" r="35361" b="49455"/>
          <a:stretch>
            <a:fillRect/>
          </a:stretch>
        </p:blipFill>
        <p:spPr bwMode="auto">
          <a:xfrm>
            <a:off x="177800" y="3225800"/>
            <a:ext cx="5880100" cy="2743200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/>
          </a:ln>
        </p:spPr>
      </p:pic>
      <p:pic>
        <p:nvPicPr>
          <p:cNvPr id="50182" name="Picture 21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32500" y="3251200"/>
            <a:ext cx="3111500" cy="273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/>
              <a:t>Select Case Statement</a:t>
            </a:r>
          </a:p>
        </p:txBody>
      </p:sp>
      <p:sp>
        <p:nvSpPr>
          <p:cNvPr id="52227" name="Text Box 3"/>
          <p:cNvSpPr txBox="1">
            <a:spLocks noChangeArrowheads="1"/>
          </p:cNvSpPr>
          <p:nvPr/>
        </p:nvSpPr>
        <p:spPr bwMode="auto">
          <a:xfrm>
            <a:off x="423863" y="1306513"/>
            <a:ext cx="3657600" cy="457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endParaRPr lang="en-US" sz="2000">
              <a:latin typeface="Calibri" pitchFamily="-65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2000">
                <a:latin typeface="Calibri" pitchFamily="-65" charset="0"/>
              </a:rPr>
              <a:t>Select Case </a:t>
            </a:r>
            <a:r>
              <a:rPr lang="en-US" sz="2000" i="1">
                <a:latin typeface="Calibri" pitchFamily="-65" charset="0"/>
              </a:rPr>
              <a:t>testExpression</a:t>
            </a:r>
            <a:endParaRPr lang="en-US" sz="2000">
              <a:latin typeface="Calibri" pitchFamily="-65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2000">
                <a:latin typeface="Calibri" pitchFamily="-65" charset="0"/>
              </a:rPr>
              <a:t>    Case </a:t>
            </a:r>
            <a:r>
              <a:rPr lang="en-US" sz="2000" i="1">
                <a:latin typeface="Calibri" pitchFamily="-65" charset="0"/>
              </a:rPr>
              <a:t>a</a:t>
            </a:r>
            <a:endParaRPr lang="en-US" sz="2000">
              <a:latin typeface="Calibri" pitchFamily="-65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2000">
                <a:latin typeface="Calibri" pitchFamily="-65" charset="0"/>
              </a:rPr>
              <a:t>        statements-a</a:t>
            </a:r>
          </a:p>
          <a:p>
            <a:r>
              <a:rPr lang="en-US" sz="2000">
                <a:latin typeface="Calibri" pitchFamily="-65" charset="0"/>
              </a:rPr>
              <a:t>    Case </a:t>
            </a:r>
            <a:r>
              <a:rPr lang="en-US" sz="2000" i="1">
                <a:latin typeface="Calibri" pitchFamily="-65" charset="0"/>
              </a:rPr>
              <a:t>b</a:t>
            </a:r>
            <a:endParaRPr lang="en-US" sz="2000">
              <a:latin typeface="Calibri" pitchFamily="-65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2000">
                <a:latin typeface="Calibri" pitchFamily="-65" charset="0"/>
              </a:rPr>
              <a:t>        statements-b</a:t>
            </a:r>
          </a:p>
          <a:p>
            <a:r>
              <a:rPr lang="en-US" sz="2000">
                <a:latin typeface="Calibri" pitchFamily="-65" charset="0"/>
              </a:rPr>
              <a:t>    Case </a:t>
            </a:r>
            <a:r>
              <a:rPr lang="en-US" sz="2000" i="1">
                <a:latin typeface="Calibri" pitchFamily="-65" charset="0"/>
              </a:rPr>
              <a:t>c</a:t>
            </a:r>
            <a:endParaRPr lang="en-US" sz="2000">
              <a:latin typeface="Calibri" pitchFamily="-65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2000">
                <a:latin typeface="Calibri" pitchFamily="-65" charset="0"/>
              </a:rPr>
              <a:t>         statements-c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2000">
                <a:latin typeface="Calibri" pitchFamily="-65" charset="0"/>
              </a:rPr>
              <a:t>…</a:t>
            </a:r>
          </a:p>
          <a:p>
            <a:pPr eaLnBrk="1" hangingPunct="1"/>
            <a:r>
              <a:rPr lang="en-US" sz="2000">
                <a:latin typeface="Calibri" pitchFamily="-65" charset="0"/>
              </a:rPr>
              <a:t>    Case </a:t>
            </a:r>
            <a:r>
              <a:rPr lang="en-US" sz="2000" i="1">
                <a:latin typeface="Calibri" pitchFamily="-65" charset="0"/>
              </a:rPr>
              <a:t>z</a:t>
            </a:r>
            <a:endParaRPr lang="en-US" sz="2000">
              <a:latin typeface="Calibri" pitchFamily="-65" charset="0"/>
            </a:endParaRPr>
          </a:p>
          <a:p>
            <a:pPr eaLnBrk="1" hangingPunct="1"/>
            <a:r>
              <a:rPr lang="en-US" sz="2000">
                <a:latin typeface="Calibri" pitchFamily="-65" charset="0"/>
              </a:rPr>
              <a:t>         statements-z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2000">
                <a:latin typeface="Calibri" pitchFamily="-65" charset="0"/>
              </a:rPr>
              <a:t>    Case </a:t>
            </a:r>
            <a:r>
              <a:rPr lang="en-US" sz="2000" i="1">
                <a:latin typeface="Calibri" pitchFamily="-65" charset="0"/>
              </a:rPr>
              <a:t>else</a:t>
            </a:r>
            <a:endParaRPr lang="en-US" sz="2000">
              <a:latin typeface="Calibri" pitchFamily="-65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2000">
                <a:latin typeface="Calibri" pitchFamily="-65" charset="0"/>
              </a:rPr>
              <a:t>        statements-else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2000">
                <a:latin typeface="Calibri" pitchFamily="-65" charset="0"/>
              </a:rPr>
              <a:t>End Select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endParaRPr lang="en-US" sz="2000">
              <a:latin typeface="Calibri" pitchFamily="-65" charset="0"/>
            </a:endParaRPr>
          </a:p>
        </p:txBody>
      </p:sp>
      <p:grpSp>
        <p:nvGrpSpPr>
          <p:cNvPr id="52228" name="Group 66"/>
          <p:cNvGrpSpPr>
            <a:grpSpLocks/>
          </p:cNvGrpSpPr>
          <p:nvPr/>
        </p:nvGrpSpPr>
        <p:grpSpPr bwMode="auto">
          <a:xfrm>
            <a:off x="4414838" y="1646238"/>
            <a:ext cx="4508500" cy="4991100"/>
            <a:chOff x="2624" y="1048"/>
            <a:chExt cx="2840" cy="3144"/>
          </a:xfrm>
        </p:grpSpPr>
        <p:sp>
          <p:nvSpPr>
            <p:cNvPr id="52229" name="Rectangle 63"/>
            <p:cNvSpPr>
              <a:spLocks noChangeArrowheads="1"/>
            </p:cNvSpPr>
            <p:nvPr/>
          </p:nvSpPr>
          <p:spPr bwMode="auto">
            <a:xfrm>
              <a:off x="2624" y="1048"/>
              <a:ext cx="2840" cy="3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30" name="Line 36"/>
            <p:cNvSpPr>
              <a:spLocks noChangeShapeType="1"/>
            </p:cNvSpPr>
            <p:nvPr/>
          </p:nvSpPr>
          <p:spPr bwMode="auto">
            <a:xfrm>
              <a:off x="3221" y="2483"/>
              <a:ext cx="0" cy="269"/>
            </a:xfrm>
            <a:prstGeom prst="line">
              <a:avLst/>
            </a:prstGeom>
            <a:noFill/>
            <a:ln w="38100">
              <a:solidFill>
                <a:srgbClr val="FFFFFF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31" name="Line 37"/>
            <p:cNvSpPr>
              <a:spLocks noChangeShapeType="1"/>
            </p:cNvSpPr>
            <p:nvPr/>
          </p:nvSpPr>
          <p:spPr bwMode="auto">
            <a:xfrm>
              <a:off x="5171" y="1550"/>
              <a:ext cx="0" cy="230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32" name="Line 38"/>
            <p:cNvSpPr>
              <a:spLocks noChangeShapeType="1"/>
            </p:cNvSpPr>
            <p:nvPr/>
          </p:nvSpPr>
          <p:spPr bwMode="auto">
            <a:xfrm>
              <a:off x="3238" y="3853"/>
              <a:ext cx="1939" cy="0"/>
            </a:xfrm>
            <a:prstGeom prst="line">
              <a:avLst/>
            </a:prstGeom>
            <a:noFill/>
            <a:ln w="38100">
              <a:solidFill>
                <a:srgbClr val="FFFFFF"/>
              </a:solidFill>
              <a:round/>
              <a:headEnd type="triangle" w="med" len="med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33" name="AutoShape 39"/>
            <p:cNvSpPr>
              <a:spLocks noChangeArrowheads="1"/>
            </p:cNvSpPr>
            <p:nvPr/>
          </p:nvSpPr>
          <p:spPr bwMode="auto">
            <a:xfrm>
              <a:off x="3784" y="1408"/>
              <a:ext cx="1089" cy="306"/>
            </a:xfrm>
            <a:prstGeom prst="flowChartProcess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latin typeface="Times New Roman" pitchFamily="-65" charset="0"/>
                </a:rPr>
                <a:t>Case </a:t>
              </a:r>
              <a:r>
                <a:rPr lang="en-US" i="1">
                  <a:latin typeface="Times New Roman" pitchFamily="-65" charset="0"/>
                </a:rPr>
                <a:t>a actions</a:t>
              </a:r>
            </a:p>
          </p:txBody>
        </p:sp>
        <p:sp>
          <p:nvSpPr>
            <p:cNvPr id="52234" name="Line 40"/>
            <p:cNvSpPr>
              <a:spLocks noChangeShapeType="1"/>
            </p:cNvSpPr>
            <p:nvPr/>
          </p:nvSpPr>
          <p:spPr bwMode="auto">
            <a:xfrm>
              <a:off x="3476" y="1542"/>
              <a:ext cx="302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35" name="Line 41"/>
            <p:cNvSpPr>
              <a:spLocks noChangeShapeType="1"/>
            </p:cNvSpPr>
            <p:nvPr/>
          </p:nvSpPr>
          <p:spPr bwMode="auto">
            <a:xfrm>
              <a:off x="3205" y="1131"/>
              <a:ext cx="0" cy="269"/>
            </a:xfrm>
            <a:prstGeom prst="line">
              <a:avLst/>
            </a:prstGeom>
            <a:noFill/>
            <a:ln w="38100">
              <a:solidFill>
                <a:srgbClr val="FFFFFF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36" name="AutoShape 42"/>
            <p:cNvSpPr>
              <a:spLocks noChangeArrowheads="1"/>
            </p:cNvSpPr>
            <p:nvPr/>
          </p:nvSpPr>
          <p:spPr bwMode="auto">
            <a:xfrm>
              <a:off x="2936" y="1384"/>
              <a:ext cx="537" cy="307"/>
            </a:xfrm>
            <a:prstGeom prst="flowChartDecision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600">
                  <a:latin typeface="Times New Roman" pitchFamily="-65" charset="0"/>
                </a:rPr>
                <a:t>Case </a:t>
              </a:r>
              <a:r>
                <a:rPr lang="en-US" sz="1600" i="1">
                  <a:latin typeface="Times New Roman" pitchFamily="-65" charset="0"/>
                </a:rPr>
                <a:t>a</a:t>
              </a:r>
            </a:p>
          </p:txBody>
        </p:sp>
        <p:sp>
          <p:nvSpPr>
            <p:cNvPr id="52237" name="Line 43"/>
            <p:cNvSpPr>
              <a:spLocks noChangeShapeType="1"/>
            </p:cNvSpPr>
            <p:nvPr/>
          </p:nvSpPr>
          <p:spPr bwMode="auto">
            <a:xfrm>
              <a:off x="3209" y="1685"/>
              <a:ext cx="0" cy="115"/>
            </a:xfrm>
            <a:prstGeom prst="line">
              <a:avLst/>
            </a:prstGeom>
            <a:noFill/>
            <a:ln w="38100">
              <a:solidFill>
                <a:srgbClr val="FFFFFF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38" name="Line 44"/>
            <p:cNvSpPr>
              <a:spLocks noChangeShapeType="1"/>
            </p:cNvSpPr>
            <p:nvPr/>
          </p:nvSpPr>
          <p:spPr bwMode="auto">
            <a:xfrm>
              <a:off x="3217" y="2165"/>
              <a:ext cx="0" cy="115"/>
            </a:xfrm>
            <a:prstGeom prst="line">
              <a:avLst/>
            </a:prstGeom>
            <a:noFill/>
            <a:ln w="38100">
              <a:solidFill>
                <a:srgbClr val="FFFFFF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39" name="AutoShape 45"/>
            <p:cNvSpPr>
              <a:spLocks noChangeArrowheads="1"/>
            </p:cNvSpPr>
            <p:nvPr/>
          </p:nvSpPr>
          <p:spPr bwMode="auto">
            <a:xfrm>
              <a:off x="2936" y="1848"/>
              <a:ext cx="537" cy="307"/>
            </a:xfrm>
            <a:prstGeom prst="flowChartDecision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600">
                  <a:latin typeface="Times New Roman" pitchFamily="-65" charset="0"/>
                </a:rPr>
                <a:t>Case </a:t>
              </a:r>
              <a:r>
                <a:rPr lang="en-US" sz="1600" i="1">
                  <a:latin typeface="Times New Roman" pitchFamily="-65" charset="0"/>
                </a:rPr>
                <a:t>b</a:t>
              </a:r>
            </a:p>
          </p:txBody>
        </p:sp>
        <p:sp>
          <p:nvSpPr>
            <p:cNvPr id="52240" name="AutoShape 46"/>
            <p:cNvSpPr>
              <a:spLocks noChangeArrowheads="1"/>
            </p:cNvSpPr>
            <p:nvPr/>
          </p:nvSpPr>
          <p:spPr bwMode="auto">
            <a:xfrm>
              <a:off x="2944" y="2728"/>
              <a:ext cx="537" cy="307"/>
            </a:xfrm>
            <a:prstGeom prst="flowChartDecision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600">
                  <a:latin typeface="Times New Roman" pitchFamily="-65" charset="0"/>
                </a:rPr>
                <a:t>Case </a:t>
              </a:r>
              <a:r>
                <a:rPr lang="en-US" sz="1600" i="1">
                  <a:latin typeface="Times New Roman" pitchFamily="-65" charset="0"/>
                </a:rPr>
                <a:t>z</a:t>
              </a:r>
            </a:p>
          </p:txBody>
        </p:sp>
        <p:sp>
          <p:nvSpPr>
            <p:cNvPr id="52241" name="Line 49"/>
            <p:cNvSpPr>
              <a:spLocks noChangeShapeType="1"/>
            </p:cNvSpPr>
            <p:nvPr/>
          </p:nvSpPr>
          <p:spPr bwMode="auto">
            <a:xfrm>
              <a:off x="4868" y="1542"/>
              <a:ext cx="302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42" name="AutoShape 50"/>
            <p:cNvSpPr>
              <a:spLocks noChangeArrowheads="1"/>
            </p:cNvSpPr>
            <p:nvPr/>
          </p:nvSpPr>
          <p:spPr bwMode="auto">
            <a:xfrm>
              <a:off x="3760" y="1864"/>
              <a:ext cx="1089" cy="306"/>
            </a:xfrm>
            <a:prstGeom prst="flowChartProcess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latin typeface="Times New Roman" pitchFamily="-65" charset="0"/>
                </a:rPr>
                <a:t>Case </a:t>
              </a:r>
              <a:r>
                <a:rPr lang="en-US" i="1">
                  <a:latin typeface="Times New Roman" pitchFamily="-65" charset="0"/>
                </a:rPr>
                <a:t>b actions</a:t>
              </a:r>
            </a:p>
          </p:txBody>
        </p:sp>
        <p:sp>
          <p:nvSpPr>
            <p:cNvPr id="52243" name="Line 51"/>
            <p:cNvSpPr>
              <a:spLocks noChangeShapeType="1"/>
            </p:cNvSpPr>
            <p:nvPr/>
          </p:nvSpPr>
          <p:spPr bwMode="auto">
            <a:xfrm>
              <a:off x="3452" y="1998"/>
              <a:ext cx="302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44" name="Line 54"/>
            <p:cNvSpPr>
              <a:spLocks noChangeShapeType="1"/>
            </p:cNvSpPr>
            <p:nvPr/>
          </p:nvSpPr>
          <p:spPr bwMode="auto">
            <a:xfrm>
              <a:off x="4844" y="1998"/>
              <a:ext cx="302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45" name="AutoShape 55"/>
            <p:cNvSpPr>
              <a:spLocks noChangeArrowheads="1"/>
            </p:cNvSpPr>
            <p:nvPr/>
          </p:nvSpPr>
          <p:spPr bwMode="auto">
            <a:xfrm>
              <a:off x="3792" y="2744"/>
              <a:ext cx="1089" cy="306"/>
            </a:xfrm>
            <a:prstGeom prst="flowChartProcess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latin typeface="Times New Roman" pitchFamily="-65" charset="0"/>
                </a:rPr>
                <a:t>Case </a:t>
              </a:r>
              <a:r>
                <a:rPr lang="en-US" i="1">
                  <a:latin typeface="Times New Roman" pitchFamily="-65" charset="0"/>
                </a:rPr>
                <a:t>z actions</a:t>
              </a:r>
            </a:p>
          </p:txBody>
        </p:sp>
        <p:sp>
          <p:nvSpPr>
            <p:cNvPr id="52246" name="Line 56"/>
            <p:cNvSpPr>
              <a:spLocks noChangeShapeType="1"/>
            </p:cNvSpPr>
            <p:nvPr/>
          </p:nvSpPr>
          <p:spPr bwMode="auto">
            <a:xfrm>
              <a:off x="3484" y="2878"/>
              <a:ext cx="302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47" name="Line 59"/>
            <p:cNvSpPr>
              <a:spLocks noChangeShapeType="1"/>
            </p:cNvSpPr>
            <p:nvPr/>
          </p:nvSpPr>
          <p:spPr bwMode="auto">
            <a:xfrm>
              <a:off x="4876" y="2878"/>
              <a:ext cx="302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48" name="AutoShape 60"/>
            <p:cNvSpPr>
              <a:spLocks noChangeArrowheads="1"/>
            </p:cNvSpPr>
            <p:nvPr/>
          </p:nvSpPr>
          <p:spPr bwMode="auto">
            <a:xfrm>
              <a:off x="2664" y="3328"/>
              <a:ext cx="1089" cy="306"/>
            </a:xfrm>
            <a:prstGeom prst="flowChartProcess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i="1">
                  <a:latin typeface="Times New Roman" pitchFamily="-65" charset="0"/>
                </a:rPr>
                <a:t>Else actions</a:t>
              </a:r>
            </a:p>
          </p:txBody>
        </p:sp>
        <p:sp>
          <p:nvSpPr>
            <p:cNvPr id="52249" name="Line 61"/>
            <p:cNvSpPr>
              <a:spLocks noChangeShapeType="1"/>
            </p:cNvSpPr>
            <p:nvPr/>
          </p:nvSpPr>
          <p:spPr bwMode="auto">
            <a:xfrm>
              <a:off x="3205" y="3643"/>
              <a:ext cx="0" cy="461"/>
            </a:xfrm>
            <a:prstGeom prst="line">
              <a:avLst/>
            </a:prstGeom>
            <a:noFill/>
            <a:ln w="38100">
              <a:solidFill>
                <a:srgbClr val="FFFFFF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50" name="Line 62"/>
            <p:cNvSpPr>
              <a:spLocks noChangeShapeType="1"/>
            </p:cNvSpPr>
            <p:nvPr/>
          </p:nvSpPr>
          <p:spPr bwMode="auto">
            <a:xfrm>
              <a:off x="3213" y="3035"/>
              <a:ext cx="0" cy="269"/>
            </a:xfrm>
            <a:prstGeom prst="line">
              <a:avLst/>
            </a:prstGeom>
            <a:noFill/>
            <a:ln w="38100">
              <a:solidFill>
                <a:srgbClr val="FFFFFF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Introduction</a:t>
            </a:r>
          </a:p>
        </p:txBody>
      </p:sp>
      <p:sp>
        <p:nvSpPr>
          <p:cNvPr id="18435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ASCII (ANSI) Character Set</a:t>
            </a:r>
          </a:p>
          <a:p>
            <a:pPr eaLnBrk="1" hangingPunct="1"/>
            <a:r>
              <a:rPr lang="en-US" smtClean="0"/>
              <a:t>Relational Operators</a:t>
            </a:r>
          </a:p>
          <a:p>
            <a:pPr eaLnBrk="1" hangingPunct="1"/>
            <a:r>
              <a:rPr lang="en-US" smtClean="0"/>
              <a:t>Logical Operators</a:t>
            </a:r>
          </a:p>
          <a:p>
            <a:pPr eaLnBrk="1" hangingPunct="1"/>
            <a:r>
              <a:rPr lang="en-US" smtClean="0"/>
              <a:t>Program Control – Selection</a:t>
            </a:r>
          </a:p>
          <a:p>
            <a:pPr lvl="1" eaLnBrk="1" hangingPunct="1"/>
            <a:r>
              <a:rPr lang="en-US" smtClean="0"/>
              <a:t>If/Then, If/Else/Then, …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Summary</a:t>
            </a:r>
          </a:p>
        </p:txBody>
      </p:sp>
      <p:sp>
        <p:nvSpPr>
          <p:cNvPr id="54275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ASCII (ANSI) Character Set</a:t>
            </a:r>
          </a:p>
          <a:p>
            <a:pPr eaLnBrk="1" hangingPunct="1"/>
            <a:r>
              <a:rPr lang="en-US" smtClean="0"/>
              <a:t>Relational Operators</a:t>
            </a:r>
          </a:p>
          <a:p>
            <a:pPr eaLnBrk="1" hangingPunct="1"/>
            <a:r>
              <a:rPr lang="en-US" smtClean="0"/>
              <a:t>Logical Operators</a:t>
            </a:r>
          </a:p>
          <a:p>
            <a:pPr eaLnBrk="1" hangingPunct="1"/>
            <a:r>
              <a:rPr lang="en-US" smtClean="0"/>
              <a:t>Program Control – Selection</a:t>
            </a:r>
          </a:p>
          <a:p>
            <a:pPr lvl="1" eaLnBrk="1" hangingPunct="1"/>
            <a:r>
              <a:rPr lang="en-US" smtClean="0"/>
              <a:t>If/Then, If/Else/Then, …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ASCII Characters 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All info is stored in the computer as strings of 0’s and 1’s</a:t>
            </a:r>
          </a:p>
          <a:p>
            <a:pPr eaLnBrk="1" hangingPunct="1"/>
            <a:r>
              <a:rPr lang="en-US" sz="2400" smtClean="0"/>
              <a:t>Each character is coded to a binary value</a:t>
            </a:r>
          </a:p>
          <a:p>
            <a:pPr eaLnBrk="1" hangingPunct="1"/>
            <a:r>
              <a:rPr lang="en-US" sz="2400" smtClean="0"/>
              <a:t>ASCII (</a:t>
            </a:r>
            <a:r>
              <a:rPr lang="en-US" sz="2400" b="1" u="sng" smtClean="0"/>
              <a:t>A</a:t>
            </a:r>
            <a:r>
              <a:rPr lang="en-US" sz="2400" smtClean="0"/>
              <a:t>merican </a:t>
            </a:r>
            <a:r>
              <a:rPr lang="en-US" sz="2400" b="1" u="sng" smtClean="0"/>
              <a:t>S</a:t>
            </a:r>
            <a:r>
              <a:rPr lang="en-US" sz="2400" smtClean="0"/>
              <a:t>tandard </a:t>
            </a:r>
            <a:r>
              <a:rPr lang="en-US" sz="2400" b="1" u="sng" smtClean="0"/>
              <a:t>C</a:t>
            </a:r>
            <a:r>
              <a:rPr lang="en-US" sz="2400" smtClean="0"/>
              <a:t>ode for </a:t>
            </a:r>
            <a:r>
              <a:rPr lang="en-US" sz="2400" b="1" u="sng" smtClean="0"/>
              <a:t>I</a:t>
            </a:r>
            <a:r>
              <a:rPr lang="en-US" sz="2400" smtClean="0"/>
              <a:t>nformation </a:t>
            </a:r>
            <a:r>
              <a:rPr lang="en-US" sz="2400" b="1" u="sng" smtClean="0"/>
              <a:t>I</a:t>
            </a:r>
            <a:r>
              <a:rPr lang="en-US" sz="2400" smtClean="0"/>
              <a:t>nterchange)</a:t>
            </a:r>
          </a:p>
          <a:p>
            <a:pPr eaLnBrk="1" hangingPunct="1"/>
            <a:r>
              <a:rPr lang="en-US" sz="2400" smtClean="0"/>
              <a:t>Codes 33 to 126, represent letters, digits, punctuation marks, and a few miscellaneous symbols 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-65" charset="2"/>
              <a:buNone/>
            </a:pPr>
            <a:r>
              <a:rPr lang="en-US" sz="1000" smtClean="0">
                <a:latin typeface="Courier New" pitchFamily="-65" charset="0"/>
              </a:rPr>
              <a:t>               ,---. </a:t>
            </a:r>
          </a:p>
          <a:p>
            <a:pPr eaLnBrk="1" hangingPunct="1">
              <a:lnSpc>
                <a:spcPct val="80000"/>
              </a:lnSpc>
              <a:buFont typeface="Wingdings" pitchFamily="-65" charset="2"/>
              <a:buNone/>
            </a:pPr>
            <a:r>
              <a:rPr lang="en-US" sz="1000" smtClean="0">
                <a:latin typeface="Courier New" pitchFamily="-65" charset="0"/>
              </a:rPr>
              <a:t>            ,.'-.   \ </a:t>
            </a:r>
          </a:p>
          <a:p>
            <a:pPr eaLnBrk="1" hangingPunct="1">
              <a:lnSpc>
                <a:spcPct val="80000"/>
              </a:lnSpc>
              <a:buFont typeface="Wingdings" pitchFamily="-65" charset="2"/>
              <a:buNone/>
            </a:pPr>
            <a:r>
              <a:rPr lang="en-US" sz="1000" smtClean="0">
                <a:latin typeface="Courier New" pitchFamily="-65" charset="0"/>
              </a:rPr>
              <a:t>           ( ( ,'"""""-. </a:t>
            </a:r>
          </a:p>
          <a:p>
            <a:pPr eaLnBrk="1" hangingPunct="1">
              <a:lnSpc>
                <a:spcPct val="80000"/>
              </a:lnSpc>
              <a:buFont typeface="Wingdings" pitchFamily="-65" charset="2"/>
              <a:buNone/>
            </a:pPr>
            <a:r>
              <a:rPr lang="en-US" sz="1000" smtClean="0">
                <a:latin typeface="Courier New" pitchFamily="-65" charset="0"/>
              </a:rPr>
              <a:t>           `,X          `. </a:t>
            </a:r>
          </a:p>
          <a:p>
            <a:pPr eaLnBrk="1" hangingPunct="1">
              <a:lnSpc>
                <a:spcPct val="80000"/>
              </a:lnSpc>
              <a:buFont typeface="Wingdings" pitchFamily="-65" charset="2"/>
              <a:buNone/>
            </a:pPr>
            <a:r>
              <a:rPr lang="en-US" sz="1000" smtClean="0">
                <a:latin typeface="Courier New" pitchFamily="-65" charset="0"/>
              </a:rPr>
              <a:t>           /` `           `._ </a:t>
            </a:r>
          </a:p>
          <a:p>
            <a:pPr eaLnBrk="1" hangingPunct="1">
              <a:lnSpc>
                <a:spcPct val="80000"/>
              </a:lnSpc>
              <a:buFont typeface="Wingdings" pitchFamily="-65" charset="2"/>
              <a:buNone/>
            </a:pPr>
            <a:r>
              <a:rPr lang="en-US" sz="1000" smtClean="0">
                <a:latin typeface="Courier New" pitchFamily="-65" charset="0"/>
              </a:rPr>
              <a:t>          (            ,   ,_\ </a:t>
            </a:r>
          </a:p>
          <a:p>
            <a:pPr eaLnBrk="1" hangingPunct="1">
              <a:lnSpc>
                <a:spcPct val="80000"/>
              </a:lnSpc>
              <a:buFont typeface="Wingdings" pitchFamily="-65" charset="2"/>
              <a:buNone/>
            </a:pPr>
            <a:r>
              <a:rPr lang="en-US" sz="1000" smtClean="0">
                <a:latin typeface="Courier New" pitchFamily="-65" charset="0"/>
              </a:rPr>
              <a:t>          |          ,---.,'o `. </a:t>
            </a:r>
          </a:p>
          <a:p>
            <a:pPr eaLnBrk="1" hangingPunct="1">
              <a:lnSpc>
                <a:spcPct val="80000"/>
              </a:lnSpc>
              <a:buFont typeface="Wingdings" pitchFamily="-65" charset="2"/>
              <a:buNone/>
            </a:pPr>
            <a:r>
              <a:rPr lang="en-US" sz="1000" smtClean="0">
                <a:latin typeface="Courier New" pitchFamily="-65" charset="0"/>
              </a:rPr>
              <a:t>          |         / o   \     ) </a:t>
            </a:r>
          </a:p>
          <a:p>
            <a:pPr eaLnBrk="1" hangingPunct="1">
              <a:lnSpc>
                <a:spcPct val="80000"/>
              </a:lnSpc>
              <a:buFont typeface="Wingdings" pitchFamily="-65" charset="2"/>
              <a:buNone/>
            </a:pPr>
            <a:r>
              <a:rPr lang="en-US" sz="1000" smtClean="0">
                <a:latin typeface="Courier New" pitchFamily="-65" charset="0"/>
              </a:rPr>
              <a:t>           \ ,.    (      .____, </a:t>
            </a:r>
          </a:p>
          <a:p>
            <a:pPr eaLnBrk="1" hangingPunct="1">
              <a:lnSpc>
                <a:spcPct val="80000"/>
              </a:lnSpc>
              <a:buFont typeface="Wingdings" pitchFamily="-65" charset="2"/>
              <a:buNone/>
            </a:pPr>
            <a:r>
              <a:rPr lang="en-US" sz="1000" smtClean="0">
                <a:latin typeface="Courier New" pitchFamily="-65" charset="0"/>
              </a:rPr>
              <a:t>            \| \    \____,'     \ </a:t>
            </a:r>
          </a:p>
          <a:p>
            <a:pPr eaLnBrk="1" hangingPunct="1">
              <a:lnSpc>
                <a:spcPct val="80000"/>
              </a:lnSpc>
              <a:buFont typeface="Wingdings" pitchFamily="-65" charset="2"/>
              <a:buNone/>
            </a:pPr>
            <a:r>
              <a:rPr lang="en-US" sz="1000" smtClean="0">
                <a:latin typeface="Courier New" pitchFamily="-65" charset="0"/>
              </a:rPr>
              <a:t>          '`'\  \        _,____,' </a:t>
            </a:r>
          </a:p>
          <a:p>
            <a:pPr eaLnBrk="1" hangingPunct="1">
              <a:lnSpc>
                <a:spcPct val="80000"/>
              </a:lnSpc>
              <a:buFont typeface="Wingdings" pitchFamily="-65" charset="2"/>
              <a:buNone/>
            </a:pPr>
            <a:r>
              <a:rPr lang="en-US" sz="1000" smtClean="0">
                <a:latin typeface="Courier New" pitchFamily="-65" charset="0"/>
              </a:rPr>
              <a:t>          \  ,--      ,-'     \ </a:t>
            </a:r>
          </a:p>
          <a:p>
            <a:pPr eaLnBrk="1" hangingPunct="1">
              <a:lnSpc>
                <a:spcPct val="80000"/>
              </a:lnSpc>
              <a:buFont typeface="Wingdings" pitchFamily="-65" charset="2"/>
              <a:buNone/>
            </a:pPr>
            <a:r>
              <a:rPr lang="en-US" sz="1000" smtClean="0">
                <a:latin typeface="Courier New" pitchFamily="-65" charset="0"/>
              </a:rPr>
              <a:t>            ( C     ,'         \ </a:t>
            </a:r>
          </a:p>
          <a:p>
            <a:pPr eaLnBrk="1" hangingPunct="1">
              <a:lnSpc>
                <a:spcPct val="80000"/>
              </a:lnSpc>
              <a:buFont typeface="Wingdings" pitchFamily="-65" charset="2"/>
              <a:buNone/>
            </a:pPr>
            <a:r>
              <a:rPr lang="en-US" sz="1000" smtClean="0">
                <a:latin typeface="Courier New" pitchFamily="-65" charset="0"/>
              </a:rPr>
              <a:t>             `--'  .'           | </a:t>
            </a:r>
          </a:p>
          <a:p>
            <a:pPr eaLnBrk="1" hangingPunct="1">
              <a:lnSpc>
                <a:spcPct val="80000"/>
              </a:lnSpc>
              <a:buFont typeface="Wingdings" pitchFamily="-65" charset="2"/>
              <a:buNone/>
            </a:pPr>
            <a:r>
              <a:rPr lang="en-US" sz="1000" smtClean="0">
                <a:latin typeface="Courier New" pitchFamily="-65" charset="0"/>
              </a:rPr>
              <a:t>               |   |         .O | </a:t>
            </a:r>
          </a:p>
          <a:p>
            <a:pPr eaLnBrk="1" hangingPunct="1">
              <a:lnSpc>
                <a:spcPct val="80000"/>
              </a:lnSpc>
              <a:buFont typeface="Wingdings" pitchFamily="-65" charset="2"/>
              <a:buNone/>
            </a:pPr>
            <a:r>
              <a:rPr lang="en-US" sz="1000" smtClean="0">
                <a:latin typeface="Courier New" pitchFamily="-65" charset="0"/>
              </a:rPr>
              <a:t>             __|    \        ,-'_ </a:t>
            </a:r>
          </a:p>
          <a:p>
            <a:pPr eaLnBrk="1" hangingPunct="1">
              <a:lnSpc>
                <a:spcPct val="80000"/>
              </a:lnSpc>
              <a:buFont typeface="Wingdings" pitchFamily="-65" charset="2"/>
              <a:buNone/>
            </a:pPr>
            <a:r>
              <a:rPr lang="en-US" sz="1000" smtClean="0">
                <a:latin typeface="Courier New" pitchFamily="-65" charset="0"/>
              </a:rPr>
              <a:t>            / `L     `._  _,'  ' `. </a:t>
            </a:r>
          </a:p>
          <a:p>
            <a:pPr eaLnBrk="1" hangingPunct="1">
              <a:lnSpc>
                <a:spcPct val="80000"/>
              </a:lnSpc>
              <a:buFont typeface="Wingdings" pitchFamily="-65" charset="2"/>
              <a:buNone/>
            </a:pPr>
            <a:r>
              <a:rPr lang="en-US" sz="1000" smtClean="0">
                <a:latin typeface="Courier New" pitchFamily="-65" charset="0"/>
              </a:rPr>
              <a:t>           /    `--.._  `',.   _\  ` </a:t>
            </a:r>
          </a:p>
          <a:p>
            <a:pPr eaLnBrk="1" hangingPunct="1">
              <a:lnSpc>
                <a:spcPct val="80000"/>
              </a:lnSpc>
              <a:buFont typeface="Wingdings" pitchFamily="-65" charset="2"/>
              <a:buNone/>
            </a:pPr>
            <a:r>
              <a:rPr lang="en-US" sz="1000" smtClean="0">
                <a:latin typeface="Courier New" pitchFamily="-65" charset="0"/>
              </a:rPr>
              <a:t>           `-.       /\  | `. ( ,\  \ </a:t>
            </a:r>
          </a:p>
          <a:p>
            <a:pPr eaLnBrk="1" hangingPunct="1">
              <a:lnSpc>
                <a:spcPct val="80000"/>
              </a:lnSpc>
              <a:buFont typeface="Wingdings" pitchFamily="-65" charset="2"/>
              <a:buNone/>
            </a:pPr>
            <a:r>
              <a:rPr lang="en-US" sz="1000" smtClean="0">
                <a:latin typeface="Courier New" pitchFamily="-65" charset="0"/>
              </a:rPr>
              <a:t>          _/  `-._  /  \ |--'  (     \ </a:t>
            </a:r>
          </a:p>
          <a:p>
            <a:pPr eaLnBrk="1" hangingPunct="1">
              <a:lnSpc>
                <a:spcPct val="80000"/>
              </a:lnSpc>
              <a:buFont typeface="Wingdings" pitchFamily="-65" charset="2"/>
              <a:buNone/>
            </a:pPr>
            <a:r>
              <a:rPr lang="en-US" sz="1000" smtClean="0">
                <a:latin typeface="Courier New" pitchFamily="-65" charset="0"/>
              </a:rPr>
              <a:t>         '  `-.   `'    \/\`.   `.    ) </a:t>
            </a:r>
          </a:p>
          <a:p>
            <a:pPr eaLnBrk="1" hangingPunct="1">
              <a:lnSpc>
                <a:spcPct val="80000"/>
              </a:lnSpc>
              <a:buFont typeface="Wingdings" pitchFamily="-65" charset="2"/>
              <a:buNone/>
            </a:pPr>
            <a:r>
              <a:rPr lang="en-US" sz="1000" smtClean="0">
                <a:latin typeface="Courier New" pitchFamily="-65" charset="0"/>
              </a:rPr>
              <a:t>               \  -hrr-    \ `.  |    | </a:t>
            </a:r>
          </a:p>
          <a:p>
            <a:pPr eaLnBrk="1" hangingPunct="1">
              <a:lnSpc>
                <a:spcPct val="80000"/>
              </a:lnSpc>
              <a:buFont typeface="Wingdings" pitchFamily="-65" charset="2"/>
              <a:buNone/>
            </a:pPr>
            <a:endParaRPr lang="en-US" sz="1000" smtClean="0">
              <a:latin typeface="Courier New" pitchFamily="-65" charset="0"/>
            </a:endParaRPr>
          </a:p>
        </p:txBody>
      </p:sp>
      <p:sp>
        <p:nvSpPr>
          <p:cNvPr id="19461" name="Text Box 4"/>
          <p:cNvSpPr txBox="1">
            <a:spLocks noChangeArrowheads="1"/>
          </p:cNvSpPr>
          <p:nvPr/>
        </p:nvSpPr>
        <p:spPr bwMode="auto">
          <a:xfrm>
            <a:off x="5892800" y="5499100"/>
            <a:ext cx="23844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/>
              <a:t>http://www.chris.com/ASCII/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10" descr="asciitable5v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76563" y="230188"/>
            <a:ext cx="5981700" cy="650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AutoShape 7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2743200" cy="4503738"/>
          </a:xfrm>
        </p:spPr>
        <p:txBody>
          <a:bodyPr/>
          <a:lstStyle/>
          <a:p>
            <a:pPr algn="l" eaLnBrk="1" hangingPunct="1"/>
            <a:r>
              <a:rPr lang="en-US" b="1" smtClean="0"/>
              <a:t>ASCII Character Set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10" descr="asciitable5vf"/>
          <p:cNvPicPr>
            <a:picLocks noChangeAspect="1" noChangeArrowheads="1"/>
          </p:cNvPicPr>
          <p:nvPr/>
        </p:nvPicPr>
        <p:blipFill>
          <a:blip r:embed="rId3"/>
          <a:srcRect b="85352"/>
          <a:stretch>
            <a:fillRect/>
          </a:stretch>
        </p:blipFill>
        <p:spPr bwMode="auto">
          <a:xfrm>
            <a:off x="2487613" y="1038225"/>
            <a:ext cx="5980112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AutoShape 7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b="1" smtClean="0"/>
              <a:t>ASCII Character Set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2278063"/>
            <a:ext cx="8229600" cy="4122737"/>
          </a:xfrm>
        </p:spPr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err="1" smtClean="0">
                <a:ea typeface="+mn-ea"/>
                <a:cs typeface="+mn-cs"/>
              </a:rPr>
              <a:t>Chr(</a:t>
            </a:r>
            <a:r>
              <a:rPr lang="en-US" i="1" dirty="0" err="1" smtClean="0">
                <a:ea typeface="+mn-ea"/>
                <a:cs typeface="+mn-cs"/>
              </a:rPr>
              <a:t>n</a:t>
            </a:r>
            <a:r>
              <a:rPr lang="en-US" dirty="0" smtClean="0">
                <a:ea typeface="+mn-ea"/>
                <a:cs typeface="+mn-cs"/>
              </a:rPr>
              <a:t>) = character with ASCII value </a:t>
            </a:r>
            <a:r>
              <a:rPr lang="en-US" i="1" dirty="0" err="1" smtClean="0">
                <a:ea typeface="+mn-ea"/>
                <a:cs typeface="+mn-cs"/>
              </a:rPr>
              <a:t>n</a:t>
            </a:r>
            <a:r>
              <a:rPr lang="en-US" dirty="0" smtClean="0">
                <a:ea typeface="+mn-ea"/>
                <a:cs typeface="+mn-cs"/>
              </a:rPr>
              <a:t> (0 &lt; </a:t>
            </a:r>
            <a:r>
              <a:rPr lang="en-US" i="1" dirty="0" err="1" smtClean="0">
                <a:ea typeface="+mn-ea"/>
                <a:cs typeface="+mn-cs"/>
              </a:rPr>
              <a:t>n</a:t>
            </a:r>
            <a:r>
              <a:rPr lang="en-US" dirty="0" smtClean="0">
                <a:ea typeface="+mn-ea"/>
                <a:cs typeface="+mn-cs"/>
              </a:rPr>
              <a:t> &lt; 255)</a:t>
            </a:r>
            <a:endParaRPr lang="en-US" i="1" dirty="0" smtClean="0"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en-US" dirty="0" smtClean="0"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err="1" smtClean="0">
                <a:ea typeface="+mn-ea"/>
                <a:cs typeface="+mn-cs"/>
              </a:rPr>
              <a:t>Asc(</a:t>
            </a:r>
            <a:r>
              <a:rPr lang="en-US" i="1" dirty="0" err="1" smtClean="0">
                <a:ea typeface="+mn-ea"/>
                <a:cs typeface="+mn-cs"/>
              </a:rPr>
              <a:t>str</a:t>
            </a:r>
            <a:r>
              <a:rPr lang="en-US" dirty="0" smtClean="0">
                <a:ea typeface="+mn-ea"/>
                <a:cs typeface="+mn-cs"/>
              </a:rPr>
              <a:t>) = ASCII value of the first character of </a:t>
            </a:r>
            <a:r>
              <a:rPr lang="en-US" i="1" dirty="0" err="1" smtClean="0">
                <a:ea typeface="+mn-ea"/>
                <a:cs typeface="+mn-cs"/>
              </a:rPr>
              <a:t>str</a:t>
            </a:r>
            <a:endParaRPr lang="en-US" i="1" dirty="0" smtClean="0"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en-US" dirty="0" smtClean="0"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TextBox1.Text = Chr(65) displays “</a:t>
            </a:r>
            <a:r>
              <a:rPr lang="en-US" i="1" dirty="0" smtClean="0">
                <a:ea typeface="+mn-ea"/>
                <a:cs typeface="+mn-cs"/>
              </a:rPr>
              <a:t>A</a:t>
            </a:r>
            <a:r>
              <a:rPr lang="en-US" dirty="0" smtClean="0">
                <a:ea typeface="+mn-ea"/>
                <a:cs typeface="+mn-cs"/>
              </a:rPr>
              <a:t>”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en-US" dirty="0" smtClean="0"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ListBox1.Items.Add(Asc(“</a:t>
            </a:r>
            <a:r>
              <a:rPr lang="en-US" i="1" dirty="0" smtClean="0">
                <a:ea typeface="+mn-ea"/>
                <a:cs typeface="+mn-cs"/>
              </a:rPr>
              <a:t>Apple</a:t>
            </a:r>
            <a:r>
              <a:rPr lang="en-US" dirty="0" smtClean="0">
                <a:ea typeface="+mn-ea"/>
                <a:cs typeface="+mn-cs"/>
              </a:rPr>
              <a:t>”)) displays 65</a:t>
            </a:r>
          </a:p>
        </p:txBody>
      </p:sp>
      <p:sp>
        <p:nvSpPr>
          <p:cNvPr id="6" name="Rectangle 5"/>
          <p:cNvSpPr/>
          <p:nvPr/>
        </p:nvSpPr>
        <p:spPr>
          <a:xfrm>
            <a:off x="5875338" y="1439863"/>
            <a:ext cx="1236662" cy="236537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Relational Operators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863600" y="1600200"/>
            <a:ext cx="5707063" cy="4525963"/>
          </a:xfrm>
        </p:spPr>
        <p:txBody>
          <a:bodyPr/>
          <a:lstStyle/>
          <a:p>
            <a:pPr eaLnBrk="1" hangingPunct="1">
              <a:buFont typeface="Arial" pitchFamily="-65" charset="0"/>
              <a:buNone/>
            </a:pPr>
            <a:r>
              <a:rPr lang="en-US" smtClean="0"/>
              <a:t>=			equal to</a:t>
            </a:r>
          </a:p>
          <a:p>
            <a:pPr eaLnBrk="1" hangingPunct="1">
              <a:buFont typeface="Arial" pitchFamily="-65" charset="0"/>
              <a:buNone/>
            </a:pPr>
            <a:r>
              <a:rPr lang="en-US" smtClean="0"/>
              <a:t>&lt;&gt;	not equal to</a:t>
            </a:r>
          </a:p>
          <a:p>
            <a:pPr eaLnBrk="1" hangingPunct="1">
              <a:buFont typeface="Arial" pitchFamily="-65" charset="0"/>
              <a:buNone/>
            </a:pPr>
            <a:r>
              <a:rPr lang="en-US" smtClean="0"/>
              <a:t>&lt;			less than</a:t>
            </a:r>
          </a:p>
          <a:p>
            <a:pPr eaLnBrk="1" hangingPunct="1">
              <a:buFont typeface="Arial" pitchFamily="-65" charset="0"/>
              <a:buNone/>
            </a:pPr>
            <a:r>
              <a:rPr lang="en-US" smtClean="0"/>
              <a:t>&gt;			greater than</a:t>
            </a:r>
          </a:p>
          <a:p>
            <a:pPr eaLnBrk="1" hangingPunct="1">
              <a:buFont typeface="Arial" pitchFamily="-65" charset="0"/>
              <a:buNone/>
            </a:pPr>
            <a:r>
              <a:rPr lang="en-US" smtClean="0"/>
              <a:t>&lt;=	less than equal to</a:t>
            </a:r>
          </a:p>
          <a:p>
            <a:pPr eaLnBrk="1" hangingPunct="1">
              <a:buFont typeface="Arial" pitchFamily="-65" charset="0"/>
              <a:buNone/>
            </a:pPr>
            <a:r>
              <a:rPr lang="en-US" smtClean="0"/>
              <a:t>&gt;=	greater than equal to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4914900" y="2409825"/>
            <a:ext cx="3708400" cy="169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eaLnBrk="1" hangingPunct="1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-65" charset="2"/>
              <a:buChar char="l"/>
            </a:pPr>
            <a:r>
              <a:rPr lang="en-US" sz="2400"/>
              <a:t>All relational operators have equal precedence and are evaluated left to right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Example - Relational Operators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460500"/>
            <a:ext cx="3225800" cy="2984500"/>
          </a:xfrm>
          <a:ln w="19050">
            <a:solidFill>
              <a:schemeClr val="tx2"/>
            </a:solidFill>
          </a:ln>
        </p:spPr>
        <p:txBody>
          <a:bodyPr/>
          <a:lstStyle/>
          <a:p>
            <a:pPr eaLnBrk="1" hangingPunct="1">
              <a:buFont typeface="Arial" pitchFamily="-65" charset="0"/>
              <a:buNone/>
            </a:pPr>
            <a:r>
              <a:rPr lang="en-US" b="1" i="1" u="sng" smtClean="0"/>
              <a:t>True or false?</a:t>
            </a:r>
          </a:p>
          <a:p>
            <a:pPr lvl="1" eaLnBrk="1" hangingPunct="1">
              <a:buFont typeface="Arial" pitchFamily="-65" charset="0"/>
              <a:buNone/>
            </a:pPr>
            <a:r>
              <a:rPr lang="en-US" sz="2400" smtClean="0"/>
              <a:t>1 &lt; = 1</a:t>
            </a:r>
          </a:p>
          <a:p>
            <a:pPr lvl="1" eaLnBrk="1" hangingPunct="1">
              <a:buFont typeface="Arial" pitchFamily="-65" charset="0"/>
              <a:buNone/>
            </a:pPr>
            <a:r>
              <a:rPr lang="en-US" sz="2400" smtClean="0"/>
              <a:t>1 &lt; 1</a:t>
            </a:r>
          </a:p>
          <a:p>
            <a:pPr lvl="1" eaLnBrk="1" hangingPunct="1">
              <a:buFont typeface="Arial" pitchFamily="-65" charset="0"/>
              <a:buNone/>
            </a:pPr>
            <a:r>
              <a:rPr lang="en-US" sz="2400" smtClean="0"/>
              <a:t>“car” &lt; “cat”</a:t>
            </a:r>
          </a:p>
          <a:p>
            <a:pPr lvl="1" eaLnBrk="1" hangingPunct="1">
              <a:buFont typeface="Arial" pitchFamily="-65" charset="0"/>
              <a:buNone/>
            </a:pPr>
            <a:r>
              <a:rPr lang="en-US" sz="2400" smtClean="0"/>
              <a:t>“Dog” &lt; “dog”</a:t>
            </a:r>
          </a:p>
        </p:txBody>
      </p:sp>
      <p:grpSp>
        <p:nvGrpSpPr>
          <p:cNvPr id="27652" name="Group 3"/>
          <p:cNvGrpSpPr>
            <a:grpSpLocks/>
          </p:cNvGrpSpPr>
          <p:nvPr/>
        </p:nvGrpSpPr>
        <p:grpSpPr bwMode="auto">
          <a:xfrm>
            <a:off x="4140200" y="2195513"/>
            <a:ext cx="5003800" cy="3198812"/>
            <a:chOff x="2070100" y="2017713"/>
            <a:chExt cx="5003800" cy="3198812"/>
          </a:xfrm>
        </p:grpSpPr>
        <p:sp>
          <p:nvSpPr>
            <p:cNvPr id="27654" name="Rectangle 7"/>
            <p:cNvSpPr>
              <a:spLocks noChangeArrowheads="1"/>
            </p:cNvSpPr>
            <p:nvPr/>
          </p:nvSpPr>
          <p:spPr bwMode="auto">
            <a:xfrm>
              <a:off x="2120900" y="2657475"/>
              <a:ext cx="2971800" cy="6397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ctr"/>
              <a:r>
                <a:rPr lang="en-US" sz="2400">
                  <a:ea typeface="Times New Roman" pitchFamily="-65" charset="0"/>
                  <a:cs typeface="Times New Roman" pitchFamily="-65" charset="0"/>
                </a:rPr>
                <a:t>5  =  1</a:t>
              </a:r>
              <a:endParaRPr lang="en-US" sz="2400"/>
            </a:p>
          </p:txBody>
        </p:sp>
        <p:sp>
          <p:nvSpPr>
            <p:cNvPr id="27655" name="Rectangle 8"/>
            <p:cNvSpPr>
              <a:spLocks noChangeArrowheads="1"/>
            </p:cNvSpPr>
            <p:nvPr/>
          </p:nvSpPr>
          <p:spPr bwMode="auto">
            <a:xfrm>
              <a:off x="5092700" y="2657475"/>
              <a:ext cx="1828800" cy="6397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ctr"/>
              <a:r>
                <a:rPr lang="en-US" sz="2400">
                  <a:ea typeface="Times New Roman" pitchFamily="-65" charset="0"/>
                  <a:cs typeface="Times New Roman" pitchFamily="-65" charset="0"/>
                </a:rPr>
                <a:t>0 (false)</a:t>
              </a:r>
            </a:p>
            <a:p>
              <a:pPr algn="ctr"/>
              <a:endParaRPr lang="en-US" sz="2400"/>
            </a:p>
          </p:txBody>
        </p:sp>
        <p:sp>
          <p:nvSpPr>
            <p:cNvPr id="27656" name="Rectangle 9"/>
            <p:cNvSpPr>
              <a:spLocks noChangeArrowheads="1"/>
            </p:cNvSpPr>
            <p:nvPr/>
          </p:nvSpPr>
          <p:spPr bwMode="auto">
            <a:xfrm>
              <a:off x="2120900" y="3297238"/>
              <a:ext cx="2971800" cy="6397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ctr"/>
              <a:r>
                <a:rPr lang="en-US" sz="2400">
                  <a:ea typeface="Times New Roman" pitchFamily="-65" charset="0"/>
                  <a:cs typeface="Times New Roman" pitchFamily="-65" charset="0"/>
                </a:rPr>
                <a:t>5  &gt;  1</a:t>
              </a:r>
              <a:endParaRPr lang="en-US" sz="2400"/>
            </a:p>
          </p:txBody>
        </p:sp>
        <p:sp>
          <p:nvSpPr>
            <p:cNvPr id="27657" name="Rectangle 10"/>
            <p:cNvSpPr>
              <a:spLocks noChangeArrowheads="1"/>
            </p:cNvSpPr>
            <p:nvPr/>
          </p:nvSpPr>
          <p:spPr bwMode="auto">
            <a:xfrm>
              <a:off x="5092700" y="3297238"/>
              <a:ext cx="1828800" cy="6397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ctr"/>
              <a:r>
                <a:rPr lang="en-US" sz="2400">
                  <a:ea typeface="Times New Roman" pitchFamily="-65" charset="0"/>
                  <a:cs typeface="Times New Roman" pitchFamily="-65" charset="0"/>
                </a:rPr>
                <a:t>1 (true)</a:t>
              </a:r>
            </a:p>
            <a:p>
              <a:pPr algn="ctr"/>
              <a:endParaRPr lang="en-US" sz="2400"/>
            </a:p>
          </p:txBody>
        </p:sp>
        <p:sp>
          <p:nvSpPr>
            <p:cNvPr id="27658" name="Rectangle 11"/>
            <p:cNvSpPr>
              <a:spLocks noChangeArrowheads="1"/>
            </p:cNvSpPr>
            <p:nvPr/>
          </p:nvSpPr>
          <p:spPr bwMode="auto">
            <a:xfrm>
              <a:off x="2120900" y="3937000"/>
              <a:ext cx="2971800" cy="6397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ctr"/>
              <a:r>
                <a:rPr lang="en-US" sz="2400">
                  <a:ea typeface="Times New Roman" pitchFamily="-65" charset="0"/>
                  <a:cs typeface="Times New Roman" pitchFamily="-65" charset="0"/>
                </a:rPr>
                <a:t>5  &lt;&gt;  1</a:t>
              </a:r>
              <a:endParaRPr lang="en-US" sz="2400"/>
            </a:p>
          </p:txBody>
        </p:sp>
        <p:sp>
          <p:nvSpPr>
            <p:cNvPr id="27659" name="Rectangle 12"/>
            <p:cNvSpPr>
              <a:spLocks noChangeArrowheads="1"/>
            </p:cNvSpPr>
            <p:nvPr/>
          </p:nvSpPr>
          <p:spPr bwMode="auto">
            <a:xfrm>
              <a:off x="5092700" y="3937000"/>
              <a:ext cx="1828800" cy="6397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ctr"/>
              <a:r>
                <a:rPr lang="en-US" sz="2400">
                  <a:ea typeface="Times New Roman" pitchFamily="-65" charset="0"/>
                  <a:cs typeface="Times New Roman" pitchFamily="-65" charset="0"/>
                </a:rPr>
                <a:t>1 (true)</a:t>
              </a:r>
            </a:p>
            <a:p>
              <a:pPr algn="ctr"/>
              <a:endParaRPr lang="en-US" sz="2400"/>
            </a:p>
          </p:txBody>
        </p:sp>
        <p:grpSp>
          <p:nvGrpSpPr>
            <p:cNvPr id="27660" name="Group 16"/>
            <p:cNvGrpSpPr>
              <a:grpSpLocks/>
            </p:cNvGrpSpPr>
            <p:nvPr/>
          </p:nvGrpSpPr>
          <p:grpSpPr bwMode="auto">
            <a:xfrm>
              <a:off x="2070100" y="2017713"/>
              <a:ext cx="3073400" cy="639762"/>
              <a:chOff x="0" y="0"/>
              <a:chExt cx="1936" cy="403"/>
            </a:xfrm>
          </p:grpSpPr>
          <p:sp>
            <p:nvSpPr>
              <p:cNvPr id="27670" name="Rectangle 5"/>
              <p:cNvSpPr>
                <a:spLocks noChangeArrowheads="1"/>
              </p:cNvSpPr>
              <p:nvPr/>
            </p:nvSpPr>
            <p:spPr bwMode="auto">
              <a:xfrm>
                <a:off x="32" y="0"/>
                <a:ext cx="1872" cy="4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2800" b="1" i="1" u="sng">
                    <a:ea typeface="Times New Roman" pitchFamily="-65" charset="0"/>
                    <a:cs typeface="Times New Roman" pitchFamily="-65" charset="0"/>
                  </a:rPr>
                  <a:t>Expression</a:t>
                </a:r>
                <a:endParaRPr lang="en-US" sz="2800" i="1" u="sng">
                  <a:ea typeface="Times New Roman" pitchFamily="-65" charset="0"/>
                  <a:cs typeface="Times New Roman" pitchFamily="-65" charset="0"/>
                </a:endParaRPr>
              </a:p>
              <a:p>
                <a:pPr algn="ctr"/>
                <a:endParaRPr lang="en-US" sz="2800" u="sng"/>
              </a:p>
            </p:txBody>
          </p:sp>
          <p:sp>
            <p:nvSpPr>
              <p:cNvPr id="27671" name="Rectangle 15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936" cy="403"/>
              </a:xfrm>
              <a:prstGeom prst="rect">
                <a:avLst/>
              </a:prstGeom>
              <a:noFill/>
              <a:ln w="7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7661" name="Group 18"/>
            <p:cNvGrpSpPr>
              <a:grpSpLocks/>
            </p:cNvGrpSpPr>
            <p:nvPr/>
          </p:nvGrpSpPr>
          <p:grpSpPr bwMode="auto">
            <a:xfrm>
              <a:off x="5143500" y="2017713"/>
              <a:ext cx="1930400" cy="639762"/>
              <a:chOff x="1936" y="0"/>
              <a:chExt cx="1216" cy="403"/>
            </a:xfrm>
          </p:grpSpPr>
          <p:sp>
            <p:nvSpPr>
              <p:cNvPr id="27668" name="Rectangle 6"/>
              <p:cNvSpPr>
                <a:spLocks noChangeArrowheads="1"/>
              </p:cNvSpPr>
              <p:nvPr/>
            </p:nvSpPr>
            <p:spPr bwMode="auto">
              <a:xfrm>
                <a:off x="1968" y="0"/>
                <a:ext cx="1152" cy="4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2800" b="1" i="1" u="sng">
                    <a:ea typeface="Times New Roman" pitchFamily="-65" charset="0"/>
                    <a:cs typeface="Times New Roman" pitchFamily="-65" charset="0"/>
                  </a:rPr>
                  <a:t>Result</a:t>
                </a:r>
                <a:endParaRPr lang="en-US" sz="2800" i="1" u="sng">
                  <a:ea typeface="Times New Roman" pitchFamily="-65" charset="0"/>
                  <a:cs typeface="Times New Roman" pitchFamily="-65" charset="0"/>
                </a:endParaRPr>
              </a:p>
              <a:p>
                <a:pPr algn="ctr"/>
                <a:endParaRPr lang="en-US" sz="2800" u="sng"/>
              </a:p>
            </p:txBody>
          </p:sp>
          <p:sp>
            <p:nvSpPr>
              <p:cNvPr id="27669" name="Rectangle 17"/>
              <p:cNvSpPr>
                <a:spLocks noChangeArrowheads="1"/>
              </p:cNvSpPr>
              <p:nvPr/>
            </p:nvSpPr>
            <p:spPr bwMode="auto">
              <a:xfrm>
                <a:off x="1936" y="0"/>
                <a:ext cx="1216" cy="403"/>
              </a:xfrm>
              <a:prstGeom prst="rect">
                <a:avLst/>
              </a:prstGeom>
              <a:noFill/>
              <a:ln w="7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7662" name="Group 20"/>
            <p:cNvGrpSpPr>
              <a:grpSpLocks/>
            </p:cNvGrpSpPr>
            <p:nvPr/>
          </p:nvGrpSpPr>
          <p:grpSpPr bwMode="auto">
            <a:xfrm>
              <a:off x="2070100" y="4576763"/>
              <a:ext cx="3073400" cy="639762"/>
              <a:chOff x="0" y="1612"/>
              <a:chExt cx="1936" cy="403"/>
            </a:xfrm>
          </p:grpSpPr>
          <p:sp>
            <p:nvSpPr>
              <p:cNvPr id="27666" name="Rectangle 13"/>
              <p:cNvSpPr>
                <a:spLocks noChangeArrowheads="1"/>
              </p:cNvSpPr>
              <p:nvPr/>
            </p:nvSpPr>
            <p:spPr bwMode="auto">
              <a:xfrm>
                <a:off x="32" y="1612"/>
                <a:ext cx="1872" cy="4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2400">
                    <a:ea typeface="Times New Roman" pitchFamily="-65" charset="0"/>
                    <a:cs typeface="Times New Roman" pitchFamily="-65" charset="0"/>
                  </a:rPr>
                  <a:t>5 + 10  =  3 * 5</a:t>
                </a:r>
                <a:endParaRPr lang="en-US" sz="2400"/>
              </a:p>
            </p:txBody>
          </p:sp>
          <p:sp>
            <p:nvSpPr>
              <p:cNvPr id="27667" name="Rectangle 19"/>
              <p:cNvSpPr>
                <a:spLocks noChangeArrowheads="1"/>
              </p:cNvSpPr>
              <p:nvPr/>
            </p:nvSpPr>
            <p:spPr bwMode="auto">
              <a:xfrm>
                <a:off x="0" y="1612"/>
                <a:ext cx="1936" cy="403"/>
              </a:xfrm>
              <a:prstGeom prst="rect">
                <a:avLst/>
              </a:prstGeom>
              <a:noFill/>
              <a:ln w="7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7663" name="Group 22"/>
            <p:cNvGrpSpPr>
              <a:grpSpLocks/>
            </p:cNvGrpSpPr>
            <p:nvPr/>
          </p:nvGrpSpPr>
          <p:grpSpPr bwMode="auto">
            <a:xfrm>
              <a:off x="5143500" y="4576763"/>
              <a:ext cx="1930400" cy="639762"/>
              <a:chOff x="1936" y="1612"/>
              <a:chExt cx="1216" cy="403"/>
            </a:xfrm>
          </p:grpSpPr>
          <p:sp>
            <p:nvSpPr>
              <p:cNvPr id="27664" name="Rectangle 14"/>
              <p:cNvSpPr>
                <a:spLocks noChangeArrowheads="1"/>
              </p:cNvSpPr>
              <p:nvPr/>
            </p:nvSpPr>
            <p:spPr bwMode="auto">
              <a:xfrm>
                <a:off x="1968" y="1612"/>
                <a:ext cx="1152" cy="4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2400">
                    <a:ea typeface="Times New Roman" pitchFamily="-65" charset="0"/>
                    <a:cs typeface="Times New Roman" pitchFamily="-65" charset="0"/>
                  </a:rPr>
                  <a:t>1 (true)</a:t>
                </a:r>
              </a:p>
              <a:p>
                <a:pPr algn="ctr"/>
                <a:endParaRPr lang="en-US" sz="2400"/>
              </a:p>
            </p:txBody>
          </p:sp>
          <p:sp>
            <p:nvSpPr>
              <p:cNvPr id="27665" name="Rectangle 21"/>
              <p:cNvSpPr>
                <a:spLocks noChangeArrowheads="1"/>
              </p:cNvSpPr>
              <p:nvPr/>
            </p:nvSpPr>
            <p:spPr bwMode="auto">
              <a:xfrm>
                <a:off x="1936" y="1612"/>
                <a:ext cx="1216" cy="403"/>
              </a:xfrm>
              <a:prstGeom prst="rect">
                <a:avLst/>
              </a:prstGeom>
              <a:noFill/>
              <a:ln w="7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23" name="Rectangle 22"/>
          <p:cNvSpPr/>
          <p:nvPr/>
        </p:nvSpPr>
        <p:spPr>
          <a:xfrm>
            <a:off x="4368800" y="2159000"/>
            <a:ext cx="4584700" cy="31750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/>
              <a:t>Logical Operators</a:t>
            </a:r>
          </a:p>
        </p:txBody>
      </p:sp>
      <p:graphicFrame>
        <p:nvGraphicFramePr>
          <p:cNvPr id="114738" name="Group 50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138424"/>
        </p:xfrm>
        <a:graphic>
          <a:graphicData uri="http://schemas.openxmlformats.org/drawingml/2006/table">
            <a:tbl>
              <a:tblPr/>
              <a:tblGrid>
                <a:gridCol w="1630363"/>
                <a:gridCol w="2693987"/>
                <a:gridCol w="2347913"/>
                <a:gridCol w="1557337"/>
              </a:tblGrid>
              <a:tr h="673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-65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Operator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marL="97296" marR="972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-65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Description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marL="97296" marR="972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-65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Example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marL="97296" marR="972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-65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Result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marL="97296" marR="972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4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-65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And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marL="97296" marR="972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-65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Both sides must be true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marL="97296" marR="972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-65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T And 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-65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F And T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marL="97296" marR="972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-65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-65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F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marL="97296" marR="972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9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-65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Or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marL="97296" marR="972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-65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One side or other must be true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marL="97296" marR="972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-65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T Or 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-65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F Or T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marL="97296" marR="972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-65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-65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T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marL="97296" marR="972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3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-65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Not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marL="97296" marR="972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-65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Negates truth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marL="97296" marR="972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-65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Not (T)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marL="97296" marR="972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-65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F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marL="97296" marR="972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/>
              <a:t>Logical Operators</a:t>
            </a:r>
          </a:p>
        </p:txBody>
      </p:sp>
      <p:graphicFrame>
        <p:nvGraphicFramePr>
          <p:cNvPr id="105578" name="Group 106"/>
          <p:cNvGraphicFramePr>
            <a:graphicFrameLocks noGrp="1"/>
          </p:cNvGraphicFramePr>
          <p:nvPr>
            <p:ph type="tbl" idx="1"/>
          </p:nvPr>
        </p:nvGraphicFramePr>
        <p:xfrm>
          <a:off x="838200" y="2582863"/>
          <a:ext cx="7693023" cy="228600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282705"/>
                <a:gridCol w="1281102"/>
                <a:gridCol w="1282705"/>
                <a:gridCol w="1282705"/>
                <a:gridCol w="1281101"/>
                <a:gridCol w="1282705"/>
              </a:tblGrid>
              <a:tr h="376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-65" charset="2"/>
                        <a:buNone/>
                        <a:tabLst/>
                      </a:pP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marL="92355" marR="9235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-65" charset="2"/>
                        <a:buNone/>
                        <a:tabLst/>
                      </a:pPr>
                      <a:r>
                        <a:rPr kumimoji="0" lang="en-US" sz="2400" b="1" u="none" strike="noStrike" cap="none" normalizeH="0" baseline="0">
                          <a:ln>
                            <a:noFill/>
                          </a:ln>
                          <a:effectLst/>
                        </a:rPr>
                        <a:t>not A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marL="92355" marR="9235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-65" charset="2"/>
                        <a:buNone/>
                        <a:tabLst/>
                      </a:pPr>
                      <a:r>
                        <a:rPr kumimoji="0" lang="en-US" sz="2400" b="1" u="none" strike="noStrike" cap="none" normalizeH="0" baseline="0">
                          <a:ln>
                            <a:noFill/>
                          </a:ln>
                          <a:effectLst/>
                        </a:rPr>
                        <a:t>B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marL="92355" marR="9235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-65" charset="2"/>
                        <a:buNone/>
                        <a:tabLst/>
                      </a:pP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not B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marL="92355" marR="9235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-65" charset="2"/>
                        <a:buNone/>
                        <a:tabLst/>
                      </a:pP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 and B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marL="92355" marR="9235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-65" charset="2"/>
                        <a:buNone/>
                        <a:tabLst/>
                      </a:pP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 or B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marL="92355" marR="92355" horzOverflow="overflow"/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-65" charset="2"/>
                        <a:buNone/>
                        <a:tabLst/>
                      </a:pPr>
                      <a:r>
                        <a:rPr kumimoji="0" lang="en-US" sz="24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F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marL="92355" marR="9235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-65" charset="2"/>
                        <a:buNone/>
                        <a:tabLst/>
                      </a:pPr>
                      <a:r>
                        <a:rPr kumimoji="0" lang="en-US" sz="24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T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marL="92355" marR="9235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-65" charset="2"/>
                        <a:buNone/>
                        <a:tabLst/>
                      </a:pPr>
                      <a:r>
                        <a:rPr kumimoji="0" lang="en-US" sz="24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F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marL="92355" marR="9235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-65" charset="2"/>
                        <a:buNone/>
                        <a:tabLst/>
                      </a:pPr>
                      <a:r>
                        <a:rPr kumimoji="0" lang="en-US" sz="24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T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marL="92355" marR="9235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-65" charset="2"/>
                        <a:buNone/>
                        <a:tabLst/>
                      </a:pPr>
                      <a:r>
                        <a:rPr kumimoji="0" lang="en-US" sz="24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F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marL="92355" marR="9235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-65" charset="2"/>
                        <a:buNone/>
                        <a:tabLst/>
                      </a:pPr>
                      <a:r>
                        <a:rPr kumimoji="0" lang="en-US" sz="24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F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marL="92355" marR="92355" horzOverflow="overflow"/>
                </a:tc>
              </a:tr>
              <a:tr h="325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-65" charset="2"/>
                        <a:buNone/>
                        <a:tabLst/>
                      </a:pPr>
                      <a:r>
                        <a:rPr kumimoji="0" lang="en-US" sz="24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F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marL="92355" marR="9235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-65" charset="2"/>
                        <a:buNone/>
                        <a:tabLst/>
                      </a:pPr>
                      <a:r>
                        <a:rPr kumimoji="0" lang="en-US" sz="24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T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marL="92355" marR="9235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-65" charset="2"/>
                        <a:buNone/>
                        <a:tabLst/>
                      </a:pPr>
                      <a:r>
                        <a:rPr kumimoji="0" lang="en-US" sz="24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T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marL="92355" marR="9235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-65" charset="2"/>
                        <a:buNone/>
                        <a:tabLst/>
                      </a:pPr>
                      <a:r>
                        <a:rPr kumimoji="0" lang="en-US" sz="24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F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marL="92355" marR="9235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-65" charset="2"/>
                        <a:buNone/>
                        <a:tabLst/>
                      </a:pPr>
                      <a:r>
                        <a:rPr kumimoji="0" lang="en-US" sz="24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F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marL="92355" marR="9235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-65" charset="2"/>
                        <a:buNone/>
                        <a:tabLst/>
                      </a:pPr>
                      <a:r>
                        <a:rPr kumimoji="0" lang="en-US" sz="24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T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marL="92355" marR="92355" horzOverflow="overflow"/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-65" charset="2"/>
                        <a:buNone/>
                        <a:tabLst/>
                      </a:pPr>
                      <a:r>
                        <a:rPr kumimoji="0" lang="en-US" sz="24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T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marL="92355" marR="9235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-65" charset="2"/>
                        <a:buNone/>
                        <a:tabLst/>
                      </a:pPr>
                      <a:r>
                        <a:rPr kumimoji="0" lang="en-US" sz="24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F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marL="92355" marR="9235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-65" charset="2"/>
                        <a:buNone/>
                        <a:tabLst/>
                      </a:pPr>
                      <a:r>
                        <a:rPr kumimoji="0" lang="en-US" sz="24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F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marL="92355" marR="9235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-65" charset="2"/>
                        <a:buNone/>
                        <a:tabLst/>
                      </a:pPr>
                      <a:r>
                        <a:rPr kumimoji="0" lang="en-US" sz="24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T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marL="92355" marR="9235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-65" charset="2"/>
                        <a:buNone/>
                        <a:tabLst/>
                      </a:pPr>
                      <a:r>
                        <a:rPr kumimoji="0" lang="en-US" sz="24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F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marL="92355" marR="9235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-65" charset="2"/>
                        <a:buNone/>
                        <a:tabLst/>
                      </a:pPr>
                      <a:r>
                        <a:rPr kumimoji="0" lang="en-US" sz="24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T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marL="92355" marR="92355" horzOverflow="overflow"/>
                </a:tc>
              </a:tr>
              <a:tr h="325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-65" charset="2"/>
                        <a:buNone/>
                        <a:tabLst/>
                      </a:pPr>
                      <a:r>
                        <a:rPr kumimoji="0" lang="en-US" sz="24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T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marL="92355" marR="9235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-65" charset="2"/>
                        <a:buNone/>
                        <a:tabLst/>
                      </a:pPr>
                      <a:r>
                        <a:rPr kumimoji="0" lang="en-US" sz="24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F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marL="92355" marR="9235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-65" charset="2"/>
                        <a:buNone/>
                        <a:tabLst/>
                      </a:pPr>
                      <a:r>
                        <a:rPr kumimoji="0" lang="en-US" sz="24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T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marL="92355" marR="9235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-65" charset="2"/>
                        <a:buNone/>
                        <a:tabLst/>
                      </a:pPr>
                      <a:r>
                        <a:rPr kumimoji="0" lang="en-US" sz="24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F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marL="92355" marR="9235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-65" charset="2"/>
                        <a:buNone/>
                        <a:tabLst/>
                      </a:pPr>
                      <a:r>
                        <a:rPr kumimoji="0" lang="en-US" sz="24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T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marL="92355" marR="9235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-65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</a:endParaRPr>
                    </a:p>
                  </a:txBody>
                  <a:tcPr marL="92355" marR="92355"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2236</TotalTime>
  <Words>959</Words>
  <Application>Microsoft PowerPoint</Application>
  <PresentationFormat>On-screen Show (4:3)</PresentationFormat>
  <Paragraphs>253</Paragraphs>
  <Slides>20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ＭＳ Ｐゴシック</vt:lpstr>
      <vt:lpstr>Calibri</vt:lpstr>
      <vt:lpstr>Times New Roman</vt:lpstr>
      <vt:lpstr>Courier New</vt:lpstr>
      <vt:lpstr>Wingdings</vt:lpstr>
      <vt:lpstr>Office Theme</vt:lpstr>
      <vt:lpstr>Control Structures: Selection</vt:lpstr>
      <vt:lpstr>Introduction</vt:lpstr>
      <vt:lpstr>ASCII Characters </vt:lpstr>
      <vt:lpstr>ASCII Character Set</vt:lpstr>
      <vt:lpstr>ASCII Character Set</vt:lpstr>
      <vt:lpstr>Relational Operators</vt:lpstr>
      <vt:lpstr>Example - Relational Operators</vt:lpstr>
      <vt:lpstr>Logical Operators</vt:lpstr>
      <vt:lpstr>Logical Operators</vt:lpstr>
      <vt:lpstr>Examples </vt:lpstr>
      <vt:lpstr>Order of Operations</vt:lpstr>
      <vt:lpstr>Program Control</vt:lpstr>
      <vt:lpstr>Selection:    If – Then</vt:lpstr>
      <vt:lpstr>Selection:   If – Then – Else</vt:lpstr>
      <vt:lpstr>Selection:  If – Then (variations)</vt:lpstr>
      <vt:lpstr>Example</vt:lpstr>
      <vt:lpstr>Example</vt:lpstr>
      <vt:lpstr>Example</vt:lpstr>
      <vt:lpstr>Select Case Statement</vt:lpstr>
      <vt:lpstr>Summary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 311 K - Introduction to Computer Methods</dc:title>
  <dc:creator/>
  <cp:lastModifiedBy>Daene McKinney</cp:lastModifiedBy>
  <cp:revision>202</cp:revision>
  <dcterms:created xsi:type="dcterms:W3CDTF">2008-12-22T20:19:23Z</dcterms:created>
  <dcterms:modified xsi:type="dcterms:W3CDTF">2008-12-22T20:19:31Z</dcterms:modified>
</cp:coreProperties>
</file>