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charts/chart1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70" r:id="rId1"/>
  </p:sldMasterIdLst>
  <p:notesMasterIdLst>
    <p:notesMasterId r:id="rId23"/>
  </p:notesMasterIdLst>
  <p:sldIdLst>
    <p:sldId id="285" r:id="rId2"/>
    <p:sldId id="320" r:id="rId3"/>
    <p:sldId id="288" r:id="rId4"/>
    <p:sldId id="307" r:id="rId5"/>
    <p:sldId id="299" r:id="rId6"/>
    <p:sldId id="308" r:id="rId7"/>
    <p:sldId id="300" r:id="rId8"/>
    <p:sldId id="310" r:id="rId9"/>
    <p:sldId id="311" r:id="rId10"/>
    <p:sldId id="312" r:id="rId11"/>
    <p:sldId id="315" r:id="rId12"/>
    <p:sldId id="314" r:id="rId13"/>
    <p:sldId id="317" r:id="rId14"/>
    <p:sldId id="316" r:id="rId15"/>
    <p:sldId id="293" r:id="rId16"/>
    <p:sldId id="302" r:id="rId17"/>
    <p:sldId id="303" r:id="rId18"/>
    <p:sldId id="305" r:id="rId19"/>
    <p:sldId id="318" r:id="rId20"/>
    <p:sldId id="319" r:id="rId21"/>
    <p:sldId id="30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CC"/>
    <a:srgbClr val="808000"/>
    <a:srgbClr val="66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40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aene:Documents:Courses:CE_311K_Computers:Labs:Lab7:flo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/>
      <c:barChart>
        <c:barDir val="col"/>
        <c:grouping val="clustered"/>
        <c:ser>
          <c:idx val="0"/>
          <c:order val="0"/>
          <c:cat>
            <c:numRef>
              <c:f>Sheet1!$B$4:$B$95</c:f>
              <c:numCache>
                <c:formatCode>General</c:formatCode>
                <c:ptCount val="92"/>
                <c:pt idx="0">
                  <c:v>1911.0</c:v>
                </c:pt>
                <c:pt idx="1">
                  <c:v>1912.0</c:v>
                </c:pt>
                <c:pt idx="2">
                  <c:v>1913.0</c:v>
                </c:pt>
                <c:pt idx="3">
                  <c:v>1914.0</c:v>
                </c:pt>
                <c:pt idx="4">
                  <c:v>1915.0</c:v>
                </c:pt>
                <c:pt idx="5">
                  <c:v>1916.0</c:v>
                </c:pt>
                <c:pt idx="6">
                  <c:v>1917.0</c:v>
                </c:pt>
                <c:pt idx="7">
                  <c:v>1918.0</c:v>
                </c:pt>
                <c:pt idx="8">
                  <c:v>1919.0</c:v>
                </c:pt>
                <c:pt idx="9">
                  <c:v>1920.0</c:v>
                </c:pt>
                <c:pt idx="10">
                  <c:v>1921.0</c:v>
                </c:pt>
                <c:pt idx="11">
                  <c:v>1922.0</c:v>
                </c:pt>
                <c:pt idx="12">
                  <c:v>1923.0</c:v>
                </c:pt>
                <c:pt idx="13">
                  <c:v>1924.0</c:v>
                </c:pt>
                <c:pt idx="14">
                  <c:v>1925.0</c:v>
                </c:pt>
                <c:pt idx="15">
                  <c:v>1926.0</c:v>
                </c:pt>
                <c:pt idx="16">
                  <c:v>1927.0</c:v>
                </c:pt>
                <c:pt idx="17">
                  <c:v>1928.0</c:v>
                </c:pt>
                <c:pt idx="18">
                  <c:v>1929.0</c:v>
                </c:pt>
                <c:pt idx="19">
                  <c:v>1930.0</c:v>
                </c:pt>
                <c:pt idx="20">
                  <c:v>1931.0</c:v>
                </c:pt>
                <c:pt idx="21">
                  <c:v>1932.0</c:v>
                </c:pt>
                <c:pt idx="22">
                  <c:v>1933.0</c:v>
                </c:pt>
                <c:pt idx="23">
                  <c:v>1934.0</c:v>
                </c:pt>
                <c:pt idx="24">
                  <c:v>1935.0</c:v>
                </c:pt>
                <c:pt idx="25">
                  <c:v>1936.0</c:v>
                </c:pt>
                <c:pt idx="26">
                  <c:v>1937.0</c:v>
                </c:pt>
                <c:pt idx="27">
                  <c:v>1938.0</c:v>
                </c:pt>
                <c:pt idx="28">
                  <c:v>1939.0</c:v>
                </c:pt>
                <c:pt idx="29">
                  <c:v>1940.0</c:v>
                </c:pt>
                <c:pt idx="30">
                  <c:v>1941.0</c:v>
                </c:pt>
                <c:pt idx="31">
                  <c:v>1942.0</c:v>
                </c:pt>
                <c:pt idx="32">
                  <c:v>1943.0</c:v>
                </c:pt>
                <c:pt idx="33">
                  <c:v>1944.0</c:v>
                </c:pt>
                <c:pt idx="34">
                  <c:v>1945.0</c:v>
                </c:pt>
                <c:pt idx="35">
                  <c:v>1946.0</c:v>
                </c:pt>
                <c:pt idx="36">
                  <c:v>1947.0</c:v>
                </c:pt>
                <c:pt idx="37">
                  <c:v>1948.0</c:v>
                </c:pt>
                <c:pt idx="38">
                  <c:v>1949.0</c:v>
                </c:pt>
                <c:pt idx="39">
                  <c:v>1950.0</c:v>
                </c:pt>
                <c:pt idx="40">
                  <c:v>1951.0</c:v>
                </c:pt>
                <c:pt idx="41">
                  <c:v>1952.0</c:v>
                </c:pt>
                <c:pt idx="42">
                  <c:v>1953.0</c:v>
                </c:pt>
                <c:pt idx="43">
                  <c:v>1954.0</c:v>
                </c:pt>
                <c:pt idx="44">
                  <c:v>1955.0</c:v>
                </c:pt>
                <c:pt idx="45">
                  <c:v>1956.0</c:v>
                </c:pt>
                <c:pt idx="46">
                  <c:v>1957.0</c:v>
                </c:pt>
                <c:pt idx="47">
                  <c:v>1958.0</c:v>
                </c:pt>
                <c:pt idx="48">
                  <c:v>1959.0</c:v>
                </c:pt>
                <c:pt idx="49">
                  <c:v>1960.0</c:v>
                </c:pt>
                <c:pt idx="50">
                  <c:v>1961.0</c:v>
                </c:pt>
                <c:pt idx="51">
                  <c:v>1962.0</c:v>
                </c:pt>
                <c:pt idx="52">
                  <c:v>1963.0</c:v>
                </c:pt>
                <c:pt idx="53">
                  <c:v>1964.0</c:v>
                </c:pt>
                <c:pt idx="54">
                  <c:v>1965.0</c:v>
                </c:pt>
                <c:pt idx="55">
                  <c:v>1966.0</c:v>
                </c:pt>
                <c:pt idx="56">
                  <c:v>1967.0</c:v>
                </c:pt>
                <c:pt idx="57">
                  <c:v>1968.0</c:v>
                </c:pt>
                <c:pt idx="58">
                  <c:v>1969.0</c:v>
                </c:pt>
                <c:pt idx="59">
                  <c:v>1970.0</c:v>
                </c:pt>
                <c:pt idx="60">
                  <c:v>1971.0</c:v>
                </c:pt>
                <c:pt idx="61">
                  <c:v>1972.0</c:v>
                </c:pt>
                <c:pt idx="62">
                  <c:v>1973.0</c:v>
                </c:pt>
                <c:pt idx="63">
                  <c:v>1974.0</c:v>
                </c:pt>
                <c:pt idx="64">
                  <c:v>1975.0</c:v>
                </c:pt>
                <c:pt idx="65">
                  <c:v>1976.0</c:v>
                </c:pt>
                <c:pt idx="66">
                  <c:v>1977.0</c:v>
                </c:pt>
                <c:pt idx="67">
                  <c:v>1978.0</c:v>
                </c:pt>
                <c:pt idx="68">
                  <c:v>1979.0</c:v>
                </c:pt>
                <c:pt idx="69">
                  <c:v>1980.0</c:v>
                </c:pt>
                <c:pt idx="70">
                  <c:v>1981.0</c:v>
                </c:pt>
                <c:pt idx="71">
                  <c:v>1982.0</c:v>
                </c:pt>
                <c:pt idx="72">
                  <c:v>1983.0</c:v>
                </c:pt>
                <c:pt idx="73">
                  <c:v>1984.0</c:v>
                </c:pt>
                <c:pt idx="74">
                  <c:v>1985.0</c:v>
                </c:pt>
                <c:pt idx="75">
                  <c:v>1986.0</c:v>
                </c:pt>
                <c:pt idx="76">
                  <c:v>1987.0</c:v>
                </c:pt>
                <c:pt idx="77">
                  <c:v>1988.0</c:v>
                </c:pt>
                <c:pt idx="78">
                  <c:v>1989.0</c:v>
                </c:pt>
                <c:pt idx="79">
                  <c:v>1990.0</c:v>
                </c:pt>
                <c:pt idx="80">
                  <c:v>1991.0</c:v>
                </c:pt>
                <c:pt idx="81">
                  <c:v>1992.0</c:v>
                </c:pt>
                <c:pt idx="82">
                  <c:v>1993.0</c:v>
                </c:pt>
                <c:pt idx="83">
                  <c:v>1994.0</c:v>
                </c:pt>
                <c:pt idx="84">
                  <c:v>1995.0</c:v>
                </c:pt>
                <c:pt idx="85">
                  <c:v>1996.0</c:v>
                </c:pt>
                <c:pt idx="86">
                  <c:v>1997.0</c:v>
                </c:pt>
                <c:pt idx="87">
                  <c:v>1998.0</c:v>
                </c:pt>
                <c:pt idx="88">
                  <c:v>1999.0</c:v>
                </c:pt>
                <c:pt idx="89">
                  <c:v>2000.0</c:v>
                </c:pt>
                <c:pt idx="90">
                  <c:v>2001.0</c:v>
                </c:pt>
                <c:pt idx="91">
                  <c:v>2002.0</c:v>
                </c:pt>
              </c:numCache>
            </c:numRef>
          </c:cat>
          <c:val>
            <c:numRef>
              <c:f>Sheet1!$C$4:$C$95</c:f>
              <c:numCache>
                <c:formatCode>#,##0</c:formatCode>
                <c:ptCount val="92"/>
                <c:pt idx="0">
                  <c:v>10817.0</c:v>
                </c:pt>
                <c:pt idx="1">
                  <c:v>11126.0</c:v>
                </c:pt>
                <c:pt idx="2">
                  <c:v>11503.0</c:v>
                </c:pt>
                <c:pt idx="3">
                  <c:v>11428.0</c:v>
                </c:pt>
                <c:pt idx="4">
                  <c:v>10233.0</c:v>
                </c:pt>
                <c:pt idx="5">
                  <c:v>8863.0</c:v>
                </c:pt>
                <c:pt idx="6">
                  <c:v>6525.0</c:v>
                </c:pt>
                <c:pt idx="7">
                  <c:v>8688.0</c:v>
                </c:pt>
                <c:pt idx="8">
                  <c:v>10691.0</c:v>
                </c:pt>
                <c:pt idx="9">
                  <c:v>10918.0</c:v>
                </c:pt>
                <c:pt idx="10">
                  <c:v>20725.0</c:v>
                </c:pt>
                <c:pt idx="11">
                  <c:v>13006.0</c:v>
                </c:pt>
                <c:pt idx="12">
                  <c:v>12606.0</c:v>
                </c:pt>
                <c:pt idx="13">
                  <c:v>13379.0</c:v>
                </c:pt>
                <c:pt idx="14">
                  <c:v>9748.0</c:v>
                </c:pt>
                <c:pt idx="15">
                  <c:v>9354.0</c:v>
                </c:pt>
                <c:pt idx="16">
                  <c:v>7478.0</c:v>
                </c:pt>
                <c:pt idx="17">
                  <c:v>12177.0</c:v>
                </c:pt>
                <c:pt idx="18">
                  <c:v>10947.0</c:v>
                </c:pt>
                <c:pt idx="19">
                  <c:v>11332.0</c:v>
                </c:pt>
                <c:pt idx="20">
                  <c:v>13870.0</c:v>
                </c:pt>
                <c:pt idx="21">
                  <c:v>9541.0</c:v>
                </c:pt>
                <c:pt idx="22">
                  <c:v>8892.0</c:v>
                </c:pt>
                <c:pt idx="23">
                  <c:v>12900.0</c:v>
                </c:pt>
                <c:pt idx="24">
                  <c:v>11419.0</c:v>
                </c:pt>
                <c:pt idx="25">
                  <c:v>10685.0</c:v>
                </c:pt>
                <c:pt idx="26">
                  <c:v>10176.0</c:v>
                </c:pt>
                <c:pt idx="27">
                  <c:v>8014.0</c:v>
                </c:pt>
                <c:pt idx="28">
                  <c:v>8378.0</c:v>
                </c:pt>
                <c:pt idx="29">
                  <c:v>8903.0</c:v>
                </c:pt>
                <c:pt idx="30">
                  <c:v>11204.0</c:v>
                </c:pt>
                <c:pt idx="31">
                  <c:v>12818.0</c:v>
                </c:pt>
                <c:pt idx="32">
                  <c:v>10148.0</c:v>
                </c:pt>
                <c:pt idx="33">
                  <c:v>9184.0</c:v>
                </c:pt>
                <c:pt idx="34">
                  <c:v>10605.0</c:v>
                </c:pt>
                <c:pt idx="35">
                  <c:v>10531.0</c:v>
                </c:pt>
                <c:pt idx="36">
                  <c:v>8161.0</c:v>
                </c:pt>
                <c:pt idx="37">
                  <c:v>10546.0</c:v>
                </c:pt>
                <c:pt idx="38">
                  <c:v>11365.0</c:v>
                </c:pt>
                <c:pt idx="39">
                  <c:v>10446.0</c:v>
                </c:pt>
                <c:pt idx="40">
                  <c:v>10362.0</c:v>
                </c:pt>
                <c:pt idx="41">
                  <c:v>15062.0</c:v>
                </c:pt>
                <c:pt idx="42">
                  <c:v>13248.0</c:v>
                </c:pt>
                <c:pt idx="43">
                  <c:v>14638.0</c:v>
                </c:pt>
                <c:pt idx="44">
                  <c:v>11814.0</c:v>
                </c:pt>
                <c:pt idx="45">
                  <c:v>12844.0</c:v>
                </c:pt>
                <c:pt idx="46">
                  <c:v>9293.0</c:v>
                </c:pt>
                <c:pt idx="47">
                  <c:v>13003.0</c:v>
                </c:pt>
                <c:pt idx="48">
                  <c:v>14316.0</c:v>
                </c:pt>
                <c:pt idx="49">
                  <c:v>14760.0</c:v>
                </c:pt>
                <c:pt idx="50">
                  <c:v>9100.0</c:v>
                </c:pt>
                <c:pt idx="51">
                  <c:v>8754.0</c:v>
                </c:pt>
                <c:pt idx="52">
                  <c:v>10257.0</c:v>
                </c:pt>
                <c:pt idx="53">
                  <c:v>13532.0</c:v>
                </c:pt>
                <c:pt idx="54">
                  <c:v>9074.0</c:v>
                </c:pt>
                <c:pt idx="55">
                  <c:v>14946.0</c:v>
                </c:pt>
                <c:pt idx="56">
                  <c:v>10929.0</c:v>
                </c:pt>
                <c:pt idx="57">
                  <c:v>12179.0</c:v>
                </c:pt>
                <c:pt idx="58">
                  <c:v>18754.0</c:v>
                </c:pt>
                <c:pt idx="59">
                  <c:v>14206.0</c:v>
                </c:pt>
                <c:pt idx="60">
                  <c:v>12814.0</c:v>
                </c:pt>
                <c:pt idx="61">
                  <c:v>11313.0</c:v>
                </c:pt>
                <c:pt idx="62">
                  <c:v>14477.0</c:v>
                </c:pt>
                <c:pt idx="63">
                  <c:v>8456.0</c:v>
                </c:pt>
                <c:pt idx="64">
                  <c:v>8759.059199999967</c:v>
                </c:pt>
                <c:pt idx="65">
                  <c:v>9195.984000000002</c:v>
                </c:pt>
                <c:pt idx="66">
                  <c:v>10699.6032</c:v>
                </c:pt>
                <c:pt idx="67">
                  <c:v>11724.9984</c:v>
                </c:pt>
                <c:pt idx="68">
                  <c:v>13400.0352</c:v>
                </c:pt>
                <c:pt idx="69">
                  <c:v>10856.6784</c:v>
                </c:pt>
                <c:pt idx="70">
                  <c:v>11951.6256</c:v>
                </c:pt>
                <c:pt idx="71">
                  <c:v>8441.971199999967</c:v>
                </c:pt>
                <c:pt idx="72">
                  <c:v>11040.2784</c:v>
                </c:pt>
                <c:pt idx="73">
                  <c:v>10826.2656</c:v>
                </c:pt>
                <c:pt idx="74">
                  <c:v>10303.2</c:v>
                </c:pt>
                <c:pt idx="75">
                  <c:v>9425.0304</c:v>
                </c:pt>
                <c:pt idx="76">
                  <c:v>14979.4272</c:v>
                </c:pt>
                <c:pt idx="77">
                  <c:v>16504.4736</c:v>
                </c:pt>
                <c:pt idx="78">
                  <c:v>10134.2016</c:v>
                </c:pt>
                <c:pt idx="79">
                  <c:v>12993.5232</c:v>
                </c:pt>
                <c:pt idx="80">
                  <c:v>10746.0</c:v>
                </c:pt>
                <c:pt idx="81">
                  <c:v>12033.792</c:v>
                </c:pt>
                <c:pt idx="82">
                  <c:v>13635.3888</c:v>
                </c:pt>
                <c:pt idx="83">
                  <c:v>15241.9104</c:v>
                </c:pt>
                <c:pt idx="84">
                  <c:v>10889.5104</c:v>
                </c:pt>
                <c:pt idx="85">
                  <c:v>13688.8704</c:v>
                </c:pt>
                <c:pt idx="86">
                  <c:v>10342.512</c:v>
                </c:pt>
                <c:pt idx="87">
                  <c:v>14510.8864</c:v>
                </c:pt>
                <c:pt idx="88">
                  <c:v>15036.0</c:v>
                </c:pt>
                <c:pt idx="89">
                  <c:v>12614.0</c:v>
                </c:pt>
                <c:pt idx="90">
                  <c:v>12615.0</c:v>
                </c:pt>
                <c:pt idx="91">
                  <c:v>16675.0</c:v>
                </c:pt>
              </c:numCache>
            </c:numRef>
          </c:val>
        </c:ser>
        <c:axId val="537860776"/>
        <c:axId val="619684376"/>
      </c:barChart>
      <c:catAx>
        <c:axId val="537860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tickLblPos val="nextTo"/>
        <c:crossAx val="619684376"/>
        <c:crosses val="autoZero"/>
        <c:auto val="1"/>
        <c:lblAlgn val="ctr"/>
        <c:lblOffset val="100"/>
      </c:catAx>
      <c:valAx>
        <c:axId val="619684376"/>
        <c:scaling>
          <c:orientation val="minMax"/>
          <c:max val="21000.0"/>
          <c:min val="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 (million m3)</a:t>
                </a:r>
              </a:p>
            </c:rich>
          </c:tx>
          <c:layout/>
        </c:title>
        <c:numFmt formatCode="#,##0" sourceLinked="1"/>
        <c:tickLblPos val="nextTo"/>
        <c:crossAx val="537860776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-65" charset="0"/>
              </a:defRPr>
            </a:lvl1pPr>
          </a:lstStyle>
          <a:p>
            <a:pPr>
              <a:defRPr/>
            </a:pPr>
            <a:fld id="{7BC864B2-F3E6-4942-B64F-0F538B4C5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55F92-0130-1D42-A86A-C525AC0994A6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F0152-DB60-B547-AFDF-9B424C2E6804}" type="slidenum">
              <a:rPr lang="en-US"/>
              <a:pPr/>
              <a:t>18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9346C-3E03-E644-907D-51B2800682BF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1A4B27-1E66-564E-81F7-0F314B90741A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80F3FA-19F4-F247-BBBC-D9F40F31182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434E8-6718-C24B-A678-BC9A5A35E6BE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E8C2A2-5C8E-C648-A06E-853CF5C498B4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2B2B9-5606-1D4F-AE97-A108024DF0D9}" type="slidenum">
              <a:rPr lang="en-US" smtClean="0">
                <a:ea typeface="ＭＳ Ｐゴシック" pitchFamily="-65" charset="-128"/>
                <a:cs typeface="ＭＳ Ｐゴシック" pitchFamily="-65" charset="-128"/>
              </a:rPr>
              <a:pPr/>
              <a:t>12</a:t>
            </a:fld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7C522-D99D-4642-8EB4-83F7BD67B8B4}" type="slidenum">
              <a:rPr lang="en-US"/>
              <a:pPr/>
              <a:t>15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F6030-EB68-1B46-9C7B-51C2F992AED9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2BED-568C-BD46-B33E-480F096D8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C4E76-986D-4647-8EB7-4AE36C4E6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6BED5-D088-8B45-ACEF-D4091233D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E9F2-C7F0-5942-88B9-69B222C0F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C159-0BB5-6147-A79A-1626D063C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3242-6546-5F4A-A656-3E0C353E6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5151F-A2EF-CD41-84AE-46959042C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7BD6F-CF24-EF43-A74B-457DCD3EC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5101D-DC02-DF49-9192-F811A10ED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6DF8-1B88-2045-96C6-5281F3DD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5000-4B6B-3144-A1CF-45AB489CA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8802-ACF2-D743-A65E-C374B91B3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-65" charset="0"/>
              </a:defRPr>
            </a:lvl1pPr>
          </a:lstStyle>
          <a:p>
            <a:pPr>
              <a:defRPr/>
            </a:pPr>
            <a:fld id="{A24B9AA0-0A85-A644-A71F-29E1DC014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609600" y="1676400"/>
            <a:ext cx="838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Repetition</a:t>
            </a:r>
            <a:endParaRPr lang="en-US" b="1" i="1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b="1" i="1" dirty="0" smtClean="0">
                <a:ea typeface="+mn-ea"/>
                <a:cs typeface="+mn-cs"/>
              </a:rPr>
              <a:t>CE 311 K - Introduction to Computer Methods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b="1" i="1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595" i="1" dirty="0" smtClean="0">
                <a:ea typeface="+mn-ea"/>
                <a:cs typeface="+mn-cs"/>
              </a:rPr>
              <a:t>Daene C. McKinney</a:t>
            </a: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Peek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 data from a file using a Do Loop</a:t>
            </a:r>
          </a:p>
          <a:p>
            <a:r>
              <a:rPr lang="en-US" smtClean="0"/>
              <a:t>How do we detect the End Of File (EOF)?</a:t>
            </a:r>
          </a:p>
          <a:p>
            <a:r>
              <a:rPr lang="en-US" smtClean="0"/>
              <a:t>Value of</a:t>
            </a:r>
          </a:p>
          <a:p>
            <a:endParaRPr lang="en-US" sz="1600" smtClean="0"/>
          </a:p>
          <a:p>
            <a:pPr lvl="2">
              <a:buFont typeface="Arial" pitchFamily="-65" charset="0"/>
              <a:buNone/>
            </a:pPr>
            <a:r>
              <a:rPr lang="en-US" sz="2800" smtClean="0"/>
              <a:t>sr.Peek = 1st character of current line in file</a:t>
            </a:r>
          </a:p>
          <a:p>
            <a:endParaRPr lang="en-US" sz="1800" smtClean="0"/>
          </a:p>
          <a:p>
            <a:r>
              <a:rPr lang="en-US" smtClean="0"/>
              <a:t>If EOF has been reached</a:t>
            </a:r>
          </a:p>
          <a:p>
            <a:pPr lvl="2">
              <a:buFont typeface="Arial" pitchFamily="-65" charset="0"/>
              <a:buNone/>
            </a:pPr>
            <a:endParaRPr lang="en-US" sz="1400" smtClean="0"/>
          </a:p>
          <a:p>
            <a:pPr lvl="2">
              <a:buFont typeface="Arial" pitchFamily="-65" charset="0"/>
              <a:buNone/>
            </a:pPr>
            <a:r>
              <a:rPr lang="en-US" sz="2800" smtClean="0"/>
              <a:t>sr.Peek = -1</a:t>
            </a:r>
          </a:p>
          <a:p>
            <a:endParaRPr lang="en-US" sz="1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mtClean="0"/>
              <a:t>Central Asia</a:t>
            </a: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8100" y="1233488"/>
            <a:ext cx="6715125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6953250" y="192088"/>
            <a:ext cx="1536700" cy="831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600" b="1" u="sng"/>
              <a:t>Toktogul Dam</a:t>
            </a:r>
          </a:p>
          <a:p>
            <a:pPr algn="ctr"/>
            <a:r>
              <a:rPr kumimoji="1" lang="en-US" sz="1600" b="1">
                <a:ea typeface="Arial" pitchFamily="-65" charset="0"/>
                <a:cs typeface="Arial" pitchFamily="-65" charset="0"/>
              </a:rPr>
              <a:t>140 m</a:t>
            </a:r>
          </a:p>
          <a:p>
            <a:pPr algn="ctr"/>
            <a:r>
              <a:rPr kumimoji="1" lang="en-US" sz="1600" b="1">
                <a:ea typeface="Arial" pitchFamily="-65" charset="0"/>
                <a:cs typeface="Arial" pitchFamily="-65" charset="0"/>
              </a:rPr>
              <a:t>19.5 km3</a:t>
            </a:r>
            <a:endParaRPr kumimoji="1" lang="en-US" sz="1600" b="1"/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/>
          <a:srcRect l="12744" r="11099"/>
          <a:stretch>
            <a:fillRect/>
          </a:stretch>
        </p:blipFill>
        <p:spPr bwMode="auto">
          <a:xfrm>
            <a:off x="6521450" y="1060450"/>
            <a:ext cx="23526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4017963" y="2408238"/>
            <a:ext cx="3860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461000" y="4081463"/>
            <a:ext cx="3446463" cy="8715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Naryn River Annual Flows</a:t>
            </a:r>
          </a:p>
        </p:txBody>
      </p:sp>
      <p:graphicFrame>
        <p:nvGraphicFramePr>
          <p:cNvPr id="13" name="Chart 12"/>
          <p:cNvGraphicFramePr>
            <a:graphicFrameLocks noGrp="1"/>
          </p:cNvGraphicFramePr>
          <p:nvPr/>
        </p:nvGraphicFramePr>
        <p:xfrm>
          <a:off x="269366" y="1030941"/>
          <a:ext cx="8569832" cy="58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2772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7888" y="931863"/>
            <a:ext cx="213201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356100" y="965200"/>
            <a:ext cx="46228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92 annual flows isn’t such a hard problem, but these are derived from 35,580 daily flows – too much for a spreadsheet.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/>
              <a:t>Peeking Into a Data File</a:t>
            </a:r>
          </a:p>
        </p:txBody>
      </p:sp>
      <p:sp>
        <p:nvSpPr>
          <p:cNvPr id="34819" name="Line 7"/>
          <p:cNvSpPr>
            <a:spLocks noChangeShapeType="1"/>
          </p:cNvSpPr>
          <p:nvPr/>
        </p:nvSpPr>
        <p:spPr bwMode="auto">
          <a:xfrm>
            <a:off x="2654300" y="22606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Line 17"/>
          <p:cNvSpPr>
            <a:spLocks noChangeShapeType="1"/>
          </p:cNvSpPr>
          <p:nvPr/>
        </p:nvSpPr>
        <p:spPr bwMode="auto">
          <a:xfrm>
            <a:off x="3397250" y="2247900"/>
            <a:ext cx="0" cy="3124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Text Box 21"/>
          <p:cNvSpPr txBox="1">
            <a:spLocks noChangeArrowheads="1"/>
          </p:cNvSpPr>
          <p:nvPr/>
        </p:nvSpPr>
        <p:spPr bwMode="auto">
          <a:xfrm>
            <a:off x="1377950" y="2614613"/>
            <a:ext cx="50800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i="1">
                <a:latin typeface="Times New Roman" pitchFamily="-65" charset="0"/>
              </a:rPr>
              <a:t>yes</a:t>
            </a:r>
          </a:p>
        </p:txBody>
      </p:sp>
      <p:sp>
        <p:nvSpPr>
          <p:cNvPr id="34822" name="Text Box 22"/>
          <p:cNvSpPr txBox="1">
            <a:spLocks noChangeArrowheads="1"/>
          </p:cNvSpPr>
          <p:nvPr/>
        </p:nvSpPr>
        <p:spPr bwMode="auto">
          <a:xfrm>
            <a:off x="2571750" y="1871663"/>
            <a:ext cx="438150" cy="396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 i="1">
                <a:latin typeface="Times New Roman" pitchFamily="-65" charset="0"/>
              </a:rPr>
              <a:t>no</a:t>
            </a:r>
          </a:p>
        </p:txBody>
      </p:sp>
      <p:sp>
        <p:nvSpPr>
          <p:cNvPr id="34823" name="Line 23"/>
          <p:cNvSpPr>
            <a:spLocks noChangeShapeType="1"/>
          </p:cNvSpPr>
          <p:nvPr/>
        </p:nvSpPr>
        <p:spPr bwMode="auto">
          <a:xfrm>
            <a:off x="1898650" y="5365750"/>
            <a:ext cx="1479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Decision 21"/>
          <p:cNvSpPr/>
          <p:nvPr/>
        </p:nvSpPr>
        <p:spPr>
          <a:xfrm>
            <a:off x="1181100" y="1816100"/>
            <a:ext cx="1473200" cy="8890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More data in the file?</a:t>
            </a:r>
          </a:p>
        </p:txBody>
      </p:sp>
      <p:sp>
        <p:nvSpPr>
          <p:cNvPr id="23" name="Data 22"/>
          <p:cNvSpPr/>
          <p:nvPr/>
        </p:nvSpPr>
        <p:spPr>
          <a:xfrm>
            <a:off x="1193800" y="3035300"/>
            <a:ext cx="1397000" cy="800100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Get more data from file</a:t>
            </a:r>
          </a:p>
        </p:txBody>
      </p:sp>
      <p:sp>
        <p:nvSpPr>
          <p:cNvPr id="24" name="Process 23"/>
          <p:cNvSpPr/>
          <p:nvPr/>
        </p:nvSpPr>
        <p:spPr>
          <a:xfrm>
            <a:off x="1422400" y="4191000"/>
            <a:ext cx="990600" cy="8128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Process the data</a:t>
            </a:r>
          </a:p>
        </p:txBody>
      </p:sp>
      <p:sp>
        <p:nvSpPr>
          <p:cNvPr id="25" name="Process 24"/>
          <p:cNvSpPr/>
          <p:nvPr/>
        </p:nvSpPr>
        <p:spPr>
          <a:xfrm>
            <a:off x="1422400" y="5689600"/>
            <a:ext cx="990600" cy="8128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Execute remaining statements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4828" name="Line 6"/>
          <p:cNvSpPr>
            <a:spLocks noChangeShapeType="1"/>
          </p:cNvSpPr>
          <p:nvPr/>
        </p:nvSpPr>
        <p:spPr bwMode="auto">
          <a:xfrm>
            <a:off x="1917700" y="27178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Line 6"/>
          <p:cNvSpPr>
            <a:spLocks noChangeShapeType="1"/>
          </p:cNvSpPr>
          <p:nvPr/>
        </p:nvSpPr>
        <p:spPr bwMode="auto">
          <a:xfrm>
            <a:off x="1917700" y="1295400"/>
            <a:ext cx="0" cy="520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Line 6"/>
          <p:cNvSpPr>
            <a:spLocks noChangeShapeType="1"/>
          </p:cNvSpPr>
          <p:nvPr/>
        </p:nvSpPr>
        <p:spPr bwMode="auto">
          <a:xfrm>
            <a:off x="1917700" y="38735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Line 6"/>
          <p:cNvSpPr>
            <a:spLocks noChangeShapeType="1"/>
          </p:cNvSpPr>
          <p:nvPr/>
        </p:nvSpPr>
        <p:spPr bwMode="auto">
          <a:xfrm>
            <a:off x="1917700" y="5359400"/>
            <a:ext cx="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2" name="Rectangle 29"/>
          <p:cNvSpPr>
            <a:spLocks noChangeArrowheads="1"/>
          </p:cNvSpPr>
          <p:nvPr/>
        </p:nvSpPr>
        <p:spPr bwMode="auto">
          <a:xfrm>
            <a:off x="2932113" y="1477963"/>
            <a:ext cx="22955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2" algn="ctr">
              <a:buFont typeface="Arial" pitchFamily="-65" charset="0"/>
              <a:buNone/>
            </a:pPr>
            <a:r>
              <a:rPr lang="en-US" sz="1600"/>
              <a:t>Do While sr.Peek &lt;&gt; -1</a:t>
            </a:r>
          </a:p>
        </p:txBody>
      </p:sp>
      <p:cxnSp>
        <p:nvCxnSpPr>
          <p:cNvPr id="32" name="Straight Arrow Connector 31"/>
          <p:cNvCxnSpPr>
            <a:stCxn id="34832" idx="1"/>
          </p:cNvCxnSpPr>
          <p:nvPr/>
        </p:nvCxnSpPr>
        <p:spPr>
          <a:xfrm rot="10800000" flipV="1">
            <a:off x="2197100" y="1647825"/>
            <a:ext cx="735013" cy="485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4" name="Line 7"/>
          <p:cNvSpPr>
            <a:spLocks noChangeShapeType="1"/>
          </p:cNvSpPr>
          <p:nvPr/>
        </p:nvSpPr>
        <p:spPr bwMode="auto">
          <a:xfrm>
            <a:off x="927100" y="5194300"/>
            <a:ext cx="977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5" name="Line 17"/>
          <p:cNvSpPr>
            <a:spLocks noChangeShapeType="1"/>
          </p:cNvSpPr>
          <p:nvPr/>
        </p:nvSpPr>
        <p:spPr bwMode="auto">
          <a:xfrm>
            <a:off x="933450" y="1562100"/>
            <a:ext cx="0" cy="363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6" name="Line 23"/>
          <p:cNvSpPr>
            <a:spLocks noChangeShapeType="1"/>
          </p:cNvSpPr>
          <p:nvPr/>
        </p:nvSpPr>
        <p:spPr bwMode="auto">
          <a:xfrm>
            <a:off x="901700" y="1555750"/>
            <a:ext cx="977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7" name="Line 6"/>
          <p:cNvSpPr>
            <a:spLocks noChangeShapeType="1"/>
          </p:cNvSpPr>
          <p:nvPr/>
        </p:nvSpPr>
        <p:spPr bwMode="auto">
          <a:xfrm>
            <a:off x="1917700" y="5016500"/>
            <a:ext cx="0" cy="17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8" name="TextBox 36"/>
          <p:cNvSpPr txBox="1">
            <a:spLocks noChangeArrowheads="1"/>
          </p:cNvSpPr>
          <p:nvPr/>
        </p:nvSpPr>
        <p:spPr bwMode="auto">
          <a:xfrm>
            <a:off x="5041900" y="2209800"/>
            <a:ext cx="2859088" cy="1477963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 Do While sr.Peek &lt;&gt; -1</a:t>
            </a:r>
          </a:p>
          <a:p>
            <a:r>
              <a:rPr lang="en-US"/>
              <a:t>            flow = sr.ReadLine</a:t>
            </a:r>
          </a:p>
          <a:p>
            <a:r>
              <a:rPr lang="en-US"/>
              <a:t>            sum = sum + flow</a:t>
            </a:r>
          </a:p>
          <a:p>
            <a:r>
              <a:rPr lang="en-US"/>
              <a:t>            count = count + 1</a:t>
            </a:r>
          </a:p>
          <a:p>
            <a:r>
              <a:rPr lang="en-US"/>
              <a:t>  Loop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2387600" y="2679700"/>
            <a:ext cx="3378200" cy="50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2324100" y="3111500"/>
            <a:ext cx="3327400" cy="139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Left Brace 41"/>
          <p:cNvSpPr/>
          <p:nvPr/>
        </p:nvSpPr>
        <p:spPr>
          <a:xfrm>
            <a:off x="5676900" y="2844800"/>
            <a:ext cx="127000" cy="4826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842" name="TextBox 42"/>
          <p:cNvSpPr txBox="1">
            <a:spLocks noChangeArrowheads="1"/>
          </p:cNvSpPr>
          <p:nvPr/>
        </p:nvSpPr>
        <p:spPr bwMode="auto">
          <a:xfrm>
            <a:off x="6159500" y="4089400"/>
            <a:ext cx="1006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Counter</a:t>
            </a:r>
          </a:p>
        </p:txBody>
      </p:sp>
      <p:sp>
        <p:nvSpPr>
          <p:cNvPr id="34843" name="TextBox 43"/>
          <p:cNvSpPr txBox="1">
            <a:spLocks noChangeArrowheads="1"/>
          </p:cNvSpPr>
          <p:nvPr/>
        </p:nvSpPr>
        <p:spPr bwMode="auto">
          <a:xfrm>
            <a:off x="7315200" y="4025900"/>
            <a:ext cx="1481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Accumulator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16200000" flipV="1">
            <a:off x="7499350" y="3270250"/>
            <a:ext cx="1117600" cy="596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4842" idx="0"/>
          </p:cNvCxnSpPr>
          <p:nvPr/>
        </p:nvCxnSpPr>
        <p:spPr>
          <a:xfrm rot="16200000" flipV="1">
            <a:off x="6157119" y="3583781"/>
            <a:ext cx="698500" cy="312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Using Peek</a:t>
            </a:r>
          </a:p>
        </p:txBody>
      </p:sp>
      <p:pic>
        <p:nvPicPr>
          <p:cNvPr id="35843" name="Picture 3"/>
          <p:cNvPicPr>
            <a:picLocks noChangeAspect="1"/>
          </p:cNvPicPr>
          <p:nvPr/>
        </p:nvPicPr>
        <p:blipFill>
          <a:blip r:embed="rId2"/>
          <a:srcRect l="19812" t="29938" r="41737" b="32491"/>
          <a:stretch>
            <a:fillRect/>
          </a:stretch>
        </p:blipFill>
        <p:spPr bwMode="auto">
          <a:xfrm>
            <a:off x="979488" y="1470025"/>
            <a:ext cx="4438650" cy="302577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4043363"/>
            <a:ext cx="2235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0138" y="1316038"/>
            <a:ext cx="2132012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For – Next Loops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1536700" y="1790700"/>
            <a:ext cx="2628900" cy="1447800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For </a:t>
            </a:r>
            <a:r>
              <a:rPr lang="en-US" sz="2400" b="1" i="1">
                <a:solidFill>
                  <a:srgbClr val="0066CC"/>
                </a:solidFill>
              </a:rPr>
              <a:t>i</a:t>
            </a:r>
            <a:r>
              <a:rPr lang="en-US" sz="2400" b="1">
                <a:solidFill>
                  <a:srgbClr val="0066CC"/>
                </a:solidFill>
              </a:rPr>
              <a:t> = </a:t>
            </a:r>
            <a:r>
              <a:rPr lang="en-US" sz="2400" b="1" i="1">
                <a:solidFill>
                  <a:srgbClr val="0066CC"/>
                </a:solidFill>
              </a:rPr>
              <a:t>m</a:t>
            </a:r>
            <a:r>
              <a:rPr lang="en-US" sz="2400" b="1">
                <a:solidFill>
                  <a:srgbClr val="0066CC"/>
                </a:solidFill>
              </a:rPr>
              <a:t> To </a:t>
            </a:r>
            <a:r>
              <a:rPr lang="en-US" sz="2400" b="1" i="1">
                <a:solidFill>
                  <a:srgbClr val="0066CC"/>
                </a:solidFill>
              </a:rPr>
              <a:t>n</a:t>
            </a:r>
            <a:endParaRPr lang="en-US" sz="2400" b="1">
              <a:solidFill>
                <a:srgbClr val="0066CC"/>
              </a:solidFill>
            </a:endParaRPr>
          </a:p>
          <a:p>
            <a:pPr eaLnBrk="1" hangingPunct="1"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		</a:t>
            </a:r>
            <a:r>
              <a:rPr lang="en-US" sz="2400" b="1" i="1">
                <a:solidFill>
                  <a:srgbClr val="0066CC"/>
                </a:solidFill>
              </a:rPr>
              <a:t>statement(s)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Next</a:t>
            </a:r>
            <a:endParaRPr lang="en-US" sz="2400" b="1" i="1">
              <a:solidFill>
                <a:srgbClr val="0066CC"/>
              </a:solidFill>
            </a:endParaRPr>
          </a:p>
          <a:p>
            <a:pPr eaLnBrk="1" hangingPunct="1">
              <a:buFont typeface="Wingdings" pitchFamily="-65" charset="2"/>
              <a:buNone/>
            </a:pPr>
            <a:endParaRPr lang="en-US" sz="1800" b="1">
              <a:solidFill>
                <a:srgbClr val="0066CC"/>
              </a:solidFill>
            </a:endParaRPr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723900" y="3648075"/>
            <a:ext cx="405130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65" charset="2"/>
              <a:buNone/>
            </a:pPr>
            <a:r>
              <a:rPr lang="en-US" sz="2000" b="1" i="1">
                <a:solidFill>
                  <a:srgbClr val="0066CC"/>
                </a:solidFill>
              </a:rPr>
              <a:t>i </a:t>
            </a:r>
            <a:r>
              <a:rPr lang="en-US" sz="2000"/>
              <a:t> – control variable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65" charset="2"/>
              <a:buNone/>
            </a:pPr>
            <a:r>
              <a:rPr lang="en-US" sz="2000" b="1" i="1">
                <a:solidFill>
                  <a:srgbClr val="0066CC"/>
                </a:solidFill>
              </a:rPr>
              <a:t>m</a:t>
            </a:r>
            <a:r>
              <a:rPr lang="en-US" sz="2000"/>
              <a:t> – initial value of </a:t>
            </a:r>
            <a:r>
              <a:rPr lang="en-US" sz="2000" i="1"/>
              <a:t>i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65" charset="2"/>
              <a:buNone/>
            </a:pPr>
            <a:r>
              <a:rPr lang="en-US" sz="2000" b="1" i="1">
                <a:solidFill>
                  <a:srgbClr val="0066CC"/>
                </a:solidFill>
              </a:rPr>
              <a:t>n</a:t>
            </a:r>
            <a:r>
              <a:rPr lang="en-US" sz="2000" i="1"/>
              <a:t> </a:t>
            </a:r>
            <a:r>
              <a:rPr lang="en-US" sz="2000"/>
              <a:t>– terminating value of </a:t>
            </a:r>
            <a:r>
              <a:rPr lang="en-US" sz="2000" i="1"/>
              <a:t>i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65" charset="2"/>
              <a:buNone/>
            </a:pPr>
            <a:r>
              <a:rPr lang="en-US" sz="2000" b="1" i="1">
                <a:solidFill>
                  <a:srgbClr val="0066CC"/>
                </a:solidFill>
              </a:rPr>
              <a:t>next</a:t>
            </a:r>
            <a:r>
              <a:rPr lang="en-US" sz="2000"/>
              <a:t> – increment </a:t>
            </a:r>
            <a:r>
              <a:rPr lang="en-US" sz="2000" i="1"/>
              <a:t>i</a:t>
            </a:r>
            <a:r>
              <a:rPr lang="en-US" sz="2000"/>
              <a:t> by 1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65" charset="2"/>
              <a:buNone/>
            </a:pPr>
            <a:r>
              <a:rPr lang="en-US" sz="2000" b="1" i="1">
                <a:solidFill>
                  <a:srgbClr val="0066CC"/>
                </a:solidFill>
              </a:rPr>
              <a:t>statements</a:t>
            </a:r>
            <a:r>
              <a:rPr lang="en-US" sz="2000"/>
              <a:t> – get executed</a:t>
            </a:r>
            <a:endParaRPr lang="en-US" sz="2400"/>
          </a:p>
        </p:txBody>
      </p:sp>
      <p:grpSp>
        <p:nvGrpSpPr>
          <p:cNvPr id="36869" name="Group 56"/>
          <p:cNvGrpSpPr>
            <a:grpSpLocks/>
          </p:cNvGrpSpPr>
          <p:nvPr/>
        </p:nvGrpSpPr>
        <p:grpSpPr bwMode="auto">
          <a:xfrm>
            <a:off x="5416550" y="1625600"/>
            <a:ext cx="2724150" cy="4540250"/>
            <a:chOff x="3412" y="1024"/>
            <a:chExt cx="1716" cy="2860"/>
          </a:xfrm>
        </p:grpSpPr>
        <p:sp>
          <p:nvSpPr>
            <p:cNvPr id="36875" name="AutoShape 5"/>
            <p:cNvSpPr>
              <a:spLocks noChangeArrowheads="1"/>
            </p:cNvSpPr>
            <p:nvPr/>
          </p:nvSpPr>
          <p:spPr bwMode="auto">
            <a:xfrm>
              <a:off x="3888" y="2704"/>
              <a:ext cx="672" cy="384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i="1"/>
                <a:t>Execute</a:t>
              </a:r>
            </a:p>
            <a:p>
              <a:pPr algn="ctr"/>
              <a:r>
                <a:rPr lang="en-US" sz="1400" i="1"/>
                <a:t>statements</a:t>
              </a:r>
            </a:p>
          </p:txBody>
        </p:sp>
        <p:sp>
          <p:nvSpPr>
            <p:cNvPr id="36876" name="Line 6"/>
            <p:cNvSpPr>
              <a:spLocks noChangeShapeType="1"/>
            </p:cNvSpPr>
            <p:nvPr/>
          </p:nvSpPr>
          <p:spPr bwMode="auto">
            <a:xfrm>
              <a:off x="4224" y="1024"/>
              <a:ext cx="0" cy="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Line 7"/>
            <p:cNvSpPr>
              <a:spLocks noChangeShapeType="1"/>
            </p:cNvSpPr>
            <p:nvPr/>
          </p:nvSpPr>
          <p:spPr bwMode="auto">
            <a:xfrm>
              <a:off x="3416" y="214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8" name="Line 8"/>
            <p:cNvSpPr>
              <a:spLocks noChangeShapeType="1"/>
            </p:cNvSpPr>
            <p:nvPr/>
          </p:nvSpPr>
          <p:spPr bwMode="auto">
            <a:xfrm>
              <a:off x="5104" y="1540"/>
              <a:ext cx="0" cy="18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9" name="Line 9"/>
            <p:cNvSpPr>
              <a:spLocks noChangeShapeType="1"/>
            </p:cNvSpPr>
            <p:nvPr/>
          </p:nvSpPr>
          <p:spPr bwMode="auto">
            <a:xfrm>
              <a:off x="4216" y="3396"/>
              <a:ext cx="8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0" name="Line 10"/>
            <p:cNvSpPr>
              <a:spLocks noChangeShapeType="1"/>
            </p:cNvSpPr>
            <p:nvPr/>
          </p:nvSpPr>
          <p:spPr bwMode="auto">
            <a:xfrm>
              <a:off x="4224" y="2456"/>
              <a:ext cx="0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Line 16"/>
            <p:cNvSpPr>
              <a:spLocks noChangeShapeType="1"/>
            </p:cNvSpPr>
            <p:nvPr/>
          </p:nvSpPr>
          <p:spPr bwMode="auto">
            <a:xfrm>
              <a:off x="4240" y="1548"/>
              <a:ext cx="8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lg" len="lg"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2" name="Line 17"/>
            <p:cNvSpPr>
              <a:spLocks noChangeShapeType="1"/>
            </p:cNvSpPr>
            <p:nvPr/>
          </p:nvSpPr>
          <p:spPr bwMode="auto">
            <a:xfrm>
              <a:off x="3428" y="2128"/>
              <a:ext cx="0" cy="15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3" name="AutoShape 15"/>
            <p:cNvSpPr>
              <a:spLocks noChangeArrowheads="1"/>
            </p:cNvSpPr>
            <p:nvPr/>
          </p:nvSpPr>
          <p:spPr bwMode="auto">
            <a:xfrm>
              <a:off x="3712" y="1824"/>
              <a:ext cx="1064" cy="640"/>
            </a:xfrm>
            <a:prstGeom prst="flowChartDecisi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i="1"/>
                <a:t>i &gt; n ?</a:t>
              </a:r>
            </a:p>
          </p:txBody>
        </p:sp>
        <p:sp>
          <p:nvSpPr>
            <p:cNvPr id="36884" name="Text Box 21"/>
            <p:cNvSpPr txBox="1">
              <a:spLocks noChangeArrowheads="1"/>
            </p:cNvSpPr>
            <p:nvPr/>
          </p:nvSpPr>
          <p:spPr bwMode="auto">
            <a:xfrm>
              <a:off x="3452" y="2127"/>
              <a:ext cx="320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i="1">
                  <a:latin typeface="Times New Roman" pitchFamily="-65" charset="0"/>
                </a:rPr>
                <a:t>yes</a:t>
              </a:r>
            </a:p>
          </p:txBody>
        </p:sp>
        <p:sp>
          <p:nvSpPr>
            <p:cNvPr id="36885" name="Text Box 22"/>
            <p:cNvSpPr txBox="1">
              <a:spLocks noChangeArrowheads="1"/>
            </p:cNvSpPr>
            <p:nvPr/>
          </p:nvSpPr>
          <p:spPr bwMode="auto">
            <a:xfrm>
              <a:off x="4300" y="2427"/>
              <a:ext cx="276" cy="2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i="1">
                  <a:latin typeface="Times New Roman" pitchFamily="-65" charset="0"/>
                </a:rPr>
                <a:t>no</a:t>
              </a:r>
            </a:p>
          </p:txBody>
        </p:sp>
        <p:sp>
          <p:nvSpPr>
            <p:cNvPr id="36886" name="Line 23"/>
            <p:cNvSpPr>
              <a:spLocks noChangeShapeType="1"/>
            </p:cNvSpPr>
            <p:nvPr/>
          </p:nvSpPr>
          <p:spPr bwMode="auto">
            <a:xfrm>
              <a:off x="3412" y="3636"/>
              <a:ext cx="8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7" name="AutoShape 28"/>
            <p:cNvSpPr>
              <a:spLocks noChangeArrowheads="1"/>
            </p:cNvSpPr>
            <p:nvPr/>
          </p:nvSpPr>
          <p:spPr bwMode="auto">
            <a:xfrm>
              <a:off x="3840" y="1224"/>
              <a:ext cx="768" cy="176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i="1"/>
                <a:t>i = m</a:t>
              </a:r>
            </a:p>
          </p:txBody>
        </p:sp>
        <p:sp>
          <p:nvSpPr>
            <p:cNvPr id="36888" name="AutoShape 30"/>
            <p:cNvSpPr>
              <a:spLocks noChangeArrowheads="1"/>
            </p:cNvSpPr>
            <p:nvPr/>
          </p:nvSpPr>
          <p:spPr bwMode="auto">
            <a:xfrm>
              <a:off x="3756" y="3304"/>
              <a:ext cx="936" cy="176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i="1"/>
                <a:t>I = i + 1</a:t>
              </a:r>
            </a:p>
          </p:txBody>
        </p:sp>
        <p:sp>
          <p:nvSpPr>
            <p:cNvPr id="36889" name="Line 33"/>
            <p:cNvSpPr>
              <a:spLocks noChangeShapeType="1"/>
            </p:cNvSpPr>
            <p:nvPr/>
          </p:nvSpPr>
          <p:spPr bwMode="auto">
            <a:xfrm>
              <a:off x="4224" y="3088"/>
              <a:ext cx="0" cy="2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Line 34"/>
            <p:cNvSpPr>
              <a:spLocks noChangeShapeType="1"/>
            </p:cNvSpPr>
            <p:nvPr/>
          </p:nvSpPr>
          <p:spPr bwMode="auto">
            <a:xfrm>
              <a:off x="4224" y="1416"/>
              <a:ext cx="0" cy="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1" name="Line 35"/>
            <p:cNvSpPr>
              <a:spLocks noChangeShapeType="1"/>
            </p:cNvSpPr>
            <p:nvPr/>
          </p:nvSpPr>
          <p:spPr bwMode="auto">
            <a:xfrm>
              <a:off x="4224" y="3628"/>
              <a:ext cx="0" cy="2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6870" name="Group 19"/>
          <p:cNvGrpSpPr>
            <a:grpSpLocks/>
          </p:cNvGrpSpPr>
          <p:nvPr/>
        </p:nvGrpSpPr>
        <p:grpSpPr bwMode="auto">
          <a:xfrm>
            <a:off x="227013" y="1538288"/>
            <a:ext cx="2711450" cy="1860550"/>
            <a:chOff x="277223" y="1423999"/>
            <a:chExt cx="2711616" cy="1860268"/>
          </a:xfrm>
        </p:grpSpPr>
        <p:sp>
          <p:nvSpPr>
            <p:cNvPr id="36871" name="Rectangle 20"/>
            <p:cNvSpPr>
              <a:spLocks noChangeArrowheads="1"/>
            </p:cNvSpPr>
            <p:nvPr/>
          </p:nvSpPr>
          <p:spPr bwMode="auto">
            <a:xfrm>
              <a:off x="277223" y="2211400"/>
              <a:ext cx="811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Loop</a:t>
              </a:r>
            </a:p>
          </p:txBody>
        </p:sp>
        <p:sp>
          <p:nvSpPr>
            <p:cNvPr id="25" name="Left Brace 24"/>
            <p:cNvSpPr/>
            <p:nvPr/>
          </p:nvSpPr>
          <p:spPr>
            <a:xfrm>
              <a:off x="1202792" y="1566852"/>
              <a:ext cx="304819" cy="158249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873" name="Rectangle 22"/>
            <p:cNvSpPr>
              <a:spLocks noChangeArrowheads="1"/>
            </p:cNvSpPr>
            <p:nvPr/>
          </p:nvSpPr>
          <p:spPr bwMode="auto">
            <a:xfrm>
              <a:off x="1496423" y="1423999"/>
              <a:ext cx="1492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Beginning of loop</a:t>
              </a:r>
            </a:p>
          </p:txBody>
        </p:sp>
        <p:sp>
          <p:nvSpPr>
            <p:cNvPr id="36874" name="Rectangle 23"/>
            <p:cNvSpPr>
              <a:spLocks noChangeArrowheads="1"/>
            </p:cNvSpPr>
            <p:nvPr/>
          </p:nvSpPr>
          <p:spPr bwMode="auto">
            <a:xfrm>
              <a:off x="1513355" y="3007268"/>
              <a:ext cx="10308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End of loop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Example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1581150"/>
            <a:ext cx="4038600" cy="2574925"/>
          </a:xfrm>
        </p:spPr>
        <p:txBody>
          <a:bodyPr/>
          <a:lstStyle/>
          <a:p>
            <a:pPr eaLnBrk="1" hangingPunct="1"/>
            <a:r>
              <a:rPr lang="en-US" sz="2400"/>
              <a:t>Suppose the population of a city is 200,000 in 2009 and is expected to grow at a rate of 3% per year.  Display the population every year up to 2015.</a:t>
            </a:r>
          </a:p>
        </p:txBody>
      </p:sp>
      <p:pic>
        <p:nvPicPr>
          <p:cNvPr id="3891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950" y="1390650"/>
            <a:ext cx="31115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9"/>
          <p:cNvPicPr>
            <a:picLocks noChangeAspect="1"/>
          </p:cNvPicPr>
          <p:nvPr/>
        </p:nvPicPr>
        <p:blipFill>
          <a:blip r:embed="rId4"/>
          <a:srcRect l="20244" t="29936" r="31512" b="49007"/>
          <a:stretch>
            <a:fillRect/>
          </a:stretch>
        </p:blipFill>
        <p:spPr bwMode="auto">
          <a:xfrm>
            <a:off x="1250950" y="4368800"/>
            <a:ext cx="6445250" cy="1962150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Example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Step s</a:t>
            </a:r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4200" y="3657600"/>
            <a:ext cx="2514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063" y="3644900"/>
            <a:ext cx="25146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8"/>
          <p:cNvPicPr>
            <a:picLocks noChangeAspect="1"/>
          </p:cNvPicPr>
          <p:nvPr/>
        </p:nvPicPr>
        <p:blipFill>
          <a:blip r:embed="rId4"/>
          <a:srcRect l="20470" t="21571" r="49113" b="56267"/>
          <a:stretch>
            <a:fillRect/>
          </a:stretch>
        </p:blipFill>
        <p:spPr bwMode="auto">
          <a:xfrm>
            <a:off x="2641600" y="1439863"/>
            <a:ext cx="4064000" cy="206533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Example - Factorial</a:t>
            </a:r>
          </a:p>
        </p:txBody>
      </p:sp>
      <p:pic>
        <p:nvPicPr>
          <p:cNvPr id="419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2788" y="4051300"/>
            <a:ext cx="48387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7"/>
          <p:cNvPicPr>
            <a:picLocks noChangeAspect="1"/>
          </p:cNvPicPr>
          <p:nvPr/>
        </p:nvPicPr>
        <p:blipFill>
          <a:blip r:embed="rId4"/>
          <a:srcRect l="20596" t="30653" r="33777" b="37556"/>
          <a:stretch>
            <a:fillRect/>
          </a:stretch>
        </p:blipFill>
        <p:spPr bwMode="auto">
          <a:xfrm>
            <a:off x="1404938" y="998538"/>
            <a:ext cx="6096000" cy="2963862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Nested For – Next Loops</a:t>
            </a:r>
          </a:p>
        </p:txBody>
      </p:sp>
      <p:pic>
        <p:nvPicPr>
          <p:cNvPr id="440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3713" y="2139950"/>
            <a:ext cx="28067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/>
          </p:cNvPicPr>
          <p:nvPr/>
        </p:nvPicPr>
        <p:blipFill>
          <a:blip r:embed="rId3"/>
          <a:srcRect l="5386" t="30292" r="63942" b="40100"/>
          <a:stretch>
            <a:fillRect/>
          </a:stretch>
        </p:blipFill>
        <p:spPr bwMode="auto">
          <a:xfrm>
            <a:off x="1201738" y="2049463"/>
            <a:ext cx="4098925" cy="2759075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Introduction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– While Loops</a:t>
            </a:r>
          </a:p>
          <a:p>
            <a:r>
              <a:rPr lang="en-US" smtClean="0"/>
              <a:t>Do – Until Loops</a:t>
            </a:r>
          </a:p>
          <a:p>
            <a:r>
              <a:rPr lang="en-US" smtClean="0"/>
              <a:t>Peek</a:t>
            </a:r>
          </a:p>
          <a:p>
            <a:r>
              <a:rPr lang="en-US" smtClean="0"/>
              <a:t>For – Next Loops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Standard Deviation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/>
          <a:srcRect l="20090" t="17393" r="25412" b="25568"/>
          <a:stretch>
            <a:fillRect/>
          </a:stretch>
        </p:blipFill>
        <p:spPr bwMode="auto">
          <a:xfrm>
            <a:off x="457200" y="1389063"/>
            <a:ext cx="7281863" cy="5316537"/>
          </a:xfrm>
          <a:prstGeom prst="rect">
            <a:avLst/>
          </a:prstGeom>
          <a:noFill/>
          <a:ln w="222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506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6138" y="2830513"/>
            <a:ext cx="2235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Summary</a:t>
            </a:r>
          </a:p>
        </p:txBody>
      </p:sp>
      <p:sp>
        <p:nvSpPr>
          <p:cNvPr id="4608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Do – While Loops</a:t>
            </a:r>
          </a:p>
          <a:p>
            <a:r>
              <a:rPr lang="en-US" smtClean="0"/>
              <a:t>Do – Until Loops</a:t>
            </a:r>
          </a:p>
          <a:p>
            <a:r>
              <a:rPr lang="en-US" smtClean="0"/>
              <a:t>Peek</a:t>
            </a:r>
          </a:p>
          <a:p>
            <a:r>
              <a:rPr lang="en-US" smtClean="0"/>
              <a:t>For – Next Loops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Repetition - Loops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Control structures used to repeat statements until a condition is met</a:t>
            </a:r>
          </a:p>
          <a:p>
            <a:r>
              <a:rPr lang="en-US" smtClean="0"/>
              <a:t>Do loop</a:t>
            </a:r>
          </a:p>
          <a:p>
            <a:pPr lvl="1"/>
            <a:r>
              <a:rPr lang="en-US" i="1" u="sng" smtClean="0"/>
              <a:t>Indeterminate</a:t>
            </a:r>
            <a:r>
              <a:rPr lang="en-US" smtClean="0"/>
              <a:t> looping structure</a:t>
            </a:r>
          </a:p>
          <a:p>
            <a:pPr lvl="1"/>
            <a:r>
              <a:rPr lang="en-US" smtClean="0"/>
              <a:t>Condition stops the loop</a:t>
            </a:r>
          </a:p>
          <a:p>
            <a:r>
              <a:rPr lang="en-US" smtClean="0"/>
              <a:t>For – Next loop</a:t>
            </a:r>
          </a:p>
          <a:p>
            <a:pPr lvl="1"/>
            <a:r>
              <a:rPr lang="en-US" i="1" u="sng" smtClean="0"/>
              <a:t>Determinate</a:t>
            </a:r>
            <a:r>
              <a:rPr lang="en-US" smtClean="0"/>
              <a:t> looping structure</a:t>
            </a:r>
          </a:p>
          <a:p>
            <a:pPr lvl="1"/>
            <a:r>
              <a:rPr lang="en-US" smtClean="0"/>
              <a:t>Number of cycles stops the 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Do – While Loops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0" y="2852738"/>
            <a:ext cx="3810000" cy="1566862"/>
          </a:xfrm>
        </p:spPr>
        <p:txBody>
          <a:bodyPr/>
          <a:lstStyle/>
          <a:p>
            <a:pPr eaLnBrk="1" hangingPunct="1"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Do While </a:t>
            </a:r>
            <a:r>
              <a:rPr lang="en-US" sz="2400" b="1" i="1">
                <a:solidFill>
                  <a:srgbClr val="0066CC"/>
                </a:solidFill>
              </a:rPr>
              <a:t>condition</a:t>
            </a:r>
            <a:endParaRPr lang="en-US" sz="2400" b="1">
              <a:solidFill>
                <a:srgbClr val="0066CC"/>
              </a:solidFill>
            </a:endParaRPr>
          </a:p>
          <a:p>
            <a:pPr eaLnBrk="1" hangingPunct="1"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    Statement(s</a:t>
            </a:r>
            <a:r>
              <a:rPr lang="en-US" sz="2400" b="1" smtClean="0">
                <a:solidFill>
                  <a:srgbClr val="0066CC"/>
                </a:solidFill>
              </a:rPr>
              <a:t>) …</a:t>
            </a:r>
          </a:p>
          <a:p>
            <a:pPr eaLnBrk="1" hangingPunct="1"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Loop</a:t>
            </a:r>
            <a:endParaRPr lang="en-US" sz="2400" b="1" i="1">
              <a:solidFill>
                <a:srgbClr val="0066CC"/>
              </a:solidFill>
            </a:endParaRPr>
          </a:p>
        </p:txBody>
      </p:sp>
      <p:grpSp>
        <p:nvGrpSpPr>
          <p:cNvPr id="20484" name="Group 25"/>
          <p:cNvGrpSpPr>
            <a:grpSpLocks/>
          </p:cNvGrpSpPr>
          <p:nvPr/>
        </p:nvGrpSpPr>
        <p:grpSpPr bwMode="auto">
          <a:xfrm>
            <a:off x="671513" y="2592388"/>
            <a:ext cx="2711450" cy="1860550"/>
            <a:chOff x="277223" y="1423999"/>
            <a:chExt cx="2711616" cy="1860268"/>
          </a:xfrm>
        </p:grpSpPr>
        <p:sp>
          <p:nvSpPr>
            <p:cNvPr id="20501" name="Rectangle 20"/>
            <p:cNvSpPr>
              <a:spLocks noChangeArrowheads="1"/>
            </p:cNvSpPr>
            <p:nvPr/>
          </p:nvSpPr>
          <p:spPr bwMode="auto">
            <a:xfrm>
              <a:off x="277223" y="2211400"/>
              <a:ext cx="811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Loop</a:t>
              </a:r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202792" y="1566852"/>
              <a:ext cx="304819" cy="158249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503" name="Rectangle 22"/>
            <p:cNvSpPr>
              <a:spLocks noChangeArrowheads="1"/>
            </p:cNvSpPr>
            <p:nvPr/>
          </p:nvSpPr>
          <p:spPr bwMode="auto">
            <a:xfrm>
              <a:off x="1496423" y="1423999"/>
              <a:ext cx="1492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Beginning of loop</a:t>
              </a:r>
            </a:p>
          </p:txBody>
        </p:sp>
        <p:sp>
          <p:nvSpPr>
            <p:cNvPr id="20504" name="Rectangle 23"/>
            <p:cNvSpPr>
              <a:spLocks noChangeArrowheads="1"/>
            </p:cNvSpPr>
            <p:nvPr/>
          </p:nvSpPr>
          <p:spPr bwMode="auto">
            <a:xfrm>
              <a:off x="1513355" y="3007268"/>
              <a:ext cx="10308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End of loop</a:t>
              </a:r>
            </a:p>
          </p:txBody>
        </p:sp>
      </p:grpSp>
      <p:grpSp>
        <p:nvGrpSpPr>
          <p:cNvPr id="20485" name="Group 25"/>
          <p:cNvGrpSpPr>
            <a:grpSpLocks/>
          </p:cNvGrpSpPr>
          <p:nvPr/>
        </p:nvGrpSpPr>
        <p:grpSpPr bwMode="auto">
          <a:xfrm>
            <a:off x="5900738" y="2492375"/>
            <a:ext cx="1600200" cy="1828800"/>
            <a:chOff x="6395508" y="1654704"/>
            <a:chExt cx="1600200" cy="1828800"/>
          </a:xfrm>
        </p:grpSpPr>
        <p:sp>
          <p:nvSpPr>
            <p:cNvPr id="20486" name="Line 51"/>
            <p:cNvSpPr>
              <a:spLocks noChangeShapeType="1"/>
            </p:cNvSpPr>
            <p:nvPr/>
          </p:nvSpPr>
          <p:spPr bwMode="auto">
            <a:xfrm>
              <a:off x="7005108" y="165470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7" name="AutoShape 52"/>
            <p:cNvSpPr>
              <a:spLocks noChangeArrowheads="1"/>
            </p:cNvSpPr>
            <p:nvPr/>
          </p:nvSpPr>
          <p:spPr bwMode="auto">
            <a:xfrm>
              <a:off x="6624108" y="1883304"/>
              <a:ext cx="762000" cy="457200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8" name="Line 53"/>
            <p:cNvSpPr>
              <a:spLocks noChangeShapeType="1"/>
            </p:cNvSpPr>
            <p:nvPr/>
          </p:nvSpPr>
          <p:spPr bwMode="auto">
            <a:xfrm>
              <a:off x="7005108" y="234050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89" name="AutoShape 54"/>
            <p:cNvSpPr>
              <a:spLocks noChangeArrowheads="1"/>
            </p:cNvSpPr>
            <p:nvPr/>
          </p:nvSpPr>
          <p:spPr bwMode="auto">
            <a:xfrm>
              <a:off x="6624108" y="2569104"/>
              <a:ext cx="762000" cy="38100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0" name="Line 55"/>
            <p:cNvSpPr>
              <a:spLocks noChangeShapeType="1"/>
            </p:cNvSpPr>
            <p:nvPr/>
          </p:nvSpPr>
          <p:spPr bwMode="auto">
            <a:xfrm>
              <a:off x="7005108" y="2950104"/>
              <a:ext cx="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1" name="Line 56"/>
            <p:cNvSpPr>
              <a:spLocks noChangeShapeType="1"/>
            </p:cNvSpPr>
            <p:nvPr/>
          </p:nvSpPr>
          <p:spPr bwMode="auto">
            <a:xfrm flipH="1">
              <a:off x="6395508" y="3178704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Line 57"/>
            <p:cNvSpPr>
              <a:spLocks noChangeShapeType="1"/>
            </p:cNvSpPr>
            <p:nvPr/>
          </p:nvSpPr>
          <p:spPr bwMode="auto">
            <a:xfrm flipV="1">
              <a:off x="6395508" y="2111904"/>
              <a:ext cx="0" cy="1066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Line 58"/>
            <p:cNvSpPr>
              <a:spLocks noChangeShapeType="1"/>
            </p:cNvSpPr>
            <p:nvPr/>
          </p:nvSpPr>
          <p:spPr bwMode="auto">
            <a:xfrm>
              <a:off x="6395508" y="2111904"/>
              <a:ext cx="228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Text Box 59"/>
            <p:cNvSpPr txBox="1">
              <a:spLocks noChangeArrowheads="1"/>
            </p:cNvSpPr>
            <p:nvPr/>
          </p:nvSpPr>
          <p:spPr bwMode="auto">
            <a:xfrm>
              <a:off x="7089774" y="2247370"/>
              <a:ext cx="533400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>
                  <a:latin typeface="Times New Roman" pitchFamily="-65" charset="0"/>
                </a:rPr>
                <a:t>yes</a:t>
              </a:r>
            </a:p>
          </p:txBody>
        </p:sp>
        <p:sp>
          <p:nvSpPr>
            <p:cNvPr id="20495" name="Line 60"/>
            <p:cNvSpPr>
              <a:spLocks noChangeShapeType="1"/>
            </p:cNvSpPr>
            <p:nvPr/>
          </p:nvSpPr>
          <p:spPr bwMode="auto">
            <a:xfrm>
              <a:off x="7386108" y="2111904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Line 61"/>
            <p:cNvSpPr>
              <a:spLocks noChangeShapeType="1"/>
            </p:cNvSpPr>
            <p:nvPr/>
          </p:nvSpPr>
          <p:spPr bwMode="auto">
            <a:xfrm flipH="1">
              <a:off x="7995708" y="2111904"/>
              <a:ext cx="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7" name="Line 62"/>
            <p:cNvSpPr>
              <a:spLocks noChangeShapeType="1"/>
            </p:cNvSpPr>
            <p:nvPr/>
          </p:nvSpPr>
          <p:spPr bwMode="auto">
            <a:xfrm flipH="1">
              <a:off x="7005108" y="3331104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8" name="Line 63"/>
            <p:cNvSpPr>
              <a:spLocks noChangeShapeType="1"/>
            </p:cNvSpPr>
            <p:nvPr/>
          </p:nvSpPr>
          <p:spPr bwMode="auto">
            <a:xfrm>
              <a:off x="7005108" y="3331104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9" name="Text Box 64"/>
            <p:cNvSpPr txBox="1">
              <a:spLocks noChangeArrowheads="1"/>
            </p:cNvSpPr>
            <p:nvPr/>
          </p:nvSpPr>
          <p:spPr bwMode="auto">
            <a:xfrm>
              <a:off x="7462308" y="1807104"/>
              <a:ext cx="533400" cy="3385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>
                  <a:latin typeface="Times New Roman" pitchFamily="-65" charset="0"/>
                </a:rPr>
                <a:t>no</a:t>
              </a:r>
            </a:p>
          </p:txBody>
        </p:sp>
        <p:sp>
          <p:nvSpPr>
            <p:cNvPr id="20500" name="Rectangle 24"/>
            <p:cNvSpPr>
              <a:spLocks noChangeArrowheads="1"/>
            </p:cNvSpPr>
            <p:nvPr/>
          </p:nvSpPr>
          <p:spPr bwMode="auto">
            <a:xfrm>
              <a:off x="6865370" y="1923534"/>
              <a:ext cx="3366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b="1"/>
                <a:t>?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Do – While Loops</a:t>
            </a:r>
          </a:p>
        </p:txBody>
      </p:sp>
      <p:pic>
        <p:nvPicPr>
          <p:cNvPr id="22531" name="Picture 2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98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9"/>
          <p:cNvPicPr>
            <a:picLocks noChangeAspect="1"/>
          </p:cNvPicPr>
          <p:nvPr/>
        </p:nvPicPr>
        <p:blipFill>
          <a:blip r:embed="rId4"/>
          <a:srcRect l="20152" t="31335" r="51331" b="47003"/>
          <a:stretch>
            <a:fillRect/>
          </a:stretch>
        </p:blipFill>
        <p:spPr bwMode="auto">
          <a:xfrm>
            <a:off x="609600" y="2070100"/>
            <a:ext cx="3810000" cy="20193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Do - Until Loops</a:t>
            </a: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2184400" y="2794000"/>
            <a:ext cx="3835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Do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    </a:t>
            </a:r>
            <a:r>
              <a:rPr lang="en-US" sz="2400" b="1" i="1">
                <a:solidFill>
                  <a:srgbClr val="0066CC"/>
                </a:solidFill>
              </a:rPr>
              <a:t>Statements…</a:t>
            </a:r>
            <a:endParaRPr lang="en-US" sz="2400" b="1">
              <a:solidFill>
                <a:srgbClr val="0066CC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-65" charset="2"/>
              <a:buNone/>
            </a:pPr>
            <a:r>
              <a:rPr lang="en-US" sz="2400" b="1">
                <a:solidFill>
                  <a:srgbClr val="0066CC"/>
                </a:solidFill>
              </a:rPr>
              <a:t>Loop Until </a:t>
            </a:r>
            <a:r>
              <a:rPr lang="en-US" sz="2400" b="1" i="1">
                <a:solidFill>
                  <a:srgbClr val="0066CC"/>
                </a:solidFill>
              </a:rPr>
              <a:t>condition</a:t>
            </a:r>
          </a:p>
        </p:txBody>
      </p:sp>
      <p:grpSp>
        <p:nvGrpSpPr>
          <p:cNvPr id="24580" name="Group 55"/>
          <p:cNvGrpSpPr>
            <a:grpSpLocks/>
          </p:cNvGrpSpPr>
          <p:nvPr/>
        </p:nvGrpSpPr>
        <p:grpSpPr bwMode="auto">
          <a:xfrm>
            <a:off x="6556375" y="2057400"/>
            <a:ext cx="1409700" cy="1828800"/>
            <a:chOff x="4018" y="1112"/>
            <a:chExt cx="888" cy="1152"/>
          </a:xfrm>
        </p:grpSpPr>
        <p:sp>
          <p:nvSpPr>
            <p:cNvPr id="24587" name="Line 41"/>
            <p:cNvSpPr>
              <a:spLocks noChangeShapeType="1"/>
            </p:cNvSpPr>
            <p:nvPr/>
          </p:nvSpPr>
          <p:spPr bwMode="auto">
            <a:xfrm>
              <a:off x="4522" y="111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8" name="AutoShape 42"/>
            <p:cNvSpPr>
              <a:spLocks noChangeArrowheads="1"/>
            </p:cNvSpPr>
            <p:nvPr/>
          </p:nvSpPr>
          <p:spPr bwMode="auto">
            <a:xfrm>
              <a:off x="4282" y="1688"/>
              <a:ext cx="480" cy="288"/>
            </a:xfrm>
            <a:prstGeom prst="flowChartDecis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" name="Line 43"/>
            <p:cNvSpPr>
              <a:spLocks noChangeShapeType="1"/>
            </p:cNvSpPr>
            <p:nvPr/>
          </p:nvSpPr>
          <p:spPr bwMode="auto">
            <a:xfrm>
              <a:off x="4522" y="154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0" name="AutoShape 44"/>
            <p:cNvSpPr>
              <a:spLocks noChangeArrowheads="1"/>
            </p:cNvSpPr>
            <p:nvPr/>
          </p:nvSpPr>
          <p:spPr bwMode="auto">
            <a:xfrm>
              <a:off x="4282" y="1264"/>
              <a:ext cx="480" cy="24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1" name="Line 46"/>
            <p:cNvSpPr>
              <a:spLocks noChangeShapeType="1"/>
            </p:cNvSpPr>
            <p:nvPr/>
          </p:nvSpPr>
          <p:spPr bwMode="auto">
            <a:xfrm flipH="1">
              <a:off x="4138" y="1824"/>
              <a:ext cx="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2" name="Line 47"/>
            <p:cNvSpPr>
              <a:spLocks noChangeShapeType="1"/>
            </p:cNvSpPr>
            <p:nvPr/>
          </p:nvSpPr>
          <p:spPr bwMode="auto">
            <a:xfrm flipV="1">
              <a:off x="4138" y="1400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3" name="Line 48"/>
            <p:cNvSpPr>
              <a:spLocks noChangeShapeType="1"/>
            </p:cNvSpPr>
            <p:nvPr/>
          </p:nvSpPr>
          <p:spPr bwMode="auto">
            <a:xfrm>
              <a:off x="4138" y="1400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4" name="Text Box 49"/>
            <p:cNvSpPr txBox="1">
              <a:spLocks noChangeArrowheads="1"/>
            </p:cNvSpPr>
            <p:nvPr/>
          </p:nvSpPr>
          <p:spPr bwMode="auto">
            <a:xfrm>
              <a:off x="4570" y="1952"/>
              <a:ext cx="336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>
                  <a:latin typeface="Times New Roman" pitchFamily="-65" charset="0"/>
                </a:rPr>
                <a:t>yes</a:t>
              </a:r>
              <a:endParaRPr lang="en-US" sz="1200" b="1" i="1">
                <a:latin typeface="Times New Roman" pitchFamily="-65" charset="0"/>
              </a:endParaRPr>
            </a:p>
          </p:txBody>
        </p:sp>
        <p:sp>
          <p:nvSpPr>
            <p:cNvPr id="24595" name="Line 53"/>
            <p:cNvSpPr>
              <a:spLocks noChangeShapeType="1"/>
            </p:cNvSpPr>
            <p:nvPr/>
          </p:nvSpPr>
          <p:spPr bwMode="auto">
            <a:xfrm>
              <a:off x="4522" y="1960"/>
              <a:ext cx="0" cy="3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96" name="Text Box 54"/>
            <p:cNvSpPr txBox="1">
              <a:spLocks noChangeArrowheads="1"/>
            </p:cNvSpPr>
            <p:nvPr/>
          </p:nvSpPr>
          <p:spPr bwMode="auto">
            <a:xfrm>
              <a:off x="4018" y="1800"/>
              <a:ext cx="336" cy="2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 b="1" i="1">
                  <a:latin typeface="Times New Roman" pitchFamily="-65" charset="0"/>
                </a:rPr>
                <a:t>no</a:t>
              </a:r>
              <a:endParaRPr lang="en-US" sz="1200" b="1" i="1">
                <a:latin typeface="Times New Roman" pitchFamily="-65" charset="0"/>
              </a:endParaRPr>
            </a:p>
          </p:txBody>
        </p:sp>
      </p:grpSp>
      <p:sp>
        <p:nvSpPr>
          <p:cNvPr id="24581" name="Rectangle 18"/>
          <p:cNvSpPr>
            <a:spLocks noChangeArrowheads="1"/>
          </p:cNvSpPr>
          <p:nvPr/>
        </p:nvSpPr>
        <p:spPr bwMode="auto">
          <a:xfrm>
            <a:off x="7183438" y="3016250"/>
            <a:ext cx="336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/>
              <a:t>?</a:t>
            </a:r>
            <a:endParaRPr lang="en-US"/>
          </a:p>
        </p:txBody>
      </p:sp>
      <p:grpSp>
        <p:nvGrpSpPr>
          <p:cNvPr id="24582" name="Group 19"/>
          <p:cNvGrpSpPr>
            <a:grpSpLocks/>
          </p:cNvGrpSpPr>
          <p:nvPr/>
        </p:nvGrpSpPr>
        <p:grpSpPr bwMode="auto">
          <a:xfrm>
            <a:off x="671513" y="2592388"/>
            <a:ext cx="2711450" cy="1860550"/>
            <a:chOff x="277223" y="1423999"/>
            <a:chExt cx="2711616" cy="1860268"/>
          </a:xfrm>
        </p:grpSpPr>
        <p:sp>
          <p:nvSpPr>
            <p:cNvPr id="24583" name="Rectangle 20"/>
            <p:cNvSpPr>
              <a:spLocks noChangeArrowheads="1"/>
            </p:cNvSpPr>
            <p:nvPr/>
          </p:nvSpPr>
          <p:spPr bwMode="auto">
            <a:xfrm>
              <a:off x="277223" y="2211400"/>
              <a:ext cx="81134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Loop</a:t>
              </a:r>
            </a:p>
          </p:txBody>
        </p:sp>
        <p:sp>
          <p:nvSpPr>
            <p:cNvPr id="22" name="Left Brace 21"/>
            <p:cNvSpPr/>
            <p:nvPr/>
          </p:nvSpPr>
          <p:spPr>
            <a:xfrm>
              <a:off x="1202792" y="1566852"/>
              <a:ext cx="304819" cy="1582497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585" name="Rectangle 22"/>
            <p:cNvSpPr>
              <a:spLocks noChangeArrowheads="1"/>
            </p:cNvSpPr>
            <p:nvPr/>
          </p:nvSpPr>
          <p:spPr bwMode="auto">
            <a:xfrm>
              <a:off x="1496423" y="1423999"/>
              <a:ext cx="1492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Beginning of loop</a:t>
              </a:r>
            </a:p>
          </p:txBody>
        </p:sp>
        <p:sp>
          <p:nvSpPr>
            <p:cNvPr id="24586" name="Rectangle 23"/>
            <p:cNvSpPr>
              <a:spLocks noChangeArrowheads="1"/>
            </p:cNvSpPr>
            <p:nvPr/>
          </p:nvSpPr>
          <p:spPr bwMode="auto">
            <a:xfrm>
              <a:off x="1513355" y="3007268"/>
              <a:ext cx="103082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FF0000"/>
                  </a:solidFill>
                </a:rPr>
                <a:t>End of loop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Do - Until Loops</a:t>
            </a:r>
          </a:p>
        </p:txBody>
      </p:sp>
      <p:pic>
        <p:nvPicPr>
          <p:cNvPr id="26627" name="Picture 17"/>
          <p:cNvPicPr>
            <a:picLocks noChangeAspect="1"/>
          </p:cNvPicPr>
          <p:nvPr/>
        </p:nvPicPr>
        <p:blipFill>
          <a:blip r:embed="rId3"/>
          <a:srcRect l="20721" t="32016" r="50285" b="42235"/>
          <a:stretch>
            <a:fillRect/>
          </a:stretch>
        </p:blipFill>
        <p:spPr bwMode="auto">
          <a:xfrm>
            <a:off x="4749800" y="2425700"/>
            <a:ext cx="3873500" cy="240030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6628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676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Notes on Loops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Avoid “Infinite” loops</a:t>
            </a:r>
          </a:p>
          <a:p>
            <a:r>
              <a:rPr lang="en-US" smtClean="0"/>
              <a:t>Any “Do-While” statement can be converted to an “Do-Until” statement, and vice-versa</a:t>
            </a:r>
          </a:p>
          <a:p>
            <a:r>
              <a:rPr lang="en-US" smtClean="0"/>
              <a:t>“Do-While” tests at the top of the loop</a:t>
            </a:r>
          </a:p>
          <a:p>
            <a:r>
              <a:rPr lang="en-US" smtClean="0"/>
              <a:t>“Do-Until” tests at the bottom of the loop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Processing Data With Loops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69900" y="1397000"/>
            <a:ext cx="8229600" cy="4525963"/>
          </a:xfrm>
        </p:spPr>
        <p:txBody>
          <a:bodyPr/>
          <a:lstStyle/>
          <a:p>
            <a:r>
              <a:rPr lang="en-US" smtClean="0"/>
              <a:t>Data in files</a:t>
            </a:r>
          </a:p>
          <a:p>
            <a:pPr lvl="1"/>
            <a:r>
              <a:rPr lang="en-US" smtClean="0"/>
              <a:t>Display</a:t>
            </a:r>
          </a:p>
          <a:p>
            <a:pPr lvl="1"/>
            <a:r>
              <a:rPr lang="en-US" smtClean="0"/>
              <a:t>Select/Search</a:t>
            </a:r>
          </a:p>
          <a:p>
            <a:pPr lvl="1"/>
            <a:r>
              <a:rPr lang="en-US" smtClean="0"/>
              <a:t>Calculation/Transform</a:t>
            </a:r>
          </a:p>
          <a:p>
            <a:r>
              <a:rPr lang="en-US" smtClean="0"/>
              <a:t>Detect the end of a file (EOF)</a:t>
            </a:r>
          </a:p>
          <a:p>
            <a:pPr lvl="1"/>
            <a:r>
              <a:rPr lang="en-US" smtClean="0"/>
              <a:t>Peek: determine when end of file is reached</a:t>
            </a:r>
          </a:p>
          <a:p>
            <a:pPr lvl="1"/>
            <a:r>
              <a:rPr lang="en-US" smtClean="0"/>
              <a:t>Counters: Calculate # of elements in a list</a:t>
            </a:r>
          </a:p>
          <a:p>
            <a:pPr lvl="1"/>
            <a:r>
              <a:rPr lang="en-US" smtClean="0"/>
              <a:t>Accumulators: Sum numerical values in lists</a:t>
            </a:r>
          </a:p>
          <a:p>
            <a:pPr lvl="1"/>
            <a:r>
              <a:rPr lang="en-US" smtClean="0"/>
              <a:t>Flags: Test for certain conditions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</TotalTime>
  <Words>518</Words>
  <Application>Microsoft PowerPoint</Application>
  <PresentationFormat>On-screen Show (4:3)</PresentationFormat>
  <Paragraphs>130</Paragraphs>
  <Slides>21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Repetition</vt:lpstr>
      <vt:lpstr>Introduction</vt:lpstr>
      <vt:lpstr>Repetition - Loops</vt:lpstr>
      <vt:lpstr>Do – While Loops</vt:lpstr>
      <vt:lpstr>Do – While Loops</vt:lpstr>
      <vt:lpstr>Do - Until Loops</vt:lpstr>
      <vt:lpstr>Do - Until Loops</vt:lpstr>
      <vt:lpstr>Notes on Loops</vt:lpstr>
      <vt:lpstr>Processing Data With Loops</vt:lpstr>
      <vt:lpstr>Peek</vt:lpstr>
      <vt:lpstr>Central Asia</vt:lpstr>
      <vt:lpstr>Naryn River Annual Flows</vt:lpstr>
      <vt:lpstr>Peeking Into a Data File</vt:lpstr>
      <vt:lpstr>Using Peek</vt:lpstr>
      <vt:lpstr>For – Next Loops</vt:lpstr>
      <vt:lpstr>Example</vt:lpstr>
      <vt:lpstr>Example</vt:lpstr>
      <vt:lpstr>Example - Factorial</vt:lpstr>
      <vt:lpstr>Nested For – Next Loops</vt:lpstr>
      <vt:lpstr>Example</vt:lpstr>
      <vt:lpstr>Summary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311 K - Introduction to Computer Methods</dc:title>
  <dc:creator/>
  <cp:lastModifiedBy>Daene McKinney</cp:lastModifiedBy>
  <cp:revision>203</cp:revision>
  <dcterms:created xsi:type="dcterms:W3CDTF">2009-01-15T15:57:48Z</dcterms:created>
  <dcterms:modified xsi:type="dcterms:W3CDTF">2009-01-15T15:58:21Z</dcterms:modified>
</cp:coreProperties>
</file>